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1"/>
  </p:notesMasterIdLst>
  <p:handoutMasterIdLst>
    <p:handoutMasterId r:id="rId42"/>
  </p:handoutMasterIdLst>
  <p:sldIdLst>
    <p:sldId id="307"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302" r:id="rId20"/>
    <p:sldId id="279" r:id="rId21"/>
    <p:sldId id="280" r:id="rId22"/>
    <p:sldId id="281" r:id="rId23"/>
    <p:sldId id="282" r:id="rId24"/>
    <p:sldId id="303" r:id="rId25"/>
    <p:sldId id="304" r:id="rId26"/>
    <p:sldId id="283" r:id="rId27"/>
    <p:sldId id="301" r:id="rId28"/>
    <p:sldId id="305" r:id="rId29"/>
    <p:sldId id="306" r:id="rId30"/>
    <p:sldId id="284" r:id="rId31"/>
    <p:sldId id="285" r:id="rId32"/>
    <p:sldId id="286" r:id="rId33"/>
    <p:sldId id="287" r:id="rId34"/>
    <p:sldId id="288" r:id="rId35"/>
    <p:sldId id="295" r:id="rId36"/>
    <p:sldId id="296" r:id="rId37"/>
    <p:sldId id="297" r:id="rId38"/>
    <p:sldId id="298"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82">
          <p15:clr>
            <a:srgbClr val="A4A3A4"/>
          </p15:clr>
        </p15:guide>
        <p15:guide id="2" pos="1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1575" autoAdjust="0"/>
  </p:normalViewPr>
  <p:slideViewPr>
    <p:cSldViewPr snapToGrid="0" showGuides="1">
      <p:cViewPr varScale="1">
        <p:scale>
          <a:sx n="64" d="100"/>
          <a:sy n="64" d="100"/>
        </p:scale>
        <p:origin x="1312"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782"/>
        <p:guide pos="1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7/20/2020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976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24050" y="4432299"/>
            <a:ext cx="4790649" cy="4315855"/>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Java Database Connectivity (JDBC 4.0)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762947" y="8770470"/>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18-</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1350"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6392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p:txBody>
          <a:bodyPr/>
          <a:lstStyle/>
          <a:p>
            <a:r>
              <a:rPr lang="en-US" dirty="0" smtClean="0"/>
              <a:t>JDBC APIs:</a:t>
            </a:r>
          </a:p>
          <a:p>
            <a:r>
              <a:rPr lang="en-US" dirty="0" smtClean="0"/>
              <a:t>	The JDBC API provides universal data access from the Java programming language. </a:t>
            </a:r>
          </a:p>
          <a:p>
            <a:r>
              <a:rPr lang="en-US" dirty="0" smtClean="0"/>
              <a:t>	Using the JDBC 3.0 API, you can access virtually any data source, from relational databases to spreadsheets and flat files. </a:t>
            </a:r>
          </a:p>
          <a:p>
            <a:r>
              <a:rPr lang="en-US" dirty="0" smtClean="0"/>
              <a:t>	JDBC technology also provides a common base on which tools and alternate interfaces can be built. </a:t>
            </a:r>
          </a:p>
          <a:p>
            <a:r>
              <a:rPr lang="en-US" dirty="0" smtClean="0"/>
              <a:t>	The JDBC 3.0 API comprises of two packages: </a:t>
            </a:r>
          </a:p>
          <a:p>
            <a:pPr lvl="1"/>
            <a:r>
              <a:rPr lang="en-US" dirty="0" smtClean="0"/>
              <a:t>1. </a:t>
            </a:r>
            <a:r>
              <a:rPr lang="en-US" dirty="0" err="1" smtClean="0"/>
              <a:t>java.sql</a:t>
            </a:r>
            <a:r>
              <a:rPr lang="en-US" dirty="0" smtClean="0"/>
              <a:t> package </a:t>
            </a:r>
          </a:p>
          <a:p>
            <a:pPr lvl="1"/>
            <a:r>
              <a:rPr lang="en-US" dirty="0" smtClean="0"/>
              <a:t>2. </a:t>
            </a:r>
            <a:r>
              <a:rPr lang="en-US" dirty="0" err="1" smtClean="0"/>
              <a:t>javax.sql</a:t>
            </a:r>
            <a:r>
              <a:rPr lang="en-US" dirty="0" smtClean="0"/>
              <a:t> package  </a:t>
            </a:r>
          </a:p>
          <a:p>
            <a:r>
              <a:rPr lang="en-US" dirty="0" smtClean="0"/>
              <a:t>	You automatically get both packages when you download the Java 2 Platform Standard Edition 5.0.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70227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924050" y="655638"/>
            <a:ext cx="4905375" cy="3679825"/>
          </a:xfrm>
          <a:ln/>
        </p:spPr>
      </p:sp>
      <p:sp>
        <p:nvSpPr>
          <p:cNvPr id="250883" name="Rectangle 3"/>
          <p:cNvSpPr>
            <a:spLocks noGrp="1" noChangeArrowheads="1"/>
          </p:cNvSpPr>
          <p:nvPr>
            <p:ph type="body" idx="1"/>
          </p:nvPr>
        </p:nvSpPr>
        <p:spPr>
          <a:xfrm>
            <a:off x="1924050" y="4432300"/>
            <a:ext cx="4959206" cy="4162187"/>
          </a:xfrm>
        </p:spPr>
        <p:txBody>
          <a:bodyPr/>
          <a:lstStyle/>
          <a:p>
            <a:pPr marL="241630" indent="-241630"/>
            <a:r>
              <a:rPr lang="en-US" b="1" u="sng" dirty="0"/>
              <a:t>Java.sql package:</a:t>
            </a:r>
          </a:p>
          <a:p>
            <a:pPr marL="241630" indent="-241630"/>
            <a:r>
              <a:rPr lang="en-US" dirty="0"/>
              <a:t>	The </a:t>
            </a:r>
            <a:r>
              <a:rPr lang="en-US" b="1" dirty="0"/>
              <a:t>java.sql package </a:t>
            </a:r>
            <a:r>
              <a:rPr lang="en-US" dirty="0"/>
              <a:t>provides the API for accessing and processing data stored in a data source (usually a relational database) using the Java programming language. </a:t>
            </a:r>
          </a:p>
          <a:p>
            <a:pPr marL="241630" indent="-241630"/>
            <a:r>
              <a:rPr lang="en-US" dirty="0"/>
              <a:t>	This API includes a framework whereby different drivers can be installed dynamically to access different data sources. </a:t>
            </a:r>
          </a:p>
          <a:p>
            <a:pPr marL="241630" indent="-241630"/>
            <a:r>
              <a:rPr lang="en-US" dirty="0"/>
              <a:t>	Although the JDBC API is mainly geared to passing SQL statements to a database, it provides for reading and writing data from any data source with a tabular format. </a:t>
            </a:r>
          </a:p>
          <a:p>
            <a:pPr marL="241630" indent="-241630"/>
            <a:r>
              <a:rPr lang="en-US" dirty="0"/>
              <a:t>	The </a:t>
            </a:r>
            <a:r>
              <a:rPr lang="en-US" b="1" dirty="0"/>
              <a:t>reader/writer</a:t>
            </a:r>
            <a:r>
              <a:rPr lang="en-US" dirty="0"/>
              <a:t> facility, available through the </a:t>
            </a:r>
            <a:r>
              <a:rPr lang="en-US" b="1" dirty="0" err="1"/>
              <a:t>javax.sql.RowSet</a:t>
            </a:r>
            <a:r>
              <a:rPr lang="en-US" dirty="0"/>
              <a:t> group of interfaces, can be customized to use and update data from a spread sheet, flat file, or any other tabular data source. </a:t>
            </a:r>
            <a:endParaRPr lang="en-US" dirty="0" smtClean="0"/>
          </a:p>
          <a:p>
            <a:pPr marL="241630" indent="-241630"/>
            <a:endParaRPr lang="en-US" dirty="0" smtClean="0"/>
          </a:p>
          <a:p>
            <a:pPr marL="241630" indent="-241630"/>
            <a:r>
              <a:rPr lang="en-US" dirty="0" smtClean="0"/>
              <a:t>Please note: Here we are not discussing about javax.sql package.</a:t>
            </a:r>
            <a:endParaRPr lang="en-US" dirty="0"/>
          </a:p>
        </p:txBody>
      </p:sp>
    </p:spTree>
    <p:extLst>
      <p:ext uri="{BB962C8B-B14F-4D97-AF65-F5344CB8AC3E}">
        <p14:creationId xmlns:p14="http://schemas.microsoft.com/office/powerpoint/2010/main" val="1814444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p:txBody>
          <a:bodyPr/>
          <a:lstStyle/>
          <a:p>
            <a:r>
              <a:rPr lang="en-US" smtClean="0"/>
              <a:t>13.4: Database Access Steps</a:t>
            </a:r>
          </a:p>
          <a:p>
            <a:pPr lvl="1"/>
            <a:r>
              <a:rPr lang="en-US" smtClean="0"/>
              <a:t>13.4.1: Import the packages</a:t>
            </a:r>
          </a:p>
          <a:p>
            <a:pPr lvl="1"/>
            <a:r>
              <a:rPr lang="en-US" smtClean="0"/>
              <a:t>13.4.2: Register the driver</a:t>
            </a:r>
          </a:p>
          <a:p>
            <a:pPr lvl="1"/>
            <a:r>
              <a:rPr lang="en-US" smtClean="0"/>
              <a:t>13.4.3: Establishing the connection	</a:t>
            </a:r>
          </a:p>
          <a:p>
            <a:pPr lvl="1"/>
            <a:r>
              <a:rPr lang="en-US" smtClean="0"/>
              <a:t>13.4.4: Creating JDBC Statements	</a:t>
            </a:r>
          </a:p>
          <a:p>
            <a:r>
              <a:rPr lang="en-US" smtClean="0"/>
              <a:t>	13.4.4.1: Simple Statement</a:t>
            </a:r>
          </a:p>
          <a:p>
            <a:r>
              <a:rPr lang="en-US" smtClean="0"/>
              <a:t>	13.4.4.2: Prepared Statement</a:t>
            </a:r>
          </a:p>
          <a:p>
            <a:r>
              <a:rPr lang="en-US" smtClean="0"/>
              <a:t>	13.4.4.3: Callable Statement</a:t>
            </a:r>
          </a:p>
          <a:p>
            <a:pPr lvl="1"/>
            <a:r>
              <a:rPr lang="en-US" smtClean="0"/>
              <a:t>13.4.5: Getting Data from a Table</a:t>
            </a:r>
          </a:p>
          <a:p>
            <a:pPr lvl="1"/>
            <a:r>
              <a:rPr lang="en-US" smtClean="0"/>
              <a:t>13.4.6: Insert data into Table</a:t>
            </a:r>
          </a:p>
          <a:p>
            <a:pPr lvl="1"/>
            <a:r>
              <a:rPr lang="en-US" smtClean="0"/>
              <a:t>13.4.7: Update table data</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298001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body" idx="1"/>
          </p:nvPr>
        </p:nvSpPr>
        <p:spPr/>
        <p:txBody>
          <a:bodyPr/>
          <a:lstStyle/>
          <a:p>
            <a:r>
              <a:rPr lang="en-US" smtClean="0"/>
              <a:t>Import Packages:</a:t>
            </a:r>
          </a:p>
          <a:p>
            <a:r>
              <a:rPr lang="en-US" smtClean="0"/>
              <a:t>The first step in accessing the data from database using JDBC APIs is importing the packages java.sql and javax.sql. </a:t>
            </a:r>
          </a:p>
          <a:p>
            <a:r>
              <a:rPr lang="en-US" smtClean="0"/>
              <a:t>These packages provides the set of APIs which are used in accessing the database like Connection, Statement, and so on.</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926490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p:txBody>
          <a:bodyPr/>
          <a:lstStyle/>
          <a:p>
            <a:r>
              <a:rPr lang="en-US" smtClean="0"/>
              <a:t>Register Driver:</a:t>
            </a:r>
          </a:p>
          <a:p>
            <a:r>
              <a:rPr lang="en-US" smtClean="0"/>
              <a:t>	The second step is to register/load the driver for the respective database. There are two ways of loading the driver: </a:t>
            </a:r>
          </a:p>
          <a:p>
            <a:pPr lvl="1"/>
            <a:r>
              <a:rPr lang="en-US" smtClean="0"/>
              <a:t>	By using Class.forName() method</a:t>
            </a:r>
          </a:p>
          <a:p>
            <a:pPr lvl="1"/>
            <a:r>
              <a:rPr lang="en-US" smtClean="0"/>
              <a:t>	By calling DriverManager’s registerDriver() method </a:t>
            </a:r>
          </a:p>
          <a:p>
            <a:r>
              <a:rPr lang="en-US" smtClean="0"/>
              <a:t>	Using Class.forName() you can load any class while DriverManger.registerDriver() is specific to JDBC driver class. </a:t>
            </a:r>
          </a:p>
          <a:p>
            <a:endParaRPr lang="en-US" smtClean="0"/>
          </a:p>
          <a:p>
            <a:r>
              <a:rPr lang="en-US" smtClean="0"/>
              <a:t>Note: In JDBC 4.0, we don't need the Class.forName() line. We can simply call getConnection() to get the database connection.</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42412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p:txBody>
          <a:bodyPr/>
          <a:lstStyle/>
          <a:p>
            <a:r>
              <a:rPr lang="en-US" smtClean="0"/>
              <a:t>Establish the Connection:</a:t>
            </a:r>
          </a:p>
          <a:p>
            <a:r>
              <a:rPr lang="en-US" smtClean="0"/>
              <a:t>	The third step is to establish a connection with the database. There is a method DriverManager.getConnection() which returns Connection object. </a:t>
            </a:r>
          </a:p>
          <a:p>
            <a:r>
              <a:rPr lang="en-US" smtClean="0"/>
              <a:t>	This method take three arguments,</a:t>
            </a:r>
          </a:p>
          <a:p>
            <a:pPr lvl="1"/>
            <a:r>
              <a:rPr lang="en-US" smtClean="0"/>
              <a:t>URL: This contains the information about host on which database server, database name, and the port used for communication.</a:t>
            </a:r>
          </a:p>
          <a:p>
            <a:pPr lvl="1"/>
            <a:r>
              <a:rPr lang="en-US" smtClean="0"/>
              <a:t>Username: database userid</a:t>
            </a:r>
          </a:p>
          <a:p>
            <a:pPr lvl="1"/>
            <a:r>
              <a:rPr lang="en-US" smtClean="0"/>
              <a:t>Password: database password</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44771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Using Statements:</a:t>
            </a:r>
          </a:p>
          <a:p>
            <a:r>
              <a:rPr lang="en-US" smtClean="0"/>
              <a:t>	</a:t>
            </a:r>
          </a:p>
          <a:p>
            <a:r>
              <a:rPr lang="en-US" smtClean="0"/>
              <a:t>	java.sql.Statement interface in JDBC enables to send the SQL queries to database and retrieve data. Statement interface is suitable for executing DDL queries and Select queries which has no input. </a:t>
            </a:r>
          </a:p>
          <a:p>
            <a:endParaRPr lang="en-US" smtClean="0"/>
          </a:p>
          <a:p>
            <a:r>
              <a:rPr lang="en-US" smtClean="0"/>
              <a:t>	Statement interface is further extended as PreparedStatement, which is recommended for DML and select queries that involves input parameters. </a:t>
            </a:r>
          </a:p>
          <a:p>
            <a:endParaRPr lang="en-US" smtClean="0"/>
          </a:p>
          <a:p>
            <a:r>
              <a:rPr lang="en-US" smtClean="0"/>
              <a:t>	PreparedStatement is in turn extended as CallableStatement, which is suitable for calling database stored procedures and functions.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86105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lstStyle/>
          <a:p>
            <a:r>
              <a:rPr lang="en-US" smtClean="0"/>
              <a:t>Create Statement:</a:t>
            </a:r>
          </a:p>
          <a:p>
            <a:r>
              <a:rPr lang="en-US" smtClean="0"/>
              <a:t>	The fourth step is to create a statement which indicates the details that you want to access from database.</a:t>
            </a:r>
          </a:p>
          <a:p>
            <a:r>
              <a:rPr lang="en-US" smtClean="0"/>
              <a:t>	There are three types of statements that you can create:</a:t>
            </a:r>
          </a:p>
          <a:p>
            <a:pPr lvl="1"/>
            <a:r>
              <a:rPr lang="en-US" smtClean="0"/>
              <a:t>Statement:</a:t>
            </a:r>
          </a:p>
          <a:p>
            <a:pPr lvl="1"/>
            <a:r>
              <a:rPr lang="en-US" smtClean="0"/>
              <a:t>	Statement object is created by calling createStatement() method on Connection object. The query is not associated with Statement object at the time of statement creation, rather it needs to be specified at the time of execution of the statement. </a:t>
            </a:r>
          </a:p>
          <a:p>
            <a:pPr lvl="1"/>
            <a:r>
              <a:rPr lang="en-US" smtClean="0"/>
              <a:t>2. PreparedStatement:</a:t>
            </a:r>
          </a:p>
          <a:p>
            <a:pPr lvl="1"/>
            <a:r>
              <a:rPr lang="en-US" smtClean="0"/>
              <a:t>	PreparedStatement is used when you want to create parameterized query. Each parameter is represented by symbol “?” and set by setXXX() methods of PreparedStatement. The above slide shows a simple example to get more clear idea.</a:t>
            </a:r>
          </a:p>
          <a:p>
            <a:pPr lvl="1"/>
            <a:r>
              <a:rPr lang="en-US" smtClean="0"/>
              <a:t>3. CallableStatement:</a:t>
            </a:r>
          </a:p>
          <a:p>
            <a:pPr lvl="1"/>
            <a:r>
              <a:rPr lang="en-US" smtClean="0"/>
              <a:t>	When you want to call any stored procedure from database from Java application, the CallableStatement will help you in doing that. The above example shows, how you can call add() procedure using CallableStatement.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31303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smtClean="0"/>
              <a:t>Retrieve data from table:</a:t>
            </a:r>
          </a:p>
          <a:p>
            <a:r>
              <a:rPr lang="en-US" smtClean="0"/>
              <a:t>	Once your statement object is ready, you need to execute that statement to get the records from the database. </a:t>
            </a:r>
          </a:p>
          <a:p>
            <a:r>
              <a:rPr lang="en-US" smtClean="0"/>
              <a:t>	The executeQuery() method of the Statement returns the ResultSet object which represent the front end table of database records.  </a:t>
            </a:r>
          </a:p>
          <a:p>
            <a:r>
              <a:rPr lang="en-US" smtClean="0"/>
              <a:t>	Further, you can traverse/iterate through ResultSet to retrieve the records one by one. </a:t>
            </a:r>
          </a:p>
          <a:p>
            <a:r>
              <a:rPr lang="en-US" smtClean="0"/>
              <a:t>	Use getXXX() methods to retrieve each data field value, for example rs.getInt(“eno”) will retrieve the employee number of the current record from rs.</a:t>
            </a:r>
          </a:p>
          <a:p>
            <a:r>
              <a:rPr lang="en-US" smtClean="0"/>
              <a:t>	Types of ResultSet:</a:t>
            </a:r>
            <a:br>
              <a:rPr lang="en-US" smtClean="0"/>
            </a:br>
            <a:r>
              <a:rPr lang="en-US" smtClean="0"/>
              <a:t>Resultset contains results of the SQL query. There are three basic types of resultset.</a:t>
            </a:r>
          </a:p>
          <a:p>
            <a:pPr lvl="1"/>
            <a:r>
              <a:rPr lang="en-US" smtClean="0"/>
              <a:t>	Forward-only </a:t>
            </a:r>
            <a:br>
              <a:rPr lang="en-US" smtClean="0"/>
            </a:br>
            <a:r>
              <a:rPr lang="en-US" smtClean="0"/>
              <a:t>As the name suggests, this type can only move forward and are non-scrollable.</a:t>
            </a:r>
          </a:p>
          <a:p>
            <a:pPr lvl="1"/>
            <a:r>
              <a:rPr lang="en-US" smtClean="0"/>
              <a:t>	Scroll-insensitive</a:t>
            </a:r>
            <a:br>
              <a:rPr lang="en-US" smtClean="0"/>
            </a:br>
            <a:r>
              <a:rPr lang="en-US" smtClean="0"/>
              <a:t>This type is scrollable which means the cursor can move in any direction. It is insensitive which means any change to the database will not show change in the resultset while it opens.</a:t>
            </a:r>
          </a:p>
          <a:p>
            <a:pPr lvl="1"/>
            <a:r>
              <a:rPr lang="en-US" smtClean="0"/>
              <a:t>	Scroll-sensitive</a:t>
            </a:r>
            <a:br>
              <a:rPr lang="en-US" smtClean="0"/>
            </a:br>
            <a:r>
              <a:rPr lang="en-US" smtClean="0"/>
              <a:t>This type allows cursor to move in any direction and also propagates the changes done to the database.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175061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p:txBody>
          <a:bodyPr/>
          <a:lstStyle/>
          <a:p>
            <a:r>
              <a:rPr lang="en-US" dirty="0" smtClean="0"/>
              <a:t>Insert data into table:</a:t>
            </a:r>
          </a:p>
          <a:p>
            <a:r>
              <a:rPr lang="en-US" dirty="0" smtClean="0"/>
              <a:t>	</a:t>
            </a:r>
            <a:r>
              <a:rPr lang="en-US" dirty="0" err="1" smtClean="0"/>
              <a:t>PreparedStatement</a:t>
            </a:r>
            <a:r>
              <a:rPr lang="en-US" dirty="0" smtClean="0"/>
              <a:t> is used to execute dynamic SQL queries with values being changed during runtime. These statements are pre-compiled and hence are faster as compared to Statement where every call need to be parsed and compiled before it is executed. </a:t>
            </a:r>
          </a:p>
          <a:p>
            <a:r>
              <a:rPr lang="en-US" dirty="0" smtClean="0"/>
              <a:t>	</a:t>
            </a:r>
          </a:p>
          <a:p>
            <a:r>
              <a:rPr lang="en-US" dirty="0" smtClean="0"/>
              <a:t>The “?” in query string are called as input parameters. These parameters indicates the value is not specified at compile time. A value for every “?” should be set before executing query. To set a value of parameter, </a:t>
            </a:r>
            <a:r>
              <a:rPr lang="en-US" dirty="0" err="1" smtClean="0"/>
              <a:t>setXXX</a:t>
            </a:r>
            <a:r>
              <a:rPr lang="en-US" dirty="0" smtClean="0"/>
              <a:t>() methods are used which accepts position of input parameter and value to replace before query execution.  </a:t>
            </a:r>
          </a:p>
          <a:p>
            <a:r>
              <a:rPr lang="en-US" dirty="0" smtClean="0"/>
              <a:t>  </a:t>
            </a:r>
          </a:p>
          <a:p>
            <a:r>
              <a:rPr lang="en-US" dirty="0" smtClean="0"/>
              <a:t>The </a:t>
            </a:r>
            <a:r>
              <a:rPr lang="en-US" dirty="0" err="1" smtClean="0"/>
              <a:t>executeUpdate</a:t>
            </a:r>
            <a:r>
              <a:rPr lang="en-US" dirty="0" smtClean="0"/>
              <a:t>() method is used to insert and update records of the database. </a:t>
            </a:r>
          </a:p>
          <a:p>
            <a:r>
              <a:rPr lang="en-US" dirty="0" smtClean="0"/>
              <a:t>	This method returns </a:t>
            </a:r>
            <a:r>
              <a:rPr lang="en-US" dirty="0" err="1" smtClean="0"/>
              <a:t>int</a:t>
            </a:r>
            <a:r>
              <a:rPr lang="en-US" dirty="0" smtClean="0"/>
              <a:t> type value indicating the number of records affected in the database.  </a:t>
            </a:r>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42103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This lesson covers JDBC API, used to work with database.</a:t>
            </a:r>
          </a:p>
          <a:p>
            <a:endParaRPr lang="en-US" smtClean="0"/>
          </a:p>
          <a:p>
            <a:r>
              <a:rPr lang="en-US" smtClean="0"/>
              <a:t>Lesson outline: </a:t>
            </a:r>
          </a:p>
          <a:p>
            <a:endParaRPr lang="en-US" smtClean="0"/>
          </a:p>
          <a:p>
            <a:pPr lvl="1"/>
            <a:r>
              <a:rPr lang="en-US" smtClean="0"/>
              <a:t>18.1: Java Database Connectivity - Introduction</a:t>
            </a:r>
          </a:p>
          <a:p>
            <a:pPr lvl="1"/>
            <a:r>
              <a:rPr lang="en-US" smtClean="0"/>
              <a:t>18.2: Database Connectivity Architecture             </a:t>
            </a:r>
          </a:p>
          <a:p>
            <a:pPr lvl="1"/>
            <a:r>
              <a:rPr lang="en-US" smtClean="0"/>
              <a:t>18.3: JDBC APIs </a:t>
            </a:r>
          </a:p>
          <a:p>
            <a:pPr lvl="1"/>
            <a:r>
              <a:rPr lang="en-US" smtClean="0"/>
              <a:t>18.4: Database Access Steps</a:t>
            </a:r>
          </a:p>
          <a:p>
            <a:pPr lvl="1"/>
            <a:r>
              <a:rPr lang="en-US" smtClean="0"/>
              <a:t>18.5: Calling database procedures/functions</a:t>
            </a:r>
          </a:p>
          <a:p>
            <a:pPr lvl="1"/>
            <a:r>
              <a:rPr lang="en-US" smtClean="0"/>
              <a:t>18.6: Using Transaction</a:t>
            </a:r>
          </a:p>
          <a:p>
            <a:pPr lvl="1"/>
            <a:r>
              <a:rPr lang="en-US" smtClean="0"/>
              <a:t>18.7: Best Practices</a:t>
            </a:r>
          </a:p>
          <a:p>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202974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p:txBody>
          <a:bodyPr/>
          <a:lstStyle/>
          <a:p>
            <a:r>
              <a:rPr lang="en-US" smtClean="0"/>
              <a:t>Update Table Data:</a:t>
            </a:r>
          </a:p>
          <a:p>
            <a:r>
              <a:rPr lang="en-US" smtClean="0"/>
              <a:t>	The executeUpdate() method is used to update records from the database table. </a:t>
            </a:r>
          </a:p>
          <a:p>
            <a:r>
              <a:rPr lang="en-US" smtClean="0"/>
              <a:t>	This method returns integer type value indicating the number of records affected in the database table.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5396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p:txBody>
          <a:bodyPr/>
          <a:lstStyle/>
          <a:p>
            <a:r>
              <a:rPr lang="en-US" smtClean="0"/>
              <a:t>Update Table Data:</a:t>
            </a:r>
          </a:p>
          <a:p>
            <a:r>
              <a:rPr lang="en-US" smtClean="0"/>
              <a:t>	The executeUpdate() method is also used to delete records from the database table. </a:t>
            </a:r>
          </a:p>
          <a:p>
            <a:r>
              <a:rPr lang="en-US" smtClean="0"/>
              <a:t>	This method returns integer type value indicating the number of records affected in the database table.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165081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body" idx="1"/>
          </p:nvPr>
        </p:nvSpPr>
        <p:spPr/>
        <p:txBody>
          <a:bodyPr/>
          <a:lstStyle/>
          <a:p>
            <a:r>
              <a:rPr lang="en-US" smtClean="0"/>
              <a:t>Closing resources:</a:t>
            </a:r>
          </a:p>
          <a:p>
            <a:r>
              <a:rPr lang="en-US" smtClean="0"/>
              <a:t>The last step in database access is closing used resources in program. Closing statements and result sets is required in order to free the underlying processes and memory.</a:t>
            </a:r>
          </a:p>
          <a:p>
            <a:r>
              <a:rPr lang="en-US" smtClean="0"/>
              <a:t>Connection object is also required to be closed. Failure in closing connection object results in database server running out of connections. </a:t>
            </a:r>
          </a:p>
          <a:p>
            <a:r>
              <a:rPr lang="en-US" smtClean="0"/>
              <a:t>All of these interfaces provides close() method, which is used to close the respective resource.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612929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8711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PreparedStatement is in turn extended as CallableStatement, which is suitable for calling database stored procedures and functions.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58826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The above example shows how to use callable statement to invoke stored procedure.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885948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The above example shows how to use callable statement to invoke stored function.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646206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Using Transaction:</a:t>
            </a:r>
          </a:p>
          <a:p>
            <a:r>
              <a:rPr lang="en-US" smtClean="0"/>
              <a:t>	Transaction management in Java application is normally done using methods of the Connection interface.</a:t>
            </a:r>
          </a:p>
          <a:p>
            <a:r>
              <a:rPr lang="en-US" smtClean="0"/>
              <a:t>	Listed below are the Connection methods for transaction management:</a:t>
            </a:r>
          </a:p>
          <a:p>
            <a:pPr lvl="1"/>
            <a:r>
              <a:rPr lang="en-US" smtClean="0"/>
              <a:t>setAutoCommit()</a:t>
            </a:r>
          </a:p>
          <a:p>
            <a:pPr lvl="1"/>
            <a:r>
              <a:rPr lang="en-US" smtClean="0"/>
              <a:t>commit()</a:t>
            </a:r>
          </a:p>
          <a:p>
            <a:pPr lvl="1"/>
            <a:r>
              <a:rPr lang="en-US" smtClean="0"/>
              <a:t>rollback()</a:t>
            </a:r>
          </a:p>
          <a:p>
            <a:pPr lvl="1"/>
            <a:r>
              <a:rPr lang="en-US" smtClean="0"/>
              <a:t>setSavePoint()</a:t>
            </a:r>
          </a:p>
          <a:p>
            <a:pPr lvl="1"/>
            <a:r>
              <a:rPr lang="en-US" smtClean="0"/>
              <a:t>releaseSavePoint()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275576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p:txBody>
          <a:bodyPr/>
          <a:lstStyle/>
          <a:p>
            <a:r>
              <a:rPr lang="en-US" smtClean="0"/>
              <a:t>Disabling Auto-commit Mode:</a:t>
            </a:r>
          </a:p>
          <a:p>
            <a:r>
              <a:rPr lang="en-US" smtClean="0"/>
              <a:t>	When Connection is created, by default, transaction mode in Java application is true. </a:t>
            </a:r>
          </a:p>
          <a:p>
            <a:r>
              <a:rPr lang="en-US" smtClean="0"/>
              <a:t>	It means that as soon as the statement gets executed, it reflects the changes permanently in the database. This might violate the atomicity property of the transaction. Due to this reason before transaction start, you must set the auto-commit to false. </a:t>
            </a:r>
          </a:p>
          <a:p>
            <a:r>
              <a:rPr lang="en-US" smtClean="0"/>
              <a:t>	Once you disable auto-commit, it will not reflect the effect of queries permanently in the database until you call conn.commit() method explicitly.</a:t>
            </a:r>
          </a:p>
          <a:p>
            <a:r>
              <a:rPr lang="en-US" smtClean="0"/>
              <a:t>	In the code snippet above, auto-commit mode is disabled for the connection conn. This means that the enclosed sql statements are committed together when the commit method is called. </a:t>
            </a:r>
          </a:p>
          <a:p>
            <a:r>
              <a:rPr lang="en-US" smtClean="0"/>
              <a:t>	Whenever the commit method is called (either automatically when auto-commit mode is enabled or explicitly when it is disabled), all changes resulting from statements in the transaction are made permanent.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947493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body" idx="1"/>
          </p:nvPr>
        </p:nvSpPr>
        <p:spPr/>
        <p:txBody>
          <a:bodyPr/>
          <a:lstStyle/>
          <a:p>
            <a:r>
              <a:rPr lang="en-US" smtClean="0"/>
              <a:t>When do you call the Rollback Method:</a:t>
            </a:r>
          </a:p>
          <a:p>
            <a:r>
              <a:rPr lang="en-US" smtClean="0"/>
              <a:t>	Calling the rollback method aborts a transaction and returns any values that were modified to their previous values. If you are trying to execute one or more statements in a transaction and get an SQLException, you should call the rollback method to abort the transaction and start the transaction all over again. That is the only way to be sure of what has been committed and what has not been committed. </a:t>
            </a:r>
          </a:p>
          <a:p>
            <a:r>
              <a:rPr lang="en-US" smtClean="0"/>
              <a:t>	Catching an SQLException tells you that something is wrong. However, it does not tell you what was or was not committed. Since you cannot count on the fact that nothing was committed, calling the method rollback is the only way to be sure.</a:t>
            </a:r>
          </a:p>
          <a:p>
            <a:r>
              <a:rPr lang="en-US" smtClean="0"/>
              <a:t>	The example in the above slide, demonstrates a transaction and includes a catch block that invokes the rollback method. In this particular situation, it is not really necessary to call rollback and we do it mainly to illustrate how it is done. </a:t>
            </a:r>
          </a:p>
          <a:p>
            <a:r>
              <a:rPr lang="en-US" smtClean="0"/>
              <a:t>	However, if the application continued and used the results of the transaction, it would be necessary to include a call to rollback in the catch block in order to protect against using possibly incorrect data.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79485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dirty="0" smtClean="0"/>
              <a:t>What is JDBC?</a:t>
            </a:r>
          </a:p>
          <a:p>
            <a:r>
              <a:rPr lang="en-US" dirty="0" smtClean="0"/>
              <a:t>JDBC is used to allow Java applications to connect to the database and perform different data manipulation operations such as insertion, modification, deletion, and so on.  </a:t>
            </a:r>
          </a:p>
          <a:p>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201888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p:txBody>
          <a:bodyPr/>
          <a:lstStyle/>
          <a:p>
            <a:r>
              <a:rPr lang="en-US" smtClean="0"/>
              <a:t>Setting and Releasing the Savepoint:</a:t>
            </a:r>
          </a:p>
          <a:p>
            <a:r>
              <a:rPr lang="en-US" smtClean="0"/>
              <a:t>	The JDBC 3.0 API adds the method Connection.setSavepoint, which sets a savepoint within the current transaction. </a:t>
            </a:r>
          </a:p>
          <a:p>
            <a:r>
              <a:rPr lang="en-US" smtClean="0"/>
              <a:t>	The Connection.rollback() method has been overloaded to take a savepoint argument. </a:t>
            </a:r>
          </a:p>
          <a:p>
            <a:r>
              <a:rPr lang="en-US" smtClean="0"/>
              <a:t>	The method Connection.releaseSavepoint() takes a Savepoint object as a parameter and removes it from the current transaction. Once a savepoint has been released, attempting to reference it in a rollback operation causes an SQLException to be thrown. </a:t>
            </a:r>
          </a:p>
          <a:p>
            <a:r>
              <a:rPr lang="en-US" smtClean="0"/>
              <a:t>	Any savepoints that have been created in a transaction are automatically released and become invalid when the transaction is committed, or when the entire transaction is rolled back. Rolling a transaction back to a savepoint automatically releases and makes invalid any other savepoints that were created after the savepoint.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149940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0691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type="body" idx="1"/>
          </p:nvPr>
        </p:nvSpPr>
        <p:spPr/>
        <p:txBody>
          <a:bodyPr/>
          <a:lstStyle/>
          <a:p>
            <a:r>
              <a:rPr lang="en-US" smtClean="0"/>
              <a:t>JDBC Best Practices:</a:t>
            </a:r>
          </a:p>
          <a:p>
            <a:r>
              <a:rPr lang="en-US" smtClean="0"/>
              <a:t>Following are some of the best practices used in JDBC:</a:t>
            </a:r>
          </a:p>
          <a:p>
            <a:pPr lvl="1"/>
            <a:r>
              <a:rPr lang="en-US" smtClean="0"/>
              <a:t>Selection of Driver</a:t>
            </a:r>
            <a:br>
              <a:rPr lang="en-US" smtClean="0"/>
            </a:br>
            <a:r>
              <a:rPr lang="en-US" smtClean="0"/>
              <a:t>Select a certified, high performance type 2 (Thin) JDBC driver and use the latest drivers release.</a:t>
            </a:r>
          </a:p>
          <a:p>
            <a:pPr lvl="1"/>
            <a:r>
              <a:rPr lang="en-US" smtClean="0"/>
              <a:t>Close resources as soon as you are done with them (in finally)</a:t>
            </a:r>
            <a:br>
              <a:rPr lang="en-US" smtClean="0"/>
            </a:br>
            <a:r>
              <a:rPr lang="en-US" smtClean="0"/>
              <a:t>For example: Statements, Connections, Resultsets, and so on.</a:t>
            </a:r>
            <a:br>
              <a:rPr lang="en-US" smtClean="0"/>
            </a:br>
            <a:r>
              <a:rPr lang="en-US" smtClean="0"/>
              <a:t>Failure to do so will eventually cause the application to “hang”, and fail to respond to user actions. </a:t>
            </a:r>
          </a:p>
          <a:p>
            <a:pPr lvl="1"/>
            <a:r>
              <a:rPr lang="en-US" smtClean="0"/>
              <a:t>Turn-Off Auto-Commit</a:t>
            </a:r>
            <a:br>
              <a:rPr lang="en-US" smtClean="0"/>
            </a:br>
            <a:r>
              <a:rPr lang="en-US" smtClean="0"/>
              <a:t>It is best practice to execute the group of the statement together which are the part of the same transaction. It helps to avoid the overhead of data inconsistency.</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875207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a:xfrm>
            <a:off x="1924050" y="680085"/>
            <a:ext cx="4862830" cy="7992666"/>
          </a:xfrm>
        </p:spPr>
        <p:txBody>
          <a:bodyPr/>
          <a:lstStyle/>
          <a:p>
            <a:r>
              <a:rPr lang="en-US" b="1" u="sng" dirty="0" smtClean="0">
                <a:solidFill>
                  <a:srgbClr val="333333"/>
                </a:solidFill>
                <a:cs typeface="Times New Roman" pitchFamily="18" charset="0"/>
              </a:rPr>
              <a:t>JDBC Best Practices</a:t>
            </a:r>
            <a:r>
              <a:rPr lang="en-US" b="1" dirty="0" smtClean="0">
                <a:solidFill>
                  <a:srgbClr val="333333"/>
                </a:solidFill>
                <a:cs typeface="Times New Roman" pitchFamily="18" charset="0"/>
              </a:rPr>
              <a:t>:</a:t>
            </a:r>
          </a:p>
          <a:p>
            <a:r>
              <a:rPr lang="en-US" b="1" dirty="0" smtClean="0"/>
              <a:t>4. Business identifiers as a String instead of number</a:t>
            </a:r>
          </a:p>
          <a:p>
            <a:r>
              <a:rPr lang="en-US" dirty="0" smtClean="0"/>
              <a:t>Many problem domains use numbers as business identifiers. Credit card numbers, bank account numbers, and the like, are often simply that - numbers. </a:t>
            </a:r>
            <a:r>
              <a:rPr lang="en-US" i="1" dirty="0" smtClean="0"/>
              <a:t>It should always be kept in mind, however, that such items are primarily identifiers, and their numeric character is usually completely secondary</a:t>
            </a:r>
            <a:r>
              <a:rPr lang="en-US" dirty="0" smtClean="0"/>
              <a:t>. Their primary function is to identify items in the problem domain, not to represent quantities of any sort. </a:t>
            </a:r>
          </a:p>
          <a:p>
            <a:r>
              <a:rPr lang="en-US" b="1" dirty="0" smtClean="0"/>
              <a:t>For example: </a:t>
            </a:r>
            <a:r>
              <a:rPr lang="en-US" dirty="0" smtClean="0"/>
              <a:t>It almost never makes sense to operate on numeric business identifiers as true numbers - adding two account numbers, or multiplying an account number by -1, are meaningless operations. That is, one can strongly argue that modeling an account number as a Integer is inappropriate, simply because it does not behave as an Integer. </a:t>
            </a:r>
          </a:p>
          <a:p>
            <a:r>
              <a:rPr lang="en-US" dirty="0" smtClean="0"/>
              <a:t>Furthermore, new business rules can occasionally force numeric business identifiers to be abandoned in favor of alphanumeric ones. It seems prudent to treat the content of such a business identifier as a business rule, subject to change. As usual, a program should minimize the ripple effects of such changes. </a:t>
            </a:r>
          </a:p>
          <a:p>
            <a:r>
              <a:rPr lang="en-US" dirty="0" smtClean="0"/>
              <a:t>In addition, Strings can contain leading zeros, while numeric fields will remove them. </a:t>
            </a:r>
          </a:p>
          <a:p>
            <a:r>
              <a:rPr lang="en-US" b="1" dirty="0" smtClean="0"/>
              <a:t>5. Do not perform database tasks in code</a:t>
            </a:r>
            <a:r>
              <a:rPr lang="en-US" dirty="0" smtClean="0"/>
              <a:t> </a:t>
            </a:r>
          </a:p>
          <a:p>
            <a:pPr marL="120815" lvl="1"/>
            <a:r>
              <a:rPr lang="en-US" dirty="0" smtClean="0"/>
              <a:t>Databases are a mature technology, and they should be used to do as much work as possible. Do not do the following in code, if it can be done in SQL instead: </a:t>
            </a:r>
          </a:p>
          <a:p>
            <a:pPr marL="241630" lvl="2"/>
            <a:r>
              <a:rPr lang="en-US" dirty="0" smtClean="0"/>
              <a:t>ordering (ORDER BY) </a:t>
            </a:r>
          </a:p>
          <a:p>
            <a:pPr marL="241630" lvl="2"/>
            <a:r>
              <a:rPr lang="en-US" dirty="0" smtClean="0"/>
              <a:t>filtering based on criteria (WHERE) </a:t>
            </a:r>
          </a:p>
          <a:p>
            <a:pPr marL="241630" lvl="2"/>
            <a:r>
              <a:rPr lang="en-US" dirty="0" smtClean="0"/>
              <a:t>joining tables (WHERE, JOIN) </a:t>
            </a:r>
          </a:p>
          <a:p>
            <a:pPr marL="241630" lvl="2"/>
            <a:r>
              <a:rPr lang="en-US" dirty="0" smtClean="0"/>
              <a:t>summarizing (GROUP BY, COUNT, AVG, STDDEV) </a:t>
            </a:r>
          </a:p>
          <a:p>
            <a:pPr marL="120815" lvl="1"/>
            <a:r>
              <a:rPr lang="en-US" dirty="0" smtClean="0"/>
              <a:t>   Any corresponding task implemented entirely in code would very likely: </a:t>
            </a:r>
          </a:p>
          <a:p>
            <a:pPr marL="241630" lvl="2"/>
            <a:r>
              <a:rPr lang="en-US" dirty="0" smtClean="0"/>
              <a:t>be </a:t>
            </a:r>
            <a:r>
              <a:rPr lang="en-US" i="1" dirty="0" smtClean="0"/>
              <a:t>much</a:t>
            </a:r>
            <a:r>
              <a:rPr lang="en-US" dirty="0" smtClean="0"/>
              <a:t> less robust and efficient </a:t>
            </a:r>
          </a:p>
          <a:p>
            <a:pPr marL="241630" lvl="2"/>
            <a:r>
              <a:rPr lang="en-US" dirty="0" smtClean="0"/>
              <a:t>take longer to implement </a:t>
            </a:r>
          </a:p>
          <a:p>
            <a:pPr marL="241630" lvl="2"/>
            <a:r>
              <a:rPr lang="en-US" dirty="0" smtClean="0"/>
              <a:t>require more maintenance effort </a:t>
            </a:r>
          </a:p>
          <a:p>
            <a:endParaRPr lang="en-US" dirty="0" smtClean="0"/>
          </a:p>
          <a:p>
            <a:r>
              <a:rPr lang="en-US" b="1" dirty="0" smtClean="0"/>
              <a:t>6. Use JDBC’s </a:t>
            </a:r>
            <a:r>
              <a:rPr lang="en-US" b="1" dirty="0" err="1" smtClean="0"/>
              <a:t>PreparedStatement</a:t>
            </a:r>
            <a:r>
              <a:rPr lang="en-US" b="1" dirty="0" smtClean="0"/>
              <a:t> instead of Statement when possible for the following reasons: </a:t>
            </a:r>
          </a:p>
          <a:p>
            <a:pPr marL="241630" lvl="2"/>
            <a:r>
              <a:rPr lang="en-US" dirty="0" smtClean="0"/>
              <a:t>It is in general more secure. When a Statement is constructed dynamically from user input, it is vulnerable to SQL injection attacks. </a:t>
            </a:r>
            <a:r>
              <a:rPr lang="en-US" dirty="0" err="1" smtClean="0"/>
              <a:t>PreparedStatement</a:t>
            </a:r>
            <a:r>
              <a:rPr lang="en-US" dirty="0" smtClean="0"/>
              <a:t> is not vulnerable in this way. </a:t>
            </a:r>
          </a:p>
          <a:p>
            <a:pPr marL="241630" lvl="2"/>
            <a:r>
              <a:rPr lang="en-US" dirty="0" smtClean="0"/>
              <a:t>There is usually no need to worry about escaping special characters if repeated compilation is avoided, its performance is usually better.</a:t>
            </a:r>
          </a:p>
          <a:p>
            <a:pPr marL="120815" lvl="1"/>
            <a:r>
              <a:rPr lang="en-US" dirty="0" smtClean="0"/>
              <a:t>In general, it seems safest to use a Statement only when the SQL is of fixed, known form, with no parameters</a:t>
            </a:r>
            <a:endParaRPr lang="en-US" dirty="0"/>
          </a:p>
        </p:txBody>
      </p:sp>
    </p:spTree>
    <p:extLst>
      <p:ext uri="{BB962C8B-B14F-4D97-AF65-F5344CB8AC3E}">
        <p14:creationId xmlns:p14="http://schemas.microsoft.com/office/powerpoint/2010/main" val="3394983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07484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9067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11350"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018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r>
              <a:rPr lang="en-US" dirty="0" smtClean="0"/>
              <a:t>Why JDBC?</a:t>
            </a:r>
          </a:p>
          <a:p>
            <a:r>
              <a:rPr lang="en-US" dirty="0" smtClean="0"/>
              <a:t>JDBC Features:</a:t>
            </a:r>
          </a:p>
          <a:p>
            <a:r>
              <a:rPr lang="en-US" dirty="0" smtClean="0"/>
              <a:t>	With JDBC technology, businesses are not locked in any proprietary architecture, and can continue to use their installed databases and access information easily – even if it is stored on different database management systems.</a:t>
            </a:r>
          </a:p>
          <a:p>
            <a:r>
              <a:rPr lang="en-US" dirty="0" smtClean="0"/>
              <a:t>	The combination of the Java API and the JDBC API makes application development easy and economical. </a:t>
            </a:r>
          </a:p>
          <a:p>
            <a:r>
              <a:rPr lang="en-US" dirty="0" smtClean="0"/>
              <a:t>	JDBC hides the complexity of many data access tasks, doing most of the “heavy lifting” for the programmer behind the scenes. </a:t>
            </a:r>
          </a:p>
          <a:p>
            <a:r>
              <a:rPr lang="en-US" dirty="0" smtClean="0"/>
              <a:t>	The JDBC API is simple to learn, easy to deploy, and inexpensive to maintain. </a:t>
            </a:r>
          </a:p>
          <a:p>
            <a:r>
              <a:rPr lang="en-US" dirty="0" smtClean="0"/>
              <a:t>	With the JDBC API, no configuration is required on the client side. </a:t>
            </a:r>
          </a:p>
          <a:p>
            <a:r>
              <a:rPr lang="en-US" dirty="0" smtClean="0"/>
              <a:t>	With a driver written in the Java programming language, all the information needed to make a connection is completely defined by the JDBC URL or by a </a:t>
            </a:r>
            <a:r>
              <a:rPr lang="en-US" dirty="0" err="1" smtClean="0"/>
              <a:t>DataSource</a:t>
            </a:r>
            <a:r>
              <a:rPr lang="en-US" dirty="0" smtClean="0"/>
              <a:t> object registered with a Java Naming and Directory Interface (JNDI) naming service. </a:t>
            </a:r>
          </a:p>
          <a:p>
            <a:r>
              <a:rPr lang="en-US" dirty="0" smtClean="0"/>
              <a:t>	Zero configuration for clients supports the network computing paradigm and centralizes software maintenance.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193607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p:txBody>
          <a:bodyPr/>
          <a:lstStyle/>
          <a:p>
            <a:r>
              <a:rPr lang="en-US" dirty="0" smtClean="0"/>
              <a:t>JDBC Architecture:</a:t>
            </a:r>
          </a:p>
          <a:p>
            <a:r>
              <a:rPr lang="en-US" dirty="0" smtClean="0"/>
              <a:t>	The JDBC Architecture can be classified as follows:</a:t>
            </a:r>
          </a:p>
          <a:p>
            <a:pPr lvl="1"/>
            <a:r>
              <a:rPr lang="en-US" dirty="0" smtClean="0"/>
              <a:t>1. Type 1 – JDBC-ODBC Bridge </a:t>
            </a:r>
          </a:p>
          <a:p>
            <a:pPr lvl="1"/>
            <a:r>
              <a:rPr lang="en-US" dirty="0" smtClean="0"/>
              <a:t>2. Type 2 – Java Native API</a:t>
            </a:r>
          </a:p>
          <a:p>
            <a:pPr lvl="1"/>
            <a:r>
              <a:rPr lang="en-US" dirty="0" smtClean="0"/>
              <a:t>3. Type 3 – Java to Network Protocol</a:t>
            </a:r>
          </a:p>
          <a:p>
            <a:pPr lvl="1"/>
            <a:r>
              <a:rPr lang="en-US" dirty="0" smtClean="0"/>
              <a:t>4. Type 4 – Java to Database Protocol</a:t>
            </a:r>
          </a:p>
          <a:p>
            <a:endParaRPr lang="en-US" dirty="0" smtClean="0"/>
          </a:p>
          <a:p>
            <a:r>
              <a:rPr lang="en-US" dirty="0" smtClean="0"/>
              <a:t>	A JDBC driver translates standard JDBC calls into a network or database protocol or into a database library API call that facilitates communication with the database. </a:t>
            </a:r>
          </a:p>
          <a:p>
            <a:r>
              <a:rPr lang="en-US" dirty="0" smtClean="0"/>
              <a:t>	This translation layer provides JDBC applications with database independence. </a:t>
            </a:r>
          </a:p>
          <a:p>
            <a:r>
              <a:rPr lang="en-US" dirty="0" smtClean="0"/>
              <a:t>	If the back-end database changes, then only the JDBC driver needs to be replaced with few code modifications required. There are four distinct types of JDBC drivers.</a:t>
            </a:r>
            <a:br>
              <a:rPr lang="en-US" dirty="0" smtClean="0"/>
            </a:b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894328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Type 1 JDBC-ODBC Bridge:</a:t>
            </a:r>
          </a:p>
          <a:p>
            <a:r>
              <a:rPr lang="en-US" dirty="0" smtClean="0"/>
              <a:t>	Type 1 drivers act as a "bridge" between JDBC and another database connectivity mechanism such as ODBC. </a:t>
            </a:r>
          </a:p>
          <a:p>
            <a:r>
              <a:rPr lang="en-US" dirty="0" smtClean="0"/>
              <a:t>	The JDBC- ODBC bridge provides JDBC access using most standard ODBC drivers. </a:t>
            </a:r>
          </a:p>
          <a:p>
            <a:r>
              <a:rPr lang="en-US" dirty="0" smtClean="0"/>
              <a:t>	This driver is included in the Java 2 SDK within the </a:t>
            </a:r>
            <a:r>
              <a:rPr lang="en-US" dirty="0" err="1" smtClean="0"/>
              <a:t>sun.jdbc.odbc</a:t>
            </a:r>
            <a:r>
              <a:rPr lang="en-US" dirty="0" smtClean="0"/>
              <a:t> package. In this driver the Java statements are converted to a JDBC statements. </a:t>
            </a:r>
          </a:p>
          <a:p>
            <a:r>
              <a:rPr lang="en-US" dirty="0" smtClean="0"/>
              <a:t>	JDBC statements call the ODBC by using the JDBC-ODBC Bridge. And finally the query is executed by the database. This driver has serious limitation for many applications.</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089261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Type 2 Java to Native API:</a:t>
            </a:r>
          </a:p>
          <a:p>
            <a:r>
              <a:rPr lang="en-US" dirty="0" smtClean="0"/>
              <a:t>	Type 2 drivers use the Java Native Interface (JNI) to make calls to a local database library API.  </a:t>
            </a:r>
          </a:p>
          <a:p>
            <a:r>
              <a:rPr lang="en-US" dirty="0" smtClean="0"/>
              <a:t>	This driver converts the JDBC calls into a database specific call for databases such as SQL, ORACLE, and so on. This driver communicates directly with the database server. </a:t>
            </a:r>
          </a:p>
          <a:p>
            <a:r>
              <a:rPr lang="en-US" dirty="0" smtClean="0"/>
              <a:t>	It requires some native code to connect to the database. Type 2 drivers are usually faster than Type 1 drivers. </a:t>
            </a:r>
          </a:p>
          <a:p>
            <a:r>
              <a:rPr lang="en-US" dirty="0" smtClean="0"/>
              <a:t>	Like Type 1 drivers, Type 2 drivers require native database client libraries to be installed and configured on the client machine.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952792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Type 3 Java to Network Protocol Or All- Java Driver:</a:t>
            </a:r>
          </a:p>
          <a:p>
            <a:r>
              <a:rPr lang="en-US" dirty="0" smtClean="0"/>
              <a:t>	Type 3 drivers are pure Java drivers that use a proprietary network protocol to communicate with JDBC middleware on the server. </a:t>
            </a:r>
          </a:p>
          <a:p>
            <a:r>
              <a:rPr lang="en-US" dirty="0" smtClean="0"/>
              <a:t>	The middleware then translates the network protocol to database-specific function calls. </a:t>
            </a:r>
          </a:p>
          <a:p>
            <a:r>
              <a:rPr lang="en-US" dirty="0" smtClean="0"/>
              <a:t>	Type 3 drivers are the most flexible JDBC solution because they do not require native database libraries on the client and can connect to many different databases on the back end. </a:t>
            </a:r>
          </a:p>
          <a:p>
            <a:r>
              <a:rPr lang="en-US" dirty="0" smtClean="0"/>
              <a:t>	Type 3 drivers can be deployed over the Internet without client installation.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54511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r>
              <a:rPr lang="en-US" dirty="0" smtClean="0"/>
              <a:t>Type 4 Java to Database Protocol:</a:t>
            </a:r>
          </a:p>
          <a:p>
            <a:r>
              <a:rPr lang="en-US" dirty="0" smtClean="0"/>
              <a:t>	Type 4 drivers are pure Java drivers that implement a proprietary database protocol to communicate directly with the database. </a:t>
            </a:r>
          </a:p>
          <a:p>
            <a:r>
              <a:rPr lang="en-US" dirty="0" smtClean="0"/>
              <a:t>	Like Type 3 drivers, they do not require native database libraries and can be deployed over the Internet without client installation. </a:t>
            </a:r>
          </a:p>
          <a:p>
            <a:r>
              <a:rPr lang="en-US" dirty="0" smtClean="0"/>
              <a:t>	One drawback to Type 4 drivers is that they are database specific. Unlike Type 3 drivers, if your back-end database changes, you may save to purchase and deploy a new Type 4 driver (some Type 4 drivers are available free of charge from the database manufacturer). </a:t>
            </a:r>
          </a:p>
          <a:p>
            <a:r>
              <a:rPr lang="en-US" dirty="0" smtClean="0"/>
              <a:t>	However, since Type 4 drivers communicate directly with the database engine rather than through middleware or a native library, they are usually the fastest JDBC drivers available. </a:t>
            </a:r>
          </a:p>
          <a:p>
            <a:r>
              <a:rPr lang="en-US" dirty="0" smtClean="0"/>
              <a:t>	This driver directly converts the Java statements to SQL statements.</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356640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893676319"/>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630238"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4730463"/>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24029"/>
          </a:xfrm>
        </p:spPr>
        <p:txBody>
          <a:bodyPr>
            <a:normAutofit/>
          </a:bodyPr>
          <a:lstStyle>
            <a:lvl1pPr>
              <a:defRPr sz="2400"/>
            </a:lvl1p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996594"/>
            <a:ext cx="6793764" cy="4767208"/>
          </a:xfrm>
        </p:spPr>
        <p:txBody>
          <a:bodyPr/>
          <a:lstStyle>
            <a:lvl1pPr marL="342900" indent="-342900">
              <a:lnSpc>
                <a:spcPct val="100000"/>
              </a:lnSpc>
              <a:buFont typeface="Wingdings" panose="05000000000000000000" pitchFamily="2" charset="2"/>
              <a:buChar char="§"/>
              <a:defRPr sz="2000" b="0"/>
            </a:lvl1pPr>
            <a:lvl2pPr>
              <a:lnSpc>
                <a:spcPct val="100000"/>
              </a:lnSpc>
              <a:defRPr sz="1800"/>
            </a:lvl2pPr>
            <a:lvl3pPr>
              <a:lnSpc>
                <a:spcPct val="100000"/>
              </a:lnSpc>
              <a:defRPr sz="1600"/>
            </a:lvl3pPr>
            <a:lvl4pPr>
              <a:lnSpc>
                <a:spcPct val="100000"/>
              </a:lnSpc>
              <a:defRPr sz="1600"/>
            </a:lvl4pPr>
            <a:lvl5pPr marL="1657350" indent="-285750">
              <a:lnSpc>
                <a:spcPct val="100000"/>
              </a:lnSpc>
              <a:buFont typeface="Wingdings" panose="05000000000000000000" pitchFamily="2" charset="2"/>
              <a:buChar char="§"/>
              <a:defRPr sz="1400"/>
            </a:lvl5pPr>
          </a:lstStyle>
          <a:p>
            <a:pPr lvl="0"/>
            <a:endParaRPr lang="en-US" noProof="0" dirty="0" smtClean="0"/>
          </a:p>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815566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6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845484" cy="5028908"/>
          </a:xfrm>
        </p:spPr>
        <p:txBody>
          <a:bodyPr/>
          <a:lstStyle>
            <a:lvl1pPr>
              <a:defRPr b="0"/>
            </a:lvl1pPr>
            <a:lvl3pPr>
              <a:defRPr sz="1600"/>
            </a:lvl3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extLst>
      <p:ext uri="{BB962C8B-B14F-4D97-AF65-F5344CB8AC3E}">
        <p14:creationId xmlns:p14="http://schemas.microsoft.com/office/powerpoint/2010/main" val="8261947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19884"/>
            <a:ext cx="6887389" cy="5018634"/>
          </a:xfrm>
        </p:spPr>
        <p:txBody>
          <a:bodyPr/>
          <a:lstStyle>
            <a:lvl1pPr>
              <a:lnSpc>
                <a:spcPct val="100000"/>
              </a:lnSpc>
              <a:defRPr b="0"/>
            </a:lvl1pPr>
            <a:lvl2pPr>
              <a:lnSpc>
                <a:spcPct val="100000"/>
              </a:lnSpc>
              <a:defRPr sz="1800"/>
            </a:lvl2pPr>
            <a:lvl3pPr>
              <a:lnSpc>
                <a:spcPct val="100000"/>
              </a:lnSpc>
              <a:defRPr sz="1600"/>
            </a:lvl3pPr>
            <a:lvl4pPr>
              <a:lnSpc>
                <a:spcPct val="100000"/>
              </a:lnSpc>
              <a:defRPr sz="1600"/>
            </a:lvl4pPr>
            <a:lvl5pPr>
              <a:buNone/>
              <a:defRPr/>
            </a:lvl5pPr>
          </a:lstStyle>
          <a:p>
            <a:pPr lvl="0"/>
            <a:endParaRPr lang="en-US" noProof="0" dirty="0" smtClean="0"/>
          </a:p>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49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6" y="1027416"/>
            <a:ext cx="6887389" cy="5111101"/>
          </a:xfrm>
        </p:spPr>
        <p:txBody>
          <a:bodyPr/>
          <a:lstStyle>
            <a:lvl1pPr>
              <a:defRPr b="0"/>
            </a:lvl1pPr>
            <a:lvl2pPr>
              <a:defRPr sz="1800"/>
            </a:lvl2pPr>
            <a:lvl3pPr>
              <a:defRPr sz="1600"/>
            </a:lvl3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98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309801" y="1381750"/>
            <a:ext cx="6649748" cy="4643751"/>
          </a:xfrm>
        </p:spPr>
        <p:txBody>
          <a:bodyPr/>
          <a:lstStyle>
            <a:lvl1pPr>
              <a:lnSpc>
                <a:spcPct val="100000"/>
              </a:lnSpc>
              <a:defRPr sz="1800" b="0"/>
            </a:lvl1pPr>
            <a:lvl2pPr>
              <a:lnSpc>
                <a:spcPct val="100000"/>
              </a:lnSpc>
              <a:defRPr sz="1800"/>
            </a:lvl2pPr>
            <a:lvl3pPr>
              <a:lnSpc>
                <a:spcPct val="100000"/>
              </a:lnSpc>
              <a:defRPr sz="1600"/>
            </a:lvl3pPr>
            <a:lvl4pPr>
              <a:lnSpc>
                <a:spcPct val="100000"/>
              </a:lnSpc>
              <a:defRPr sz="1600"/>
            </a:lvl4pPr>
            <a:lvl5pPr>
              <a:buNone/>
              <a:defRPr/>
            </a:lvl5pPr>
          </a:lstStyle>
          <a:p>
            <a:pPr lvl="0"/>
            <a:endParaRPr lang="en-US" noProof="0" dirty="0" smtClean="0"/>
          </a:p>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81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494766"/>
            <a:ext cx="6559484" cy="4643751"/>
          </a:xfrm>
        </p:spPr>
        <p:txBody>
          <a:bodyPr/>
          <a:lstStyle>
            <a:lvl1pPr>
              <a:lnSpc>
                <a:spcPct val="100000"/>
              </a:lnSpc>
              <a:defRPr b="0"/>
            </a:lvl1pPr>
            <a:lvl2pPr>
              <a:lnSpc>
                <a:spcPct val="100000"/>
              </a:lnSpc>
              <a:defRPr sz="1800"/>
            </a:lvl2pPr>
            <a:lvl3pPr>
              <a:lnSpc>
                <a:spcPct val="100000"/>
              </a:lnSpc>
              <a:defRPr sz="1600"/>
            </a:lvl3pPr>
            <a:lvl4pPr>
              <a:lnSpc>
                <a:spcPct val="100000"/>
              </a:lnSpc>
              <a:defRPr/>
            </a:lvl4pPr>
            <a:lvl5pPr>
              <a:buNone/>
              <a:defRPr/>
            </a:lvl5pPr>
          </a:lstStyle>
          <a:p>
            <a:pPr lvl="0"/>
            <a:endParaRPr lang="en-US" noProof="0" dirty="0" smtClean="0"/>
          </a:p>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65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188641"/>
            <a:ext cx="8312649" cy="459623"/>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967354"/>
            <a:ext cx="8528209" cy="4796860"/>
          </a:xfrm>
          <a:prstGeom prst="rect">
            <a:avLst/>
          </a:prstGeom>
        </p:spPr>
        <p:txBody>
          <a:bodyPr vert="horz" lIns="0" tIns="0" rIns="0" bIns="0" rtlCol="0">
            <a:normAutofit/>
          </a:bodyPr>
          <a:lstStyle/>
          <a:p>
            <a:pPr lvl="0"/>
            <a:endParaRPr lang="en-US" dirty="0" smtClean="0"/>
          </a:p>
          <a:p>
            <a:pPr lvl="0"/>
            <a:r>
              <a:rPr lang="en-US" dirty="0" smtClean="0"/>
              <a:t>Edit Master text styles</a:t>
            </a:r>
          </a:p>
          <a:p>
            <a:pPr lvl="3"/>
            <a:r>
              <a:rPr lang="en-US" dirty="0" smtClean="0"/>
              <a:t>Second level</a:t>
            </a:r>
          </a:p>
          <a:p>
            <a:pPr lvl="4"/>
            <a:r>
              <a:rPr lang="en-US" dirty="0" smtClean="0"/>
              <a:t>Third level</a:t>
            </a:r>
          </a:p>
          <a:p>
            <a:pPr lvl="5"/>
            <a:r>
              <a:rPr lang="en-US" dirty="0" smtClean="0"/>
              <a:t>Fourth </a:t>
            </a:r>
            <a:r>
              <a:rPr lang="en-US" dirty="0"/>
              <a:t>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309801" y="6452171"/>
            <a:ext cx="1714500" cy="218267"/>
          </a:xfrm>
          <a:prstGeom prst="rect">
            <a:avLst/>
          </a:prstGeom>
        </p:spPr>
      </p:pic>
    </p:spTree>
    <p:extLst>
      <p:ext uri="{BB962C8B-B14F-4D97-AF65-F5344CB8AC3E}">
        <p14:creationId xmlns:p14="http://schemas.microsoft.com/office/powerpoint/2010/main" val="16518645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Clr>
          <a:schemeClr val="tx2"/>
        </a:buClr>
        <a:buFont typeface="Wingdings" panose="05000000000000000000" pitchFamily="2" charset="2"/>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Clr>
          <a:schemeClr val="tx2"/>
        </a:buClr>
        <a:buFont typeface="Wingdings" panose="05000000000000000000" pitchFamily="2" charset="2"/>
        <a:buChar char="§"/>
        <a:defRPr sz="16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594440" y="4560570"/>
            <a:ext cx="3945890" cy="679287"/>
          </a:xfrm>
        </p:spPr>
        <p:txBody>
          <a:bodyPr>
            <a:normAutofit/>
          </a:bodyPr>
          <a:lstStyle/>
          <a:p>
            <a:pPr algn="l"/>
            <a:r>
              <a:rPr lang="en-US" sz="2000" dirty="0" smtClean="0">
                <a:solidFill>
                  <a:schemeClr val="tx1"/>
                </a:solidFill>
              </a:rPr>
              <a:t>Java </a:t>
            </a:r>
            <a:r>
              <a:rPr lang="en-US" sz="2000" dirty="0">
                <a:solidFill>
                  <a:schemeClr val="tx1"/>
                </a:solidFill>
              </a:rPr>
              <a:t>Database Connectivity (JDBC 4.0)</a:t>
            </a:r>
          </a:p>
        </p:txBody>
      </p:sp>
      <p:sp>
        <p:nvSpPr>
          <p:cNvPr id="11" name="Title 10"/>
          <p:cNvSpPr>
            <a:spLocks noGrp="1"/>
          </p:cNvSpPr>
          <p:nvPr>
            <p:ph type="ctrTitle" idx="4294967295"/>
          </p:nvPr>
        </p:nvSpPr>
        <p:spPr>
          <a:xfrm>
            <a:off x="0" y="2960688"/>
            <a:ext cx="5630863" cy="1096962"/>
          </a:xfrm>
        </p:spPr>
        <p:txBody>
          <a:bodyPr>
            <a:normAutofit/>
          </a:bodyPr>
          <a:lstStyle/>
          <a:p>
            <a:r>
              <a:rPr lang="en-US" sz="3600" dirty="0"/>
              <a:t>Core Java 8 </a:t>
            </a:r>
            <a:r>
              <a:rPr lang="en-US" sz="3600" dirty="0" smtClean="0"/>
              <a:t>and </a:t>
            </a:r>
            <a:r>
              <a:rPr lang="en-US" sz="3600" dirty="0"/>
              <a:t>Development Tools</a:t>
            </a:r>
          </a:p>
        </p:txBody>
      </p:sp>
    </p:spTree>
    <p:extLst>
      <p:ext uri="{BB962C8B-B14F-4D97-AF65-F5344CB8AC3E}">
        <p14:creationId xmlns:p14="http://schemas.microsoft.com/office/powerpoint/2010/main" val="1283036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p:cNvSpPr>
          <p:nvPr>
            <p:ph type="title"/>
          </p:nvPr>
        </p:nvSpPr>
        <p:spPr/>
        <p:txBody>
          <a:bodyPr>
            <a:normAutofit fontScale="90000"/>
          </a:bodyPr>
          <a:lstStyle/>
          <a:p>
            <a:r>
              <a:rPr lang="en-US" sz="1200" dirty="0" smtClean="0"/>
              <a:t>JDBC </a:t>
            </a:r>
            <a:r>
              <a:rPr lang="en-US" sz="1200" dirty="0"/>
              <a:t>APIs </a:t>
            </a:r>
            <a:br>
              <a:rPr lang="en-US" sz="1200" dirty="0"/>
            </a:br>
            <a:r>
              <a:rPr lang="en-US" dirty="0"/>
              <a:t>JDBC Packages</a:t>
            </a:r>
          </a:p>
        </p:txBody>
      </p:sp>
      <p:sp>
        <p:nvSpPr>
          <p:cNvPr id="247811"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JDBC </a:t>
            </a:r>
            <a:r>
              <a:rPr lang="en-US" dirty="0">
                <a:solidFill>
                  <a:schemeClr val="tx1"/>
                </a:solidFill>
              </a:rPr>
              <a:t>packages:</a:t>
            </a:r>
          </a:p>
          <a:p>
            <a:pPr lvl="1"/>
            <a:r>
              <a:rPr lang="en-US" dirty="0">
                <a:solidFill>
                  <a:schemeClr val="tx1"/>
                </a:solidFill>
              </a:rPr>
              <a:t>java.sql</a:t>
            </a:r>
            <a:r>
              <a:rPr lang="en-US" dirty="0" smtClean="0">
                <a:solidFill>
                  <a:schemeClr val="tx1"/>
                </a:solidFill>
              </a:rPr>
              <a:t>.*</a:t>
            </a:r>
          </a:p>
          <a:p>
            <a:pPr marL="3572" lvl="1" indent="0">
              <a:buNone/>
            </a:pPr>
            <a:endParaRPr lang="en-US" dirty="0">
              <a:solidFill>
                <a:schemeClr val="tx1"/>
              </a:solidFill>
            </a:endParaRPr>
          </a:p>
          <a:p>
            <a:pPr lvl="1"/>
            <a:r>
              <a:rPr lang="en-US" dirty="0">
                <a:solidFill>
                  <a:schemeClr val="tx1"/>
                </a:solidFill>
              </a:rPr>
              <a:t>javax.sql.*</a:t>
            </a:r>
          </a:p>
          <a:p>
            <a:pPr lvl="2">
              <a:buFont typeface="Arial" charse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864882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p:txBody>
          <a:bodyPr>
            <a:normAutofit fontScale="90000"/>
          </a:bodyPr>
          <a:lstStyle/>
          <a:p>
            <a:r>
              <a:rPr lang="en-US" sz="1200" dirty="0" smtClean="0"/>
              <a:t>JDBC </a:t>
            </a:r>
            <a:r>
              <a:rPr lang="en-US" sz="1200" dirty="0"/>
              <a:t>APIs </a:t>
            </a:r>
            <a:br>
              <a:rPr lang="en-US" sz="1200" dirty="0"/>
            </a:br>
            <a:r>
              <a:rPr lang="en-US" dirty="0"/>
              <a:t>JDBC API</a:t>
            </a:r>
          </a:p>
        </p:txBody>
      </p:sp>
      <p:sp>
        <p:nvSpPr>
          <p:cNvPr id="2" name="Content Placeholder 1"/>
          <p:cNvSpPr>
            <a:spLocks noGrp="1"/>
          </p:cNvSpPr>
          <p:nvPr>
            <p:ph idx="1"/>
          </p:nvPr>
        </p:nvSpPr>
        <p:spPr/>
        <p:txBody>
          <a:bodyPr/>
          <a:lstStyle/>
          <a:p>
            <a:endParaRPr lang="en-US" dirty="0"/>
          </a:p>
        </p:txBody>
      </p:sp>
      <p:grpSp>
        <p:nvGrpSpPr>
          <p:cNvPr id="24" name="Group 23"/>
          <p:cNvGrpSpPr/>
          <p:nvPr/>
        </p:nvGrpSpPr>
        <p:grpSpPr>
          <a:xfrm>
            <a:off x="664020" y="1597512"/>
            <a:ext cx="7463980" cy="4572000"/>
            <a:chOff x="664020" y="983352"/>
            <a:chExt cx="8839200" cy="4572000"/>
          </a:xfrm>
        </p:grpSpPr>
        <p:sp>
          <p:nvSpPr>
            <p:cNvPr id="249879" name="AutoShape 23"/>
            <p:cNvSpPr>
              <a:spLocks noChangeArrowheads="1"/>
            </p:cNvSpPr>
            <p:nvPr/>
          </p:nvSpPr>
          <p:spPr bwMode="auto">
            <a:xfrm>
              <a:off x="664020" y="4793352"/>
              <a:ext cx="1905000" cy="685800"/>
            </a:xfrm>
            <a:prstGeom prst="flowChartAlternateProcess">
              <a:avLst/>
            </a:prstGeom>
            <a:solidFill>
              <a:srgbClr val="FFCC99"/>
            </a:solidFill>
            <a:ln w="9525">
              <a:solidFill>
                <a:schemeClr val="tx1"/>
              </a:solidFill>
              <a:miter lim="800000"/>
              <a:headEnd/>
              <a:tailEnd/>
            </a:ln>
            <a:effectLst>
              <a:outerShdw dist="117088" dir="2436078" algn="ctr" rotWithShape="0">
                <a:schemeClr val="bg2"/>
              </a:outerShdw>
            </a:effectLst>
          </p:spPr>
          <p:txBody>
            <a:bodyPr wrap="none" anchor="ctr"/>
            <a:lstStyle/>
            <a:p>
              <a:endParaRPr lang="en-IN">
                <a:latin typeface="+mj-lt"/>
              </a:endParaRPr>
            </a:p>
          </p:txBody>
        </p:sp>
        <p:sp>
          <p:nvSpPr>
            <p:cNvPr id="249880" name="AutoShape 24"/>
            <p:cNvSpPr>
              <a:spLocks noChangeArrowheads="1"/>
            </p:cNvSpPr>
            <p:nvPr/>
          </p:nvSpPr>
          <p:spPr bwMode="auto">
            <a:xfrm>
              <a:off x="1349820" y="2050152"/>
              <a:ext cx="1828800" cy="685800"/>
            </a:xfrm>
            <a:prstGeom prst="flowChartAlternateProcess">
              <a:avLst/>
            </a:prstGeom>
            <a:solidFill>
              <a:srgbClr val="FFCC99"/>
            </a:solidFill>
            <a:ln w="9525">
              <a:solidFill>
                <a:schemeClr val="tx1"/>
              </a:solidFill>
              <a:miter lim="800000"/>
              <a:headEnd/>
              <a:tailEnd/>
            </a:ln>
            <a:effectLst>
              <a:outerShdw dist="119812" dir="1920323" algn="ctr" rotWithShape="0">
                <a:schemeClr val="bg2"/>
              </a:outerShdw>
            </a:effectLst>
          </p:spPr>
          <p:txBody>
            <a:bodyPr wrap="none" anchor="ctr"/>
            <a:lstStyle/>
            <a:p>
              <a:endParaRPr lang="en-IN">
                <a:latin typeface="+mj-lt"/>
                <a:cs typeface="Arial" pitchFamily="34" charset="0"/>
              </a:endParaRPr>
            </a:p>
          </p:txBody>
        </p:sp>
        <p:sp>
          <p:nvSpPr>
            <p:cNvPr id="249881" name="AutoShape 25"/>
            <p:cNvSpPr>
              <a:spLocks noChangeArrowheads="1"/>
            </p:cNvSpPr>
            <p:nvPr/>
          </p:nvSpPr>
          <p:spPr bwMode="auto">
            <a:xfrm>
              <a:off x="6760020" y="4793352"/>
              <a:ext cx="2667000" cy="685800"/>
            </a:xfrm>
            <a:prstGeom prst="flowChartAlternateProcess">
              <a:avLst/>
            </a:prstGeom>
            <a:solidFill>
              <a:srgbClr val="FFCC99"/>
            </a:solidFill>
            <a:ln w="9525">
              <a:solidFill>
                <a:schemeClr val="tx1"/>
              </a:solidFill>
              <a:miter lim="800000"/>
              <a:headEnd/>
              <a:tailEnd/>
            </a:ln>
            <a:effectLst>
              <a:outerShdw dist="99190" dir="3011666" algn="ctr" rotWithShape="0">
                <a:schemeClr val="bg2"/>
              </a:outerShdw>
            </a:effectLst>
          </p:spPr>
          <p:txBody>
            <a:bodyPr wrap="none" anchor="ctr"/>
            <a:lstStyle/>
            <a:p>
              <a:endParaRPr lang="en-IN">
                <a:latin typeface="+mj-lt"/>
                <a:cs typeface="Arial" pitchFamily="34" charset="0"/>
              </a:endParaRPr>
            </a:p>
          </p:txBody>
        </p:sp>
        <p:sp>
          <p:nvSpPr>
            <p:cNvPr id="249882" name="AutoShape 26"/>
            <p:cNvSpPr>
              <a:spLocks noChangeArrowheads="1"/>
            </p:cNvSpPr>
            <p:nvPr/>
          </p:nvSpPr>
          <p:spPr bwMode="auto">
            <a:xfrm>
              <a:off x="740220" y="3421752"/>
              <a:ext cx="3200400" cy="685800"/>
            </a:xfrm>
            <a:prstGeom prst="flowChartAlternateProcess">
              <a:avLst/>
            </a:prstGeom>
            <a:solidFill>
              <a:srgbClr val="FFCC99"/>
            </a:solidFill>
            <a:ln w="9525">
              <a:solidFill>
                <a:schemeClr val="tx1"/>
              </a:solidFill>
              <a:miter lim="800000"/>
              <a:headEnd/>
              <a:tailEnd/>
            </a:ln>
            <a:effectLst>
              <a:outerShdw dist="119812" dir="3479677" algn="ctr" rotWithShape="0">
                <a:schemeClr val="bg2"/>
              </a:outerShdw>
            </a:effectLst>
          </p:spPr>
          <p:txBody>
            <a:bodyPr wrap="none" anchor="ctr"/>
            <a:lstStyle/>
            <a:p>
              <a:endParaRPr lang="en-IN">
                <a:latin typeface="+mj-lt"/>
                <a:cs typeface="Arial" pitchFamily="34" charset="0"/>
              </a:endParaRPr>
            </a:p>
          </p:txBody>
        </p:sp>
        <p:sp>
          <p:nvSpPr>
            <p:cNvPr id="249883" name="Text Box 27"/>
            <p:cNvSpPr txBox="1">
              <a:spLocks noChangeArrowheads="1"/>
            </p:cNvSpPr>
            <p:nvPr/>
          </p:nvSpPr>
          <p:spPr bwMode="auto">
            <a:xfrm>
              <a:off x="740220" y="4869552"/>
              <a:ext cx="1828800" cy="396875"/>
            </a:xfrm>
            <a:prstGeom prst="rect">
              <a:avLst/>
            </a:prstGeom>
            <a:noFill/>
            <a:ln w="9525">
              <a:noFill/>
              <a:miter lim="800000"/>
              <a:headEnd/>
              <a:tailEnd/>
            </a:ln>
            <a:effectLst/>
          </p:spPr>
          <p:txBody>
            <a:bodyPr>
              <a:spAutoFit/>
            </a:bodyPr>
            <a:lstStyle/>
            <a:p>
              <a:pPr algn="ctr">
                <a:spcBef>
                  <a:spcPct val="50000"/>
                </a:spcBef>
              </a:pPr>
              <a:r>
                <a:rPr lang="en-US" sz="2000">
                  <a:latin typeface="+mj-lt"/>
                  <a:cs typeface="Arial" pitchFamily="34" charset="0"/>
                </a:rPr>
                <a:t>Statement</a:t>
              </a:r>
            </a:p>
          </p:txBody>
        </p:sp>
        <p:sp>
          <p:nvSpPr>
            <p:cNvPr id="249884" name="AutoShape 28"/>
            <p:cNvSpPr>
              <a:spLocks noChangeArrowheads="1"/>
            </p:cNvSpPr>
            <p:nvPr/>
          </p:nvSpPr>
          <p:spPr bwMode="auto">
            <a:xfrm>
              <a:off x="6546798" y="3574152"/>
              <a:ext cx="2880223" cy="685800"/>
            </a:xfrm>
            <a:prstGeom prst="flowChartAlternateProcess">
              <a:avLst/>
            </a:prstGeom>
            <a:solidFill>
              <a:srgbClr val="FFCC99"/>
            </a:solidFill>
            <a:ln w="9525">
              <a:solidFill>
                <a:schemeClr val="tx1"/>
              </a:solidFill>
              <a:miter lim="800000"/>
              <a:headEnd/>
              <a:tailEnd/>
            </a:ln>
            <a:effectLst>
              <a:outerShdw dist="127000" dir="3187806" algn="ctr" rotWithShape="0">
                <a:schemeClr val="bg2"/>
              </a:outerShdw>
            </a:effectLst>
          </p:spPr>
          <p:txBody>
            <a:bodyPr wrap="none" anchor="ctr"/>
            <a:lstStyle/>
            <a:p>
              <a:endParaRPr lang="en-IN">
                <a:latin typeface="+mj-lt"/>
                <a:cs typeface="Arial" pitchFamily="34" charset="0"/>
              </a:endParaRPr>
            </a:p>
          </p:txBody>
        </p:sp>
        <p:sp>
          <p:nvSpPr>
            <p:cNvPr id="249885" name="AutoShape 29"/>
            <p:cNvSpPr>
              <a:spLocks noChangeArrowheads="1"/>
            </p:cNvSpPr>
            <p:nvPr/>
          </p:nvSpPr>
          <p:spPr bwMode="auto">
            <a:xfrm>
              <a:off x="3331020" y="4869552"/>
              <a:ext cx="2819400" cy="685800"/>
            </a:xfrm>
            <a:prstGeom prst="flowChartAlternateProcess">
              <a:avLst/>
            </a:prstGeom>
            <a:solidFill>
              <a:srgbClr val="FFCC99"/>
            </a:solidFill>
            <a:ln w="9525">
              <a:solidFill>
                <a:schemeClr val="tx1"/>
              </a:solidFill>
              <a:miter lim="800000"/>
              <a:headEnd/>
              <a:tailEnd/>
            </a:ln>
            <a:effectLst>
              <a:outerShdw dist="99190" dir="3011666" algn="ctr" rotWithShape="0">
                <a:schemeClr val="bg2"/>
              </a:outerShdw>
            </a:effectLst>
          </p:spPr>
          <p:txBody>
            <a:bodyPr wrap="none" anchor="ctr"/>
            <a:lstStyle/>
            <a:p>
              <a:endParaRPr lang="en-IN">
                <a:latin typeface="+mj-lt"/>
                <a:cs typeface="Arial" pitchFamily="34" charset="0"/>
              </a:endParaRPr>
            </a:p>
          </p:txBody>
        </p:sp>
        <p:sp>
          <p:nvSpPr>
            <p:cNvPr id="249886" name="AutoShape 30"/>
            <p:cNvSpPr>
              <a:spLocks noChangeArrowheads="1"/>
            </p:cNvSpPr>
            <p:nvPr/>
          </p:nvSpPr>
          <p:spPr bwMode="auto">
            <a:xfrm>
              <a:off x="4245420" y="983352"/>
              <a:ext cx="1600200" cy="609600"/>
            </a:xfrm>
            <a:prstGeom prst="flowChartAlternateProcess">
              <a:avLst/>
            </a:prstGeom>
            <a:solidFill>
              <a:srgbClr val="FFCC99"/>
            </a:solidFill>
            <a:ln w="9525">
              <a:solidFill>
                <a:schemeClr val="tx1"/>
              </a:solidFill>
              <a:miter lim="800000"/>
              <a:headEnd/>
              <a:tailEnd/>
            </a:ln>
            <a:effectLst>
              <a:outerShdw dist="117088" dir="2436078" algn="ctr" rotWithShape="0">
                <a:schemeClr val="bg2"/>
              </a:outerShdw>
            </a:effectLst>
          </p:spPr>
          <p:txBody>
            <a:bodyPr wrap="none" anchor="ctr"/>
            <a:lstStyle/>
            <a:p>
              <a:endParaRPr lang="en-IN">
                <a:latin typeface="+mj-lt"/>
                <a:cs typeface="Arial" pitchFamily="34" charset="0"/>
              </a:endParaRPr>
            </a:p>
          </p:txBody>
        </p:sp>
        <p:sp>
          <p:nvSpPr>
            <p:cNvPr id="249887" name="AutoShape 31"/>
            <p:cNvSpPr>
              <a:spLocks noChangeArrowheads="1"/>
            </p:cNvSpPr>
            <p:nvPr/>
          </p:nvSpPr>
          <p:spPr bwMode="auto">
            <a:xfrm>
              <a:off x="7102216" y="2022856"/>
              <a:ext cx="1742916" cy="685800"/>
            </a:xfrm>
            <a:prstGeom prst="flowChartAlternateProcess">
              <a:avLst/>
            </a:prstGeom>
            <a:solidFill>
              <a:srgbClr val="FFCC99"/>
            </a:solidFill>
            <a:ln w="9525">
              <a:solidFill>
                <a:schemeClr val="tx1"/>
              </a:solidFill>
              <a:miter lim="800000"/>
              <a:headEnd/>
              <a:tailEnd/>
            </a:ln>
            <a:effectLst>
              <a:outerShdw dist="127000" dir="2212194" algn="ctr" rotWithShape="0">
                <a:schemeClr val="bg2"/>
              </a:outerShdw>
            </a:effectLst>
          </p:spPr>
          <p:txBody>
            <a:bodyPr wrap="none" anchor="ctr"/>
            <a:lstStyle/>
            <a:p>
              <a:endParaRPr lang="en-IN">
                <a:latin typeface="+mj-lt"/>
                <a:cs typeface="Arial" pitchFamily="34" charset="0"/>
              </a:endParaRPr>
            </a:p>
          </p:txBody>
        </p:sp>
        <p:sp>
          <p:nvSpPr>
            <p:cNvPr id="249888" name="Text Box 32"/>
            <p:cNvSpPr txBox="1">
              <a:spLocks noChangeArrowheads="1"/>
            </p:cNvSpPr>
            <p:nvPr/>
          </p:nvSpPr>
          <p:spPr bwMode="auto">
            <a:xfrm>
              <a:off x="3266370" y="4945752"/>
              <a:ext cx="2971801" cy="396875"/>
            </a:xfrm>
            <a:prstGeom prst="rect">
              <a:avLst/>
            </a:prstGeom>
            <a:noFill/>
            <a:ln w="9525">
              <a:noFill/>
              <a:miter lim="800000"/>
              <a:headEnd/>
              <a:tailEnd/>
            </a:ln>
            <a:effectLst/>
          </p:spPr>
          <p:txBody>
            <a:bodyPr>
              <a:spAutoFit/>
            </a:bodyPr>
            <a:lstStyle/>
            <a:p>
              <a:pPr algn="ctr">
                <a:spcBef>
                  <a:spcPct val="50000"/>
                </a:spcBef>
              </a:pPr>
              <a:r>
                <a:rPr lang="en-US" sz="2000" dirty="0" err="1">
                  <a:latin typeface="+mj-lt"/>
                  <a:cs typeface="Arial" pitchFamily="34" charset="0"/>
                </a:rPr>
                <a:t>PreparedStatement</a:t>
              </a:r>
              <a:endParaRPr lang="en-US" sz="2000" dirty="0">
                <a:latin typeface="+mj-lt"/>
                <a:cs typeface="Arial" pitchFamily="34" charset="0"/>
              </a:endParaRPr>
            </a:p>
          </p:txBody>
        </p:sp>
        <p:sp>
          <p:nvSpPr>
            <p:cNvPr id="249889" name="Text Box 33"/>
            <p:cNvSpPr txBox="1">
              <a:spLocks noChangeArrowheads="1"/>
            </p:cNvSpPr>
            <p:nvPr/>
          </p:nvSpPr>
          <p:spPr bwMode="auto">
            <a:xfrm>
              <a:off x="6760020" y="4929877"/>
              <a:ext cx="2743200" cy="396875"/>
            </a:xfrm>
            <a:prstGeom prst="rect">
              <a:avLst/>
            </a:prstGeom>
            <a:noFill/>
            <a:ln w="9525">
              <a:noFill/>
              <a:miter lim="800000"/>
              <a:headEnd/>
              <a:tailEnd/>
            </a:ln>
            <a:effectLst/>
          </p:spPr>
          <p:txBody>
            <a:bodyPr>
              <a:spAutoFit/>
            </a:bodyPr>
            <a:lstStyle/>
            <a:p>
              <a:pPr algn="ctr">
                <a:spcBef>
                  <a:spcPct val="50000"/>
                </a:spcBef>
              </a:pPr>
              <a:r>
                <a:rPr lang="en-US" sz="2000">
                  <a:latin typeface="+mj-lt"/>
                  <a:cs typeface="Arial" pitchFamily="34" charset="0"/>
                </a:rPr>
                <a:t>CallableStatement</a:t>
              </a:r>
            </a:p>
          </p:txBody>
        </p:sp>
        <p:sp>
          <p:nvSpPr>
            <p:cNvPr id="249890" name="Line 34"/>
            <p:cNvSpPr>
              <a:spLocks noChangeShapeType="1"/>
            </p:cNvSpPr>
            <p:nvPr/>
          </p:nvSpPr>
          <p:spPr bwMode="auto">
            <a:xfrm>
              <a:off x="2569020" y="5098152"/>
              <a:ext cx="762000" cy="0"/>
            </a:xfrm>
            <a:prstGeom prst="line">
              <a:avLst/>
            </a:prstGeom>
            <a:noFill/>
            <a:ln w="28575">
              <a:solidFill>
                <a:schemeClr val="tx1"/>
              </a:solidFill>
              <a:round/>
              <a:headEnd/>
              <a:tailEnd type="triangle" w="med" len="med"/>
            </a:ln>
            <a:effectLst/>
          </p:spPr>
          <p:txBody>
            <a:bodyPr wrap="none" anchor="ctr"/>
            <a:lstStyle/>
            <a:p>
              <a:endParaRPr lang="en-IN">
                <a:latin typeface="+mj-lt"/>
                <a:cs typeface="Arial" pitchFamily="34" charset="0"/>
              </a:endParaRPr>
            </a:p>
          </p:txBody>
        </p:sp>
        <p:sp>
          <p:nvSpPr>
            <p:cNvPr id="249891" name="Line 35"/>
            <p:cNvSpPr>
              <a:spLocks noChangeShapeType="1"/>
            </p:cNvSpPr>
            <p:nvPr/>
          </p:nvSpPr>
          <p:spPr bwMode="auto">
            <a:xfrm>
              <a:off x="6150420" y="5098152"/>
              <a:ext cx="609600" cy="0"/>
            </a:xfrm>
            <a:prstGeom prst="line">
              <a:avLst/>
            </a:prstGeom>
            <a:noFill/>
            <a:ln w="28575">
              <a:solidFill>
                <a:schemeClr val="tx1"/>
              </a:solidFill>
              <a:round/>
              <a:headEnd/>
              <a:tailEnd type="triangle" w="med" len="med"/>
            </a:ln>
            <a:effectLst/>
          </p:spPr>
          <p:txBody>
            <a:bodyPr wrap="none" anchor="ctr"/>
            <a:lstStyle/>
            <a:p>
              <a:endParaRPr lang="en-IN">
                <a:latin typeface="+mj-lt"/>
                <a:cs typeface="Arial" pitchFamily="34" charset="0"/>
              </a:endParaRPr>
            </a:p>
          </p:txBody>
        </p:sp>
        <p:sp>
          <p:nvSpPr>
            <p:cNvPr id="249892" name="Text Box 36"/>
            <p:cNvSpPr txBox="1">
              <a:spLocks noChangeArrowheads="1"/>
            </p:cNvSpPr>
            <p:nvPr/>
          </p:nvSpPr>
          <p:spPr bwMode="auto">
            <a:xfrm>
              <a:off x="1349820" y="2202552"/>
              <a:ext cx="1828799" cy="400110"/>
            </a:xfrm>
            <a:prstGeom prst="rect">
              <a:avLst/>
            </a:prstGeom>
            <a:noFill/>
            <a:ln w="9525">
              <a:noFill/>
              <a:miter lim="800000"/>
              <a:headEnd/>
              <a:tailEnd/>
            </a:ln>
            <a:effectLst/>
          </p:spPr>
          <p:txBody>
            <a:bodyPr wrap="square">
              <a:spAutoFit/>
            </a:bodyPr>
            <a:lstStyle/>
            <a:p>
              <a:pPr>
                <a:spcBef>
                  <a:spcPct val="50000"/>
                </a:spcBef>
              </a:pPr>
              <a:r>
                <a:rPr lang="en-US" sz="2000" dirty="0">
                  <a:latin typeface="+mj-lt"/>
                  <a:cs typeface="Arial" pitchFamily="34" charset="0"/>
                </a:rPr>
                <a:t>Connection</a:t>
              </a:r>
            </a:p>
          </p:txBody>
        </p:sp>
        <p:sp>
          <p:nvSpPr>
            <p:cNvPr id="249893" name="Text Box 37"/>
            <p:cNvSpPr txBox="1">
              <a:spLocks noChangeArrowheads="1"/>
            </p:cNvSpPr>
            <p:nvPr/>
          </p:nvSpPr>
          <p:spPr bwMode="auto">
            <a:xfrm>
              <a:off x="4474020" y="1059552"/>
              <a:ext cx="1219200" cy="396875"/>
            </a:xfrm>
            <a:prstGeom prst="rect">
              <a:avLst/>
            </a:prstGeom>
            <a:noFill/>
            <a:ln w="9525">
              <a:noFill/>
              <a:miter lim="800000"/>
              <a:headEnd/>
              <a:tailEnd/>
            </a:ln>
            <a:effectLst/>
          </p:spPr>
          <p:txBody>
            <a:bodyPr>
              <a:spAutoFit/>
            </a:bodyPr>
            <a:lstStyle/>
            <a:p>
              <a:pPr>
                <a:spcBef>
                  <a:spcPct val="50000"/>
                </a:spcBef>
              </a:pPr>
              <a:r>
                <a:rPr lang="en-US" sz="2000" dirty="0">
                  <a:latin typeface="+mj-lt"/>
                  <a:cs typeface="Arial" pitchFamily="34" charset="0"/>
                </a:rPr>
                <a:t>Driver</a:t>
              </a:r>
            </a:p>
          </p:txBody>
        </p:sp>
        <p:sp>
          <p:nvSpPr>
            <p:cNvPr id="249894" name="Text Box 38"/>
            <p:cNvSpPr txBox="1">
              <a:spLocks noChangeArrowheads="1"/>
            </p:cNvSpPr>
            <p:nvPr/>
          </p:nvSpPr>
          <p:spPr bwMode="auto">
            <a:xfrm>
              <a:off x="7150704" y="2126352"/>
              <a:ext cx="1742916" cy="400110"/>
            </a:xfrm>
            <a:prstGeom prst="rect">
              <a:avLst/>
            </a:prstGeom>
            <a:noFill/>
            <a:ln w="9525">
              <a:noFill/>
              <a:miter lim="800000"/>
              <a:headEnd/>
              <a:tailEnd/>
            </a:ln>
            <a:effectLst/>
          </p:spPr>
          <p:txBody>
            <a:bodyPr wrap="square">
              <a:spAutoFit/>
            </a:bodyPr>
            <a:lstStyle/>
            <a:p>
              <a:pPr>
                <a:spcBef>
                  <a:spcPct val="50000"/>
                </a:spcBef>
              </a:pPr>
              <a:r>
                <a:rPr lang="en-US" sz="2000" dirty="0" err="1">
                  <a:latin typeface="+mj-lt"/>
                  <a:cs typeface="Arial" pitchFamily="34" charset="0"/>
                </a:rPr>
                <a:t>ResultSet</a:t>
              </a:r>
              <a:endParaRPr lang="en-US" sz="2000" dirty="0">
                <a:latin typeface="+mj-lt"/>
                <a:cs typeface="Arial" pitchFamily="34" charset="0"/>
              </a:endParaRPr>
            </a:p>
          </p:txBody>
        </p:sp>
        <p:sp>
          <p:nvSpPr>
            <p:cNvPr id="249895" name="Text Box 39"/>
            <p:cNvSpPr txBox="1">
              <a:spLocks noChangeArrowheads="1"/>
            </p:cNvSpPr>
            <p:nvPr/>
          </p:nvSpPr>
          <p:spPr bwMode="auto">
            <a:xfrm>
              <a:off x="892620" y="3497952"/>
              <a:ext cx="3048000" cy="396875"/>
            </a:xfrm>
            <a:prstGeom prst="rect">
              <a:avLst/>
            </a:prstGeom>
            <a:noFill/>
            <a:ln w="9525">
              <a:noFill/>
              <a:miter lim="800000"/>
              <a:headEnd/>
              <a:tailEnd/>
            </a:ln>
            <a:effectLst/>
          </p:spPr>
          <p:txBody>
            <a:bodyPr>
              <a:spAutoFit/>
            </a:bodyPr>
            <a:lstStyle/>
            <a:p>
              <a:pPr>
                <a:spcBef>
                  <a:spcPct val="50000"/>
                </a:spcBef>
              </a:pPr>
              <a:r>
                <a:rPr lang="en-US" sz="2000">
                  <a:latin typeface="+mj-lt"/>
                  <a:cs typeface="Arial" pitchFamily="34" charset="0"/>
                </a:rPr>
                <a:t>DatabaseMetaData</a:t>
              </a:r>
            </a:p>
          </p:txBody>
        </p:sp>
        <p:sp>
          <p:nvSpPr>
            <p:cNvPr id="249896" name="Text Box 40"/>
            <p:cNvSpPr txBox="1">
              <a:spLocks noChangeArrowheads="1"/>
            </p:cNvSpPr>
            <p:nvPr/>
          </p:nvSpPr>
          <p:spPr bwMode="auto">
            <a:xfrm>
              <a:off x="6581173" y="3650352"/>
              <a:ext cx="2845846" cy="396875"/>
            </a:xfrm>
            <a:prstGeom prst="rect">
              <a:avLst/>
            </a:prstGeom>
            <a:noFill/>
            <a:ln w="9525">
              <a:noFill/>
              <a:miter lim="800000"/>
              <a:headEnd/>
              <a:tailEnd/>
            </a:ln>
            <a:effectLst/>
          </p:spPr>
          <p:txBody>
            <a:bodyPr wrap="square">
              <a:spAutoFit/>
            </a:bodyPr>
            <a:lstStyle/>
            <a:p>
              <a:pPr>
                <a:spcBef>
                  <a:spcPct val="50000"/>
                </a:spcBef>
              </a:pPr>
              <a:r>
                <a:rPr lang="en-US" sz="2000" dirty="0" err="1">
                  <a:latin typeface="+mj-lt"/>
                  <a:cs typeface="Arial" pitchFamily="34" charset="0"/>
                </a:rPr>
                <a:t>ResultSetMetaData</a:t>
              </a:r>
              <a:endParaRPr lang="en-US" sz="2000" dirty="0">
                <a:latin typeface="+mj-lt"/>
                <a:cs typeface="Arial" pitchFamily="34" charset="0"/>
              </a:endParaRPr>
            </a:p>
          </p:txBody>
        </p:sp>
        <p:sp>
          <p:nvSpPr>
            <p:cNvPr id="249897" name="Text Box 41"/>
            <p:cNvSpPr txBox="1">
              <a:spLocks noChangeArrowheads="1"/>
            </p:cNvSpPr>
            <p:nvPr/>
          </p:nvSpPr>
          <p:spPr bwMode="auto">
            <a:xfrm>
              <a:off x="3940620" y="2812152"/>
              <a:ext cx="3352800" cy="400110"/>
            </a:xfrm>
            <a:prstGeom prst="rect">
              <a:avLst/>
            </a:prstGeom>
            <a:noFill/>
            <a:ln w="9525">
              <a:noFill/>
              <a:miter lim="800000"/>
              <a:headEnd/>
              <a:tailEnd/>
            </a:ln>
            <a:effectLst/>
          </p:spPr>
          <p:txBody>
            <a:bodyPr wrap="square">
              <a:spAutoFit/>
            </a:bodyPr>
            <a:lstStyle/>
            <a:p>
              <a:pPr>
                <a:spcBef>
                  <a:spcPct val="50000"/>
                </a:spcBef>
              </a:pPr>
              <a:r>
                <a:rPr lang="en-US" sz="2000" dirty="0">
                  <a:latin typeface="+mj-lt"/>
                  <a:cs typeface="Arial" pitchFamily="34" charset="0"/>
                </a:rPr>
                <a:t>Interfaces in  java.sql</a:t>
              </a:r>
            </a:p>
          </p:txBody>
        </p:sp>
      </p:grpSp>
    </p:spTree>
    <p:extLst>
      <p:ext uri="{BB962C8B-B14F-4D97-AF65-F5344CB8AC3E}">
        <p14:creationId xmlns:p14="http://schemas.microsoft.com/office/powerpoint/2010/main" val="1422234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title"/>
          </p:nvPr>
        </p:nvSpPr>
        <p:spPr/>
        <p:txBody>
          <a:bodyPr>
            <a:normAutofit fontScale="90000"/>
          </a:bodyPr>
          <a:lstStyle/>
          <a:p>
            <a:r>
              <a:rPr lang="en-US" sz="1200" dirty="0" smtClean="0"/>
              <a:t>Database </a:t>
            </a:r>
            <a:r>
              <a:rPr lang="en-US" sz="1200" dirty="0"/>
              <a:t>Access Steps</a:t>
            </a:r>
            <a:br>
              <a:rPr lang="en-US" sz="1200" dirty="0"/>
            </a:br>
            <a:r>
              <a:rPr lang="en-US" dirty="0"/>
              <a:t>JDBC Database Access </a:t>
            </a:r>
          </a:p>
        </p:txBody>
      </p:sp>
      <p:sp>
        <p:nvSpPr>
          <p:cNvPr id="256003" name="Rectangle 3"/>
          <p:cNvSpPr>
            <a:spLocks noGrp="1"/>
          </p:cNvSpPr>
          <p:nvPr>
            <p:ph idx="1"/>
          </p:nvPr>
        </p:nvSpPr>
        <p:spPr>
          <a:xfrm>
            <a:off x="298516" y="1109610"/>
            <a:ext cx="8045384" cy="5028908"/>
          </a:xfrm>
        </p:spPr>
        <p:txBody>
          <a:bodyPr/>
          <a:lstStyle/>
          <a:p>
            <a:pPr marL="457200" indent="-457200"/>
            <a:endParaRPr lang="en-US" dirty="0" smtClean="0">
              <a:solidFill>
                <a:schemeClr val="tx1"/>
              </a:solidFill>
            </a:endParaRPr>
          </a:p>
          <a:p>
            <a:pPr marL="457200" indent="-457200"/>
            <a:r>
              <a:rPr lang="en-US" dirty="0" smtClean="0">
                <a:solidFill>
                  <a:schemeClr val="tx1"/>
                </a:solidFill>
              </a:rPr>
              <a:t>Database </a:t>
            </a:r>
            <a:r>
              <a:rPr lang="en-US" dirty="0">
                <a:solidFill>
                  <a:schemeClr val="tx1"/>
                </a:solidFill>
              </a:rPr>
              <a:t>Access takes you through the following steps:</a:t>
            </a:r>
          </a:p>
          <a:p>
            <a:pPr marL="1085850" lvl="3" indent="-285750"/>
            <a:r>
              <a:rPr lang="en-US" dirty="0">
                <a:solidFill>
                  <a:schemeClr val="tx1"/>
                </a:solidFill>
              </a:rPr>
              <a:t>Import the </a:t>
            </a:r>
            <a:r>
              <a:rPr lang="en-US" dirty="0" smtClean="0">
                <a:solidFill>
                  <a:schemeClr val="tx1"/>
                </a:solidFill>
              </a:rPr>
              <a:t>packages</a:t>
            </a:r>
          </a:p>
          <a:p>
            <a:pPr marL="1085850" lvl="3" indent="-285750"/>
            <a:r>
              <a:rPr lang="en-US" dirty="0" smtClean="0">
                <a:solidFill>
                  <a:schemeClr val="tx1"/>
                </a:solidFill>
              </a:rPr>
              <a:t>Register/load </a:t>
            </a:r>
            <a:r>
              <a:rPr lang="en-US" dirty="0">
                <a:solidFill>
                  <a:schemeClr val="tx1"/>
                </a:solidFill>
              </a:rPr>
              <a:t>the </a:t>
            </a:r>
            <a:r>
              <a:rPr lang="en-US" dirty="0" smtClean="0">
                <a:solidFill>
                  <a:schemeClr val="tx1"/>
                </a:solidFill>
              </a:rPr>
              <a:t>driver</a:t>
            </a:r>
          </a:p>
          <a:p>
            <a:pPr marL="1085850" lvl="3" indent="-285750"/>
            <a:r>
              <a:rPr lang="en-US" dirty="0" smtClean="0">
                <a:solidFill>
                  <a:schemeClr val="tx1"/>
                </a:solidFill>
              </a:rPr>
              <a:t>Establish </a:t>
            </a:r>
            <a:r>
              <a:rPr lang="en-US" dirty="0">
                <a:solidFill>
                  <a:schemeClr val="tx1"/>
                </a:solidFill>
              </a:rPr>
              <a:t>the connection	</a:t>
            </a:r>
          </a:p>
          <a:p>
            <a:pPr marL="1085850" lvl="3" indent="-285750"/>
            <a:r>
              <a:rPr lang="en-US" dirty="0">
                <a:solidFill>
                  <a:schemeClr val="tx1"/>
                </a:solidFill>
              </a:rPr>
              <a:t>Creating JDBC Statements	</a:t>
            </a:r>
          </a:p>
          <a:p>
            <a:pPr marL="1085850" lvl="3" indent="-285750"/>
            <a:r>
              <a:rPr lang="en-US" dirty="0" smtClean="0">
                <a:solidFill>
                  <a:schemeClr val="tx1"/>
                </a:solidFill>
              </a:rPr>
              <a:t>Executing the query </a:t>
            </a:r>
          </a:p>
          <a:p>
            <a:pPr marL="1085850" lvl="3" indent="-285750"/>
            <a:r>
              <a:rPr lang="en-US" dirty="0" smtClean="0">
                <a:solidFill>
                  <a:schemeClr val="tx1"/>
                </a:solidFill>
              </a:rPr>
              <a:t>Closing resources</a:t>
            </a:r>
            <a:endParaRPr lang="en-US" dirty="0">
              <a:solidFill>
                <a:schemeClr val="tx1"/>
              </a:solidFill>
            </a:endParaRPr>
          </a:p>
          <a:p>
            <a:pPr marL="838200" lvl="1" indent="-381000"/>
            <a:endParaRPr lang="en-US" dirty="0">
              <a:solidFill>
                <a:schemeClr val="tx1"/>
              </a:solidFill>
            </a:endParaRPr>
          </a:p>
        </p:txBody>
      </p:sp>
    </p:spTree>
    <p:extLst>
      <p:ext uri="{BB962C8B-B14F-4D97-AF65-F5344CB8AC3E}">
        <p14:creationId xmlns:p14="http://schemas.microsoft.com/office/powerpoint/2010/main" val="79834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p:txBody>
          <a:bodyPr>
            <a:normAutofit fontScale="90000"/>
          </a:bodyPr>
          <a:lstStyle/>
          <a:p>
            <a:r>
              <a:rPr lang="en-US" sz="1200" dirty="0" smtClean="0"/>
              <a:t> </a:t>
            </a:r>
            <a:r>
              <a:rPr lang="en-US" sz="1200" dirty="0"/>
              <a:t>Database Access Steps </a:t>
            </a:r>
            <a:br>
              <a:rPr lang="en-US" sz="1200" dirty="0"/>
            </a:br>
            <a:r>
              <a:rPr lang="en-US" dirty="0"/>
              <a:t>JDBC Database Access: Step-1</a:t>
            </a:r>
          </a:p>
        </p:txBody>
      </p:sp>
      <p:sp>
        <p:nvSpPr>
          <p:cNvPr id="258051" name="Rectangle 3"/>
          <p:cNvSpPr>
            <a:spLocks noGrp="1"/>
          </p:cNvSpPr>
          <p:nvPr>
            <p:ph idx="1"/>
          </p:nvPr>
        </p:nvSpPr>
        <p:spPr>
          <a:xfrm>
            <a:off x="298516" y="1109610"/>
            <a:ext cx="8594024" cy="5028908"/>
          </a:xfrm>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1: </a:t>
            </a:r>
            <a:r>
              <a:rPr lang="en-US" b="0" dirty="0">
                <a:solidFill>
                  <a:schemeClr val="tx1"/>
                </a:solidFill>
              </a:rPr>
              <a:t>Import the java.sql and javax.sql packages</a:t>
            </a:r>
          </a:p>
          <a:p>
            <a:pPr lvl="3"/>
            <a:r>
              <a:rPr lang="en-US" sz="2000" dirty="0">
                <a:solidFill>
                  <a:schemeClr val="tx1"/>
                </a:solidFill>
              </a:rPr>
              <a:t>These packages provides the API for accessing and </a:t>
            </a:r>
            <a:r>
              <a:rPr lang="en-US" sz="2000" dirty="0" smtClean="0">
                <a:solidFill>
                  <a:schemeClr val="tx1"/>
                </a:solidFill>
              </a:rPr>
              <a:t>processing</a:t>
            </a:r>
          </a:p>
          <a:p>
            <a:pPr marL="342900" lvl="3" indent="0">
              <a:buNone/>
            </a:pPr>
            <a:r>
              <a:rPr lang="en-US" sz="2000" dirty="0"/>
              <a:t>	</a:t>
            </a:r>
            <a:r>
              <a:rPr lang="en-US" sz="2000" dirty="0" smtClean="0">
                <a:solidFill>
                  <a:schemeClr val="tx1"/>
                </a:solidFill>
              </a:rPr>
              <a:t> </a:t>
            </a:r>
            <a:r>
              <a:rPr lang="en-US" sz="2000" dirty="0">
                <a:solidFill>
                  <a:schemeClr val="tx1"/>
                </a:solidFill>
              </a:rPr>
              <a:t>data stored in a data source.</a:t>
            </a:r>
          </a:p>
          <a:p>
            <a:pPr lvl="3"/>
            <a:r>
              <a:rPr lang="en-US" sz="2000" dirty="0">
                <a:solidFill>
                  <a:schemeClr val="tx1"/>
                </a:solidFill>
              </a:rPr>
              <a:t>They include:</a:t>
            </a:r>
          </a:p>
          <a:p>
            <a:pPr lvl="4"/>
            <a:r>
              <a:rPr lang="en-US" dirty="0">
                <a:solidFill>
                  <a:schemeClr val="tx1"/>
                </a:solidFill>
              </a:rPr>
              <a:t>import java.sql.*;</a:t>
            </a:r>
          </a:p>
          <a:p>
            <a:pPr lvl="4"/>
            <a:r>
              <a:rPr lang="en-US" dirty="0">
                <a:solidFill>
                  <a:schemeClr val="tx1"/>
                </a:solidFill>
              </a:rPr>
              <a:t>import javax.sql.*;</a:t>
            </a:r>
          </a:p>
        </p:txBody>
      </p:sp>
    </p:spTree>
    <p:extLst>
      <p:ext uri="{BB962C8B-B14F-4D97-AF65-F5344CB8AC3E}">
        <p14:creationId xmlns:p14="http://schemas.microsoft.com/office/powerpoint/2010/main" val="3286837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a:t>JDBC Database Access: Step-2</a:t>
            </a:r>
          </a:p>
        </p:txBody>
      </p:sp>
      <p:sp>
        <p:nvSpPr>
          <p:cNvPr id="260099"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2:</a:t>
            </a:r>
            <a:r>
              <a:rPr lang="en-US" b="0" dirty="0">
                <a:solidFill>
                  <a:schemeClr val="tx1"/>
                </a:solidFill>
              </a:rPr>
              <a:t> Register/load the driver</a:t>
            </a:r>
          </a:p>
          <a:p>
            <a:pPr lvl="3"/>
            <a:r>
              <a:rPr lang="en-US" dirty="0" err="1">
                <a:solidFill>
                  <a:schemeClr val="tx1"/>
                </a:solidFill>
              </a:rPr>
              <a:t>Class.forName</a:t>
            </a:r>
            <a:r>
              <a:rPr lang="en-US" dirty="0">
                <a:solidFill>
                  <a:schemeClr val="tx1"/>
                </a:solidFill>
              </a:rPr>
              <a:t>("</a:t>
            </a:r>
            <a:r>
              <a:rPr lang="en-US" dirty="0" err="1">
                <a:solidFill>
                  <a:schemeClr val="tx1"/>
                </a:solidFill>
              </a:rPr>
              <a:t>oracle.jdbc.driver.OracleDriver</a:t>
            </a:r>
            <a:r>
              <a:rPr lang="en-US" dirty="0">
                <a:solidFill>
                  <a:schemeClr val="tx1"/>
                </a:solidFill>
              </a:rPr>
              <a:t>");</a:t>
            </a:r>
          </a:p>
          <a:p>
            <a:pPr lvl="1">
              <a:buFont typeface="Arial" charset="0"/>
              <a:buNone/>
            </a:pPr>
            <a:r>
              <a:rPr lang="en-US" dirty="0">
                <a:solidFill>
                  <a:schemeClr val="tx1"/>
                </a:solidFill>
              </a:rPr>
              <a:t>	OR</a:t>
            </a:r>
          </a:p>
          <a:p>
            <a:pPr lvl="3"/>
            <a:r>
              <a:rPr lang="en-US" dirty="0" err="1">
                <a:solidFill>
                  <a:schemeClr val="tx1"/>
                </a:solidFill>
              </a:rPr>
              <a:t>DriverManager.registerDriver</a:t>
            </a:r>
            <a:r>
              <a:rPr lang="en-US" dirty="0">
                <a:solidFill>
                  <a:schemeClr val="tx1"/>
                </a:solidFill>
              </a:rPr>
              <a:t> (new </a:t>
            </a:r>
            <a:r>
              <a:rPr lang="en-US" dirty="0" err="1">
                <a:solidFill>
                  <a:schemeClr val="tx1"/>
                </a:solidFill>
              </a:rPr>
              <a:t>oracle.jdbc.driver.OracleDriver</a:t>
            </a:r>
            <a:r>
              <a:rPr lang="en-US" dirty="0" smtClean="0">
                <a:solidFill>
                  <a:schemeClr val="tx1"/>
                </a:solidFill>
              </a:rPr>
              <a:t>());</a:t>
            </a:r>
          </a:p>
          <a:p>
            <a:pPr marL="342900" lvl="3" indent="0">
              <a:buNone/>
            </a:pPr>
            <a:endParaRPr lang="en-US" dirty="0" smtClean="0">
              <a:solidFill>
                <a:schemeClr val="tx1"/>
              </a:solidFill>
            </a:endParaRPr>
          </a:p>
          <a:p>
            <a:r>
              <a:rPr lang="en-US" dirty="0" err="1" smtClean="0">
                <a:solidFill>
                  <a:schemeClr val="tx1"/>
                </a:solidFill>
              </a:rPr>
              <a:t>DriverManager</a:t>
            </a:r>
            <a:r>
              <a:rPr lang="en-US" dirty="0" smtClean="0">
                <a:solidFill>
                  <a:schemeClr val="tx1"/>
                </a:solidFill>
              </a:rPr>
              <a:t> class is used to load and register appropriate </a:t>
            </a:r>
          </a:p>
          <a:p>
            <a:pPr marL="0" indent="0">
              <a:buNone/>
            </a:pPr>
            <a:r>
              <a:rPr lang="en-US" dirty="0"/>
              <a:t>	</a:t>
            </a:r>
            <a:r>
              <a:rPr lang="en-US" dirty="0" smtClean="0">
                <a:solidFill>
                  <a:schemeClr val="tx1"/>
                </a:solidFill>
              </a:rPr>
              <a:t>database specific driver. </a:t>
            </a:r>
          </a:p>
          <a:p>
            <a:r>
              <a:rPr lang="en-US" dirty="0" smtClean="0">
                <a:solidFill>
                  <a:schemeClr val="tx1"/>
                </a:solidFill>
              </a:rPr>
              <a:t>The </a:t>
            </a:r>
            <a:r>
              <a:rPr lang="en-US" dirty="0" err="1" smtClean="0">
                <a:solidFill>
                  <a:schemeClr val="tx1"/>
                </a:solidFill>
              </a:rPr>
              <a:t>registerDriver</a:t>
            </a:r>
            <a:r>
              <a:rPr lang="en-US" dirty="0" smtClean="0">
                <a:solidFill>
                  <a:schemeClr val="tx1"/>
                </a:solidFill>
              </a:rPr>
              <a:t>() method is used to register driver with </a:t>
            </a:r>
          </a:p>
          <a:p>
            <a:pPr marL="0" indent="0">
              <a:buNone/>
            </a:pPr>
            <a:r>
              <a:rPr lang="en-US" dirty="0"/>
              <a:t>	</a:t>
            </a:r>
            <a:r>
              <a:rPr lang="en-US" dirty="0" err="1" smtClean="0">
                <a:solidFill>
                  <a:schemeClr val="tx1"/>
                </a:solidFill>
              </a:rPr>
              <a:t>DriverManager</a:t>
            </a:r>
            <a:endParaRPr lang="en-US" dirty="0" smtClean="0">
              <a:solidFill>
                <a:schemeClr val="tx1"/>
              </a:solidFill>
            </a:endParaRPr>
          </a:p>
          <a:p>
            <a:r>
              <a:rPr lang="en-US" dirty="0" smtClean="0">
                <a:solidFill>
                  <a:schemeClr val="tx1"/>
                </a:solidFill>
              </a:rPr>
              <a:t>In JDBC 4.0, this step is not required, as when  </a:t>
            </a:r>
            <a:r>
              <a:rPr lang="en-US" dirty="0" err="1" smtClean="0">
                <a:solidFill>
                  <a:schemeClr val="tx1"/>
                </a:solidFill>
              </a:rPr>
              <a:t>getConnection</a:t>
            </a:r>
            <a:r>
              <a:rPr lang="en-US" dirty="0" smtClean="0">
                <a:solidFill>
                  <a:schemeClr val="tx1"/>
                </a:solidFill>
              </a:rPr>
              <a:t>()</a:t>
            </a:r>
          </a:p>
          <a:p>
            <a:pPr marL="0" indent="0">
              <a:buNone/>
            </a:pPr>
            <a:r>
              <a:rPr lang="en-US" dirty="0"/>
              <a:t>	</a:t>
            </a:r>
            <a:r>
              <a:rPr lang="en-US" dirty="0" smtClean="0">
                <a:solidFill>
                  <a:schemeClr val="tx1"/>
                </a:solidFill>
              </a:rPr>
              <a:t> method is called, the </a:t>
            </a:r>
            <a:r>
              <a:rPr lang="en-US" dirty="0" err="1" smtClean="0">
                <a:solidFill>
                  <a:schemeClr val="tx1"/>
                </a:solidFill>
              </a:rPr>
              <a:t>DriverManager</a:t>
            </a:r>
            <a:r>
              <a:rPr lang="en-US" dirty="0" smtClean="0">
                <a:solidFill>
                  <a:schemeClr val="tx1"/>
                </a:solidFill>
              </a:rPr>
              <a:t> will attempt to locate a </a:t>
            </a:r>
          </a:p>
          <a:p>
            <a:pPr marL="0" indent="0">
              <a:buNone/>
            </a:pPr>
            <a:r>
              <a:rPr lang="en-US" dirty="0"/>
              <a:t>	</a:t>
            </a:r>
            <a:r>
              <a:rPr lang="en-US" dirty="0" smtClean="0">
                <a:solidFill>
                  <a:schemeClr val="tx1"/>
                </a:solidFill>
              </a:rPr>
              <a:t>suitable driver </a:t>
            </a:r>
            <a:endParaRPr lang="en-US" dirty="0">
              <a:solidFill>
                <a:schemeClr val="tx1"/>
              </a:solidFill>
            </a:endParaRPr>
          </a:p>
        </p:txBody>
      </p:sp>
    </p:spTree>
    <p:extLst>
      <p:ext uri="{BB962C8B-B14F-4D97-AF65-F5344CB8AC3E}">
        <p14:creationId xmlns:p14="http://schemas.microsoft.com/office/powerpoint/2010/main" val="2961301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a:t>JDBC Database Access: Step-3</a:t>
            </a:r>
          </a:p>
        </p:txBody>
      </p:sp>
      <p:sp>
        <p:nvSpPr>
          <p:cNvPr id="262147" name="Rectangle 3"/>
          <p:cNvSpPr>
            <a:spLocks noGrp="1"/>
          </p:cNvSpPr>
          <p:nvPr>
            <p:ph idx="1"/>
          </p:nvPr>
        </p:nvSpPr>
        <p:spPr>
          <a:xfrm>
            <a:off x="298516" y="1109610"/>
            <a:ext cx="8228264" cy="5028908"/>
          </a:xfrm>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3:</a:t>
            </a:r>
            <a:r>
              <a:rPr lang="en-US" b="0" dirty="0">
                <a:solidFill>
                  <a:schemeClr val="tx1"/>
                </a:solidFill>
              </a:rPr>
              <a:t> Establish the connection with the database using </a:t>
            </a:r>
            <a:endParaRPr lang="en-US" b="0" dirty="0" smtClean="0">
              <a:solidFill>
                <a:schemeClr val="tx1"/>
              </a:solidFill>
            </a:endParaRPr>
          </a:p>
          <a:p>
            <a:pPr marL="0" indent="0">
              <a:buNone/>
            </a:pPr>
            <a:r>
              <a:rPr lang="en-US" dirty="0"/>
              <a:t>	</a:t>
            </a:r>
            <a:r>
              <a:rPr lang="en-US" b="0" dirty="0" smtClean="0">
                <a:solidFill>
                  <a:schemeClr val="tx1"/>
                </a:solidFill>
              </a:rPr>
              <a:t>registered </a:t>
            </a:r>
            <a:r>
              <a:rPr lang="en-US" b="0" dirty="0">
                <a:solidFill>
                  <a:schemeClr val="tx1"/>
                </a:solidFill>
              </a:rPr>
              <a:t>driver</a:t>
            </a:r>
          </a:p>
          <a:p>
            <a:pPr lvl="1"/>
            <a:r>
              <a:rPr lang="en-US" dirty="0">
                <a:solidFill>
                  <a:schemeClr val="tx1"/>
                </a:solidFill>
              </a:rPr>
              <a:t>String </a:t>
            </a:r>
            <a:r>
              <a:rPr lang="en-US" dirty="0" err="1">
                <a:solidFill>
                  <a:schemeClr val="tx1"/>
                </a:solidFill>
              </a:rPr>
              <a:t>url</a:t>
            </a:r>
            <a:r>
              <a:rPr lang="en-US" dirty="0">
                <a:solidFill>
                  <a:schemeClr val="tx1"/>
                </a:solidFill>
              </a:rPr>
              <a:t> = "</a:t>
            </a:r>
            <a:r>
              <a:rPr lang="en-US" dirty="0" err="1">
                <a:solidFill>
                  <a:schemeClr val="tx1"/>
                </a:solidFill>
              </a:rPr>
              <a:t>jdbc:oracle:thin</a:t>
            </a:r>
            <a:r>
              <a:rPr lang="en-US" dirty="0">
                <a:solidFill>
                  <a:schemeClr val="tx1"/>
                </a:solidFill>
              </a:rPr>
              <a:t>:@hostname:1521:database</a:t>
            </a:r>
            <a:r>
              <a:rPr lang="en-US" dirty="0" smtClean="0">
                <a:solidFill>
                  <a:schemeClr val="tx1"/>
                </a:solidFill>
              </a:rPr>
              <a:t>";</a:t>
            </a:r>
          </a:p>
          <a:p>
            <a:pPr marL="3572" lvl="1" indent="0">
              <a:buNone/>
            </a:pPr>
            <a:endParaRPr lang="en-US" dirty="0" smtClean="0">
              <a:solidFill>
                <a:schemeClr val="tx1"/>
              </a:solidFill>
            </a:endParaRPr>
          </a:p>
          <a:p>
            <a:pPr lvl="1"/>
            <a:r>
              <a:rPr lang="en-US" dirty="0" smtClean="0">
                <a:solidFill>
                  <a:schemeClr val="tx1"/>
                </a:solidFill>
              </a:rPr>
              <a:t>Connection </a:t>
            </a:r>
            <a:r>
              <a:rPr lang="en-US" dirty="0">
                <a:solidFill>
                  <a:schemeClr val="tx1"/>
                </a:solidFill>
              </a:rPr>
              <a:t>conn = </a:t>
            </a:r>
            <a:r>
              <a:rPr lang="en-US" dirty="0" err="1">
                <a:solidFill>
                  <a:schemeClr val="tx1"/>
                </a:solidFill>
              </a:rPr>
              <a:t>DriverManager.getConnection</a:t>
            </a:r>
            <a:r>
              <a:rPr lang="en-US" dirty="0">
                <a:solidFill>
                  <a:schemeClr val="tx1"/>
                </a:solidFill>
              </a:rPr>
              <a:t> (</a:t>
            </a:r>
            <a:r>
              <a:rPr lang="en-US" dirty="0" err="1">
                <a:solidFill>
                  <a:schemeClr val="tx1"/>
                </a:solidFill>
              </a:rPr>
              <a:t>url</a:t>
            </a:r>
            <a:r>
              <a:rPr lang="en-US" dirty="0">
                <a:solidFill>
                  <a:schemeClr val="tx1"/>
                </a:solidFill>
              </a:rPr>
              <a:t>, "</a:t>
            </a:r>
            <a:r>
              <a:rPr lang="en-US" dirty="0" err="1">
                <a:solidFill>
                  <a:schemeClr val="tx1"/>
                </a:solidFill>
              </a:rPr>
              <a:t>scott</a:t>
            </a:r>
            <a:r>
              <a:rPr lang="en-US" dirty="0">
                <a:solidFill>
                  <a:schemeClr val="tx1"/>
                </a:solidFill>
              </a:rPr>
              <a:t>", "tiger</a:t>
            </a:r>
            <a:r>
              <a:rPr lang="en-US" dirty="0" smtClean="0">
                <a:solidFill>
                  <a:schemeClr val="tx1"/>
                </a:solidFill>
              </a:rPr>
              <a:t>");</a:t>
            </a:r>
          </a:p>
          <a:p>
            <a:endParaRPr lang="en-US" dirty="0">
              <a:solidFill>
                <a:schemeClr val="tx1"/>
              </a:solidFill>
            </a:endParaRPr>
          </a:p>
          <a:p>
            <a:r>
              <a:rPr lang="en-US" dirty="0" smtClean="0">
                <a:solidFill>
                  <a:schemeClr val="tx1"/>
                </a:solidFill>
              </a:rPr>
              <a:t>Once driver is loaded, Connection object is used to establish</a:t>
            </a:r>
          </a:p>
          <a:p>
            <a:pPr marL="0" indent="0">
              <a:buNone/>
            </a:pPr>
            <a:r>
              <a:rPr lang="en-US" dirty="0"/>
              <a:t>	</a:t>
            </a:r>
            <a:r>
              <a:rPr lang="en-US" dirty="0" smtClean="0">
                <a:solidFill>
                  <a:schemeClr val="tx1"/>
                </a:solidFill>
              </a:rPr>
              <a:t> a connection with database. </a:t>
            </a:r>
            <a:endParaRPr lang="en-US" dirty="0">
              <a:solidFill>
                <a:schemeClr val="tx1"/>
              </a:solidFill>
            </a:endParaRPr>
          </a:p>
        </p:txBody>
      </p:sp>
    </p:spTree>
    <p:extLst>
      <p:ext uri="{BB962C8B-B14F-4D97-AF65-F5344CB8AC3E}">
        <p14:creationId xmlns:p14="http://schemas.microsoft.com/office/powerpoint/2010/main" val="633611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Database </a:t>
            </a:r>
            <a:r>
              <a:rPr lang="en-US" sz="1200" dirty="0" smtClean="0"/>
              <a:t>Access Steps</a:t>
            </a:r>
            <a:r>
              <a:rPr lang="en-US" sz="900" dirty="0" smtClean="0"/>
              <a:t>   </a:t>
            </a:r>
            <a:r>
              <a:rPr lang="en-US" sz="900" dirty="0"/>
              <a:t/>
            </a:r>
            <a:br>
              <a:rPr lang="en-US" sz="900" dirty="0"/>
            </a:br>
            <a:r>
              <a:rPr lang="en-US" dirty="0"/>
              <a:t>JDBC Database Access: Step-4 </a:t>
            </a:r>
          </a:p>
        </p:txBody>
      </p:sp>
      <p:sp>
        <p:nvSpPr>
          <p:cNvPr id="284675" name="Rectangle 3"/>
          <p:cNvSpPr>
            <a:spLocks noGrp="1"/>
          </p:cNvSpPr>
          <p:nvPr>
            <p:ph idx="1"/>
          </p:nvPr>
        </p:nvSpPr>
        <p:spPr>
          <a:xfrm>
            <a:off x="298516" y="937260"/>
            <a:ext cx="8502584" cy="5201258"/>
          </a:xfrm>
        </p:spPr>
        <p:txBody>
          <a:bodyPr/>
          <a:lstStyle/>
          <a:p>
            <a:endParaRPr lang="en-US" dirty="0" smtClean="0">
              <a:solidFill>
                <a:schemeClr val="tx1"/>
              </a:solidFill>
            </a:endParaRPr>
          </a:p>
          <a:p>
            <a:r>
              <a:rPr lang="en-US" dirty="0" smtClean="0">
                <a:solidFill>
                  <a:schemeClr val="tx1"/>
                </a:solidFill>
              </a:rPr>
              <a:t>Once connection is established with database, statement object </a:t>
            </a:r>
          </a:p>
          <a:p>
            <a:pPr marL="0" indent="0">
              <a:buNone/>
            </a:pPr>
            <a:r>
              <a:rPr lang="en-US" dirty="0"/>
              <a:t>	</a:t>
            </a:r>
            <a:r>
              <a:rPr lang="en-US" dirty="0" smtClean="0">
                <a:solidFill>
                  <a:schemeClr val="tx1"/>
                </a:solidFill>
              </a:rPr>
              <a:t>can be used to execute different types of SQL queries</a:t>
            </a:r>
          </a:p>
          <a:p>
            <a:r>
              <a:rPr lang="en-US" dirty="0" smtClean="0">
                <a:solidFill>
                  <a:schemeClr val="tx1"/>
                </a:solidFill>
              </a:rPr>
              <a:t>JDBC API support different statement interfaces depending </a:t>
            </a:r>
          </a:p>
          <a:p>
            <a:pPr marL="0" indent="0">
              <a:buNone/>
            </a:pPr>
            <a:r>
              <a:rPr lang="en-US" dirty="0"/>
              <a:t>	</a:t>
            </a:r>
            <a:r>
              <a:rPr lang="en-US" dirty="0" smtClean="0">
                <a:solidFill>
                  <a:schemeClr val="tx1"/>
                </a:solidFill>
              </a:rPr>
              <a:t>upon type of query to be executed</a:t>
            </a:r>
            <a:endParaRPr lang="en-US" dirty="0">
              <a:solidFill>
                <a:schemeClr val="tx1"/>
              </a:solidFill>
            </a:endParaRPr>
          </a:p>
        </p:txBody>
      </p:sp>
      <p:sp>
        <p:nvSpPr>
          <p:cNvPr id="3" name="Rectangle 2"/>
          <p:cNvSpPr/>
          <p:nvPr/>
        </p:nvSpPr>
        <p:spPr>
          <a:xfrm>
            <a:off x="3236686" y="3019625"/>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Statement</a:t>
            </a:r>
            <a:endParaRPr lang="en-US" dirty="0">
              <a:latin typeface="+mj-lt"/>
            </a:endParaRPr>
          </a:p>
        </p:txBody>
      </p:sp>
      <p:sp>
        <p:nvSpPr>
          <p:cNvPr id="6" name="Rectangle 5"/>
          <p:cNvSpPr/>
          <p:nvPr/>
        </p:nvSpPr>
        <p:spPr>
          <a:xfrm>
            <a:off x="3236683" y="3963047"/>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mj-lt"/>
              </a:rPr>
              <a:t>PreparedStatement</a:t>
            </a:r>
            <a:endParaRPr lang="en-US" dirty="0">
              <a:latin typeface="+mj-lt"/>
            </a:endParaRPr>
          </a:p>
        </p:txBody>
      </p:sp>
      <p:sp>
        <p:nvSpPr>
          <p:cNvPr id="7" name="Rectangle 6"/>
          <p:cNvSpPr/>
          <p:nvPr/>
        </p:nvSpPr>
        <p:spPr>
          <a:xfrm>
            <a:off x="3236682" y="4848419"/>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mj-lt"/>
              </a:rPr>
              <a:t>CallableStatement</a:t>
            </a:r>
            <a:endParaRPr lang="en-US" dirty="0">
              <a:latin typeface="+mj-lt"/>
            </a:endParaRPr>
          </a:p>
        </p:txBody>
      </p:sp>
      <p:sp>
        <p:nvSpPr>
          <p:cNvPr id="2" name="Rounded Rectangular Callout 1"/>
          <p:cNvSpPr/>
          <p:nvPr/>
        </p:nvSpPr>
        <p:spPr>
          <a:xfrm>
            <a:off x="6391723" y="2809168"/>
            <a:ext cx="1353461" cy="914399"/>
          </a:xfrm>
          <a:prstGeom prst="wedgeRoundRectCallout">
            <a:avLst>
              <a:gd name="adj1" fmla="val -127689"/>
              <a:gd name="adj2" fmla="val 21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DDL and Static Select</a:t>
            </a:r>
            <a:endParaRPr lang="en-US" dirty="0">
              <a:latin typeface="+mj-lt"/>
            </a:endParaRPr>
          </a:p>
        </p:txBody>
      </p:sp>
      <p:sp>
        <p:nvSpPr>
          <p:cNvPr id="11" name="Rounded Rectangular Callout 10"/>
          <p:cNvSpPr/>
          <p:nvPr/>
        </p:nvSpPr>
        <p:spPr>
          <a:xfrm>
            <a:off x="1197428" y="3963047"/>
            <a:ext cx="1353461" cy="914399"/>
          </a:xfrm>
          <a:prstGeom prst="wedgeRoundRectCallout">
            <a:avLst>
              <a:gd name="adj1" fmla="val 111452"/>
              <a:gd name="adj2" fmla="val -1051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DML and Dynamic Select</a:t>
            </a:r>
            <a:endParaRPr lang="en-US" dirty="0">
              <a:latin typeface="+mj-lt"/>
            </a:endParaRPr>
          </a:p>
        </p:txBody>
      </p:sp>
      <p:sp>
        <p:nvSpPr>
          <p:cNvPr id="12" name="Rounded Rectangular Callout 11"/>
          <p:cNvSpPr/>
          <p:nvPr/>
        </p:nvSpPr>
        <p:spPr>
          <a:xfrm>
            <a:off x="6284684" y="4696019"/>
            <a:ext cx="1353461" cy="914399"/>
          </a:xfrm>
          <a:prstGeom prst="wedgeRoundRectCallout">
            <a:avLst>
              <a:gd name="adj1" fmla="val -114821"/>
              <a:gd name="adj2" fmla="val -99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Procedures and Functions</a:t>
            </a:r>
            <a:endParaRPr lang="en-US" dirty="0">
              <a:latin typeface="+mj-lt"/>
            </a:endParaRPr>
          </a:p>
        </p:txBody>
      </p:sp>
      <p:cxnSp>
        <p:nvCxnSpPr>
          <p:cNvPr id="5" name="Straight Arrow Connector 4"/>
          <p:cNvCxnSpPr/>
          <p:nvPr/>
        </p:nvCxnSpPr>
        <p:spPr>
          <a:xfrm flipH="1" flipV="1">
            <a:off x="4434112" y="3410857"/>
            <a:ext cx="3" cy="33382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 name="Straight Arrow Connector 8"/>
          <p:cNvCxnSpPr/>
          <p:nvPr/>
        </p:nvCxnSpPr>
        <p:spPr>
          <a:xfrm flipH="1" flipV="1">
            <a:off x="4434111" y="4354279"/>
            <a:ext cx="1" cy="27577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611385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p:cNvSpPr>
          <p:nvPr>
            <p:ph type="title"/>
          </p:nvPr>
        </p:nvSpPr>
        <p:spPr/>
        <p:txBody>
          <a:bodyPr>
            <a:normAutofit fontScale="90000"/>
          </a:bodyPr>
          <a:lstStyle/>
          <a:p>
            <a:r>
              <a:rPr lang="en-US" sz="1200" dirty="0" smtClean="0"/>
              <a:t>Database </a:t>
            </a:r>
            <a:r>
              <a:rPr lang="en-US" sz="1200" dirty="0"/>
              <a:t>Access Steps </a:t>
            </a:r>
            <a:r>
              <a:rPr lang="en-US" sz="1200" b="1" dirty="0"/>
              <a:t/>
            </a:r>
            <a:br>
              <a:rPr lang="en-US" sz="1200" b="1" dirty="0"/>
            </a:br>
            <a:r>
              <a:rPr lang="en-US" dirty="0"/>
              <a:t>JDBC Database Access: Step-4</a:t>
            </a:r>
          </a:p>
        </p:txBody>
      </p:sp>
      <p:sp>
        <p:nvSpPr>
          <p:cNvPr id="264195" name="Rectangle 3"/>
          <p:cNvSpPr>
            <a:spLocks noGrp="1"/>
          </p:cNvSpPr>
          <p:nvPr>
            <p:ph idx="1"/>
          </p:nvPr>
        </p:nvSpPr>
        <p:spPr>
          <a:xfrm>
            <a:off x="298516" y="753393"/>
            <a:ext cx="8182544" cy="5385125"/>
          </a:xfrm>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4</a:t>
            </a:r>
            <a:r>
              <a:rPr lang="en-US" b="0" dirty="0">
                <a:solidFill>
                  <a:schemeClr val="tx1"/>
                </a:solidFill>
              </a:rPr>
              <a:t>: Create Statement</a:t>
            </a:r>
            <a:r>
              <a:rPr lang="en-US" dirty="0">
                <a:solidFill>
                  <a:schemeClr val="tx1"/>
                </a:solidFill>
              </a:rPr>
              <a:t> </a:t>
            </a:r>
          </a:p>
          <a:p>
            <a:pPr lvl="1">
              <a:lnSpc>
                <a:spcPct val="100000"/>
              </a:lnSpc>
            </a:pPr>
            <a:r>
              <a:rPr lang="en-US" dirty="0">
                <a:solidFill>
                  <a:schemeClr val="tx1"/>
                </a:solidFill>
              </a:rPr>
              <a:t>Statement:</a:t>
            </a:r>
          </a:p>
          <a:p>
            <a:pPr lvl="2">
              <a:lnSpc>
                <a:spcPct val="100000"/>
              </a:lnSpc>
            </a:pPr>
            <a:r>
              <a:rPr lang="en-US" dirty="0">
                <a:solidFill>
                  <a:schemeClr val="tx1"/>
                </a:solidFill>
              </a:rPr>
              <a:t>Statement </a:t>
            </a:r>
            <a:r>
              <a:rPr lang="en-US" dirty="0" err="1">
                <a:solidFill>
                  <a:schemeClr val="tx1"/>
                </a:solidFill>
              </a:rPr>
              <a:t>st</a:t>
            </a:r>
            <a:r>
              <a:rPr lang="en-US" dirty="0">
                <a:solidFill>
                  <a:schemeClr val="tx1"/>
                </a:solidFill>
              </a:rPr>
              <a:t>=</a:t>
            </a:r>
            <a:r>
              <a:rPr lang="en-US" dirty="0" err="1">
                <a:solidFill>
                  <a:schemeClr val="tx1"/>
                </a:solidFill>
              </a:rPr>
              <a:t>conn.createStatement</a:t>
            </a:r>
            <a:r>
              <a:rPr lang="en-US" dirty="0">
                <a:solidFill>
                  <a:schemeClr val="tx1"/>
                </a:solidFill>
              </a:rPr>
              <a:t>();</a:t>
            </a:r>
          </a:p>
          <a:p>
            <a:pPr lvl="1">
              <a:lnSpc>
                <a:spcPct val="100000"/>
              </a:lnSpc>
            </a:pPr>
            <a:r>
              <a:rPr lang="en-US" dirty="0" err="1">
                <a:solidFill>
                  <a:schemeClr val="tx1"/>
                </a:solidFill>
              </a:rPr>
              <a:t>PreparedStatement</a:t>
            </a:r>
            <a:r>
              <a:rPr lang="en-US" dirty="0">
                <a:solidFill>
                  <a:schemeClr val="tx1"/>
                </a:solidFill>
              </a:rPr>
              <a:t>:</a:t>
            </a:r>
          </a:p>
          <a:p>
            <a:pPr lvl="2">
              <a:lnSpc>
                <a:spcPct val="100000"/>
              </a:lnSpc>
            </a:pPr>
            <a:r>
              <a:rPr lang="en-US" dirty="0" err="1">
                <a:solidFill>
                  <a:schemeClr val="tx1"/>
                </a:solidFill>
              </a:rPr>
              <a:t>PreparedStatement</a:t>
            </a:r>
            <a:r>
              <a:rPr lang="en-US" dirty="0">
                <a:solidFill>
                  <a:schemeClr val="tx1"/>
                </a:solidFill>
              </a:rPr>
              <a:t> </a:t>
            </a:r>
            <a:r>
              <a:rPr lang="en-US" dirty="0" err="1">
                <a:solidFill>
                  <a:schemeClr val="tx1"/>
                </a:solidFill>
              </a:rPr>
              <a:t>pst</a:t>
            </a:r>
            <a:r>
              <a:rPr lang="en-US" dirty="0">
                <a:solidFill>
                  <a:schemeClr val="tx1"/>
                </a:solidFill>
              </a:rPr>
              <a:t>=</a:t>
            </a:r>
            <a:r>
              <a:rPr lang="en-US" dirty="0" err="1">
                <a:solidFill>
                  <a:schemeClr val="tx1"/>
                </a:solidFill>
              </a:rPr>
              <a:t>conn.prepareStatement</a:t>
            </a:r>
            <a:r>
              <a:rPr lang="en-US" dirty="0" smtClean="0">
                <a:solidFill>
                  <a:schemeClr val="tx1"/>
                </a:solidFill>
              </a:rPr>
              <a:t>(“SELECT* FROM </a:t>
            </a:r>
            <a:r>
              <a:rPr lang="en-US" dirty="0" err="1">
                <a:solidFill>
                  <a:schemeClr val="tx1"/>
                </a:solidFill>
              </a:rPr>
              <a:t>emp</a:t>
            </a:r>
            <a:r>
              <a:rPr lang="en-US" dirty="0">
                <a:solidFill>
                  <a:schemeClr val="tx1"/>
                </a:solidFill>
              </a:rPr>
              <a:t> </a:t>
            </a:r>
            <a:endParaRPr lang="en-US" dirty="0" smtClean="0">
              <a:solidFill>
                <a:schemeClr val="tx1"/>
              </a:solidFill>
            </a:endParaRPr>
          </a:p>
          <a:p>
            <a:pPr marL="171450" lvl="2" indent="0">
              <a:lnSpc>
                <a:spcPct val="100000"/>
              </a:lnSpc>
              <a:buNone/>
            </a:pPr>
            <a:r>
              <a:rPr lang="en-US" dirty="0"/>
              <a:t>	</a:t>
            </a:r>
            <a:r>
              <a:rPr lang="en-US" dirty="0" smtClean="0">
                <a:solidFill>
                  <a:schemeClr val="tx1"/>
                </a:solidFill>
              </a:rPr>
              <a:t>WHERE </a:t>
            </a:r>
            <a:r>
              <a:rPr lang="en-US" dirty="0" err="1">
                <a:solidFill>
                  <a:schemeClr val="tx1"/>
                </a:solidFill>
              </a:rPr>
              <a:t>eno</a:t>
            </a:r>
            <a:r>
              <a:rPr lang="en-US" dirty="0">
                <a:solidFill>
                  <a:schemeClr val="tx1"/>
                </a:solidFill>
              </a:rPr>
              <a:t>=?”);</a:t>
            </a:r>
          </a:p>
          <a:p>
            <a:pPr lvl="2">
              <a:lnSpc>
                <a:spcPct val="100000"/>
              </a:lnSpc>
              <a:buFont typeface="Arial" charset="0"/>
              <a:buNone/>
            </a:pPr>
            <a:r>
              <a:rPr lang="en-US" dirty="0">
                <a:solidFill>
                  <a:schemeClr val="tx1"/>
                </a:solidFill>
              </a:rPr>
              <a:t>  </a:t>
            </a:r>
            <a:r>
              <a:rPr lang="en-US" dirty="0" err="1" smtClean="0">
                <a:solidFill>
                  <a:schemeClr val="tx1"/>
                </a:solidFill>
              </a:rPr>
              <a:t>pst.setInt</a:t>
            </a:r>
            <a:r>
              <a:rPr lang="en-US" dirty="0" smtClean="0">
                <a:solidFill>
                  <a:schemeClr val="tx1"/>
                </a:solidFill>
              </a:rPr>
              <a:t>(1, 100</a:t>
            </a:r>
            <a:r>
              <a:rPr lang="en-US" dirty="0">
                <a:solidFill>
                  <a:schemeClr val="tx1"/>
                </a:solidFill>
              </a:rPr>
              <a:t>);</a:t>
            </a:r>
          </a:p>
          <a:p>
            <a:pPr lvl="1">
              <a:lnSpc>
                <a:spcPct val="100000"/>
              </a:lnSpc>
            </a:pPr>
            <a:r>
              <a:rPr lang="en-US" dirty="0" err="1">
                <a:solidFill>
                  <a:schemeClr val="tx1"/>
                </a:solidFill>
              </a:rPr>
              <a:t>CallableStatement</a:t>
            </a:r>
            <a:r>
              <a:rPr lang="en-US" dirty="0">
                <a:solidFill>
                  <a:schemeClr val="tx1"/>
                </a:solidFill>
              </a:rPr>
              <a:t>:</a:t>
            </a:r>
          </a:p>
          <a:p>
            <a:pPr lvl="2">
              <a:lnSpc>
                <a:spcPct val="100000"/>
              </a:lnSpc>
            </a:pPr>
            <a:r>
              <a:rPr lang="en-US" dirty="0" err="1">
                <a:solidFill>
                  <a:schemeClr val="tx1"/>
                </a:solidFill>
              </a:rPr>
              <a:t>CallableStatement</a:t>
            </a:r>
            <a:r>
              <a:rPr lang="en-US" dirty="0">
                <a:solidFill>
                  <a:schemeClr val="tx1"/>
                </a:solidFill>
              </a:rPr>
              <a:t> </a:t>
            </a:r>
            <a:r>
              <a:rPr lang="en-US" dirty="0" err="1">
                <a:solidFill>
                  <a:schemeClr val="tx1"/>
                </a:solidFill>
              </a:rPr>
              <a:t>cs</a:t>
            </a:r>
            <a:r>
              <a:rPr lang="en-US" dirty="0">
                <a:solidFill>
                  <a:schemeClr val="tx1"/>
                </a:solidFill>
              </a:rPr>
              <a:t>=</a:t>
            </a:r>
            <a:r>
              <a:rPr lang="en-US" dirty="0" err="1">
                <a:solidFill>
                  <a:schemeClr val="tx1"/>
                </a:solidFill>
              </a:rPr>
              <a:t>conn.prepareCall</a:t>
            </a:r>
            <a:r>
              <a:rPr lang="en-US" dirty="0">
                <a:solidFill>
                  <a:schemeClr val="tx1"/>
                </a:solidFill>
              </a:rPr>
              <a:t>(“{ call add() }”) </a:t>
            </a:r>
            <a:r>
              <a:rPr lang="en-US" dirty="0" smtClean="0">
                <a:solidFill>
                  <a:schemeClr val="tx1"/>
                </a:solidFill>
              </a:rPr>
              <a:t>;</a:t>
            </a:r>
          </a:p>
          <a:p>
            <a:r>
              <a:rPr lang="en-US" dirty="0" smtClean="0">
                <a:solidFill>
                  <a:schemeClr val="tx1"/>
                </a:solidFill>
              </a:rPr>
              <a:t>Once statement object is created, use one of the following method to execute the query </a:t>
            </a:r>
            <a:endParaRPr lang="en-US" dirty="0">
              <a:solidFill>
                <a:schemeClr val="tx1"/>
              </a:solidFill>
            </a:endParaRPr>
          </a:p>
          <a:p>
            <a:pPr lvl="1">
              <a:buFont typeface="Arial" charset="0"/>
              <a:buNone/>
            </a:pP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9928047"/>
              </p:ext>
            </p:extLst>
          </p:nvPr>
        </p:nvGraphicFramePr>
        <p:xfrm>
          <a:off x="931273" y="4655158"/>
          <a:ext cx="6429828" cy="1483360"/>
        </p:xfrm>
        <a:graphic>
          <a:graphicData uri="http://schemas.openxmlformats.org/drawingml/2006/table">
            <a:tbl>
              <a:tblPr firstRow="1" bandRow="1">
                <a:tableStyleId>{5C22544A-7EE6-4342-B048-85BDC9FD1C3A}</a:tableStyleId>
              </a:tblPr>
              <a:tblGrid>
                <a:gridCol w="1349828"/>
                <a:gridCol w="5080000"/>
              </a:tblGrid>
              <a:tr h="370840">
                <a:tc>
                  <a:txBody>
                    <a:bodyPr/>
                    <a:lstStyle/>
                    <a:p>
                      <a:r>
                        <a:rPr lang="en-US" dirty="0" smtClean="0">
                          <a:latin typeface="+mj-lt"/>
                        </a:rPr>
                        <a:t>Operation</a:t>
                      </a:r>
                      <a:endParaRPr lang="en-US" dirty="0">
                        <a:latin typeface="+mj-lt"/>
                      </a:endParaRPr>
                    </a:p>
                  </a:txBody>
                  <a:tcPr/>
                </a:tc>
                <a:tc>
                  <a:txBody>
                    <a:bodyPr/>
                    <a:lstStyle/>
                    <a:p>
                      <a:r>
                        <a:rPr lang="en-US" dirty="0" smtClean="0">
                          <a:latin typeface="+mj-lt"/>
                        </a:rPr>
                        <a:t>Method</a:t>
                      </a:r>
                      <a:endParaRPr lang="en-US" dirty="0">
                        <a:latin typeface="+mj-lt"/>
                      </a:endParaRPr>
                    </a:p>
                  </a:txBody>
                  <a:tcPr/>
                </a:tc>
              </a:tr>
              <a:tr h="370840">
                <a:tc>
                  <a:txBody>
                    <a:bodyPr/>
                    <a:lstStyle/>
                    <a:p>
                      <a:r>
                        <a:rPr lang="en-US" dirty="0" smtClean="0">
                          <a:latin typeface="+mj-lt"/>
                        </a:rPr>
                        <a:t>Select</a:t>
                      </a:r>
                      <a:r>
                        <a:rPr lang="en-US" baseline="0" dirty="0" smtClean="0">
                          <a:latin typeface="+mj-lt"/>
                        </a:rPr>
                        <a:t> </a:t>
                      </a:r>
                      <a:endParaRPr lang="en-US" dirty="0">
                        <a:latin typeface="+mj-lt"/>
                      </a:endParaRPr>
                    </a:p>
                  </a:txBody>
                  <a:tcPr/>
                </a:tc>
                <a:tc>
                  <a:txBody>
                    <a:bodyPr/>
                    <a:lstStyle/>
                    <a:p>
                      <a:r>
                        <a:rPr lang="en-US" dirty="0" err="1" smtClean="0">
                          <a:latin typeface="+mj-lt"/>
                        </a:rPr>
                        <a:t>ResultSet</a:t>
                      </a:r>
                      <a:r>
                        <a:rPr lang="en-US" dirty="0" smtClean="0">
                          <a:latin typeface="+mj-lt"/>
                        </a:rPr>
                        <a:t> </a:t>
                      </a:r>
                      <a:r>
                        <a:rPr lang="en-US" dirty="0" err="1" smtClean="0">
                          <a:latin typeface="+mj-lt"/>
                        </a:rPr>
                        <a:t>executeQuery</a:t>
                      </a:r>
                      <a:r>
                        <a:rPr lang="en-US" dirty="0" smtClean="0">
                          <a:latin typeface="+mj-lt"/>
                        </a:rPr>
                        <a:t>(String query)</a:t>
                      </a:r>
                      <a:endParaRPr lang="en-US" dirty="0">
                        <a:latin typeface="+mj-lt"/>
                      </a:endParaRPr>
                    </a:p>
                  </a:txBody>
                  <a:tcPr/>
                </a:tc>
              </a:tr>
              <a:tr h="370840">
                <a:tc>
                  <a:txBody>
                    <a:bodyPr/>
                    <a:lstStyle/>
                    <a:p>
                      <a:r>
                        <a:rPr lang="en-US" dirty="0" smtClean="0">
                          <a:latin typeface="+mj-lt"/>
                        </a:rPr>
                        <a:t>DML</a:t>
                      </a:r>
                      <a:endParaRPr lang="en-US" dirty="0">
                        <a:latin typeface="+mj-lt"/>
                      </a:endParaRPr>
                    </a:p>
                  </a:txBody>
                  <a:tcPr/>
                </a:tc>
                <a:tc>
                  <a:txBody>
                    <a:bodyPr/>
                    <a:lstStyle/>
                    <a:p>
                      <a:r>
                        <a:rPr lang="en-US" dirty="0" err="1" smtClean="0">
                          <a:latin typeface="+mj-lt"/>
                        </a:rPr>
                        <a:t>int</a:t>
                      </a:r>
                      <a:r>
                        <a:rPr lang="en-US" dirty="0" smtClean="0">
                          <a:latin typeface="+mj-lt"/>
                        </a:rPr>
                        <a:t> </a:t>
                      </a:r>
                      <a:r>
                        <a:rPr lang="en-US" dirty="0" err="1" smtClean="0">
                          <a:latin typeface="+mj-lt"/>
                        </a:rPr>
                        <a:t>executeUpdate</a:t>
                      </a:r>
                      <a:r>
                        <a:rPr lang="en-US" dirty="0" smtClean="0">
                          <a:latin typeface="+mj-lt"/>
                        </a:rPr>
                        <a:t>(String query)</a:t>
                      </a:r>
                      <a:endParaRPr lang="en-US" dirty="0">
                        <a:latin typeface="+mj-lt"/>
                      </a:endParaRPr>
                    </a:p>
                  </a:txBody>
                  <a:tcPr/>
                </a:tc>
              </a:tr>
              <a:tr h="370840">
                <a:tc>
                  <a:txBody>
                    <a:bodyPr/>
                    <a:lstStyle/>
                    <a:p>
                      <a:r>
                        <a:rPr lang="en-US" dirty="0" smtClean="0">
                          <a:latin typeface="+mj-lt"/>
                        </a:rPr>
                        <a:t>DDL</a:t>
                      </a:r>
                      <a:endParaRPr lang="en-US" dirty="0">
                        <a:latin typeface="+mj-lt"/>
                      </a:endParaRPr>
                    </a:p>
                  </a:txBody>
                  <a:tcPr/>
                </a:tc>
                <a:tc>
                  <a:txBody>
                    <a:bodyPr/>
                    <a:lstStyle/>
                    <a:p>
                      <a:r>
                        <a:rPr lang="en-US" dirty="0" err="1" smtClean="0">
                          <a:latin typeface="+mj-lt"/>
                        </a:rPr>
                        <a:t>boolean</a:t>
                      </a:r>
                      <a:r>
                        <a:rPr lang="en-US" dirty="0" smtClean="0">
                          <a:latin typeface="+mj-lt"/>
                        </a:rPr>
                        <a:t> execute(String query)</a:t>
                      </a:r>
                      <a:endParaRPr lang="en-US" dirty="0">
                        <a:latin typeface="+mj-lt"/>
                      </a:endParaRPr>
                    </a:p>
                  </a:txBody>
                  <a:tcPr/>
                </a:tc>
              </a:tr>
            </a:tbl>
          </a:graphicData>
        </a:graphic>
      </p:graphicFrame>
    </p:spTree>
    <p:extLst>
      <p:ext uri="{BB962C8B-B14F-4D97-AF65-F5344CB8AC3E}">
        <p14:creationId xmlns:p14="http://schemas.microsoft.com/office/powerpoint/2010/main" val="669509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a:t>JDBC Database Access: Step-5 (Querying Data)</a:t>
            </a:r>
          </a:p>
        </p:txBody>
      </p:sp>
      <p:sp>
        <p:nvSpPr>
          <p:cNvPr id="266243"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5</a:t>
            </a:r>
            <a:r>
              <a:rPr lang="en-US" b="0" dirty="0">
                <a:solidFill>
                  <a:schemeClr val="tx1"/>
                </a:solidFill>
              </a:rPr>
              <a:t>: Retrieve data from table </a:t>
            </a:r>
          </a:p>
          <a:p>
            <a:pPr lvl="1">
              <a:lnSpc>
                <a:spcPct val="100000"/>
              </a:lnSpc>
            </a:pPr>
            <a:r>
              <a:rPr lang="en-US" dirty="0">
                <a:solidFill>
                  <a:schemeClr val="tx1"/>
                </a:solidFill>
              </a:rPr>
              <a:t>Statement</a:t>
            </a:r>
            <a:r>
              <a:rPr lang="en-US" dirty="0" smtClean="0">
                <a:solidFill>
                  <a:schemeClr val="tx1"/>
                </a:solidFill>
              </a:rPr>
              <a:t>:</a:t>
            </a:r>
          </a:p>
          <a:p>
            <a:pPr lvl="1"/>
            <a:endParaRPr lang="en-US" dirty="0">
              <a:solidFill>
                <a:schemeClr val="tx1"/>
              </a:solidFill>
            </a:endParaRPr>
          </a:p>
          <a:p>
            <a:pPr lvl="1"/>
            <a:endParaRPr lang="en-US" dirty="0">
              <a:solidFill>
                <a:schemeClr val="tx1"/>
              </a:solidFill>
            </a:endParaRPr>
          </a:p>
          <a:p>
            <a:pPr lvl="2">
              <a:buFont typeface="Arial" charset="0"/>
              <a:buNone/>
            </a:pPr>
            <a:r>
              <a:rPr lang="en-US" dirty="0">
                <a:solidFill>
                  <a:schemeClr val="tx1"/>
                </a:solidFill>
              </a:rPr>
              <a:t> </a:t>
            </a: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buNone/>
            </a:pPr>
            <a:endParaRPr lang="en-US" dirty="0">
              <a:solidFill>
                <a:schemeClr val="tx1"/>
              </a:solidFill>
            </a:endParaRPr>
          </a:p>
          <a:p>
            <a:pPr lvl="2"/>
            <a:endParaRPr lang="en-US" dirty="0">
              <a:solidFill>
                <a:schemeClr val="tx1"/>
              </a:solidFill>
            </a:endParaRPr>
          </a:p>
          <a:p>
            <a:pPr lvl="2"/>
            <a:endParaRPr lang="en-US" dirty="0" smtClean="0">
              <a:solidFill>
                <a:schemeClr val="tx1"/>
              </a:solidFill>
            </a:endParaRPr>
          </a:p>
          <a:p>
            <a:pPr lvl="2"/>
            <a:endParaRPr lang="en-US" dirty="0"/>
          </a:p>
          <a:p>
            <a:pPr lvl="2"/>
            <a:r>
              <a:rPr lang="en-US" dirty="0" smtClean="0">
                <a:solidFill>
                  <a:schemeClr val="tx1"/>
                </a:solidFill>
              </a:rPr>
              <a:t>Output</a:t>
            </a:r>
            <a:r>
              <a:rPr lang="en-US" dirty="0">
                <a:solidFill>
                  <a:schemeClr val="tx1"/>
                </a:solidFill>
              </a:rPr>
              <a:t>:</a:t>
            </a:r>
          </a:p>
          <a:p>
            <a:pPr lvl="3"/>
            <a:r>
              <a:rPr lang="en-US" dirty="0"/>
              <a:t>Display the </a:t>
            </a:r>
            <a:r>
              <a:rPr lang="en-US" dirty="0" smtClean="0"/>
              <a:t>number </a:t>
            </a:r>
            <a:r>
              <a:rPr lang="en-US" dirty="0"/>
              <a:t>and name of all employees</a:t>
            </a:r>
          </a:p>
        </p:txBody>
      </p:sp>
      <p:sp>
        <p:nvSpPr>
          <p:cNvPr id="266244" name="AutoShape 4"/>
          <p:cNvSpPr>
            <a:spLocks noChangeArrowheads="1"/>
          </p:cNvSpPr>
          <p:nvPr/>
        </p:nvSpPr>
        <p:spPr bwMode="auto">
          <a:xfrm>
            <a:off x="758371" y="2194560"/>
            <a:ext cx="6876143" cy="2203451"/>
          </a:xfrm>
          <a:prstGeom prst="roundRect">
            <a:avLst>
              <a:gd name="adj" fmla="val 16667"/>
            </a:avLst>
          </a:prstGeom>
          <a:noFill/>
          <a:ln w="19050">
            <a:solidFill>
              <a:schemeClr val="tx1"/>
            </a:solidFill>
            <a:round/>
            <a:headEnd/>
            <a:tailEnd/>
          </a:ln>
          <a:effectLst/>
        </p:spPr>
        <p:txBody>
          <a:bodyPr anchor="ctr"/>
          <a:lstStyle/>
          <a:p>
            <a:pPr lvl="1" eaLnBrk="1" hangingPunct="1"/>
            <a:r>
              <a:rPr lang="en-US" dirty="0">
                <a:latin typeface="+mj-lt"/>
              </a:rPr>
              <a:t>Statement </a:t>
            </a:r>
            <a:r>
              <a:rPr lang="en-US" dirty="0" err="1">
                <a:latin typeface="+mj-lt"/>
              </a:rPr>
              <a:t>st</a:t>
            </a:r>
            <a:r>
              <a:rPr lang="en-US" dirty="0">
                <a:latin typeface="+mj-lt"/>
              </a:rPr>
              <a:t>=</a:t>
            </a:r>
            <a:r>
              <a:rPr lang="en-US" dirty="0" err="1">
                <a:latin typeface="+mj-lt"/>
              </a:rPr>
              <a:t>conn.createStatement</a:t>
            </a:r>
            <a:r>
              <a:rPr lang="en-US" dirty="0">
                <a:latin typeface="+mj-lt"/>
              </a:rPr>
              <a:t>();</a:t>
            </a:r>
          </a:p>
          <a:p>
            <a:pPr lvl="1" eaLnBrk="1" hangingPunct="1"/>
            <a:r>
              <a:rPr lang="en-US" dirty="0" err="1">
                <a:latin typeface="+mj-lt"/>
              </a:rPr>
              <a:t>ResultSet</a:t>
            </a:r>
            <a:r>
              <a:rPr lang="en-US" dirty="0">
                <a:latin typeface="+mj-lt"/>
              </a:rPr>
              <a:t> </a:t>
            </a:r>
            <a:r>
              <a:rPr lang="en-US" dirty="0" err="1">
                <a:latin typeface="+mj-lt"/>
              </a:rPr>
              <a:t>rs</a:t>
            </a:r>
            <a:r>
              <a:rPr lang="en-US" dirty="0">
                <a:latin typeface="+mj-lt"/>
              </a:rPr>
              <a:t>=</a:t>
            </a:r>
            <a:r>
              <a:rPr lang="en-US" dirty="0" err="1">
                <a:latin typeface="+mj-lt"/>
              </a:rPr>
              <a:t>st.executeQuery</a:t>
            </a:r>
            <a:r>
              <a:rPr lang="en-US" dirty="0" smtClean="0">
                <a:latin typeface="+mj-lt"/>
              </a:rPr>
              <a:t>(“SELECT * FROM </a:t>
            </a:r>
            <a:r>
              <a:rPr lang="en-US" dirty="0" err="1">
                <a:latin typeface="+mj-lt"/>
              </a:rPr>
              <a:t>emp</a:t>
            </a:r>
            <a:r>
              <a:rPr lang="en-US" dirty="0">
                <a:latin typeface="+mj-lt"/>
              </a:rPr>
              <a:t>”);</a:t>
            </a:r>
          </a:p>
          <a:p>
            <a:pPr lvl="1" eaLnBrk="1" hangingPunct="1"/>
            <a:r>
              <a:rPr lang="en-US" dirty="0">
                <a:latin typeface="+mj-lt"/>
              </a:rPr>
              <a:t>while(</a:t>
            </a:r>
            <a:r>
              <a:rPr lang="en-US" dirty="0" err="1">
                <a:latin typeface="+mj-lt"/>
              </a:rPr>
              <a:t>rs.next</a:t>
            </a:r>
            <a:r>
              <a:rPr lang="en-US" dirty="0">
                <a:latin typeface="+mj-lt"/>
              </a:rPr>
              <a:t>()){</a:t>
            </a:r>
          </a:p>
          <a:p>
            <a:pPr lvl="1" eaLnBrk="1" hangingPunct="1"/>
            <a:r>
              <a:rPr lang="en-US" dirty="0" err="1">
                <a:latin typeface="+mj-lt"/>
              </a:rPr>
              <a:t>System.out.println</a:t>
            </a:r>
            <a:r>
              <a:rPr lang="en-US" dirty="0">
                <a:latin typeface="+mj-lt"/>
              </a:rPr>
              <a:t>(“</a:t>
            </a:r>
            <a:r>
              <a:rPr lang="en-US" dirty="0" err="1">
                <a:latin typeface="+mj-lt"/>
              </a:rPr>
              <a:t>Emo</a:t>
            </a:r>
            <a:r>
              <a:rPr lang="en-US" dirty="0">
                <a:latin typeface="+mj-lt"/>
              </a:rPr>
              <a:t> No = ”+</a:t>
            </a:r>
            <a:r>
              <a:rPr lang="en-US" dirty="0" err="1">
                <a:latin typeface="+mj-lt"/>
              </a:rPr>
              <a:t>rs.getInt</a:t>
            </a:r>
            <a:r>
              <a:rPr lang="en-US" dirty="0">
                <a:latin typeface="+mj-lt"/>
              </a:rPr>
              <a:t>(“</a:t>
            </a:r>
            <a:r>
              <a:rPr lang="en-US" dirty="0" err="1">
                <a:latin typeface="+mj-lt"/>
              </a:rPr>
              <a:t>eno</a:t>
            </a:r>
            <a:r>
              <a:rPr lang="en-US" dirty="0">
                <a:latin typeface="+mj-lt"/>
              </a:rPr>
              <a:t>”));</a:t>
            </a:r>
          </a:p>
          <a:p>
            <a:pPr lvl="1" eaLnBrk="1" hangingPunct="1"/>
            <a:r>
              <a:rPr lang="en-US" dirty="0" err="1">
                <a:latin typeface="+mj-lt"/>
              </a:rPr>
              <a:t>System.out.println</a:t>
            </a:r>
            <a:r>
              <a:rPr lang="en-US" dirty="0">
                <a:latin typeface="+mj-lt"/>
              </a:rPr>
              <a:t>(“</a:t>
            </a:r>
            <a:r>
              <a:rPr lang="en-US" dirty="0" err="1">
                <a:latin typeface="+mj-lt"/>
              </a:rPr>
              <a:t>Emo</a:t>
            </a:r>
            <a:r>
              <a:rPr lang="en-US" dirty="0">
                <a:latin typeface="+mj-lt"/>
              </a:rPr>
              <a:t> Name = ”+</a:t>
            </a:r>
            <a:r>
              <a:rPr lang="en-US" dirty="0" err="1">
                <a:latin typeface="+mj-lt"/>
              </a:rPr>
              <a:t>rs.getString</a:t>
            </a:r>
            <a:r>
              <a:rPr lang="en-US" dirty="0">
                <a:latin typeface="+mj-lt"/>
              </a:rPr>
              <a:t>(“</a:t>
            </a:r>
            <a:r>
              <a:rPr lang="en-US" dirty="0" err="1">
                <a:latin typeface="+mj-lt"/>
              </a:rPr>
              <a:t>ename</a:t>
            </a:r>
            <a:r>
              <a:rPr lang="en-US" dirty="0">
                <a:latin typeface="+mj-lt"/>
              </a:rPr>
              <a:t>”));</a:t>
            </a:r>
          </a:p>
          <a:p>
            <a:pPr lvl="1" eaLnBrk="1" hangingPunct="1"/>
            <a:endParaRPr lang="en-US" dirty="0">
              <a:latin typeface="+mj-lt"/>
            </a:endParaRPr>
          </a:p>
        </p:txBody>
      </p:sp>
    </p:spTree>
    <p:extLst>
      <p:ext uri="{BB962C8B-B14F-4D97-AF65-F5344CB8AC3E}">
        <p14:creationId xmlns:p14="http://schemas.microsoft.com/office/powerpoint/2010/main" val="3116898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a:t>JDBC Database Access: Step-5 (inserting data)</a:t>
            </a:r>
          </a:p>
        </p:txBody>
      </p:sp>
      <p:sp>
        <p:nvSpPr>
          <p:cNvPr id="268291"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a:t>
            </a:r>
            <a:r>
              <a:rPr lang="en-US" b="0" dirty="0">
                <a:solidFill>
                  <a:schemeClr val="tx1"/>
                </a:solidFill>
              </a:rPr>
              <a:t>Insert data into table</a:t>
            </a:r>
            <a:r>
              <a:rPr lang="en-US" dirty="0">
                <a:solidFill>
                  <a:schemeClr val="tx1"/>
                </a:solidFill>
              </a:rPr>
              <a:t> </a:t>
            </a:r>
          </a:p>
          <a:p>
            <a:pPr lvl="1">
              <a:lnSpc>
                <a:spcPct val="100000"/>
              </a:lnSpc>
            </a:pPr>
            <a:r>
              <a:rPr lang="en-US" dirty="0" err="1" smtClean="0">
                <a:solidFill>
                  <a:schemeClr val="tx1"/>
                </a:solidFill>
              </a:rPr>
              <a:t>PreparedStatement</a:t>
            </a:r>
            <a:r>
              <a:rPr lang="en-US" dirty="0">
                <a:solidFill>
                  <a:schemeClr val="tx1"/>
                </a:solidFill>
              </a:rPr>
              <a:t>:</a:t>
            </a:r>
          </a:p>
        </p:txBody>
      </p:sp>
      <p:sp>
        <p:nvSpPr>
          <p:cNvPr id="268292" name="AutoShape 4"/>
          <p:cNvSpPr>
            <a:spLocks noChangeArrowheads="1"/>
          </p:cNvSpPr>
          <p:nvPr/>
        </p:nvSpPr>
        <p:spPr bwMode="auto">
          <a:xfrm>
            <a:off x="783778" y="2332266"/>
            <a:ext cx="6894280" cy="2550884"/>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Arial" charset="0"/>
              </a:rPr>
              <a:t>String query </a:t>
            </a:r>
            <a:r>
              <a:rPr lang="en-US" dirty="0">
                <a:latin typeface="Arial" charset="0"/>
              </a:rPr>
              <a:t>= </a:t>
            </a:r>
            <a:r>
              <a:rPr lang="en-US" dirty="0" smtClean="0">
                <a:latin typeface="Arial" charset="0"/>
              </a:rPr>
              <a:t>“INSERT INTO </a:t>
            </a:r>
            <a:r>
              <a:rPr lang="en-US" dirty="0" err="1" smtClean="0">
                <a:latin typeface="Arial" charset="0"/>
              </a:rPr>
              <a:t>emp</a:t>
            </a:r>
            <a:r>
              <a:rPr lang="en-US" dirty="0" smtClean="0">
                <a:latin typeface="Arial" charset="0"/>
              </a:rPr>
              <a:t> VALUES(?,?,?)”</a:t>
            </a:r>
          </a:p>
          <a:p>
            <a:pPr lvl="1"/>
            <a:r>
              <a:rPr lang="en-US" dirty="0" err="1" smtClean="0">
                <a:latin typeface="Arial" charset="0"/>
              </a:rPr>
              <a:t>PreparedStatement</a:t>
            </a:r>
            <a:r>
              <a:rPr lang="en-US" dirty="0" smtClean="0">
                <a:latin typeface="Arial" charset="0"/>
              </a:rPr>
              <a:t> </a:t>
            </a:r>
            <a:r>
              <a:rPr lang="en-US" dirty="0" err="1" smtClean="0">
                <a:latin typeface="Arial" charset="0"/>
              </a:rPr>
              <a:t>st</a:t>
            </a:r>
            <a:r>
              <a:rPr lang="en-US" dirty="0" smtClean="0">
                <a:latin typeface="Arial" charset="0"/>
              </a:rPr>
              <a:t>=</a:t>
            </a:r>
            <a:r>
              <a:rPr lang="en-US" dirty="0" err="1" smtClean="0">
                <a:latin typeface="Arial" charset="0"/>
              </a:rPr>
              <a:t>conn.prepareStatement</a:t>
            </a:r>
            <a:r>
              <a:rPr lang="en-US" dirty="0" smtClean="0">
                <a:latin typeface="Arial" charset="0"/>
              </a:rPr>
              <a:t>(query);</a:t>
            </a:r>
          </a:p>
          <a:p>
            <a:pPr lvl="1"/>
            <a:r>
              <a:rPr lang="en-US" dirty="0" err="1" smtClean="0">
                <a:latin typeface="Arial" charset="0"/>
              </a:rPr>
              <a:t>st.setInt</a:t>
            </a:r>
            <a:r>
              <a:rPr lang="en-US" dirty="0">
                <a:latin typeface="Arial" charset="0"/>
              </a:rPr>
              <a:t>(1, </a:t>
            </a:r>
            <a:r>
              <a:rPr lang="en-US" dirty="0" smtClean="0">
                <a:latin typeface="Arial" charset="0"/>
              </a:rPr>
              <a:t>110);</a:t>
            </a:r>
          </a:p>
          <a:p>
            <a:pPr lvl="1"/>
            <a:r>
              <a:rPr lang="en-US" dirty="0" err="1" smtClean="0">
                <a:latin typeface="Arial" charset="0"/>
              </a:rPr>
              <a:t>st.setString</a:t>
            </a:r>
            <a:r>
              <a:rPr lang="en-US" dirty="0" smtClean="0">
                <a:latin typeface="Arial" charset="0"/>
              </a:rPr>
              <a:t>(2, “xyz”);</a:t>
            </a:r>
          </a:p>
          <a:p>
            <a:pPr lvl="1"/>
            <a:r>
              <a:rPr lang="en-US" dirty="0" err="1" smtClean="0">
                <a:latin typeface="Arial" charset="0"/>
              </a:rPr>
              <a:t>St.setString</a:t>
            </a:r>
            <a:r>
              <a:rPr lang="en-US" dirty="0" smtClean="0">
                <a:latin typeface="Arial" charset="0"/>
              </a:rPr>
              <a:t>(3, “Pune”);</a:t>
            </a:r>
            <a:endParaRPr lang="en-US" dirty="0">
              <a:latin typeface="Arial" charset="0"/>
            </a:endParaRPr>
          </a:p>
          <a:p>
            <a:pPr lvl="1"/>
            <a:r>
              <a:rPr lang="en-US" dirty="0" err="1" smtClean="0">
                <a:latin typeface="Arial" charset="0"/>
              </a:rPr>
              <a:t>int</a:t>
            </a:r>
            <a:r>
              <a:rPr lang="en-US" dirty="0" smtClean="0">
                <a:latin typeface="Arial" charset="0"/>
              </a:rPr>
              <a:t> rec = </a:t>
            </a:r>
            <a:r>
              <a:rPr lang="en-US" dirty="0" err="1" smtClean="0">
                <a:latin typeface="Arial" charset="0"/>
              </a:rPr>
              <a:t>st.executeUpdate</a:t>
            </a:r>
            <a:r>
              <a:rPr lang="en-US" dirty="0" smtClean="0">
                <a:latin typeface="Arial" charset="0"/>
              </a:rPr>
              <a:t>();</a:t>
            </a:r>
            <a:endParaRPr lang="en-US" dirty="0">
              <a:latin typeface="Arial" charset="0"/>
            </a:endParaRPr>
          </a:p>
          <a:p>
            <a:pPr lvl="1"/>
            <a:r>
              <a:rPr lang="en-US" dirty="0" err="1" smtClean="0">
                <a:latin typeface="Arial" charset="0"/>
              </a:rPr>
              <a:t>System.out.println</a:t>
            </a:r>
            <a:r>
              <a:rPr lang="en-US" dirty="0" smtClean="0">
                <a:latin typeface="Arial" charset="0"/>
              </a:rPr>
              <a:t>(rec + “ record </a:t>
            </a:r>
            <a:r>
              <a:rPr lang="en-US" dirty="0">
                <a:latin typeface="Arial" charset="0"/>
              </a:rPr>
              <a:t>is inserted”));</a:t>
            </a:r>
          </a:p>
        </p:txBody>
      </p:sp>
    </p:spTree>
    <p:extLst>
      <p:ext uri="{BB962C8B-B14F-4D97-AF65-F5344CB8AC3E}">
        <p14:creationId xmlns:p14="http://schemas.microsoft.com/office/powerpoint/2010/main" val="1948689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endParaRPr lang="en-US" dirty="0" smtClean="0"/>
          </a:p>
          <a:p>
            <a:pPr>
              <a:lnSpc>
                <a:spcPct val="100000"/>
              </a:lnSpc>
            </a:pPr>
            <a:r>
              <a:rPr lang="en-US" dirty="0" smtClean="0"/>
              <a:t>After </a:t>
            </a:r>
            <a:r>
              <a:rPr lang="en-US" dirty="0"/>
              <a:t>completing this lesson, participants will be able to </a:t>
            </a:r>
          </a:p>
          <a:p>
            <a:pPr lvl="3">
              <a:lnSpc>
                <a:spcPct val="100000"/>
              </a:lnSpc>
            </a:pPr>
            <a:r>
              <a:rPr lang="en-US" dirty="0"/>
              <a:t>Understand concept database connectivity architecture </a:t>
            </a:r>
            <a:endParaRPr lang="en-US" dirty="0" smtClean="0"/>
          </a:p>
          <a:p>
            <a:pPr marL="342900" lvl="3" indent="0">
              <a:lnSpc>
                <a:spcPct val="100000"/>
              </a:lnSpc>
              <a:buNone/>
            </a:pPr>
            <a:r>
              <a:rPr lang="en-US" dirty="0"/>
              <a:t>	</a:t>
            </a:r>
            <a:r>
              <a:rPr lang="en-US" dirty="0" smtClean="0"/>
              <a:t>Work </a:t>
            </a:r>
            <a:r>
              <a:rPr lang="en-US" dirty="0"/>
              <a:t>with JDBC API 4.0</a:t>
            </a:r>
          </a:p>
          <a:p>
            <a:pPr lvl="3">
              <a:lnSpc>
                <a:spcPct val="100000"/>
              </a:lnSpc>
            </a:pPr>
            <a:r>
              <a:rPr lang="en-US" dirty="0"/>
              <a:t>Access database through Java programs </a:t>
            </a:r>
          </a:p>
          <a:p>
            <a:pPr lvl="3">
              <a:lnSpc>
                <a:spcPct val="100000"/>
              </a:lnSpc>
            </a:pPr>
            <a:r>
              <a:rPr lang="en-US" dirty="0"/>
              <a:t>Understand advance features of JDBC API</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p:txBody>
          <a:bodyPr>
            <a:normAutofit fontScale="90000"/>
          </a:bodyPr>
          <a:lstStyle/>
          <a:p>
            <a:r>
              <a:rPr lang="en-US" sz="1200" dirty="0" smtClean="0"/>
              <a:t>Database </a:t>
            </a:r>
            <a:r>
              <a:rPr lang="en-US" sz="1200" dirty="0"/>
              <a:t>Access Steps</a:t>
            </a:r>
            <a:r>
              <a:rPr lang="en-US" sz="900" dirty="0"/>
              <a:t> </a:t>
            </a:r>
            <a:r>
              <a:rPr lang="en-US" sz="900" b="1" dirty="0"/>
              <a:t/>
            </a:r>
            <a:br>
              <a:rPr lang="en-US" sz="900" b="1" dirty="0"/>
            </a:br>
            <a:r>
              <a:rPr lang="en-US" dirty="0"/>
              <a:t>JDBC Database Access: Step-5 (updating data)</a:t>
            </a:r>
          </a:p>
        </p:txBody>
      </p:sp>
      <p:sp>
        <p:nvSpPr>
          <p:cNvPr id="270339"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a:t>
            </a:r>
            <a:r>
              <a:rPr lang="en-US" b="0" dirty="0">
                <a:solidFill>
                  <a:schemeClr val="tx1"/>
                </a:solidFill>
              </a:rPr>
              <a:t>Update table data</a:t>
            </a:r>
          </a:p>
          <a:p>
            <a:pPr lvl="1">
              <a:lnSpc>
                <a:spcPct val="100000"/>
              </a:lnSpc>
            </a:pPr>
            <a:r>
              <a:rPr lang="en-US" dirty="0">
                <a:solidFill>
                  <a:schemeClr val="tx1"/>
                </a:solidFill>
              </a:rPr>
              <a:t>Statement:</a:t>
            </a:r>
          </a:p>
        </p:txBody>
      </p:sp>
      <p:sp>
        <p:nvSpPr>
          <p:cNvPr id="270340" name="AutoShape 4"/>
          <p:cNvSpPr>
            <a:spLocks noChangeArrowheads="1"/>
          </p:cNvSpPr>
          <p:nvPr/>
        </p:nvSpPr>
        <p:spPr bwMode="auto">
          <a:xfrm>
            <a:off x="660400" y="2552700"/>
            <a:ext cx="7848600" cy="2231572"/>
          </a:xfrm>
          <a:prstGeom prst="roundRect">
            <a:avLst>
              <a:gd name="adj" fmla="val 16667"/>
            </a:avLst>
          </a:prstGeom>
          <a:noFill/>
          <a:ln w="19050">
            <a:solidFill>
              <a:schemeClr val="tx1"/>
            </a:solidFill>
            <a:round/>
            <a:headEnd/>
            <a:tailEnd/>
          </a:ln>
          <a:effectLst/>
        </p:spPr>
        <p:txBody>
          <a:bodyPr anchor="ctr"/>
          <a:lstStyle/>
          <a:p>
            <a:pPr lvl="1"/>
            <a:r>
              <a:rPr lang="en-US" dirty="0" smtClean="0">
                <a:latin typeface="+mj-lt"/>
              </a:rPr>
              <a:t>String query </a:t>
            </a:r>
            <a:r>
              <a:rPr lang="en-US" dirty="0">
                <a:latin typeface="+mj-lt"/>
              </a:rPr>
              <a:t>= </a:t>
            </a:r>
            <a:r>
              <a:rPr lang="en-US" dirty="0" smtClean="0">
                <a:latin typeface="+mj-lt"/>
              </a:rPr>
              <a:t>“</a:t>
            </a:r>
            <a:r>
              <a:rPr lang="en-US" dirty="0">
                <a:latin typeface="+mj-lt"/>
              </a:rPr>
              <a:t>update </a:t>
            </a:r>
            <a:r>
              <a:rPr lang="en-US" dirty="0" err="1">
                <a:latin typeface="+mj-lt"/>
              </a:rPr>
              <a:t>emp</a:t>
            </a:r>
            <a:r>
              <a:rPr lang="en-US" dirty="0">
                <a:latin typeface="+mj-lt"/>
              </a:rPr>
              <a:t> set </a:t>
            </a:r>
            <a:r>
              <a:rPr lang="en-US" dirty="0" err="1">
                <a:latin typeface="+mj-lt"/>
              </a:rPr>
              <a:t>ecity</a:t>
            </a:r>
            <a:r>
              <a:rPr lang="en-US" dirty="0" smtClean="0">
                <a:latin typeface="+mj-lt"/>
              </a:rPr>
              <a:t>=? </a:t>
            </a:r>
            <a:r>
              <a:rPr lang="en-US" dirty="0">
                <a:latin typeface="+mj-lt"/>
              </a:rPr>
              <a:t>where </a:t>
            </a:r>
            <a:r>
              <a:rPr lang="en-US" dirty="0" err="1">
                <a:latin typeface="+mj-lt"/>
              </a:rPr>
              <a:t>eno</a:t>
            </a:r>
            <a:r>
              <a:rPr lang="en-US" dirty="0" smtClean="0">
                <a:latin typeface="+mj-lt"/>
              </a:rPr>
              <a:t>&lt;?”</a:t>
            </a:r>
          </a:p>
          <a:p>
            <a:pPr lvl="1"/>
            <a:r>
              <a:rPr lang="en-US" dirty="0" err="1" smtClean="0">
                <a:latin typeface="+mj-lt"/>
              </a:rPr>
              <a:t>PreparedStatement</a:t>
            </a:r>
            <a:r>
              <a:rPr lang="en-US" dirty="0" smtClean="0">
                <a:latin typeface="+mj-lt"/>
              </a:rPr>
              <a:t> </a:t>
            </a:r>
            <a:r>
              <a:rPr lang="en-US" dirty="0" err="1" smtClean="0">
                <a:latin typeface="+mj-lt"/>
              </a:rPr>
              <a:t>st</a:t>
            </a:r>
            <a:r>
              <a:rPr lang="en-US" dirty="0" smtClean="0">
                <a:latin typeface="+mj-lt"/>
              </a:rPr>
              <a:t>=</a:t>
            </a:r>
            <a:r>
              <a:rPr lang="en-US" dirty="0" err="1" smtClean="0">
                <a:latin typeface="+mj-lt"/>
              </a:rPr>
              <a:t>conn.prepareStatement</a:t>
            </a:r>
            <a:r>
              <a:rPr lang="en-US" dirty="0" smtClean="0">
                <a:latin typeface="+mj-lt"/>
              </a:rPr>
              <a:t>(query);</a:t>
            </a:r>
            <a:endParaRPr lang="en-US" dirty="0">
              <a:latin typeface="+mj-lt"/>
            </a:endParaRPr>
          </a:p>
          <a:p>
            <a:pPr lvl="1"/>
            <a:r>
              <a:rPr lang="en-US" dirty="0" err="1" smtClean="0">
                <a:latin typeface="+mj-lt"/>
              </a:rPr>
              <a:t>st.setString</a:t>
            </a:r>
            <a:r>
              <a:rPr lang="en-US" dirty="0" smtClean="0">
                <a:latin typeface="+mj-lt"/>
              </a:rPr>
              <a:t>(1,”Mumbai”);</a:t>
            </a:r>
          </a:p>
          <a:p>
            <a:pPr lvl="1"/>
            <a:r>
              <a:rPr lang="en-US" dirty="0" err="1" smtClean="0">
                <a:latin typeface="+mj-lt"/>
              </a:rPr>
              <a:t>st.setInt</a:t>
            </a:r>
            <a:r>
              <a:rPr lang="en-US" dirty="0" smtClean="0">
                <a:latin typeface="+mj-lt"/>
              </a:rPr>
              <a:t>(2,1000);</a:t>
            </a:r>
          </a:p>
          <a:p>
            <a:pPr lvl="1"/>
            <a:r>
              <a:rPr lang="en-US" dirty="0" err="1" smtClean="0">
                <a:latin typeface="+mj-lt"/>
              </a:rPr>
              <a:t>int</a:t>
            </a:r>
            <a:r>
              <a:rPr lang="en-US" dirty="0" smtClean="0">
                <a:latin typeface="+mj-lt"/>
              </a:rPr>
              <a:t> res = </a:t>
            </a:r>
            <a:r>
              <a:rPr lang="en-US" dirty="0" err="1" smtClean="0">
                <a:latin typeface="+mj-lt"/>
              </a:rPr>
              <a:t>st.executeUpdate</a:t>
            </a:r>
            <a:r>
              <a:rPr lang="en-US" dirty="0" smtClean="0">
                <a:latin typeface="+mj-lt"/>
              </a:rPr>
              <a:t>);</a:t>
            </a:r>
            <a:endParaRPr lang="en-US" dirty="0">
              <a:latin typeface="+mj-lt"/>
            </a:endParaRPr>
          </a:p>
          <a:p>
            <a:pPr lvl="1"/>
            <a:r>
              <a:rPr lang="en-US" dirty="0" err="1" smtClean="0">
                <a:latin typeface="+mj-lt"/>
              </a:rPr>
              <a:t>System.out.println</a:t>
            </a:r>
            <a:r>
              <a:rPr lang="en-US" dirty="0" smtClean="0">
                <a:latin typeface="+mj-lt"/>
              </a:rPr>
              <a:t>(red + “ records </a:t>
            </a:r>
            <a:r>
              <a:rPr lang="en-US" dirty="0">
                <a:latin typeface="+mj-lt"/>
              </a:rPr>
              <a:t>updated”));</a:t>
            </a:r>
          </a:p>
        </p:txBody>
      </p:sp>
    </p:spTree>
    <p:extLst>
      <p:ext uri="{BB962C8B-B14F-4D97-AF65-F5344CB8AC3E}">
        <p14:creationId xmlns:p14="http://schemas.microsoft.com/office/powerpoint/2010/main" val="1509123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p:txBody>
          <a:bodyPr>
            <a:normAutofit fontScale="90000"/>
          </a:bodyPr>
          <a:lstStyle/>
          <a:p>
            <a:r>
              <a:rPr lang="en-US" sz="1200" dirty="0" smtClean="0"/>
              <a:t>Database </a:t>
            </a:r>
            <a:r>
              <a:rPr lang="en-US" sz="1200" dirty="0"/>
              <a:t>Access Steps</a:t>
            </a:r>
            <a:r>
              <a:rPr lang="en-US" sz="900" dirty="0"/>
              <a:t> </a:t>
            </a:r>
            <a:r>
              <a:rPr lang="en-US" sz="900" b="1" dirty="0"/>
              <a:t/>
            </a:r>
            <a:br>
              <a:rPr lang="en-US" sz="900" b="1" dirty="0"/>
            </a:br>
            <a:r>
              <a:rPr lang="en-US" dirty="0"/>
              <a:t>JDBC Database Access: Step-5 (deleting data)</a:t>
            </a:r>
          </a:p>
        </p:txBody>
      </p:sp>
      <p:sp>
        <p:nvSpPr>
          <p:cNvPr id="270339"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Delete </a:t>
            </a:r>
            <a:r>
              <a:rPr lang="en-US" b="0" dirty="0">
                <a:solidFill>
                  <a:schemeClr val="tx1"/>
                </a:solidFill>
              </a:rPr>
              <a:t>table data</a:t>
            </a:r>
          </a:p>
          <a:p>
            <a:pPr lvl="1">
              <a:lnSpc>
                <a:spcPct val="100000"/>
              </a:lnSpc>
            </a:pPr>
            <a:r>
              <a:rPr lang="en-US" dirty="0" err="1" smtClean="0">
                <a:solidFill>
                  <a:schemeClr val="tx1"/>
                </a:solidFill>
              </a:rPr>
              <a:t>PreparedStatement</a:t>
            </a:r>
            <a:r>
              <a:rPr lang="en-US" dirty="0">
                <a:solidFill>
                  <a:schemeClr val="tx1"/>
                </a:solidFill>
              </a:rPr>
              <a:t>:</a:t>
            </a:r>
          </a:p>
        </p:txBody>
      </p:sp>
      <p:sp>
        <p:nvSpPr>
          <p:cNvPr id="270340" name="AutoShape 4"/>
          <p:cNvSpPr>
            <a:spLocks noChangeArrowheads="1"/>
          </p:cNvSpPr>
          <p:nvPr/>
        </p:nvSpPr>
        <p:spPr bwMode="auto">
          <a:xfrm>
            <a:off x="921657" y="2343150"/>
            <a:ext cx="6553200" cy="2231572"/>
          </a:xfrm>
          <a:prstGeom prst="roundRect">
            <a:avLst>
              <a:gd name="adj" fmla="val 16667"/>
            </a:avLst>
          </a:prstGeom>
          <a:noFill/>
          <a:ln w="19050">
            <a:solidFill>
              <a:schemeClr val="tx1"/>
            </a:solidFill>
            <a:round/>
            <a:headEnd/>
            <a:tailEnd/>
          </a:ln>
          <a:effectLst/>
        </p:spPr>
        <p:txBody>
          <a:bodyPr anchor="ctr"/>
          <a:lstStyle/>
          <a:p>
            <a:pPr lvl="1"/>
            <a:r>
              <a:rPr lang="en-US" dirty="0" smtClean="0">
                <a:latin typeface="Candara" pitchFamily="34" charset="0"/>
              </a:rPr>
              <a:t>String query </a:t>
            </a:r>
            <a:r>
              <a:rPr lang="en-US" dirty="0">
                <a:latin typeface="Candara" pitchFamily="34" charset="0"/>
              </a:rPr>
              <a:t>= </a:t>
            </a:r>
            <a:r>
              <a:rPr lang="en-US" dirty="0" smtClean="0">
                <a:latin typeface="Candara" pitchFamily="34" charset="0"/>
              </a:rPr>
              <a:t>“delete from </a:t>
            </a:r>
            <a:r>
              <a:rPr lang="en-US" dirty="0" err="1" smtClean="0">
                <a:latin typeface="Candara" pitchFamily="34" charset="0"/>
              </a:rPr>
              <a:t>emp</a:t>
            </a:r>
            <a:r>
              <a:rPr lang="en-US" dirty="0" smtClean="0">
                <a:latin typeface="Candara" pitchFamily="34" charset="0"/>
              </a:rPr>
              <a:t> where </a:t>
            </a:r>
            <a:r>
              <a:rPr lang="en-US" dirty="0" err="1">
                <a:latin typeface="Candara" pitchFamily="34" charset="0"/>
              </a:rPr>
              <a:t>eno</a:t>
            </a:r>
            <a:r>
              <a:rPr lang="en-US" dirty="0" smtClean="0">
                <a:latin typeface="Candara" pitchFamily="34" charset="0"/>
              </a:rPr>
              <a:t>&lt;?”</a:t>
            </a:r>
          </a:p>
          <a:p>
            <a:pPr lvl="1"/>
            <a:r>
              <a:rPr lang="en-US" dirty="0" err="1" smtClean="0">
                <a:latin typeface="Candara" pitchFamily="34" charset="0"/>
              </a:rPr>
              <a:t>PreparedStatement</a:t>
            </a:r>
            <a:r>
              <a:rPr lang="en-US" dirty="0" smtClean="0">
                <a:latin typeface="Candara" pitchFamily="34" charset="0"/>
              </a:rPr>
              <a:t> </a:t>
            </a:r>
            <a:r>
              <a:rPr lang="en-US" dirty="0" err="1" smtClean="0">
                <a:latin typeface="Candara" pitchFamily="34" charset="0"/>
              </a:rPr>
              <a:t>st</a:t>
            </a:r>
            <a:r>
              <a:rPr lang="en-US" dirty="0" smtClean="0">
                <a:latin typeface="Candara" pitchFamily="34" charset="0"/>
              </a:rPr>
              <a:t>=</a:t>
            </a:r>
            <a:r>
              <a:rPr lang="en-US" dirty="0" err="1" smtClean="0">
                <a:latin typeface="Candara" pitchFamily="34" charset="0"/>
              </a:rPr>
              <a:t>conn.prepareStatement</a:t>
            </a:r>
            <a:r>
              <a:rPr lang="en-US" dirty="0" smtClean="0">
                <a:latin typeface="Candara" pitchFamily="34" charset="0"/>
              </a:rPr>
              <a:t>(query);</a:t>
            </a:r>
            <a:endParaRPr lang="en-US" dirty="0">
              <a:latin typeface="Candara" pitchFamily="34" charset="0"/>
            </a:endParaRPr>
          </a:p>
          <a:p>
            <a:pPr lvl="1"/>
            <a:r>
              <a:rPr lang="en-US" dirty="0" err="1" smtClean="0">
                <a:latin typeface="Candara" pitchFamily="34" charset="0"/>
              </a:rPr>
              <a:t>st.setInt</a:t>
            </a:r>
            <a:r>
              <a:rPr lang="en-US" dirty="0" smtClean="0">
                <a:latin typeface="Candara" pitchFamily="34" charset="0"/>
              </a:rPr>
              <a:t>(2,1000);</a:t>
            </a:r>
          </a:p>
          <a:p>
            <a:pPr lvl="1"/>
            <a:r>
              <a:rPr lang="en-US" dirty="0" err="1" smtClean="0">
                <a:latin typeface="Candara" pitchFamily="34" charset="0"/>
              </a:rPr>
              <a:t>int</a:t>
            </a:r>
            <a:r>
              <a:rPr lang="en-US" dirty="0" smtClean="0">
                <a:latin typeface="Candara" pitchFamily="34" charset="0"/>
              </a:rPr>
              <a:t> res = </a:t>
            </a:r>
            <a:r>
              <a:rPr lang="en-US" dirty="0" err="1" smtClean="0">
                <a:latin typeface="Candara" pitchFamily="34" charset="0"/>
              </a:rPr>
              <a:t>st.executeUpdate</a:t>
            </a:r>
            <a:r>
              <a:rPr lang="en-US" dirty="0" smtClean="0">
                <a:latin typeface="Candara" pitchFamily="34" charset="0"/>
              </a:rPr>
              <a:t>);</a:t>
            </a:r>
            <a:endParaRPr lang="en-US" dirty="0">
              <a:latin typeface="Candara" pitchFamily="34" charset="0"/>
            </a:endParaRPr>
          </a:p>
          <a:p>
            <a:pPr lvl="1"/>
            <a:r>
              <a:rPr lang="en-US" dirty="0" err="1" smtClean="0">
                <a:latin typeface="Candara" pitchFamily="34" charset="0"/>
              </a:rPr>
              <a:t>System.out.println</a:t>
            </a:r>
            <a:r>
              <a:rPr lang="en-US" dirty="0" smtClean="0">
                <a:latin typeface="Candara" pitchFamily="34" charset="0"/>
              </a:rPr>
              <a:t>(red + “ records deleted”));</a:t>
            </a:r>
            <a:endParaRPr lang="en-US" dirty="0">
              <a:latin typeface="Candara" pitchFamily="34" charset="0"/>
            </a:endParaRPr>
          </a:p>
        </p:txBody>
      </p:sp>
    </p:spTree>
    <p:extLst>
      <p:ext uri="{BB962C8B-B14F-4D97-AF65-F5344CB8AC3E}">
        <p14:creationId xmlns:p14="http://schemas.microsoft.com/office/powerpoint/2010/main" val="2046915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a:t>JDBC Database Access: Step-6</a:t>
            </a:r>
          </a:p>
        </p:txBody>
      </p:sp>
      <p:sp>
        <p:nvSpPr>
          <p:cNvPr id="258051"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Step 6: </a:t>
            </a:r>
            <a:r>
              <a:rPr lang="en-US" b="0" dirty="0" smtClean="0">
                <a:solidFill>
                  <a:schemeClr val="tx1"/>
                </a:solidFill>
              </a:rPr>
              <a:t>Closing resources</a:t>
            </a:r>
            <a:endParaRPr lang="en-US" b="0" dirty="0">
              <a:solidFill>
                <a:schemeClr val="tx1"/>
              </a:solidFill>
            </a:endParaRPr>
          </a:p>
          <a:p>
            <a:pPr lvl="1">
              <a:lnSpc>
                <a:spcPct val="100000"/>
              </a:lnSpc>
            </a:pPr>
            <a:r>
              <a:rPr lang="en-US" dirty="0" smtClean="0">
                <a:solidFill>
                  <a:schemeClr val="tx1"/>
                </a:solidFill>
              </a:rPr>
              <a:t>Once done with data access following resources needs to be closed in order to free</a:t>
            </a:r>
          </a:p>
          <a:p>
            <a:pPr marL="3572" lvl="1" indent="0">
              <a:lnSpc>
                <a:spcPct val="100000"/>
              </a:lnSpc>
              <a:buNone/>
            </a:pPr>
            <a:r>
              <a:rPr lang="en-US" dirty="0" smtClean="0">
                <a:solidFill>
                  <a:schemeClr val="tx1"/>
                </a:solidFill>
              </a:rPr>
              <a:t> the underlying processes and release the memory</a:t>
            </a:r>
          </a:p>
          <a:p>
            <a:pPr lvl="1">
              <a:lnSpc>
                <a:spcPct val="100000"/>
              </a:lnSpc>
            </a:pPr>
            <a:r>
              <a:rPr lang="en-US" dirty="0" err="1" smtClean="0">
                <a:solidFill>
                  <a:schemeClr val="tx1"/>
                </a:solidFill>
              </a:rPr>
              <a:t>resultSet.close</a:t>
            </a:r>
            <a:r>
              <a:rPr lang="en-US" dirty="0" smtClean="0">
                <a:solidFill>
                  <a:schemeClr val="tx1"/>
                </a:solidFill>
              </a:rPr>
              <a:t>();</a:t>
            </a:r>
          </a:p>
          <a:p>
            <a:pPr lvl="1">
              <a:lnSpc>
                <a:spcPct val="100000"/>
              </a:lnSpc>
            </a:pPr>
            <a:r>
              <a:rPr lang="en-US" dirty="0" err="1" smtClean="0">
                <a:solidFill>
                  <a:schemeClr val="tx1"/>
                </a:solidFill>
              </a:rPr>
              <a:t>statement.close</a:t>
            </a:r>
            <a:r>
              <a:rPr lang="en-US" dirty="0" smtClean="0">
                <a:solidFill>
                  <a:schemeClr val="tx1"/>
                </a:solidFill>
              </a:rPr>
              <a:t>();</a:t>
            </a:r>
          </a:p>
          <a:p>
            <a:pPr lvl="1">
              <a:lnSpc>
                <a:spcPct val="100000"/>
              </a:lnSpc>
            </a:pPr>
            <a:r>
              <a:rPr lang="en-US" dirty="0" err="1" smtClean="0">
                <a:solidFill>
                  <a:schemeClr val="tx1"/>
                </a:solidFill>
              </a:rPr>
              <a:t>connection.close</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032450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smtClean="0"/>
              <a:t>Demo  -Lesson-</a:t>
            </a:r>
            <a:r>
              <a:rPr lang="en-US" dirty="0" err="1" smtClean="0"/>
              <a:t>Jdbc</a:t>
            </a:r>
            <a:endParaRPr lang="en-US" dirty="0"/>
          </a:p>
        </p:txBody>
      </p:sp>
      <p:sp>
        <p:nvSpPr>
          <p:cNvPr id="319569" name="Rectangle 81"/>
          <p:cNvSpPr>
            <a:spLocks noGrp="1"/>
          </p:cNvSpPr>
          <p:nvPr>
            <p:ph idx="1"/>
          </p:nvPr>
        </p:nvSpPr>
        <p:spPr/>
        <p:txBody>
          <a:bodyPr/>
          <a:lstStyle/>
          <a:p>
            <a:endParaRPr lang="en-US" dirty="0" smtClean="0">
              <a:solidFill>
                <a:schemeClr val="tx1"/>
              </a:solidFill>
            </a:endParaRPr>
          </a:p>
          <a:p>
            <a:r>
              <a:rPr lang="en-US" dirty="0" smtClean="0">
                <a:solidFill>
                  <a:schemeClr val="tx1"/>
                </a:solidFill>
              </a:rPr>
              <a:t>Execute </a:t>
            </a:r>
            <a:r>
              <a:rPr lang="en-US" dirty="0">
                <a:solidFill>
                  <a:schemeClr val="tx1"/>
                </a:solidFill>
              </a:rPr>
              <a:t>the :</a:t>
            </a:r>
          </a:p>
          <a:p>
            <a:pPr lvl="1"/>
            <a:r>
              <a:rPr lang="en-US" dirty="0">
                <a:solidFill>
                  <a:schemeClr val="tx1"/>
                </a:solidFill>
              </a:rPr>
              <a:t>Select.java</a:t>
            </a:r>
          </a:p>
          <a:p>
            <a:pPr lvl="1"/>
            <a:r>
              <a:rPr lang="en-US" dirty="0">
                <a:solidFill>
                  <a:schemeClr val="tx1"/>
                </a:solidFill>
              </a:rPr>
              <a:t>Insert.java</a:t>
            </a:r>
          </a:p>
          <a:p>
            <a:pPr lvl="1"/>
            <a:r>
              <a:rPr lang="en-US" dirty="0">
                <a:solidFill>
                  <a:schemeClr val="tx1"/>
                </a:solidFill>
              </a:rPr>
              <a:t>Delete.java</a:t>
            </a:r>
          </a:p>
          <a:p>
            <a:pPr lvl="1"/>
            <a:r>
              <a:rPr lang="en-US" dirty="0">
                <a:solidFill>
                  <a:schemeClr val="tx1"/>
                </a:solidFill>
              </a:rPr>
              <a:t>PreparedStat.java programs </a:t>
            </a:r>
          </a:p>
        </p:txBody>
      </p:sp>
    </p:spTree>
    <p:extLst>
      <p:ext uri="{BB962C8B-B14F-4D97-AF65-F5344CB8AC3E}">
        <p14:creationId xmlns:p14="http://schemas.microsoft.com/office/powerpoint/2010/main" val="3799933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Calling </a:t>
            </a:r>
            <a:r>
              <a:rPr lang="en-US" sz="1200" dirty="0"/>
              <a:t>database procedures</a:t>
            </a:r>
            <a:r>
              <a:rPr lang="en-US" sz="900" dirty="0" smtClean="0"/>
              <a:t>  </a:t>
            </a:r>
            <a:r>
              <a:rPr lang="en-US" sz="900" dirty="0"/>
              <a:t/>
            </a:r>
            <a:br>
              <a:rPr lang="en-US" sz="900" dirty="0"/>
            </a:br>
            <a:r>
              <a:rPr lang="en-US" dirty="0"/>
              <a:t>Calling Stored Procedures and Functions</a:t>
            </a:r>
          </a:p>
        </p:txBody>
      </p:sp>
      <p:sp>
        <p:nvSpPr>
          <p:cNvPr id="284675" name="Rectangle 3"/>
          <p:cNvSpPr>
            <a:spLocks noGrp="1"/>
          </p:cNvSpPr>
          <p:nvPr>
            <p:ph idx="1"/>
          </p:nvPr>
        </p:nvSpPr>
        <p:spPr>
          <a:xfrm>
            <a:off x="298516" y="1085850"/>
            <a:ext cx="8639744" cy="5052668"/>
          </a:xfrm>
        </p:spPr>
        <p:txBody>
          <a:bodyPr>
            <a:normAutofit fontScale="85000" lnSpcReduction="20000"/>
          </a:bodyPr>
          <a:lstStyle/>
          <a:p>
            <a:endParaRPr lang="en-US" dirty="0" smtClean="0">
              <a:solidFill>
                <a:schemeClr val="tx1"/>
              </a:solidFill>
            </a:endParaRPr>
          </a:p>
          <a:p>
            <a:r>
              <a:rPr lang="en-US" dirty="0" err="1" smtClean="0">
                <a:solidFill>
                  <a:schemeClr val="tx1"/>
                </a:solidFill>
              </a:rPr>
              <a:t>CallableStatement</a:t>
            </a:r>
            <a:r>
              <a:rPr lang="en-US" dirty="0" smtClean="0">
                <a:solidFill>
                  <a:schemeClr val="tx1"/>
                </a:solidFill>
              </a:rPr>
              <a:t> </a:t>
            </a:r>
            <a:r>
              <a:rPr lang="en-US" dirty="0">
                <a:solidFill>
                  <a:schemeClr val="tx1"/>
                </a:solidFill>
              </a:rPr>
              <a:t>is </a:t>
            </a:r>
            <a:r>
              <a:rPr lang="en-US" dirty="0" smtClean="0">
                <a:solidFill>
                  <a:schemeClr val="tx1"/>
                </a:solidFill>
              </a:rPr>
              <a:t>used to invoke either procedure or function</a:t>
            </a:r>
          </a:p>
          <a:p>
            <a:pPr marL="0" indent="0">
              <a:buNone/>
            </a:pPr>
            <a:r>
              <a:rPr lang="en-US" dirty="0" smtClean="0">
                <a:solidFill>
                  <a:schemeClr val="tx1"/>
                </a:solidFill>
              </a:rPr>
              <a:t> </a:t>
            </a:r>
          </a:p>
          <a:p>
            <a:r>
              <a:rPr lang="en-US" dirty="0" err="1" smtClean="0">
                <a:solidFill>
                  <a:schemeClr val="tx1"/>
                </a:solidFill>
              </a:rPr>
              <a:t>CallableStatement</a:t>
            </a:r>
            <a:r>
              <a:rPr lang="en-US" dirty="0" smtClean="0">
                <a:solidFill>
                  <a:schemeClr val="tx1"/>
                </a:solidFill>
              </a:rPr>
              <a:t> interface extends </a:t>
            </a:r>
            <a:r>
              <a:rPr lang="en-US" dirty="0" err="1" smtClean="0">
                <a:solidFill>
                  <a:schemeClr val="tx1"/>
                </a:solidFill>
              </a:rPr>
              <a:t>PreparedStatement</a:t>
            </a:r>
            <a:r>
              <a:rPr lang="en-US" dirty="0" smtClean="0">
                <a:solidFill>
                  <a:schemeClr val="tx1"/>
                </a:solidFill>
              </a:rPr>
              <a:t> so as to</a:t>
            </a:r>
          </a:p>
          <a:p>
            <a:pPr marL="0" indent="0">
              <a:buNone/>
            </a:pPr>
            <a:r>
              <a:rPr lang="en-US" dirty="0"/>
              <a:t> </a:t>
            </a:r>
            <a:r>
              <a:rPr lang="en-US" dirty="0" smtClean="0"/>
              <a:t>   </a:t>
            </a:r>
            <a:r>
              <a:rPr lang="en-US" dirty="0" smtClean="0">
                <a:solidFill>
                  <a:schemeClr val="tx1"/>
                </a:solidFill>
              </a:rPr>
              <a:t> support input and output parameters</a:t>
            </a:r>
          </a:p>
          <a:p>
            <a:pPr marL="0" indent="0">
              <a:buNone/>
            </a:pPr>
            <a:endParaRPr lang="en-US" dirty="0" smtClean="0">
              <a:solidFill>
                <a:schemeClr val="tx1"/>
              </a:solidFill>
            </a:endParaRPr>
          </a:p>
          <a:p>
            <a:r>
              <a:rPr lang="en-US" dirty="0" smtClean="0">
                <a:solidFill>
                  <a:schemeClr val="tx1"/>
                </a:solidFill>
              </a:rPr>
              <a:t>Steps to call procedure/function:</a:t>
            </a:r>
          </a:p>
          <a:p>
            <a:pPr marL="0" indent="0">
              <a:buNone/>
            </a:pPr>
            <a:endParaRPr lang="en-US" dirty="0" smtClean="0">
              <a:solidFill>
                <a:schemeClr val="tx1"/>
              </a:solidFill>
            </a:endParaRPr>
          </a:p>
          <a:p>
            <a:pPr lvl="3"/>
            <a:r>
              <a:rPr lang="en-US" dirty="0" smtClean="0">
                <a:solidFill>
                  <a:schemeClr val="tx1"/>
                </a:solidFill>
              </a:rPr>
              <a:t>Create callable statement object</a:t>
            </a:r>
          </a:p>
          <a:p>
            <a:pPr marL="342900" lvl="3" indent="0">
              <a:buNone/>
            </a:pPr>
            <a:endParaRPr lang="en-US" dirty="0" smtClean="0">
              <a:solidFill>
                <a:schemeClr val="tx1"/>
              </a:solidFill>
            </a:endParaRPr>
          </a:p>
          <a:p>
            <a:pPr lvl="3"/>
            <a:r>
              <a:rPr lang="en-US" dirty="0" smtClean="0">
                <a:solidFill>
                  <a:schemeClr val="tx1"/>
                </a:solidFill>
              </a:rPr>
              <a:t>Call </a:t>
            </a:r>
            <a:r>
              <a:rPr lang="en-US" dirty="0" err="1" smtClean="0">
                <a:solidFill>
                  <a:schemeClr val="tx1"/>
                </a:solidFill>
              </a:rPr>
              <a:t>setXXX</a:t>
            </a:r>
            <a:r>
              <a:rPr lang="en-US" dirty="0" smtClean="0">
                <a:solidFill>
                  <a:schemeClr val="tx1"/>
                </a:solidFill>
              </a:rPr>
              <a:t>() method to set IN parameters</a:t>
            </a:r>
          </a:p>
          <a:p>
            <a:pPr marL="342900" lvl="3" indent="0">
              <a:buNone/>
            </a:pPr>
            <a:endParaRPr lang="en-US" dirty="0" smtClean="0">
              <a:solidFill>
                <a:schemeClr val="tx1"/>
              </a:solidFill>
            </a:endParaRPr>
          </a:p>
          <a:p>
            <a:pPr lvl="3"/>
            <a:r>
              <a:rPr lang="en-US" dirty="0" smtClean="0">
                <a:solidFill>
                  <a:schemeClr val="tx1"/>
                </a:solidFill>
              </a:rPr>
              <a:t>Call </a:t>
            </a:r>
            <a:r>
              <a:rPr lang="en-US" dirty="0" err="1" smtClean="0">
                <a:solidFill>
                  <a:schemeClr val="tx1"/>
                </a:solidFill>
              </a:rPr>
              <a:t>registerOutParameter</a:t>
            </a:r>
            <a:r>
              <a:rPr lang="en-US" dirty="0" smtClean="0">
                <a:solidFill>
                  <a:schemeClr val="tx1"/>
                </a:solidFill>
              </a:rPr>
              <a:t>() method to register OUT </a:t>
            </a:r>
          </a:p>
          <a:p>
            <a:pPr marL="342900" lvl="3" indent="0">
              <a:buNone/>
            </a:pPr>
            <a:r>
              <a:rPr lang="en-US" dirty="0"/>
              <a:t>	</a:t>
            </a:r>
            <a:r>
              <a:rPr lang="en-US" dirty="0" smtClean="0">
                <a:solidFill>
                  <a:schemeClr val="tx1"/>
                </a:solidFill>
              </a:rPr>
              <a:t>parameters/function return value</a:t>
            </a:r>
          </a:p>
          <a:p>
            <a:pPr marL="342900" lvl="3" indent="0">
              <a:buNone/>
            </a:pPr>
            <a:endParaRPr lang="en-US" dirty="0" smtClean="0">
              <a:solidFill>
                <a:schemeClr val="tx1"/>
              </a:solidFill>
            </a:endParaRPr>
          </a:p>
          <a:p>
            <a:pPr lvl="3"/>
            <a:r>
              <a:rPr lang="en-US" dirty="0" smtClean="0">
                <a:solidFill>
                  <a:schemeClr val="tx1"/>
                </a:solidFill>
              </a:rPr>
              <a:t>Call execute() to invoke the procedure/function</a:t>
            </a:r>
          </a:p>
          <a:p>
            <a:pPr lvl="3"/>
            <a:endParaRPr lang="en-US" dirty="0" smtClean="0">
              <a:solidFill>
                <a:schemeClr val="tx1"/>
              </a:solidFill>
            </a:endParaRPr>
          </a:p>
          <a:p>
            <a:pPr lvl="3"/>
            <a:r>
              <a:rPr lang="en-US" dirty="0" smtClean="0">
                <a:solidFill>
                  <a:schemeClr val="tx1"/>
                </a:solidFill>
              </a:rPr>
              <a:t>Call </a:t>
            </a:r>
            <a:r>
              <a:rPr lang="en-US" dirty="0" err="1" smtClean="0">
                <a:solidFill>
                  <a:schemeClr val="tx1"/>
                </a:solidFill>
              </a:rPr>
              <a:t>getXXX</a:t>
            </a:r>
            <a:r>
              <a:rPr lang="en-US" dirty="0" smtClean="0">
                <a:solidFill>
                  <a:schemeClr val="tx1"/>
                </a:solidFill>
              </a:rPr>
              <a:t>() method to retrieve results from OUT</a:t>
            </a:r>
          </a:p>
          <a:p>
            <a:pPr marL="342900" lvl="3" indent="0">
              <a:buNone/>
            </a:pPr>
            <a:r>
              <a:rPr lang="en-US" dirty="0"/>
              <a:t>	</a:t>
            </a:r>
            <a:r>
              <a:rPr lang="en-US" dirty="0" smtClean="0">
                <a:solidFill>
                  <a:schemeClr val="tx1"/>
                </a:solidFill>
              </a:rPr>
              <a:t>parameters/function return value</a:t>
            </a:r>
          </a:p>
          <a:p>
            <a:endParaRPr lang="en-US" dirty="0" smtClean="0">
              <a:solidFill>
                <a:schemeClr val="tx1"/>
              </a:solidFill>
            </a:endParaRPr>
          </a:p>
        </p:txBody>
      </p:sp>
    </p:spTree>
    <p:extLst>
      <p:ext uri="{BB962C8B-B14F-4D97-AF65-F5344CB8AC3E}">
        <p14:creationId xmlns:p14="http://schemas.microsoft.com/office/powerpoint/2010/main" val="1279968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Calling </a:t>
            </a:r>
            <a:r>
              <a:rPr lang="en-US" sz="1200" dirty="0"/>
              <a:t>database procedures</a:t>
            </a:r>
            <a:r>
              <a:rPr lang="en-US" sz="900" dirty="0"/>
              <a:t/>
            </a:r>
            <a:br>
              <a:rPr lang="en-US" sz="900" dirty="0"/>
            </a:br>
            <a:r>
              <a:rPr lang="en-US" dirty="0"/>
              <a:t>Calling Stored Procedures</a:t>
            </a:r>
          </a:p>
        </p:txBody>
      </p:sp>
      <p:sp>
        <p:nvSpPr>
          <p:cNvPr id="3" name="Content Placeholder 2"/>
          <p:cNvSpPr>
            <a:spLocks noGrp="1"/>
          </p:cNvSpPr>
          <p:nvPr>
            <p:ph idx="1"/>
          </p:nvPr>
        </p:nvSpPr>
        <p:spPr/>
        <p:txBody>
          <a:bodyPr/>
          <a:lstStyle/>
          <a:p>
            <a:endParaRPr lang="en-US" dirty="0"/>
          </a:p>
        </p:txBody>
      </p:sp>
      <p:sp>
        <p:nvSpPr>
          <p:cNvPr id="4" name="AutoShape 8"/>
          <p:cNvSpPr>
            <a:spLocks noChangeArrowheads="1"/>
          </p:cNvSpPr>
          <p:nvPr/>
        </p:nvSpPr>
        <p:spPr bwMode="auto">
          <a:xfrm>
            <a:off x="298516" y="1410567"/>
            <a:ext cx="6858000" cy="2336800"/>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smtClean="0">
                <a:latin typeface="+mj-lt"/>
              </a:rPr>
              <a:t>String query = “ { call </a:t>
            </a:r>
            <a:r>
              <a:rPr lang="en-US" dirty="0" err="1" smtClean="0">
                <a:latin typeface="+mj-lt"/>
              </a:rPr>
              <a:t>getStudentName</a:t>
            </a:r>
            <a:r>
              <a:rPr lang="en-US" dirty="0" smtClean="0">
                <a:latin typeface="+mj-lt"/>
              </a:rPr>
              <a:t> (?, ?) } ” ;</a:t>
            </a:r>
          </a:p>
          <a:p>
            <a:pPr lvl="1">
              <a:lnSpc>
                <a:spcPct val="90000"/>
              </a:lnSpc>
            </a:pPr>
            <a:r>
              <a:rPr lang="en-US" dirty="0" err="1" smtClean="0">
                <a:latin typeface="+mj-lt"/>
              </a:rPr>
              <a:t>CallableStatement</a:t>
            </a:r>
            <a:r>
              <a:rPr lang="en-US" dirty="0" smtClean="0">
                <a:latin typeface="+mj-lt"/>
              </a:rPr>
              <a:t> </a:t>
            </a:r>
            <a:r>
              <a:rPr lang="en-US" dirty="0" err="1" smtClean="0">
                <a:latin typeface="+mj-lt"/>
              </a:rPr>
              <a:t>st</a:t>
            </a:r>
            <a:r>
              <a:rPr lang="en-US" dirty="0" smtClean="0">
                <a:latin typeface="+mj-lt"/>
              </a:rPr>
              <a:t>  = </a:t>
            </a:r>
            <a:r>
              <a:rPr lang="en-US" dirty="0" err="1" smtClean="0">
                <a:latin typeface="+mj-lt"/>
              </a:rPr>
              <a:t>connection.prepareCall</a:t>
            </a:r>
            <a:r>
              <a:rPr lang="en-US" dirty="0" smtClean="0">
                <a:latin typeface="+mj-lt"/>
              </a:rPr>
              <a:t>(query);</a:t>
            </a:r>
          </a:p>
          <a:p>
            <a:pPr lvl="1">
              <a:lnSpc>
                <a:spcPct val="90000"/>
              </a:lnSpc>
            </a:pPr>
            <a:r>
              <a:rPr lang="en-US" dirty="0" err="1" smtClean="0">
                <a:latin typeface="+mj-lt"/>
              </a:rPr>
              <a:t>st.setInt</a:t>
            </a:r>
            <a:r>
              <a:rPr lang="en-US" dirty="0" smtClean="0">
                <a:latin typeface="+mj-lt"/>
              </a:rPr>
              <a:t>(1,121); </a:t>
            </a:r>
            <a:endParaRPr lang="en-US" dirty="0">
              <a:latin typeface="+mj-lt"/>
            </a:endParaRPr>
          </a:p>
          <a:p>
            <a:pPr lvl="1">
              <a:lnSpc>
                <a:spcPct val="90000"/>
              </a:lnSpc>
            </a:pPr>
            <a:r>
              <a:rPr lang="en-US" dirty="0" err="1" smtClean="0">
                <a:latin typeface="+mj-lt"/>
              </a:rPr>
              <a:t>st.registerOutParameter</a:t>
            </a:r>
            <a:r>
              <a:rPr lang="en-US" dirty="0" smtClean="0">
                <a:latin typeface="+mj-lt"/>
              </a:rPr>
              <a:t>(2,java.sql.Types.VARCHAR); </a:t>
            </a:r>
          </a:p>
          <a:p>
            <a:pPr lvl="1">
              <a:lnSpc>
                <a:spcPct val="90000"/>
              </a:lnSpc>
            </a:pPr>
            <a:r>
              <a:rPr lang="en-US" dirty="0" err="1" smtClean="0">
                <a:latin typeface="+mj-lt"/>
              </a:rPr>
              <a:t>st.execute</a:t>
            </a:r>
            <a:r>
              <a:rPr lang="en-US" dirty="0" smtClean="0">
                <a:latin typeface="+mj-lt"/>
              </a:rPr>
              <a:t>();</a:t>
            </a:r>
          </a:p>
          <a:p>
            <a:pPr lvl="1">
              <a:lnSpc>
                <a:spcPct val="90000"/>
              </a:lnSpc>
            </a:pPr>
            <a:r>
              <a:rPr lang="en-US" dirty="0" smtClean="0">
                <a:latin typeface="+mj-lt"/>
              </a:rPr>
              <a:t>String </a:t>
            </a:r>
            <a:r>
              <a:rPr lang="en-US" dirty="0" err="1" smtClean="0">
                <a:latin typeface="+mj-lt"/>
              </a:rPr>
              <a:t>studName</a:t>
            </a:r>
            <a:r>
              <a:rPr lang="en-US" dirty="0" smtClean="0">
                <a:latin typeface="+mj-lt"/>
              </a:rPr>
              <a:t> = </a:t>
            </a:r>
            <a:r>
              <a:rPr lang="en-US" dirty="0" err="1" smtClean="0">
                <a:latin typeface="+mj-lt"/>
              </a:rPr>
              <a:t>st.getString</a:t>
            </a:r>
            <a:r>
              <a:rPr lang="en-US" dirty="0" smtClean="0">
                <a:latin typeface="+mj-lt"/>
              </a:rPr>
              <a:t>(2); </a:t>
            </a:r>
          </a:p>
          <a:p>
            <a:pPr lvl="1">
              <a:lnSpc>
                <a:spcPct val="90000"/>
              </a:lnSpc>
            </a:pPr>
            <a:r>
              <a:rPr lang="en-US" dirty="0" err="1" smtClean="0">
                <a:latin typeface="+mj-lt"/>
              </a:rPr>
              <a:t>System.out.println</a:t>
            </a:r>
            <a:r>
              <a:rPr lang="en-US" dirty="0" smtClean="0">
                <a:latin typeface="+mj-lt"/>
              </a:rPr>
              <a:t>(</a:t>
            </a:r>
            <a:r>
              <a:rPr lang="en-US" dirty="0" err="1" smtClean="0">
                <a:latin typeface="+mj-lt"/>
              </a:rPr>
              <a:t>studName</a:t>
            </a:r>
            <a:r>
              <a:rPr lang="en-US" dirty="0" smtClean="0">
                <a:latin typeface="+mj-lt"/>
              </a:rPr>
              <a:t>);</a:t>
            </a:r>
            <a:endParaRPr lang="en-US" dirty="0">
              <a:latin typeface="+mj-lt"/>
            </a:endParaRPr>
          </a:p>
        </p:txBody>
      </p:sp>
      <p:sp>
        <p:nvSpPr>
          <p:cNvPr id="2" name="Rectangular Callout 1"/>
          <p:cNvSpPr/>
          <p:nvPr/>
        </p:nvSpPr>
        <p:spPr>
          <a:xfrm>
            <a:off x="6778171" y="645318"/>
            <a:ext cx="2365829" cy="1385658"/>
          </a:xfrm>
          <a:prstGeom prst="wedgeRectCallout">
            <a:avLst>
              <a:gd name="adj1" fmla="val -68128"/>
              <a:gd name="adj2" fmla="val 3395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Procedure which accepts roll number and returns name of the student</a:t>
            </a:r>
            <a:endParaRPr lang="en-US" dirty="0">
              <a:latin typeface="+mj-lt"/>
            </a:endParaRPr>
          </a:p>
        </p:txBody>
      </p:sp>
      <p:sp>
        <p:nvSpPr>
          <p:cNvPr id="6" name="Rectangular Callout 5"/>
          <p:cNvSpPr/>
          <p:nvPr/>
        </p:nvSpPr>
        <p:spPr>
          <a:xfrm>
            <a:off x="315309" y="5086618"/>
            <a:ext cx="2365829" cy="1161143"/>
          </a:xfrm>
          <a:prstGeom prst="wedgeRectCallout">
            <a:avLst>
              <a:gd name="adj1" fmla="val -6486"/>
              <a:gd name="adj2" fmla="val -22677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Setting IN parameter “roll number” of student</a:t>
            </a:r>
            <a:endParaRPr lang="en-US" dirty="0">
              <a:latin typeface="+mj-lt"/>
            </a:endParaRPr>
          </a:p>
        </p:txBody>
      </p:sp>
      <p:sp>
        <p:nvSpPr>
          <p:cNvPr id="7" name="Rectangular Callout 6"/>
          <p:cNvSpPr/>
          <p:nvPr/>
        </p:nvSpPr>
        <p:spPr>
          <a:xfrm>
            <a:off x="6625771" y="3925475"/>
            <a:ext cx="2365829" cy="1161143"/>
          </a:xfrm>
          <a:prstGeom prst="wedgeRectCallout">
            <a:avLst>
              <a:gd name="adj1" fmla="val -91442"/>
              <a:gd name="adj2" fmla="val -9104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Registering OUT parameter “name” which is in VARCHAR format</a:t>
            </a:r>
            <a:endParaRPr lang="en-US" dirty="0">
              <a:latin typeface="+mj-lt"/>
            </a:endParaRPr>
          </a:p>
        </p:txBody>
      </p:sp>
      <p:sp>
        <p:nvSpPr>
          <p:cNvPr id="8" name="Rectangular Callout 7"/>
          <p:cNvSpPr/>
          <p:nvPr/>
        </p:nvSpPr>
        <p:spPr>
          <a:xfrm>
            <a:off x="4441469" y="4820800"/>
            <a:ext cx="2365829" cy="1161143"/>
          </a:xfrm>
          <a:prstGeom prst="wedgeRectCallout">
            <a:avLst>
              <a:gd name="adj1" fmla="val -52664"/>
              <a:gd name="adj2" fmla="val -1253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Retrieving value of OUT parameter</a:t>
            </a:r>
            <a:endParaRPr lang="en-US" dirty="0">
              <a:latin typeface="+mj-lt"/>
            </a:endParaRPr>
          </a:p>
        </p:txBody>
      </p:sp>
    </p:spTree>
    <p:extLst>
      <p:ext uri="{BB962C8B-B14F-4D97-AF65-F5344CB8AC3E}">
        <p14:creationId xmlns:p14="http://schemas.microsoft.com/office/powerpoint/2010/main" val="2360228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Calling </a:t>
            </a:r>
            <a:r>
              <a:rPr lang="en-US" sz="1200" dirty="0"/>
              <a:t>database procedures</a:t>
            </a:r>
            <a:r>
              <a:rPr lang="en-US" sz="900" dirty="0"/>
              <a:t/>
            </a:r>
            <a:br>
              <a:rPr lang="en-US" sz="900" dirty="0"/>
            </a:br>
            <a:r>
              <a:rPr lang="en-US" dirty="0"/>
              <a:t>Calling Stored Functions</a:t>
            </a:r>
          </a:p>
        </p:txBody>
      </p:sp>
      <p:sp>
        <p:nvSpPr>
          <p:cNvPr id="3" name="Content Placeholder 2"/>
          <p:cNvSpPr>
            <a:spLocks noGrp="1"/>
          </p:cNvSpPr>
          <p:nvPr>
            <p:ph idx="1"/>
          </p:nvPr>
        </p:nvSpPr>
        <p:spPr/>
        <p:txBody>
          <a:bodyPr/>
          <a:lstStyle/>
          <a:p>
            <a:endParaRPr lang="en-US" dirty="0"/>
          </a:p>
        </p:txBody>
      </p:sp>
      <p:sp>
        <p:nvSpPr>
          <p:cNvPr id="4" name="AutoShape 8"/>
          <p:cNvSpPr>
            <a:spLocks noChangeArrowheads="1"/>
          </p:cNvSpPr>
          <p:nvPr/>
        </p:nvSpPr>
        <p:spPr bwMode="auto">
          <a:xfrm>
            <a:off x="718457" y="1645920"/>
            <a:ext cx="6425293" cy="2817451"/>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smtClean="0">
                <a:latin typeface="Candara" pitchFamily="34" charset="0"/>
              </a:rPr>
              <a:t>String query = “ { ? = call </a:t>
            </a:r>
            <a:r>
              <a:rPr lang="en-US" dirty="0" err="1" smtClean="0">
                <a:latin typeface="Candara" pitchFamily="34" charset="0"/>
              </a:rPr>
              <a:t>getStudentName</a:t>
            </a:r>
            <a:r>
              <a:rPr lang="en-US" dirty="0" smtClean="0">
                <a:latin typeface="Candara" pitchFamily="34" charset="0"/>
              </a:rPr>
              <a:t> (?) } ” ;</a:t>
            </a:r>
          </a:p>
          <a:p>
            <a:pPr lvl="1">
              <a:lnSpc>
                <a:spcPct val="90000"/>
              </a:lnSpc>
            </a:pPr>
            <a:r>
              <a:rPr lang="en-US" dirty="0" err="1" smtClean="0">
                <a:latin typeface="Candara" pitchFamily="34" charset="0"/>
              </a:rPr>
              <a:t>CallableStatement</a:t>
            </a:r>
            <a:r>
              <a:rPr lang="en-US" dirty="0" smtClean="0">
                <a:latin typeface="Candara" pitchFamily="34" charset="0"/>
              </a:rPr>
              <a:t> </a:t>
            </a:r>
            <a:r>
              <a:rPr lang="en-US" dirty="0" err="1" smtClean="0">
                <a:latin typeface="Candara" pitchFamily="34" charset="0"/>
              </a:rPr>
              <a:t>st</a:t>
            </a:r>
            <a:r>
              <a:rPr lang="en-US" dirty="0" smtClean="0">
                <a:latin typeface="Candara" pitchFamily="34" charset="0"/>
              </a:rPr>
              <a:t>  = </a:t>
            </a:r>
            <a:r>
              <a:rPr lang="en-US" dirty="0" err="1" smtClean="0">
                <a:latin typeface="Candara" pitchFamily="34" charset="0"/>
              </a:rPr>
              <a:t>connection.prepareCall</a:t>
            </a:r>
            <a:r>
              <a:rPr lang="en-US" dirty="0" smtClean="0">
                <a:latin typeface="Candara" pitchFamily="34" charset="0"/>
              </a:rPr>
              <a:t>(query);</a:t>
            </a:r>
          </a:p>
          <a:p>
            <a:pPr lvl="1">
              <a:lnSpc>
                <a:spcPct val="90000"/>
              </a:lnSpc>
            </a:pPr>
            <a:r>
              <a:rPr lang="en-US" dirty="0" err="1" smtClean="0">
                <a:latin typeface="Candara" pitchFamily="34" charset="0"/>
              </a:rPr>
              <a:t>st.setInt</a:t>
            </a:r>
            <a:r>
              <a:rPr lang="en-US" dirty="0" smtClean="0">
                <a:latin typeface="Candara" pitchFamily="34" charset="0"/>
              </a:rPr>
              <a:t>(2,121); </a:t>
            </a:r>
            <a:endParaRPr lang="en-US" dirty="0">
              <a:latin typeface="Candara" pitchFamily="34" charset="0"/>
            </a:endParaRPr>
          </a:p>
          <a:p>
            <a:pPr lvl="1">
              <a:lnSpc>
                <a:spcPct val="90000"/>
              </a:lnSpc>
            </a:pPr>
            <a:r>
              <a:rPr lang="en-US" dirty="0" err="1" smtClean="0">
                <a:latin typeface="Candara" pitchFamily="34" charset="0"/>
              </a:rPr>
              <a:t>st.registerOutParameter</a:t>
            </a:r>
            <a:r>
              <a:rPr lang="en-US" dirty="0" smtClean="0">
                <a:latin typeface="Candara" pitchFamily="34" charset="0"/>
              </a:rPr>
              <a:t>(1,java.sql.Types.VARCHAR); </a:t>
            </a:r>
          </a:p>
          <a:p>
            <a:pPr lvl="1">
              <a:lnSpc>
                <a:spcPct val="90000"/>
              </a:lnSpc>
            </a:pPr>
            <a:r>
              <a:rPr lang="en-US" dirty="0" err="1" smtClean="0">
                <a:latin typeface="Candara" pitchFamily="34" charset="0"/>
              </a:rPr>
              <a:t>st.execute</a:t>
            </a:r>
            <a:r>
              <a:rPr lang="en-US" dirty="0" smtClean="0">
                <a:latin typeface="Candara" pitchFamily="34" charset="0"/>
              </a:rPr>
              <a:t>();</a:t>
            </a:r>
          </a:p>
          <a:p>
            <a:pPr lvl="1">
              <a:lnSpc>
                <a:spcPct val="90000"/>
              </a:lnSpc>
            </a:pPr>
            <a:r>
              <a:rPr lang="en-US" dirty="0" smtClean="0">
                <a:latin typeface="Candara" pitchFamily="34" charset="0"/>
              </a:rPr>
              <a:t>String </a:t>
            </a:r>
            <a:r>
              <a:rPr lang="en-US" dirty="0" err="1" smtClean="0">
                <a:latin typeface="Candara" pitchFamily="34" charset="0"/>
              </a:rPr>
              <a:t>studName</a:t>
            </a:r>
            <a:r>
              <a:rPr lang="en-US" dirty="0" smtClean="0">
                <a:latin typeface="Candara" pitchFamily="34" charset="0"/>
              </a:rPr>
              <a:t> = </a:t>
            </a:r>
            <a:r>
              <a:rPr lang="en-US" dirty="0" err="1" smtClean="0">
                <a:latin typeface="Candara" pitchFamily="34" charset="0"/>
              </a:rPr>
              <a:t>st.getString</a:t>
            </a:r>
            <a:r>
              <a:rPr lang="en-US" dirty="0" smtClean="0">
                <a:latin typeface="Candara" pitchFamily="34" charset="0"/>
              </a:rPr>
              <a:t>(1); </a:t>
            </a:r>
          </a:p>
          <a:p>
            <a:pPr lvl="1">
              <a:lnSpc>
                <a:spcPct val="90000"/>
              </a:lnSpc>
            </a:pPr>
            <a:r>
              <a:rPr lang="en-US" dirty="0" err="1" smtClean="0">
                <a:latin typeface="Candara" pitchFamily="34" charset="0"/>
              </a:rPr>
              <a:t>System.out.println</a:t>
            </a:r>
            <a:r>
              <a:rPr lang="en-US" dirty="0" smtClean="0">
                <a:latin typeface="Candara" pitchFamily="34" charset="0"/>
              </a:rPr>
              <a:t>(</a:t>
            </a:r>
            <a:r>
              <a:rPr lang="en-US" dirty="0" err="1" smtClean="0">
                <a:latin typeface="Candara" pitchFamily="34" charset="0"/>
              </a:rPr>
              <a:t>studName</a:t>
            </a:r>
            <a:r>
              <a:rPr lang="en-US" dirty="0" smtClean="0">
                <a:latin typeface="Candara" pitchFamily="34" charset="0"/>
              </a:rPr>
              <a:t>);</a:t>
            </a:r>
            <a:endParaRPr lang="en-US" dirty="0">
              <a:latin typeface="Candara" pitchFamily="34" charset="0"/>
            </a:endParaRPr>
          </a:p>
        </p:txBody>
      </p:sp>
      <p:sp>
        <p:nvSpPr>
          <p:cNvPr id="2" name="Rectangular Callout 1"/>
          <p:cNvSpPr/>
          <p:nvPr/>
        </p:nvSpPr>
        <p:spPr>
          <a:xfrm>
            <a:off x="6676562" y="723921"/>
            <a:ext cx="2365829" cy="1402650"/>
          </a:xfrm>
          <a:prstGeom prst="wedgeRectCallout">
            <a:avLst>
              <a:gd name="adj1" fmla="val -63220"/>
              <a:gd name="adj2" fmla="val 3020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Function which accepts roll number returns name of the student</a:t>
            </a:r>
            <a:endParaRPr lang="en-US" dirty="0"/>
          </a:p>
        </p:txBody>
      </p:sp>
      <p:sp>
        <p:nvSpPr>
          <p:cNvPr id="6" name="Rectangular Callout 5"/>
          <p:cNvSpPr/>
          <p:nvPr/>
        </p:nvSpPr>
        <p:spPr>
          <a:xfrm>
            <a:off x="309801" y="4977374"/>
            <a:ext cx="2365829" cy="1161143"/>
          </a:xfrm>
          <a:prstGeom prst="wedgeRectCallout">
            <a:avLst>
              <a:gd name="adj1" fmla="val -7640"/>
              <a:gd name="adj2" fmla="val -22089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Setting IN parameter “roll number” of student</a:t>
            </a:r>
            <a:endParaRPr lang="en-US" dirty="0"/>
          </a:p>
        </p:txBody>
      </p:sp>
      <p:sp>
        <p:nvSpPr>
          <p:cNvPr id="7" name="Rectangular Callout 6"/>
          <p:cNvSpPr/>
          <p:nvPr/>
        </p:nvSpPr>
        <p:spPr>
          <a:xfrm>
            <a:off x="6910156" y="4268488"/>
            <a:ext cx="2365829" cy="1161143"/>
          </a:xfrm>
          <a:prstGeom prst="wedgeRectCallout">
            <a:avLst>
              <a:gd name="adj1" fmla="val -91442"/>
              <a:gd name="adj2" fmla="val -9104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Registering return parameter “name” which is in VARCHAR format</a:t>
            </a:r>
            <a:endParaRPr lang="en-US" dirty="0"/>
          </a:p>
        </p:txBody>
      </p:sp>
      <p:sp>
        <p:nvSpPr>
          <p:cNvPr id="8" name="Rectangular Callout 7"/>
          <p:cNvSpPr/>
          <p:nvPr/>
        </p:nvSpPr>
        <p:spPr>
          <a:xfrm>
            <a:off x="3931103" y="4977375"/>
            <a:ext cx="2365829" cy="1161143"/>
          </a:xfrm>
          <a:prstGeom prst="wedgeRectCallout">
            <a:avLst>
              <a:gd name="adj1" fmla="val -45741"/>
              <a:gd name="adj2" fmla="val -13593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Retrieving return value of function</a:t>
            </a:r>
            <a:endParaRPr lang="en-US" dirty="0"/>
          </a:p>
        </p:txBody>
      </p:sp>
    </p:spTree>
    <p:extLst>
      <p:ext uri="{BB962C8B-B14F-4D97-AF65-F5344CB8AC3E}">
        <p14:creationId xmlns:p14="http://schemas.microsoft.com/office/powerpoint/2010/main" val="3037065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Using </a:t>
            </a:r>
            <a:r>
              <a:rPr lang="en-US" sz="1200" dirty="0"/>
              <a:t>Transaction</a:t>
            </a:r>
            <a:r>
              <a:rPr lang="en-US" sz="900" dirty="0"/>
              <a:t>    </a:t>
            </a:r>
            <a:br>
              <a:rPr lang="en-US" sz="900" dirty="0"/>
            </a:br>
            <a:r>
              <a:rPr lang="en-US" dirty="0" err="1"/>
              <a:t>Transaction</a:t>
            </a:r>
            <a:endParaRPr lang="en-US" dirty="0"/>
          </a:p>
        </p:txBody>
      </p:sp>
      <p:sp>
        <p:nvSpPr>
          <p:cNvPr id="284675" name="Rectangle 3"/>
          <p:cNvSpPr>
            <a:spLocks noGrp="1"/>
          </p:cNvSpPr>
          <p:nvPr>
            <p:ph idx="1"/>
          </p:nvPr>
        </p:nvSpPr>
        <p:spPr>
          <a:xfrm>
            <a:off x="298516" y="1109610"/>
            <a:ext cx="8719754" cy="5028908"/>
          </a:xfrm>
        </p:spPr>
        <p:txBody>
          <a:bodyPr/>
          <a:lstStyle/>
          <a:p>
            <a:endParaRPr lang="en-US" dirty="0" smtClean="0">
              <a:solidFill>
                <a:schemeClr val="tx1"/>
              </a:solidFill>
            </a:endParaRPr>
          </a:p>
          <a:p>
            <a:r>
              <a:rPr lang="en-US" dirty="0" smtClean="0">
                <a:solidFill>
                  <a:schemeClr val="tx1"/>
                </a:solidFill>
              </a:rPr>
              <a:t>A </a:t>
            </a:r>
            <a:r>
              <a:rPr lang="en-US" dirty="0">
                <a:solidFill>
                  <a:schemeClr val="tx1"/>
                </a:solidFill>
              </a:rPr>
              <a:t>transaction is a set of one or more statements that are </a:t>
            </a:r>
            <a:endParaRPr lang="en-US" dirty="0" smtClean="0">
              <a:solidFill>
                <a:schemeClr val="tx1"/>
              </a:solidFill>
            </a:endParaRPr>
          </a:p>
          <a:p>
            <a:pPr marL="0" indent="0">
              <a:buNone/>
            </a:pPr>
            <a:r>
              <a:rPr lang="en-US" dirty="0"/>
              <a:t>	</a:t>
            </a:r>
            <a:r>
              <a:rPr lang="en-US" dirty="0" smtClean="0">
                <a:solidFill>
                  <a:schemeClr val="tx1"/>
                </a:solidFill>
              </a:rPr>
              <a:t>executed </a:t>
            </a:r>
            <a:r>
              <a:rPr lang="en-US" dirty="0">
                <a:solidFill>
                  <a:schemeClr val="tx1"/>
                </a:solidFill>
              </a:rPr>
              <a:t>together as a unit, so either all of the statements </a:t>
            </a:r>
            <a:r>
              <a:rPr lang="en-US" dirty="0"/>
              <a:t>	</a:t>
            </a:r>
            <a:r>
              <a:rPr lang="en-US" dirty="0" smtClean="0">
                <a:solidFill>
                  <a:schemeClr val="tx1"/>
                </a:solidFill>
              </a:rPr>
              <a:t>are </a:t>
            </a:r>
            <a:r>
              <a:rPr lang="en-US" dirty="0">
                <a:solidFill>
                  <a:schemeClr val="tx1"/>
                </a:solidFill>
              </a:rPr>
              <a:t>executed, or none of the statements is executed.</a:t>
            </a:r>
          </a:p>
          <a:p>
            <a:r>
              <a:rPr lang="en-US" dirty="0">
                <a:solidFill>
                  <a:schemeClr val="tx1"/>
                </a:solidFill>
              </a:rPr>
              <a:t>Java application uses Java Transaction API(JTA) to manage the </a:t>
            </a:r>
            <a:endParaRPr lang="en-US" dirty="0" smtClean="0">
              <a:solidFill>
                <a:schemeClr val="tx1"/>
              </a:solidFill>
            </a:endParaRPr>
          </a:p>
          <a:p>
            <a:pPr marL="0" indent="0">
              <a:buNone/>
            </a:pPr>
            <a:r>
              <a:rPr lang="en-US" dirty="0"/>
              <a:t>	</a:t>
            </a:r>
            <a:r>
              <a:rPr lang="en-US" dirty="0" smtClean="0">
                <a:solidFill>
                  <a:schemeClr val="tx1"/>
                </a:solidFill>
              </a:rPr>
              <a:t>transactions</a:t>
            </a:r>
            <a:r>
              <a:rPr lang="en-US" dirty="0">
                <a:solidFill>
                  <a:schemeClr val="tx1"/>
                </a:solidFill>
              </a:rPr>
              <a:t>.</a:t>
            </a:r>
          </a:p>
        </p:txBody>
      </p:sp>
    </p:spTree>
    <p:extLst>
      <p:ext uri="{BB962C8B-B14F-4D97-AF65-F5344CB8AC3E}">
        <p14:creationId xmlns:p14="http://schemas.microsoft.com/office/powerpoint/2010/main" val="1327818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6" name="Rectangle 6"/>
          <p:cNvSpPr>
            <a:spLocks noGrp="1"/>
          </p:cNvSpPr>
          <p:nvPr>
            <p:ph type="title"/>
          </p:nvPr>
        </p:nvSpPr>
        <p:spPr/>
        <p:txBody>
          <a:bodyPr>
            <a:normAutofit fontScale="90000"/>
          </a:bodyPr>
          <a:lstStyle/>
          <a:p>
            <a:r>
              <a:rPr lang="en-US" sz="1200" dirty="0" smtClean="0"/>
              <a:t>Using </a:t>
            </a:r>
            <a:r>
              <a:rPr lang="en-US" sz="1200" dirty="0"/>
              <a:t>Transaction</a:t>
            </a:r>
            <a:r>
              <a:rPr lang="en-US" sz="900" dirty="0"/>
              <a:t> </a:t>
            </a:r>
            <a:br>
              <a:rPr lang="en-US" sz="900" dirty="0"/>
            </a:br>
            <a:r>
              <a:rPr lang="en-US" dirty="0" err="1"/>
              <a:t>Transaction</a:t>
            </a:r>
            <a:r>
              <a:rPr lang="en-US" dirty="0"/>
              <a:t> (</a:t>
            </a:r>
            <a:r>
              <a:rPr lang="en-US" dirty="0" err="1"/>
              <a:t>cntd</a:t>
            </a:r>
            <a:r>
              <a:rPr lang="en-US" dirty="0"/>
              <a:t>…)</a:t>
            </a:r>
          </a:p>
        </p:txBody>
      </p:sp>
      <p:sp>
        <p:nvSpPr>
          <p:cNvPr id="286727" name="Rectangle 7"/>
          <p:cNvSpPr>
            <a:spLocks noGrp="1"/>
          </p:cNvSpPr>
          <p:nvPr>
            <p:ph idx="1"/>
          </p:nvPr>
        </p:nvSpPr>
        <p:spPr>
          <a:xfrm>
            <a:off x="298516" y="902970"/>
            <a:ext cx="8559734" cy="5235548"/>
          </a:xfrm>
        </p:spPr>
        <p:txBody>
          <a:bodyPr/>
          <a:lstStyle/>
          <a:p>
            <a:endParaRPr lang="en-US" dirty="0" smtClean="0">
              <a:solidFill>
                <a:schemeClr val="tx1"/>
              </a:solidFill>
            </a:endParaRPr>
          </a:p>
          <a:p>
            <a:r>
              <a:rPr lang="en-US" dirty="0" smtClean="0">
                <a:solidFill>
                  <a:schemeClr val="tx1"/>
                </a:solidFill>
              </a:rPr>
              <a:t>By </a:t>
            </a:r>
            <a:r>
              <a:rPr lang="en-US" dirty="0">
                <a:solidFill>
                  <a:schemeClr val="tx1"/>
                </a:solidFill>
              </a:rPr>
              <a:t>default, a connection object is in </a:t>
            </a:r>
            <a:r>
              <a:rPr lang="en-US" b="0" dirty="0">
                <a:solidFill>
                  <a:schemeClr val="tx1"/>
                </a:solidFill>
              </a:rPr>
              <a:t>auto-commit</a:t>
            </a:r>
            <a:r>
              <a:rPr lang="en-US" dirty="0">
                <a:solidFill>
                  <a:schemeClr val="tx1"/>
                </a:solidFill>
              </a:rPr>
              <a:t> mode </a:t>
            </a:r>
            <a:r>
              <a:rPr lang="en-US" dirty="0" err="1">
                <a:solidFill>
                  <a:schemeClr val="tx1"/>
                </a:solidFill>
              </a:rPr>
              <a:t>ie</a:t>
            </a:r>
            <a:r>
              <a:rPr lang="en-US" dirty="0">
                <a:solidFill>
                  <a:schemeClr val="tx1"/>
                </a:solidFill>
              </a:rPr>
              <a:t> </a:t>
            </a:r>
            <a:endParaRPr lang="en-US" dirty="0" smtClean="0">
              <a:solidFill>
                <a:schemeClr val="tx1"/>
              </a:solidFill>
            </a:endParaRPr>
          </a:p>
          <a:p>
            <a:pPr marL="0" indent="0">
              <a:buNone/>
            </a:pPr>
            <a:r>
              <a:rPr lang="en-US" dirty="0"/>
              <a:t>	</a:t>
            </a:r>
            <a:r>
              <a:rPr lang="en-US" dirty="0" err="1" smtClean="0">
                <a:solidFill>
                  <a:schemeClr val="tx1"/>
                </a:solidFill>
              </a:rPr>
              <a:t>conn.setAutoCommit</a:t>
            </a:r>
            <a:r>
              <a:rPr lang="en-US" dirty="0" smtClean="0">
                <a:solidFill>
                  <a:schemeClr val="tx1"/>
                </a:solidFill>
              </a:rPr>
              <a:t>(true</a:t>
            </a:r>
            <a:r>
              <a:rPr lang="en-US" dirty="0">
                <a:solidFill>
                  <a:schemeClr val="tx1"/>
                </a:solidFill>
              </a:rPr>
              <a:t>);</a:t>
            </a:r>
          </a:p>
          <a:p>
            <a:r>
              <a:rPr lang="en-US" dirty="0">
                <a:solidFill>
                  <a:schemeClr val="tx1"/>
                </a:solidFill>
              </a:rPr>
              <a:t>Disable the auto-commit mode to allow two or more </a:t>
            </a:r>
            <a:r>
              <a:rPr lang="en-US" dirty="0" smtClean="0">
                <a:solidFill>
                  <a:schemeClr val="tx1"/>
                </a:solidFill>
              </a:rPr>
              <a:t>statements</a:t>
            </a:r>
          </a:p>
          <a:p>
            <a:pPr marL="0" indent="0">
              <a:buNone/>
            </a:pPr>
            <a:r>
              <a:rPr lang="en-US" dirty="0"/>
              <a:t>	</a:t>
            </a:r>
            <a:r>
              <a:rPr lang="en-US" dirty="0" smtClean="0">
                <a:solidFill>
                  <a:schemeClr val="tx1"/>
                </a:solidFill>
              </a:rPr>
              <a:t> </a:t>
            </a:r>
            <a:r>
              <a:rPr lang="en-US" dirty="0">
                <a:solidFill>
                  <a:schemeClr val="tx1"/>
                </a:solidFill>
              </a:rPr>
              <a:t>to be grouped into a transaction:</a:t>
            </a:r>
          </a:p>
          <a:p>
            <a:r>
              <a:rPr lang="en-US" dirty="0">
                <a:solidFill>
                  <a:schemeClr val="tx1"/>
                </a:solidFill>
              </a:rPr>
              <a:t>Example: </a:t>
            </a:r>
            <a:r>
              <a:rPr lang="en-US" dirty="0" err="1">
                <a:solidFill>
                  <a:schemeClr val="tx1"/>
                </a:solidFill>
              </a:rPr>
              <a:t>con.setAutoCommit</a:t>
            </a:r>
            <a:r>
              <a:rPr lang="en-US" dirty="0">
                <a:solidFill>
                  <a:schemeClr val="tx1"/>
                </a:solidFill>
              </a:rPr>
              <a:t>(false); </a:t>
            </a:r>
          </a:p>
        </p:txBody>
      </p:sp>
      <p:sp>
        <p:nvSpPr>
          <p:cNvPr id="286728" name="AutoShape 8"/>
          <p:cNvSpPr>
            <a:spLocks noChangeArrowheads="1"/>
          </p:cNvSpPr>
          <p:nvPr/>
        </p:nvSpPr>
        <p:spPr bwMode="auto">
          <a:xfrm>
            <a:off x="718458" y="3435372"/>
            <a:ext cx="4800600" cy="1981200"/>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sz="2000" dirty="0">
                <a:latin typeface="+mj-lt"/>
              </a:rPr>
              <a:t> </a:t>
            </a:r>
            <a:r>
              <a:rPr lang="en-US" dirty="0">
                <a:latin typeface="+mj-lt"/>
              </a:rPr>
              <a:t>try{</a:t>
            </a:r>
          </a:p>
          <a:p>
            <a:pPr lvl="1">
              <a:lnSpc>
                <a:spcPct val="90000"/>
              </a:lnSpc>
            </a:pPr>
            <a:r>
              <a:rPr lang="en-US" dirty="0">
                <a:latin typeface="+mj-lt"/>
              </a:rPr>
              <a:t>	</a:t>
            </a:r>
            <a:r>
              <a:rPr lang="en-US" dirty="0" err="1">
                <a:latin typeface="+mj-lt"/>
              </a:rPr>
              <a:t>con.setAutoCommit</a:t>
            </a:r>
            <a:r>
              <a:rPr lang="en-US" dirty="0">
                <a:latin typeface="+mj-lt"/>
              </a:rPr>
              <a:t>(false);</a:t>
            </a:r>
          </a:p>
          <a:p>
            <a:pPr lvl="1">
              <a:lnSpc>
                <a:spcPct val="90000"/>
              </a:lnSpc>
            </a:pPr>
            <a:r>
              <a:rPr lang="en-US" dirty="0">
                <a:latin typeface="+mj-lt"/>
              </a:rPr>
              <a:t>      sql-statement-1;</a:t>
            </a:r>
          </a:p>
          <a:p>
            <a:pPr lvl="1">
              <a:lnSpc>
                <a:spcPct val="90000"/>
              </a:lnSpc>
            </a:pPr>
            <a:r>
              <a:rPr lang="en-US" dirty="0">
                <a:latin typeface="+mj-lt"/>
              </a:rPr>
              <a:t>	sql-statement-1;</a:t>
            </a:r>
          </a:p>
          <a:p>
            <a:pPr lvl="1">
              <a:lnSpc>
                <a:spcPct val="90000"/>
              </a:lnSpc>
            </a:pPr>
            <a:r>
              <a:rPr lang="en-US" dirty="0">
                <a:latin typeface="+mj-lt"/>
              </a:rPr>
              <a:t>	….</a:t>
            </a:r>
          </a:p>
          <a:p>
            <a:pPr lvl="1">
              <a:lnSpc>
                <a:spcPct val="90000"/>
              </a:lnSpc>
            </a:pPr>
            <a:r>
              <a:rPr lang="en-US" dirty="0">
                <a:latin typeface="+mj-lt"/>
              </a:rPr>
              <a:t>      </a:t>
            </a:r>
            <a:r>
              <a:rPr lang="en-US" dirty="0" err="1">
                <a:latin typeface="+mj-lt"/>
              </a:rPr>
              <a:t>conn.commit</a:t>
            </a:r>
            <a:r>
              <a:rPr lang="en-US" dirty="0">
                <a:latin typeface="+mj-lt"/>
              </a:rPr>
              <a:t>();</a:t>
            </a:r>
          </a:p>
          <a:p>
            <a:pPr lvl="1">
              <a:lnSpc>
                <a:spcPct val="90000"/>
              </a:lnSpc>
            </a:pPr>
            <a:r>
              <a:rPr lang="en-US" dirty="0">
                <a:latin typeface="+mj-lt"/>
              </a:rPr>
              <a:t>}</a:t>
            </a:r>
          </a:p>
        </p:txBody>
      </p:sp>
      <p:sp>
        <p:nvSpPr>
          <p:cNvPr id="286731" name="AutoShape 11"/>
          <p:cNvSpPr>
            <a:spLocks noChangeArrowheads="1"/>
          </p:cNvSpPr>
          <p:nvPr/>
        </p:nvSpPr>
        <p:spPr bwMode="auto">
          <a:xfrm>
            <a:off x="5519058" y="3016272"/>
            <a:ext cx="2362200" cy="838200"/>
          </a:xfrm>
          <a:prstGeom prst="leftArrow">
            <a:avLst>
              <a:gd name="adj1" fmla="val 50000"/>
              <a:gd name="adj2" fmla="val 70455"/>
            </a:avLst>
          </a:prstGeom>
          <a:solidFill>
            <a:srgbClr val="C0C0C0"/>
          </a:solidFill>
          <a:ln w="9525">
            <a:solidFill>
              <a:schemeClr val="tx1"/>
            </a:solidFill>
            <a:miter lim="800000"/>
            <a:headEnd/>
            <a:tailEnd/>
          </a:ln>
          <a:effectLst/>
        </p:spPr>
        <p:txBody>
          <a:bodyPr wrap="none" anchor="ctr"/>
          <a:lstStyle/>
          <a:p>
            <a:pPr algn="ctr" eaLnBrk="1" hangingPunct="1"/>
            <a:r>
              <a:rPr lang="en-US" sz="1800" dirty="0">
                <a:latin typeface="+mj-lt"/>
              </a:rPr>
              <a:t>Transactional unit</a:t>
            </a:r>
          </a:p>
        </p:txBody>
      </p:sp>
      <p:sp>
        <p:nvSpPr>
          <p:cNvPr id="286732" name="AutoShape 12"/>
          <p:cNvSpPr>
            <a:spLocks noChangeArrowheads="1"/>
          </p:cNvSpPr>
          <p:nvPr/>
        </p:nvSpPr>
        <p:spPr bwMode="auto">
          <a:xfrm>
            <a:off x="5900058" y="4140222"/>
            <a:ext cx="1981200" cy="609600"/>
          </a:xfrm>
          <a:prstGeom prst="wedgeRectCallout">
            <a:avLst>
              <a:gd name="adj1" fmla="val -162097"/>
              <a:gd name="adj2" fmla="val -25519"/>
            </a:avLst>
          </a:prstGeom>
          <a:solidFill>
            <a:srgbClr val="C0C0C0"/>
          </a:solidFill>
          <a:ln w="9525">
            <a:solidFill>
              <a:schemeClr val="tx1"/>
            </a:solidFill>
            <a:miter lim="800000"/>
            <a:headEnd/>
            <a:tailEnd/>
          </a:ln>
          <a:effectLst/>
        </p:spPr>
        <p:txBody>
          <a:bodyPr/>
          <a:lstStyle/>
          <a:p>
            <a:pPr algn="ctr" eaLnBrk="1" hangingPunct="1"/>
            <a:r>
              <a:rPr lang="en-US" sz="1800" dirty="0">
                <a:latin typeface="+mj-lt"/>
              </a:rPr>
              <a:t>commit the transaction</a:t>
            </a:r>
          </a:p>
        </p:txBody>
      </p:sp>
    </p:spTree>
    <p:extLst>
      <p:ext uri="{BB962C8B-B14F-4D97-AF65-F5344CB8AC3E}">
        <p14:creationId xmlns:p14="http://schemas.microsoft.com/office/powerpoint/2010/main" val="1329795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p:cNvSpPr>
          <p:nvPr>
            <p:ph type="title"/>
          </p:nvPr>
        </p:nvSpPr>
        <p:spPr/>
        <p:txBody>
          <a:bodyPr>
            <a:normAutofit fontScale="90000"/>
          </a:bodyPr>
          <a:lstStyle/>
          <a:p>
            <a:r>
              <a:rPr lang="en-US" sz="1200" dirty="0" smtClean="0"/>
              <a:t>Using </a:t>
            </a:r>
            <a:r>
              <a:rPr lang="en-US" sz="1200" dirty="0"/>
              <a:t>Transaction</a:t>
            </a:r>
            <a:r>
              <a:rPr lang="en-US" sz="900" dirty="0"/>
              <a:t> 	   </a:t>
            </a:r>
            <a:br>
              <a:rPr lang="en-US" sz="900" dirty="0"/>
            </a:br>
            <a:r>
              <a:rPr lang="en-US" dirty="0"/>
              <a:t>Transaction (</a:t>
            </a:r>
            <a:r>
              <a:rPr lang="en-US" dirty="0" err="1"/>
              <a:t>cntd</a:t>
            </a:r>
            <a:r>
              <a:rPr lang="en-US" dirty="0"/>
              <a:t>…)</a:t>
            </a:r>
          </a:p>
        </p:txBody>
      </p:sp>
      <p:sp>
        <p:nvSpPr>
          <p:cNvPr id="292867" name="Rectangle 3"/>
          <p:cNvSpPr>
            <a:spLocks noGrp="1"/>
          </p:cNvSpPr>
          <p:nvPr>
            <p:ph idx="1"/>
          </p:nvPr>
        </p:nvSpPr>
        <p:spPr>
          <a:xfrm>
            <a:off x="298516" y="1109610"/>
            <a:ext cx="8605454" cy="5028908"/>
          </a:xfrm>
        </p:spPr>
        <p:txBody>
          <a:bodyPr/>
          <a:lstStyle/>
          <a:p>
            <a:endParaRPr lang="en-US" dirty="0" smtClean="0">
              <a:solidFill>
                <a:schemeClr val="tx1"/>
              </a:solidFill>
            </a:endParaRPr>
          </a:p>
          <a:p>
            <a:r>
              <a:rPr lang="en-US" dirty="0" smtClean="0">
                <a:solidFill>
                  <a:schemeClr val="tx1"/>
                </a:solidFill>
              </a:rPr>
              <a:t>The </a:t>
            </a:r>
            <a:r>
              <a:rPr lang="en-US" b="0" dirty="0">
                <a:solidFill>
                  <a:schemeClr val="tx1"/>
                </a:solidFill>
              </a:rPr>
              <a:t>rollback() </a:t>
            </a:r>
            <a:r>
              <a:rPr lang="en-US" dirty="0">
                <a:solidFill>
                  <a:schemeClr val="tx1"/>
                </a:solidFill>
              </a:rPr>
              <a:t>method plays an important role in preserving </a:t>
            </a:r>
            <a:r>
              <a:rPr lang="en-US" dirty="0" smtClean="0">
                <a:solidFill>
                  <a:schemeClr val="tx1"/>
                </a:solidFill>
              </a:rPr>
              <a:t>data</a:t>
            </a:r>
          </a:p>
          <a:p>
            <a:pPr marL="0" indent="0">
              <a:buNone/>
            </a:pPr>
            <a:r>
              <a:rPr lang="en-US" dirty="0"/>
              <a:t>	</a:t>
            </a:r>
            <a:r>
              <a:rPr lang="en-US" dirty="0" smtClean="0">
                <a:solidFill>
                  <a:schemeClr val="tx1"/>
                </a:solidFill>
              </a:rPr>
              <a:t> </a:t>
            </a:r>
            <a:r>
              <a:rPr lang="en-US" dirty="0">
                <a:solidFill>
                  <a:schemeClr val="tx1"/>
                </a:solidFill>
              </a:rPr>
              <a:t>integrity in the transaction.</a:t>
            </a:r>
          </a:p>
          <a:p>
            <a:r>
              <a:rPr lang="en-US" dirty="0">
                <a:solidFill>
                  <a:schemeClr val="tx1"/>
                </a:solidFill>
              </a:rPr>
              <a:t>When you want to undo the changes of half done </a:t>
            </a:r>
            <a:r>
              <a:rPr lang="en-US" dirty="0" smtClean="0">
                <a:solidFill>
                  <a:schemeClr val="tx1"/>
                </a:solidFill>
              </a:rPr>
              <a:t>transaction</a:t>
            </a:r>
          </a:p>
          <a:p>
            <a:pPr marL="0" indent="0">
              <a:buNone/>
            </a:pPr>
            <a:r>
              <a:rPr lang="en-US" dirty="0"/>
              <a:t>	</a:t>
            </a:r>
            <a:r>
              <a:rPr lang="en-US" dirty="0" smtClean="0">
                <a:solidFill>
                  <a:schemeClr val="tx1"/>
                </a:solidFill>
              </a:rPr>
              <a:t> </a:t>
            </a:r>
            <a:r>
              <a:rPr lang="en-US" dirty="0">
                <a:solidFill>
                  <a:schemeClr val="tx1"/>
                </a:solidFill>
              </a:rPr>
              <a:t>due to </a:t>
            </a:r>
            <a:r>
              <a:rPr lang="en-US" dirty="0" err="1">
                <a:solidFill>
                  <a:schemeClr val="tx1"/>
                </a:solidFill>
              </a:rPr>
              <a:t>SQLException</a:t>
            </a:r>
            <a:r>
              <a:rPr lang="en-US" dirty="0">
                <a:solidFill>
                  <a:schemeClr val="tx1"/>
                </a:solidFill>
              </a:rPr>
              <a:t>:</a:t>
            </a:r>
          </a:p>
        </p:txBody>
      </p:sp>
      <p:sp>
        <p:nvSpPr>
          <p:cNvPr id="292868" name="AutoShape 4"/>
          <p:cNvSpPr>
            <a:spLocks noChangeArrowheads="1"/>
          </p:cNvSpPr>
          <p:nvPr/>
        </p:nvSpPr>
        <p:spPr bwMode="auto">
          <a:xfrm>
            <a:off x="584199" y="3058885"/>
            <a:ext cx="7848600" cy="2617788"/>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a:latin typeface="+mj-lt"/>
              </a:rPr>
              <a:t>try {</a:t>
            </a:r>
          </a:p>
          <a:p>
            <a:pPr lvl="1">
              <a:lnSpc>
                <a:spcPct val="90000"/>
              </a:lnSpc>
            </a:pPr>
            <a:r>
              <a:rPr lang="en-US" dirty="0">
                <a:latin typeface="+mj-lt"/>
              </a:rPr>
              <a:t>           </a:t>
            </a:r>
            <a:r>
              <a:rPr lang="en-US" dirty="0" err="1">
                <a:latin typeface="+mj-lt"/>
              </a:rPr>
              <a:t>conn.setAutoCommit</a:t>
            </a:r>
            <a:r>
              <a:rPr lang="en-US" dirty="0">
                <a:latin typeface="+mj-lt"/>
              </a:rPr>
              <a:t>(false);</a:t>
            </a:r>
          </a:p>
          <a:p>
            <a:pPr lvl="1">
              <a:lnSpc>
                <a:spcPct val="90000"/>
              </a:lnSpc>
            </a:pPr>
            <a:r>
              <a:rPr lang="en-US" dirty="0">
                <a:latin typeface="+mj-lt"/>
              </a:rPr>
              <a:t>              // perform transactions</a:t>
            </a:r>
          </a:p>
          <a:p>
            <a:pPr lvl="1">
              <a:lnSpc>
                <a:spcPct val="90000"/>
              </a:lnSpc>
            </a:pPr>
            <a:r>
              <a:rPr lang="en-US" dirty="0">
                <a:latin typeface="+mj-lt"/>
              </a:rPr>
              <a:t>           </a:t>
            </a:r>
            <a:r>
              <a:rPr lang="en-US" dirty="0" err="1">
                <a:latin typeface="+mj-lt"/>
              </a:rPr>
              <a:t>conn.commit</a:t>
            </a:r>
            <a:r>
              <a:rPr lang="en-US" dirty="0">
                <a:latin typeface="+mj-lt"/>
              </a:rPr>
              <a:t>();</a:t>
            </a:r>
          </a:p>
          <a:p>
            <a:pPr lvl="1">
              <a:lnSpc>
                <a:spcPct val="90000"/>
              </a:lnSpc>
            </a:pPr>
            <a:r>
              <a:rPr lang="en-US" dirty="0">
                <a:latin typeface="+mj-lt"/>
              </a:rPr>
              <a:t>          </a:t>
            </a:r>
          </a:p>
          <a:p>
            <a:pPr lvl="1">
              <a:lnSpc>
                <a:spcPct val="90000"/>
              </a:lnSpc>
            </a:pPr>
            <a:r>
              <a:rPr lang="en-US" dirty="0">
                <a:latin typeface="+mj-lt"/>
              </a:rPr>
              <a:t>      } catch (</a:t>
            </a:r>
            <a:r>
              <a:rPr lang="en-US" dirty="0" err="1">
                <a:latin typeface="+mj-lt"/>
              </a:rPr>
              <a:t>SQLException</a:t>
            </a:r>
            <a:r>
              <a:rPr lang="en-US" dirty="0">
                <a:latin typeface="+mj-lt"/>
              </a:rPr>
              <a:t> e) {</a:t>
            </a:r>
          </a:p>
          <a:p>
            <a:pPr lvl="1">
              <a:lnSpc>
                <a:spcPct val="90000"/>
              </a:lnSpc>
            </a:pPr>
            <a:r>
              <a:rPr lang="en-US" dirty="0">
                <a:latin typeface="+mj-lt"/>
              </a:rPr>
              <a:t>    	</a:t>
            </a:r>
            <a:r>
              <a:rPr lang="en-US" dirty="0" err="1">
                <a:latin typeface="+mj-lt"/>
              </a:rPr>
              <a:t>conn</a:t>
            </a:r>
            <a:r>
              <a:rPr lang="en-US" dirty="0">
                <a:latin typeface="+mj-lt"/>
              </a:rPr>
              <a:t> .rollback() ;</a:t>
            </a:r>
          </a:p>
          <a:p>
            <a:pPr lvl="1">
              <a:lnSpc>
                <a:spcPct val="90000"/>
              </a:lnSpc>
            </a:pPr>
            <a:r>
              <a:rPr lang="en-US" dirty="0">
                <a:latin typeface="+mj-lt"/>
              </a:rPr>
              <a:t>       </a:t>
            </a:r>
            <a:r>
              <a:rPr lang="en-US" dirty="0" smtClean="0">
                <a:latin typeface="+mj-lt"/>
              </a:rPr>
              <a:t>} finally {</a:t>
            </a:r>
          </a:p>
          <a:p>
            <a:pPr lvl="1">
              <a:lnSpc>
                <a:spcPct val="90000"/>
              </a:lnSpc>
            </a:pPr>
            <a:r>
              <a:rPr lang="en-US" dirty="0" smtClean="0">
                <a:latin typeface="+mj-lt"/>
              </a:rPr>
              <a:t>           </a:t>
            </a:r>
            <a:r>
              <a:rPr lang="en-US" dirty="0">
                <a:latin typeface="+mj-lt"/>
              </a:rPr>
              <a:t> </a:t>
            </a:r>
            <a:r>
              <a:rPr lang="en-US" dirty="0" err="1">
                <a:latin typeface="+mj-lt"/>
              </a:rPr>
              <a:t>con.setAutoCommit</a:t>
            </a:r>
            <a:r>
              <a:rPr lang="en-US" dirty="0">
                <a:latin typeface="+mj-lt"/>
              </a:rPr>
              <a:t>(true);</a:t>
            </a:r>
          </a:p>
          <a:p>
            <a:pPr lvl="1">
              <a:lnSpc>
                <a:spcPct val="90000"/>
              </a:lnSpc>
            </a:pPr>
            <a:r>
              <a:rPr lang="en-US" dirty="0" smtClean="0">
                <a:latin typeface="+mj-lt"/>
              </a:rPr>
              <a:t>       }</a:t>
            </a:r>
            <a:endParaRPr lang="en-US" dirty="0">
              <a:latin typeface="+mj-lt"/>
            </a:endParaRPr>
          </a:p>
        </p:txBody>
      </p:sp>
    </p:spTree>
    <p:extLst>
      <p:ext uri="{BB962C8B-B14F-4D97-AF65-F5344CB8AC3E}">
        <p14:creationId xmlns:p14="http://schemas.microsoft.com/office/powerpoint/2010/main" val="3399128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normAutofit fontScale="90000"/>
          </a:bodyPr>
          <a:lstStyle/>
          <a:p>
            <a:r>
              <a:rPr lang="en-US" sz="1200" dirty="0" smtClean="0"/>
              <a:t>Java </a:t>
            </a:r>
            <a:r>
              <a:rPr lang="en-US" sz="1200" dirty="0"/>
              <a:t>Database Connectivity </a:t>
            </a:r>
            <a:br>
              <a:rPr lang="en-US" sz="1200" dirty="0"/>
            </a:br>
            <a:r>
              <a:rPr lang="en-US" dirty="0"/>
              <a:t>JDBC – an introduction</a:t>
            </a:r>
          </a:p>
        </p:txBody>
      </p:sp>
      <p:sp>
        <p:nvSpPr>
          <p:cNvPr id="227331" name="Rectangle 3"/>
          <p:cNvSpPr>
            <a:spLocks noGrp="1"/>
          </p:cNvSpPr>
          <p:nvPr>
            <p:ph idx="1"/>
          </p:nvPr>
        </p:nvSpPr>
        <p:spPr>
          <a:xfrm>
            <a:off x="298516" y="1109610"/>
            <a:ext cx="8605454" cy="5028908"/>
          </a:xfrm>
        </p:spPr>
        <p:txBody>
          <a:bodyPr>
            <a:normAutofit/>
          </a:bodyPr>
          <a:lstStyle/>
          <a:p>
            <a:endParaRPr lang="en-US" dirty="0" smtClean="0">
              <a:solidFill>
                <a:schemeClr val="tx1"/>
              </a:solidFill>
            </a:endParaRPr>
          </a:p>
          <a:p>
            <a:r>
              <a:rPr lang="en-US" dirty="0" smtClean="0">
                <a:solidFill>
                  <a:schemeClr val="tx1"/>
                </a:solidFill>
              </a:rPr>
              <a:t>Java </a:t>
            </a:r>
            <a:r>
              <a:rPr lang="en-US" dirty="0">
                <a:solidFill>
                  <a:schemeClr val="tx1"/>
                </a:solidFill>
              </a:rPr>
              <a:t>Database Connectivity (JDBC)</a:t>
            </a:r>
            <a:r>
              <a:rPr lang="en-US" b="0" dirty="0">
                <a:solidFill>
                  <a:schemeClr val="tx1"/>
                </a:solidFill>
              </a:rPr>
              <a:t> </a:t>
            </a:r>
            <a:r>
              <a:rPr lang="en-US" dirty="0">
                <a:solidFill>
                  <a:schemeClr val="tx1"/>
                </a:solidFill>
              </a:rPr>
              <a:t>is a standard SQL database </a:t>
            </a:r>
            <a:endParaRPr lang="en-US" dirty="0" smtClean="0">
              <a:solidFill>
                <a:schemeClr val="tx1"/>
              </a:solidFill>
            </a:endParaRPr>
          </a:p>
          <a:p>
            <a:pPr marL="0" indent="0">
              <a:buNone/>
            </a:pPr>
            <a:r>
              <a:rPr lang="en-US" dirty="0"/>
              <a:t>	</a:t>
            </a:r>
            <a:r>
              <a:rPr lang="en-US" dirty="0" smtClean="0">
                <a:solidFill>
                  <a:schemeClr val="tx1"/>
                </a:solidFill>
              </a:rPr>
              <a:t>access </a:t>
            </a:r>
            <a:r>
              <a:rPr lang="en-US" dirty="0">
                <a:solidFill>
                  <a:schemeClr val="tx1"/>
                </a:solidFill>
              </a:rPr>
              <a:t>interface, providing uniform access to a wide range </a:t>
            </a:r>
            <a:r>
              <a:rPr lang="en-US" dirty="0" smtClean="0">
                <a:solidFill>
                  <a:schemeClr val="tx1"/>
                </a:solidFill>
              </a:rPr>
              <a:t>of</a:t>
            </a:r>
          </a:p>
          <a:p>
            <a:pPr marL="0" indent="0">
              <a:buNone/>
            </a:pPr>
            <a:r>
              <a:rPr lang="en-US" dirty="0" smtClean="0">
                <a:solidFill>
                  <a:schemeClr val="tx1"/>
                </a:solidFill>
              </a:rPr>
              <a:t> 	relational </a:t>
            </a:r>
            <a:r>
              <a:rPr lang="en-US" dirty="0">
                <a:solidFill>
                  <a:schemeClr val="tx1"/>
                </a:solidFill>
              </a:rPr>
              <a:t>databases.</a:t>
            </a:r>
          </a:p>
          <a:p>
            <a:r>
              <a:rPr lang="en-US" dirty="0">
                <a:solidFill>
                  <a:schemeClr val="tx1"/>
                </a:solidFill>
              </a:rPr>
              <a:t>JDBC allows us to construct SQL statements and embed them </a:t>
            </a:r>
            <a:endParaRPr lang="en-US" dirty="0" smtClean="0">
              <a:solidFill>
                <a:schemeClr val="tx1"/>
              </a:solidFill>
            </a:endParaRPr>
          </a:p>
          <a:p>
            <a:pPr marL="0" indent="0">
              <a:buNone/>
            </a:pPr>
            <a:r>
              <a:rPr lang="en-US" dirty="0"/>
              <a:t>	</a:t>
            </a:r>
            <a:r>
              <a:rPr lang="en-US" dirty="0" smtClean="0">
                <a:solidFill>
                  <a:schemeClr val="tx1"/>
                </a:solidFill>
              </a:rPr>
              <a:t>inside </a:t>
            </a:r>
            <a:r>
              <a:rPr lang="en-US" dirty="0">
                <a:solidFill>
                  <a:schemeClr val="tx1"/>
                </a:solidFill>
              </a:rPr>
              <a:t>Java API calls.</a:t>
            </a:r>
          </a:p>
          <a:p>
            <a:r>
              <a:rPr lang="en-US" dirty="0">
                <a:solidFill>
                  <a:schemeClr val="tx1"/>
                </a:solidFill>
              </a:rPr>
              <a:t>JDBC  provides different set of APIs to perform operations </a:t>
            </a:r>
            <a:endParaRPr lang="en-US" dirty="0" smtClean="0">
              <a:solidFill>
                <a:schemeClr val="tx1"/>
              </a:solidFill>
            </a:endParaRPr>
          </a:p>
          <a:p>
            <a:pPr marL="0" indent="0">
              <a:buNone/>
            </a:pPr>
            <a:r>
              <a:rPr lang="en-US" dirty="0"/>
              <a:t>	</a:t>
            </a:r>
            <a:r>
              <a:rPr lang="en-US" dirty="0" smtClean="0">
                <a:solidFill>
                  <a:schemeClr val="tx1"/>
                </a:solidFill>
              </a:rPr>
              <a:t>related </a:t>
            </a:r>
            <a:r>
              <a:rPr lang="en-US" dirty="0">
                <a:solidFill>
                  <a:schemeClr val="tx1"/>
                </a:solidFill>
              </a:rPr>
              <a:t>to database; allows us to:</a:t>
            </a:r>
          </a:p>
          <a:p>
            <a:pPr lvl="5"/>
            <a:r>
              <a:rPr lang="en-US" sz="1800" dirty="0">
                <a:solidFill>
                  <a:schemeClr val="tx1"/>
                </a:solidFill>
              </a:rPr>
              <a:t>Establish a connection with a database.</a:t>
            </a:r>
          </a:p>
          <a:p>
            <a:pPr lvl="5"/>
            <a:r>
              <a:rPr lang="en-US" sz="1800" dirty="0">
                <a:solidFill>
                  <a:schemeClr val="tx1"/>
                </a:solidFill>
              </a:rPr>
              <a:t>Send SQL statements.</a:t>
            </a:r>
          </a:p>
          <a:p>
            <a:pPr lvl="5"/>
            <a:r>
              <a:rPr lang="en-US" sz="1800" dirty="0">
                <a:solidFill>
                  <a:schemeClr val="tx1"/>
                </a:solidFill>
              </a:rPr>
              <a:t>Process the results</a:t>
            </a:r>
          </a:p>
        </p:txBody>
      </p:sp>
    </p:spTree>
    <p:extLst>
      <p:ext uri="{BB962C8B-B14F-4D97-AF65-F5344CB8AC3E}">
        <p14:creationId xmlns:p14="http://schemas.microsoft.com/office/powerpoint/2010/main" val="107180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p:cNvSpPr>
          <p:nvPr>
            <p:ph type="title"/>
          </p:nvPr>
        </p:nvSpPr>
        <p:spPr/>
        <p:txBody>
          <a:bodyPr>
            <a:normAutofit fontScale="90000"/>
          </a:bodyPr>
          <a:lstStyle/>
          <a:p>
            <a:r>
              <a:rPr lang="en-US" sz="1200" dirty="0" smtClean="0"/>
              <a:t>Using </a:t>
            </a:r>
            <a:r>
              <a:rPr lang="en-US" sz="1200" dirty="0"/>
              <a:t>Transaction 	</a:t>
            </a:r>
            <a:r>
              <a:rPr lang="en-US" sz="900" dirty="0"/>
              <a:t>   </a:t>
            </a:r>
            <a:r>
              <a:rPr lang="en-US" dirty="0"/>
              <a:t/>
            </a:r>
            <a:br>
              <a:rPr lang="en-US" dirty="0"/>
            </a:br>
            <a:r>
              <a:rPr lang="en-US" dirty="0"/>
              <a:t>Transaction (</a:t>
            </a:r>
            <a:r>
              <a:rPr lang="en-US" dirty="0" err="1"/>
              <a:t>cntd</a:t>
            </a:r>
            <a:r>
              <a:rPr lang="en-US" dirty="0"/>
              <a:t>…)</a:t>
            </a:r>
          </a:p>
        </p:txBody>
      </p:sp>
      <p:sp>
        <p:nvSpPr>
          <p:cNvPr id="290819" name="Rectangle 3"/>
          <p:cNvSpPr>
            <a:spLocks noGrp="1"/>
          </p:cNvSpPr>
          <p:nvPr>
            <p:ph idx="1"/>
          </p:nvPr>
        </p:nvSpPr>
        <p:spPr>
          <a:xfrm>
            <a:off x="298516" y="753393"/>
            <a:ext cx="8639744" cy="5385125"/>
          </a:xfrm>
        </p:spPr>
        <p:txBody>
          <a:bodyPr/>
          <a:lstStyle/>
          <a:p>
            <a:endParaRPr lang="en-US" b="0" dirty="0" smtClean="0">
              <a:solidFill>
                <a:schemeClr val="tx1"/>
              </a:solidFill>
            </a:endParaRPr>
          </a:p>
          <a:p>
            <a:r>
              <a:rPr lang="en-US" b="0" dirty="0" err="1" smtClean="0">
                <a:solidFill>
                  <a:schemeClr val="tx1"/>
                </a:solidFill>
              </a:rPr>
              <a:t>Savepoint</a:t>
            </a:r>
            <a:r>
              <a:rPr lang="en-US" b="0" dirty="0" smtClean="0">
                <a:solidFill>
                  <a:schemeClr val="tx1"/>
                </a:solidFill>
              </a:rPr>
              <a:t> </a:t>
            </a:r>
            <a:r>
              <a:rPr lang="en-US" dirty="0">
                <a:solidFill>
                  <a:schemeClr val="tx1"/>
                </a:solidFill>
              </a:rPr>
              <a:t>is marking to roll back the transaction till the </a:t>
            </a:r>
            <a:r>
              <a:rPr lang="en-US" dirty="0" smtClean="0">
                <a:solidFill>
                  <a:schemeClr val="tx1"/>
                </a:solidFill>
              </a:rPr>
              <a:t>particular </a:t>
            </a:r>
            <a:r>
              <a:rPr lang="en-US" dirty="0">
                <a:solidFill>
                  <a:schemeClr val="tx1"/>
                </a:solidFill>
              </a:rPr>
              <a:t>statement in the transaction.</a:t>
            </a:r>
          </a:p>
          <a:p>
            <a:r>
              <a:rPr lang="en-US" dirty="0">
                <a:solidFill>
                  <a:schemeClr val="tx1"/>
                </a:solidFill>
              </a:rPr>
              <a:t>You can set the </a:t>
            </a:r>
            <a:r>
              <a:rPr lang="en-US" b="0" dirty="0">
                <a:solidFill>
                  <a:schemeClr val="tx1"/>
                </a:solidFill>
              </a:rPr>
              <a:t>multiple save points </a:t>
            </a:r>
            <a:r>
              <a:rPr lang="en-US" dirty="0">
                <a:solidFill>
                  <a:schemeClr val="tx1"/>
                </a:solidFill>
              </a:rPr>
              <a:t>in the transaction.</a:t>
            </a:r>
          </a:p>
          <a:p>
            <a:r>
              <a:rPr lang="en-US" dirty="0">
                <a:solidFill>
                  <a:schemeClr val="tx1"/>
                </a:solidFill>
              </a:rPr>
              <a:t>Example of Setting </a:t>
            </a:r>
            <a:r>
              <a:rPr lang="en-US" dirty="0" err="1">
                <a:solidFill>
                  <a:schemeClr val="tx1"/>
                </a:solidFill>
              </a:rPr>
              <a:t>Savepoint</a:t>
            </a:r>
            <a:r>
              <a:rPr lang="en-US" dirty="0">
                <a:solidFill>
                  <a:schemeClr val="tx1"/>
                </a:solidFill>
              </a:rPr>
              <a:t>:  </a:t>
            </a:r>
          </a:p>
          <a:p>
            <a:pPr lvl="1">
              <a:buFont typeface="Arial" charset="0"/>
              <a:buNone/>
            </a:pPr>
            <a:endParaRPr lang="en-US" dirty="0">
              <a:solidFill>
                <a:schemeClr val="tx1"/>
              </a:solidFill>
            </a:endParaRPr>
          </a:p>
          <a:p>
            <a:pPr lvl="1">
              <a:buFont typeface="Arial" charset="0"/>
              <a:buNone/>
            </a:pPr>
            <a:r>
              <a:rPr lang="en-US" dirty="0">
                <a:solidFill>
                  <a:schemeClr val="tx1"/>
                </a:solidFill>
              </a:rPr>
              <a:t>  </a:t>
            </a:r>
          </a:p>
          <a:p>
            <a:endParaRPr lang="en-US" dirty="0">
              <a:solidFill>
                <a:schemeClr val="tx1"/>
              </a:solidFill>
            </a:endParaRPr>
          </a:p>
          <a:p>
            <a:pPr>
              <a:buNone/>
            </a:pPr>
            <a:endParaRPr lang="en-US" dirty="0">
              <a:solidFill>
                <a:schemeClr val="tx1"/>
              </a:solidFill>
            </a:endParaRPr>
          </a:p>
          <a:p>
            <a:r>
              <a:rPr lang="en-US" dirty="0">
                <a:solidFill>
                  <a:schemeClr val="tx1"/>
                </a:solidFill>
              </a:rPr>
              <a:t>Example of Releasing </a:t>
            </a:r>
            <a:r>
              <a:rPr lang="en-US" dirty="0" err="1">
                <a:solidFill>
                  <a:schemeClr val="tx1"/>
                </a:solidFill>
              </a:rPr>
              <a:t>Savepoint</a:t>
            </a:r>
            <a:r>
              <a:rPr lang="en-US" dirty="0">
                <a:solidFill>
                  <a:schemeClr val="tx1"/>
                </a:solidFill>
              </a:rPr>
              <a:t>:</a:t>
            </a:r>
          </a:p>
        </p:txBody>
      </p:sp>
      <p:sp>
        <p:nvSpPr>
          <p:cNvPr id="290820" name="AutoShape 4"/>
          <p:cNvSpPr>
            <a:spLocks noChangeArrowheads="1"/>
          </p:cNvSpPr>
          <p:nvPr/>
        </p:nvSpPr>
        <p:spPr bwMode="auto">
          <a:xfrm>
            <a:off x="627742" y="3067625"/>
            <a:ext cx="7213237" cy="985838"/>
          </a:xfrm>
          <a:prstGeom prst="roundRect">
            <a:avLst>
              <a:gd name="adj" fmla="val 16667"/>
            </a:avLst>
          </a:prstGeom>
          <a:solidFill>
            <a:schemeClr val="bg1"/>
          </a:solidFill>
          <a:ln w="19050">
            <a:solidFill>
              <a:schemeClr val="tx1"/>
            </a:solidFill>
            <a:round/>
            <a:headEnd/>
            <a:tailEnd/>
          </a:ln>
          <a:effectLst/>
        </p:spPr>
        <p:txBody>
          <a:bodyPr wrap="none" anchor="ctr"/>
          <a:lstStyle/>
          <a:p>
            <a:pPr lvl="1">
              <a:lnSpc>
                <a:spcPct val="90000"/>
              </a:lnSpc>
            </a:pPr>
            <a:r>
              <a:rPr lang="en-US" dirty="0" err="1">
                <a:latin typeface="+mj-lt"/>
              </a:rPr>
              <a:t>Savepoint</a:t>
            </a:r>
            <a:r>
              <a:rPr lang="en-US" dirty="0">
                <a:latin typeface="+mj-lt"/>
              </a:rPr>
              <a:t> svpt1 = </a:t>
            </a:r>
            <a:r>
              <a:rPr lang="en-US" dirty="0" err="1">
                <a:latin typeface="+mj-lt"/>
              </a:rPr>
              <a:t>conn.setSavepoint</a:t>
            </a:r>
            <a:r>
              <a:rPr lang="en-US" dirty="0">
                <a:latin typeface="+mj-lt"/>
              </a:rPr>
              <a:t>("SAVEPOINT_1"); </a:t>
            </a:r>
          </a:p>
          <a:p>
            <a:pPr lvl="1">
              <a:lnSpc>
                <a:spcPct val="90000"/>
              </a:lnSpc>
            </a:pPr>
            <a:r>
              <a:rPr lang="en-US" dirty="0">
                <a:latin typeface="+mj-lt"/>
              </a:rPr>
              <a:t>……</a:t>
            </a:r>
          </a:p>
          <a:p>
            <a:pPr lvl="1">
              <a:lnSpc>
                <a:spcPct val="90000"/>
              </a:lnSpc>
            </a:pPr>
            <a:r>
              <a:rPr lang="en-US" dirty="0" err="1">
                <a:latin typeface="+mj-lt"/>
              </a:rPr>
              <a:t>con.rollback</a:t>
            </a:r>
            <a:r>
              <a:rPr lang="en-US" dirty="0">
                <a:latin typeface="+mj-lt"/>
              </a:rPr>
              <a:t>(svpt1);</a:t>
            </a:r>
          </a:p>
        </p:txBody>
      </p:sp>
      <p:sp>
        <p:nvSpPr>
          <p:cNvPr id="290821" name="AutoShape 5"/>
          <p:cNvSpPr>
            <a:spLocks noChangeArrowheads="1"/>
          </p:cNvSpPr>
          <p:nvPr/>
        </p:nvSpPr>
        <p:spPr bwMode="auto">
          <a:xfrm>
            <a:off x="660400" y="4809222"/>
            <a:ext cx="6353624" cy="457200"/>
          </a:xfrm>
          <a:prstGeom prst="roundRect">
            <a:avLst>
              <a:gd name="adj" fmla="val 16667"/>
            </a:avLst>
          </a:prstGeom>
          <a:solidFill>
            <a:schemeClr val="bg1"/>
          </a:solidFill>
          <a:ln w="19050">
            <a:solidFill>
              <a:schemeClr val="tx1"/>
            </a:solidFill>
            <a:round/>
            <a:headEnd/>
            <a:tailEnd/>
          </a:ln>
          <a:effectLst/>
        </p:spPr>
        <p:txBody>
          <a:bodyPr wrap="none" anchor="ctr"/>
          <a:lstStyle/>
          <a:p>
            <a:pPr lvl="1">
              <a:lnSpc>
                <a:spcPct val="90000"/>
              </a:lnSpc>
            </a:pPr>
            <a:r>
              <a:rPr lang="en-US" dirty="0" err="1">
                <a:latin typeface="+mj-lt"/>
              </a:rPr>
              <a:t>conn.releaseSavepoint</a:t>
            </a:r>
            <a:r>
              <a:rPr lang="en-US" dirty="0">
                <a:latin typeface="+mj-lt"/>
              </a:rPr>
              <a:t>(svpt1);</a:t>
            </a:r>
          </a:p>
        </p:txBody>
      </p:sp>
    </p:spTree>
    <p:extLst>
      <p:ext uri="{BB962C8B-B14F-4D97-AF65-F5344CB8AC3E}">
        <p14:creationId xmlns:p14="http://schemas.microsoft.com/office/powerpoint/2010/main" val="1754686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22" name="Rectangle 78"/>
          <p:cNvSpPr>
            <a:spLocks noGrp="1"/>
          </p:cNvSpPr>
          <p:nvPr>
            <p:ph type="title"/>
          </p:nvPr>
        </p:nvSpPr>
        <p:spPr/>
        <p:txBody>
          <a:bodyPr>
            <a:noAutofit/>
          </a:bodyPr>
          <a:lstStyle/>
          <a:p>
            <a:r>
              <a:rPr lang="en-US" dirty="0"/>
              <a:t>Demo : Transaction</a:t>
            </a:r>
          </a:p>
        </p:txBody>
      </p:sp>
      <p:sp>
        <p:nvSpPr>
          <p:cNvPr id="313423" name="Rectangle 79"/>
          <p:cNvSpPr>
            <a:spLocks noGrp="1"/>
          </p:cNvSpPr>
          <p:nvPr>
            <p:ph idx="1"/>
          </p:nvPr>
        </p:nvSpPr>
        <p:spPr/>
        <p:txBody>
          <a:bodyPr/>
          <a:lstStyle/>
          <a:p>
            <a:r>
              <a:rPr lang="en-US" dirty="0">
                <a:solidFill>
                  <a:schemeClr val="tx1"/>
                </a:solidFill>
              </a:rPr>
              <a:t>Execute the Transaction.java program</a:t>
            </a:r>
          </a:p>
        </p:txBody>
      </p:sp>
    </p:spTree>
    <p:extLst>
      <p:ext uri="{BB962C8B-B14F-4D97-AF65-F5344CB8AC3E}">
        <p14:creationId xmlns:p14="http://schemas.microsoft.com/office/powerpoint/2010/main" val="545152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8" name="Rectangle 8"/>
          <p:cNvSpPr>
            <a:spLocks noGrp="1"/>
          </p:cNvSpPr>
          <p:nvPr>
            <p:ph type="title"/>
          </p:nvPr>
        </p:nvSpPr>
        <p:spPr/>
        <p:txBody>
          <a:bodyPr>
            <a:normAutofit fontScale="90000"/>
          </a:bodyPr>
          <a:lstStyle/>
          <a:p>
            <a:r>
              <a:rPr lang="en-US" sz="1200" dirty="0" smtClean="0"/>
              <a:t>JDBC </a:t>
            </a:r>
            <a:r>
              <a:rPr lang="en-US" sz="1200" dirty="0"/>
              <a:t>Best Practices	</a:t>
            </a:r>
            <a:r>
              <a:rPr lang="en-US" sz="900" dirty="0"/>
              <a:t>   </a:t>
            </a:r>
            <a:br>
              <a:rPr lang="en-US" sz="900" dirty="0"/>
            </a:br>
            <a:r>
              <a:rPr lang="en-US" dirty="0"/>
              <a:t>Best Practices</a:t>
            </a:r>
          </a:p>
        </p:txBody>
      </p:sp>
      <p:sp>
        <p:nvSpPr>
          <p:cNvPr id="307209" name="Rectangle 9"/>
          <p:cNvSpPr>
            <a:spLocks noGrp="1"/>
          </p:cNvSpPr>
          <p:nvPr>
            <p:ph idx="1"/>
          </p:nvPr>
        </p:nvSpPr>
        <p:spPr>
          <a:xfrm>
            <a:off x="298516" y="1109610"/>
            <a:ext cx="7782494" cy="5028908"/>
          </a:xfrm>
        </p:spPr>
        <p:txBody>
          <a:bodyPr/>
          <a:lstStyle/>
          <a:p>
            <a:endParaRPr lang="en-US" dirty="0" smtClean="0">
              <a:solidFill>
                <a:schemeClr val="tx1"/>
              </a:solidFill>
            </a:endParaRPr>
          </a:p>
          <a:p>
            <a:r>
              <a:rPr lang="en-US" dirty="0" smtClean="0">
                <a:solidFill>
                  <a:schemeClr val="tx1"/>
                </a:solidFill>
              </a:rPr>
              <a:t>Some </a:t>
            </a:r>
            <a:r>
              <a:rPr lang="en-US" dirty="0">
                <a:solidFill>
                  <a:schemeClr val="tx1"/>
                </a:solidFill>
              </a:rPr>
              <a:t>of the best practices in JDBC</a:t>
            </a:r>
            <a:r>
              <a:rPr lang="en-US" dirty="0" smtClean="0">
                <a:solidFill>
                  <a:schemeClr val="tx1"/>
                </a:solidFill>
              </a:rPr>
              <a:t>:</a:t>
            </a:r>
          </a:p>
          <a:p>
            <a:pPr marL="0" indent="0">
              <a:buNone/>
            </a:pPr>
            <a:endParaRPr lang="en-US" dirty="0">
              <a:solidFill>
                <a:schemeClr val="tx1"/>
              </a:solidFill>
            </a:endParaRPr>
          </a:p>
          <a:p>
            <a:pPr lvl="1"/>
            <a:r>
              <a:rPr lang="en-US" dirty="0">
                <a:solidFill>
                  <a:schemeClr val="tx1"/>
                </a:solidFill>
              </a:rPr>
              <a:t>Selection of Driver </a:t>
            </a:r>
            <a:endParaRPr lang="en-US" dirty="0" smtClean="0">
              <a:solidFill>
                <a:schemeClr val="tx1"/>
              </a:solidFill>
            </a:endParaRPr>
          </a:p>
          <a:p>
            <a:pPr lvl="1"/>
            <a:endParaRPr lang="en-US" dirty="0">
              <a:solidFill>
                <a:schemeClr val="tx1"/>
              </a:solidFill>
            </a:endParaRPr>
          </a:p>
          <a:p>
            <a:pPr lvl="1"/>
            <a:r>
              <a:rPr lang="en-US" dirty="0" smtClean="0">
                <a:solidFill>
                  <a:schemeClr val="tx1"/>
                </a:solidFill>
              </a:rPr>
              <a:t>Close </a:t>
            </a:r>
            <a:r>
              <a:rPr lang="en-US" dirty="0">
                <a:solidFill>
                  <a:schemeClr val="tx1"/>
                </a:solidFill>
              </a:rPr>
              <a:t>resources as soon as you’re done with </a:t>
            </a:r>
            <a:r>
              <a:rPr lang="en-US" dirty="0" smtClean="0">
                <a:solidFill>
                  <a:schemeClr val="tx1"/>
                </a:solidFill>
              </a:rPr>
              <a:t>them</a:t>
            </a:r>
          </a:p>
          <a:p>
            <a:pPr lvl="1"/>
            <a:endParaRPr lang="en-US" dirty="0">
              <a:solidFill>
                <a:schemeClr val="tx1"/>
              </a:solidFill>
            </a:endParaRPr>
          </a:p>
          <a:p>
            <a:pPr lvl="1"/>
            <a:r>
              <a:rPr lang="en-US" dirty="0">
                <a:solidFill>
                  <a:schemeClr val="tx1"/>
                </a:solidFill>
              </a:rPr>
              <a:t>Turn-Off Auto-Commit – group updates into a </a:t>
            </a:r>
            <a:r>
              <a:rPr lang="en-US" dirty="0" smtClean="0">
                <a:solidFill>
                  <a:schemeClr val="tx1"/>
                </a:solidFill>
              </a:rPr>
              <a:t>transaction</a:t>
            </a:r>
          </a:p>
          <a:p>
            <a:pPr lvl="1"/>
            <a:endParaRPr lang="en-US" dirty="0">
              <a:solidFill>
                <a:schemeClr val="tx1"/>
              </a:solidFill>
            </a:endParaRPr>
          </a:p>
          <a:p>
            <a:pPr lvl="1"/>
            <a:r>
              <a:rPr lang="en-US" dirty="0">
                <a:solidFill>
                  <a:schemeClr val="tx1"/>
                </a:solidFill>
              </a:rPr>
              <a:t>Business identifiers as a String instead of </a:t>
            </a:r>
            <a:r>
              <a:rPr lang="en-US" dirty="0" smtClean="0">
                <a:solidFill>
                  <a:schemeClr val="tx1"/>
                </a:solidFill>
              </a:rPr>
              <a:t>number</a:t>
            </a:r>
          </a:p>
          <a:p>
            <a:pPr lvl="1"/>
            <a:endParaRPr lang="en-US" dirty="0">
              <a:solidFill>
                <a:schemeClr val="tx1"/>
              </a:solidFill>
            </a:endParaRPr>
          </a:p>
          <a:p>
            <a:pPr lvl="1"/>
            <a:r>
              <a:rPr lang="en-US" dirty="0">
                <a:solidFill>
                  <a:schemeClr val="tx1"/>
                </a:solidFill>
              </a:rPr>
              <a:t>Do not perform database tasks in code </a:t>
            </a:r>
            <a:endParaRPr lang="en-US" dirty="0" smtClean="0">
              <a:solidFill>
                <a:schemeClr val="tx1"/>
              </a:solidFill>
            </a:endParaRPr>
          </a:p>
          <a:p>
            <a:pPr lvl="1"/>
            <a:endParaRPr lang="en-US" dirty="0">
              <a:solidFill>
                <a:schemeClr val="tx1"/>
              </a:solidFill>
            </a:endParaRPr>
          </a:p>
          <a:p>
            <a:pPr lvl="1"/>
            <a:r>
              <a:rPr lang="en-US" dirty="0">
                <a:solidFill>
                  <a:schemeClr val="tx1"/>
                </a:solidFill>
              </a:rPr>
              <a:t>Use JDBC’s </a:t>
            </a:r>
            <a:r>
              <a:rPr lang="en-US" dirty="0" err="1">
                <a:solidFill>
                  <a:schemeClr val="tx1"/>
                </a:solidFill>
              </a:rPr>
              <a:t>PreparedStatement</a:t>
            </a:r>
            <a:r>
              <a:rPr lang="en-US" dirty="0">
                <a:solidFill>
                  <a:schemeClr val="tx1"/>
                </a:solidFill>
              </a:rPr>
              <a:t> instead of Statement when possible</a:t>
            </a:r>
          </a:p>
        </p:txBody>
      </p:sp>
    </p:spTree>
    <p:extLst>
      <p:ext uri="{BB962C8B-B14F-4D97-AF65-F5344CB8AC3E}">
        <p14:creationId xmlns:p14="http://schemas.microsoft.com/office/powerpoint/2010/main" val="3270514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p:cNvSpPr>
          <p:nvPr>
            <p:ph type="title"/>
          </p:nvPr>
        </p:nvSpPr>
        <p:spPr/>
        <p:txBody>
          <a:bodyPr>
            <a:noAutofit/>
          </a:bodyPr>
          <a:lstStyle/>
          <a:p>
            <a:r>
              <a:rPr lang="en-US" sz="1200" dirty="0" smtClean="0"/>
              <a:t>JDBC </a:t>
            </a:r>
            <a:r>
              <a:rPr lang="en-US" sz="1200" dirty="0"/>
              <a:t>Best Practices</a:t>
            </a:r>
            <a:r>
              <a:rPr lang="en-US" dirty="0" smtClean="0"/>
              <a:t/>
            </a:r>
            <a:br>
              <a:rPr lang="en-US" dirty="0" smtClean="0"/>
            </a:br>
            <a:r>
              <a:rPr lang="en-US" dirty="0" smtClean="0"/>
              <a:t>Best </a:t>
            </a:r>
            <a:r>
              <a:rPr lang="en-US" dirty="0"/>
              <a:t>Practices</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7940591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a:xfrm>
            <a:off x="504111" y="280081"/>
            <a:ext cx="8312649" cy="564752"/>
          </a:xfrm>
        </p:spPr>
        <p:txBody>
          <a:bodyPr/>
          <a:lstStyle/>
          <a:p>
            <a:r>
              <a:rPr lang="en-US" sz="1200" dirty="0"/>
              <a:t/>
            </a:r>
            <a:br>
              <a:rPr lang="en-US" sz="1200" dirty="0"/>
            </a:br>
            <a:r>
              <a:rPr lang="en-US" dirty="0"/>
              <a:t>Lab : JDBC</a:t>
            </a:r>
          </a:p>
        </p:txBody>
      </p:sp>
      <p:sp>
        <p:nvSpPr>
          <p:cNvPr id="215050" name="Rectangle 10"/>
          <p:cNvSpPr>
            <a:spLocks noGrp="1"/>
          </p:cNvSpPr>
          <p:nvPr>
            <p:ph idx="1"/>
          </p:nvPr>
        </p:nvSpPr>
        <p:spPr>
          <a:xfrm>
            <a:off x="298517" y="1494766"/>
            <a:ext cx="5599363" cy="4643751"/>
          </a:xfrm>
        </p:spPr>
        <p:txBody>
          <a:bodyPr/>
          <a:lstStyle/>
          <a:p>
            <a:endParaRPr lang="en-US" dirty="0" smtClean="0">
              <a:solidFill>
                <a:schemeClr val="tx1"/>
              </a:solidFill>
            </a:endParaRPr>
          </a:p>
          <a:p>
            <a:r>
              <a:rPr lang="en-US" dirty="0" smtClean="0">
                <a:solidFill>
                  <a:schemeClr val="tx1"/>
                </a:solidFill>
              </a:rPr>
              <a:t>Lab 10: </a:t>
            </a:r>
            <a:r>
              <a:rPr lang="en-US" dirty="0" smtClean="0">
                <a:solidFill>
                  <a:schemeClr val="tx1"/>
                </a:solidFill>
              </a:rPr>
              <a:t>JDBC </a:t>
            </a:r>
            <a:r>
              <a:rPr lang="en-US" dirty="0">
                <a:solidFill>
                  <a:schemeClr val="tx1"/>
                </a:solidFill>
              </a:rPr>
              <a:t>4.0</a:t>
            </a:r>
          </a:p>
        </p:txBody>
      </p:sp>
    </p:spTree>
    <p:extLst>
      <p:ext uri="{BB962C8B-B14F-4D97-AF65-F5344CB8AC3E}">
        <p14:creationId xmlns:p14="http://schemas.microsoft.com/office/powerpoint/2010/main" val="3429890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a:xfrm>
            <a:off x="298516" y="925830"/>
            <a:ext cx="6887389" cy="5212688"/>
          </a:xfrm>
        </p:spPr>
        <p:txBody>
          <a:bodyPr/>
          <a:lstStyle/>
          <a:p>
            <a:endParaRPr lang="en-US" dirty="0" smtClean="0">
              <a:solidFill>
                <a:schemeClr val="tx1"/>
              </a:solidFill>
            </a:endParaRPr>
          </a:p>
          <a:p>
            <a:r>
              <a:rPr lang="en-US" dirty="0" smtClean="0">
                <a:solidFill>
                  <a:schemeClr val="tx1"/>
                </a:solidFill>
              </a:rPr>
              <a:t>In </a:t>
            </a:r>
            <a:r>
              <a:rPr lang="en-US" dirty="0">
                <a:solidFill>
                  <a:schemeClr val="tx1"/>
                </a:solidFill>
              </a:rPr>
              <a:t>this lesson, you have learnt: </a:t>
            </a:r>
            <a:endParaRPr lang="en-US" dirty="0" smtClean="0">
              <a:solidFill>
                <a:schemeClr val="tx1"/>
              </a:solidFill>
            </a:endParaRPr>
          </a:p>
          <a:p>
            <a:endParaRPr lang="en-US" dirty="0">
              <a:solidFill>
                <a:schemeClr val="tx1"/>
              </a:solidFill>
            </a:endParaRPr>
          </a:p>
          <a:p>
            <a:pPr lvl="1"/>
            <a:r>
              <a:rPr lang="en-US" dirty="0">
                <a:solidFill>
                  <a:schemeClr val="tx1"/>
                </a:solidFill>
              </a:rPr>
              <a:t>Establishing the connection with database to perform </a:t>
            </a:r>
            <a:endParaRPr lang="en-US" dirty="0" smtClean="0">
              <a:solidFill>
                <a:schemeClr val="tx1"/>
              </a:solidFill>
            </a:endParaRPr>
          </a:p>
          <a:p>
            <a:pPr marL="3572" lvl="1" indent="0">
              <a:buNone/>
            </a:pPr>
            <a:r>
              <a:rPr lang="en-US" dirty="0"/>
              <a:t>	</a:t>
            </a:r>
            <a:r>
              <a:rPr lang="en-US" dirty="0" smtClean="0">
                <a:solidFill>
                  <a:schemeClr val="tx1"/>
                </a:solidFill>
              </a:rPr>
              <a:t>database </a:t>
            </a:r>
            <a:r>
              <a:rPr lang="en-US" dirty="0">
                <a:solidFill>
                  <a:schemeClr val="tx1"/>
                </a:solidFill>
              </a:rPr>
              <a:t>operations </a:t>
            </a:r>
          </a:p>
          <a:p>
            <a:pPr lvl="1"/>
            <a:r>
              <a:rPr lang="en-US" dirty="0">
                <a:solidFill>
                  <a:schemeClr val="tx1"/>
                </a:solidFill>
              </a:rPr>
              <a:t>Different types of statement </a:t>
            </a:r>
            <a:r>
              <a:rPr lang="en-US" dirty="0" smtClean="0">
                <a:solidFill>
                  <a:schemeClr val="tx1"/>
                </a:solidFill>
              </a:rPr>
              <a:t>creation</a:t>
            </a:r>
          </a:p>
          <a:p>
            <a:pPr marL="3572" lvl="1" indent="0">
              <a:buNone/>
            </a:pPr>
            <a:endParaRPr lang="en-US" dirty="0">
              <a:solidFill>
                <a:schemeClr val="tx1"/>
              </a:solidFill>
            </a:endParaRPr>
          </a:p>
          <a:p>
            <a:pPr lvl="1"/>
            <a:r>
              <a:rPr lang="en-US" dirty="0">
                <a:solidFill>
                  <a:schemeClr val="tx1"/>
                </a:solidFill>
              </a:rPr>
              <a:t>Different ways of executing </a:t>
            </a:r>
            <a:r>
              <a:rPr lang="en-US" dirty="0" smtClean="0">
                <a:solidFill>
                  <a:schemeClr val="tx1"/>
                </a:solidFill>
              </a:rPr>
              <a:t>statements</a:t>
            </a:r>
          </a:p>
          <a:p>
            <a:pPr marL="3572" lvl="1" indent="0">
              <a:buNone/>
            </a:pPr>
            <a:endParaRPr lang="en-US" dirty="0">
              <a:solidFill>
                <a:schemeClr val="tx1"/>
              </a:solidFill>
            </a:endParaRPr>
          </a:p>
          <a:p>
            <a:pPr lvl="1"/>
            <a:r>
              <a:rPr lang="en-US" dirty="0">
                <a:solidFill>
                  <a:schemeClr val="tx1"/>
                </a:solidFill>
              </a:rPr>
              <a:t>Transaction management using JDBC </a:t>
            </a:r>
            <a:r>
              <a:rPr lang="en-US" dirty="0" smtClean="0">
                <a:solidFill>
                  <a:schemeClr val="tx1"/>
                </a:solidFill>
              </a:rPr>
              <a:t>APIs</a:t>
            </a:r>
          </a:p>
          <a:p>
            <a:pPr marL="3572" lvl="1" indent="0">
              <a:buNone/>
            </a:pPr>
            <a:endParaRPr lang="en-US" dirty="0">
              <a:solidFill>
                <a:schemeClr val="tx1"/>
              </a:solidFill>
            </a:endParaRPr>
          </a:p>
          <a:p>
            <a:pPr lvl="1"/>
            <a:r>
              <a:rPr lang="en-US" dirty="0">
                <a:solidFill>
                  <a:schemeClr val="tx1"/>
                </a:solidFill>
              </a:rPr>
              <a:t>Use of connection pooling to increase the performance </a:t>
            </a:r>
            <a:r>
              <a:rPr lang="en-US" dirty="0" smtClean="0">
                <a:solidFill>
                  <a:schemeClr val="tx1"/>
                </a:solidFill>
              </a:rPr>
              <a:t>of</a:t>
            </a:r>
          </a:p>
          <a:p>
            <a:pPr marL="3572" lvl="1" indent="0">
              <a:buNone/>
            </a:pPr>
            <a:r>
              <a:rPr lang="en-US" dirty="0" smtClean="0">
                <a:solidFill>
                  <a:schemeClr val="tx1"/>
                </a:solidFill>
              </a:rPr>
              <a:t> application</a:t>
            </a:r>
          </a:p>
          <a:p>
            <a:pPr marL="3572" lvl="1" indent="0">
              <a:buNone/>
            </a:pPr>
            <a:endParaRPr lang="en-US" dirty="0">
              <a:solidFill>
                <a:schemeClr val="tx1"/>
              </a:solidFill>
            </a:endParaRPr>
          </a:p>
          <a:p>
            <a:pPr lvl="1"/>
            <a:r>
              <a:rPr lang="en-US" dirty="0">
                <a:solidFill>
                  <a:schemeClr val="tx1"/>
                </a:solidFill>
              </a:rPr>
              <a:t>And best practices for JDBC applications</a:t>
            </a: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normAutofit lnSpcReduction="10000"/>
          </a:bodyPr>
          <a:lstStyle/>
          <a:p>
            <a:endParaRPr lang="en-US" dirty="0" smtClean="0">
              <a:solidFill>
                <a:schemeClr val="tx1"/>
              </a:solidFill>
            </a:endParaRPr>
          </a:p>
          <a:p>
            <a:r>
              <a:rPr lang="en-US" dirty="0" smtClean="0">
                <a:solidFill>
                  <a:schemeClr val="tx1"/>
                </a:solidFill>
              </a:rPr>
              <a:t>Question </a:t>
            </a:r>
            <a:r>
              <a:rPr lang="en-US" dirty="0">
                <a:solidFill>
                  <a:schemeClr val="tx1"/>
                </a:solidFill>
              </a:rPr>
              <a:t>1 :</a:t>
            </a:r>
            <a:r>
              <a:rPr lang="en-US" b="0" dirty="0">
                <a:solidFill>
                  <a:schemeClr val="tx1"/>
                </a:solidFill>
              </a:rPr>
              <a:t> </a:t>
            </a:r>
            <a:r>
              <a:rPr lang="en-US" dirty="0">
                <a:solidFill>
                  <a:schemeClr val="tx1"/>
                </a:solidFill>
              </a:rPr>
              <a:t>Which Statement is used when you </a:t>
            </a:r>
            <a:endParaRPr lang="en-US" dirty="0" smtClean="0">
              <a:solidFill>
                <a:schemeClr val="tx1"/>
              </a:solidFill>
            </a:endParaRPr>
          </a:p>
          <a:p>
            <a:pPr marL="0" indent="0">
              <a:buNone/>
            </a:pPr>
            <a:r>
              <a:rPr lang="en-US" dirty="0"/>
              <a:t>	</a:t>
            </a:r>
            <a:r>
              <a:rPr lang="en-US" dirty="0" smtClean="0">
                <a:solidFill>
                  <a:schemeClr val="tx1"/>
                </a:solidFill>
              </a:rPr>
              <a:t>want </a:t>
            </a:r>
            <a:r>
              <a:rPr lang="en-US" dirty="0">
                <a:solidFill>
                  <a:schemeClr val="tx1"/>
                </a:solidFill>
              </a:rPr>
              <a:t>to pass parameter to the query</a:t>
            </a:r>
            <a:r>
              <a:rPr lang="en-US" dirty="0" smtClean="0">
                <a:solidFill>
                  <a:schemeClr val="tx1"/>
                </a:solidFill>
              </a:rPr>
              <a:t>?</a:t>
            </a:r>
          </a:p>
          <a:p>
            <a:pPr marL="0" indent="0">
              <a:buNone/>
            </a:pPr>
            <a:endParaRPr lang="en-US" dirty="0">
              <a:solidFill>
                <a:schemeClr val="tx1"/>
              </a:solidFill>
            </a:endParaRPr>
          </a:p>
          <a:p>
            <a:pPr lvl="3"/>
            <a:r>
              <a:rPr lang="en-US" b="1" dirty="0">
                <a:solidFill>
                  <a:schemeClr val="tx1"/>
                </a:solidFill>
              </a:rPr>
              <a:t> Option 1 : </a:t>
            </a:r>
            <a:r>
              <a:rPr lang="en-US" dirty="0" smtClean="0">
                <a:solidFill>
                  <a:schemeClr val="tx1"/>
                </a:solidFill>
              </a:rPr>
              <a:t>Statement</a:t>
            </a:r>
          </a:p>
          <a:p>
            <a:pPr lvl="3"/>
            <a:endParaRPr lang="en-US" dirty="0">
              <a:solidFill>
                <a:schemeClr val="tx1"/>
              </a:solidFill>
            </a:endParaRPr>
          </a:p>
          <a:p>
            <a:pPr lvl="3"/>
            <a:r>
              <a:rPr lang="en-US" b="1" dirty="0">
                <a:solidFill>
                  <a:schemeClr val="tx1"/>
                </a:solidFill>
              </a:rPr>
              <a:t> Option 2 : </a:t>
            </a:r>
            <a:r>
              <a:rPr lang="en-US" dirty="0" err="1" smtClean="0">
                <a:solidFill>
                  <a:schemeClr val="tx1"/>
                </a:solidFill>
              </a:rPr>
              <a:t>PreparedStatement</a:t>
            </a:r>
            <a:endParaRPr lang="en-US" dirty="0" smtClean="0">
              <a:solidFill>
                <a:schemeClr val="tx1"/>
              </a:solidFill>
            </a:endParaRPr>
          </a:p>
          <a:p>
            <a:pPr lvl="3"/>
            <a:endParaRPr lang="en-US" dirty="0">
              <a:solidFill>
                <a:schemeClr val="tx1"/>
              </a:solidFill>
            </a:endParaRPr>
          </a:p>
          <a:p>
            <a:pPr lvl="3"/>
            <a:r>
              <a:rPr lang="en-US" b="1" dirty="0">
                <a:solidFill>
                  <a:schemeClr val="tx1"/>
                </a:solidFill>
              </a:rPr>
              <a:t> Option 3 : </a:t>
            </a:r>
            <a:r>
              <a:rPr lang="en-US" dirty="0" err="1" smtClean="0">
                <a:solidFill>
                  <a:schemeClr val="tx1"/>
                </a:solidFill>
              </a:rPr>
              <a:t>CallableStatement</a:t>
            </a:r>
            <a:endParaRPr lang="en-US" dirty="0" smtClean="0">
              <a:solidFill>
                <a:schemeClr val="tx1"/>
              </a:solidFill>
            </a:endParaRPr>
          </a:p>
          <a:p>
            <a:pPr lvl="3"/>
            <a:endParaRPr lang="en-US" dirty="0">
              <a:solidFill>
                <a:schemeClr val="tx1"/>
              </a:solidFill>
            </a:endParaRPr>
          </a:p>
          <a:p>
            <a:r>
              <a:rPr lang="en-US" dirty="0">
                <a:solidFill>
                  <a:schemeClr val="tx1"/>
                </a:solidFill>
              </a:rPr>
              <a:t>Question 2 :</a:t>
            </a:r>
            <a:r>
              <a:rPr lang="en-US" b="0" dirty="0">
                <a:solidFill>
                  <a:schemeClr val="tx1"/>
                </a:solidFill>
              </a:rPr>
              <a:t> </a:t>
            </a:r>
            <a:r>
              <a:rPr lang="en-US" dirty="0">
                <a:solidFill>
                  <a:schemeClr val="tx1"/>
                </a:solidFill>
              </a:rPr>
              <a:t>____ method is best suited to </a:t>
            </a:r>
            <a:r>
              <a:rPr lang="en-US" dirty="0" smtClean="0">
                <a:solidFill>
                  <a:schemeClr val="tx1"/>
                </a:solidFill>
              </a:rPr>
              <a:t>execute</a:t>
            </a:r>
          </a:p>
          <a:p>
            <a:pPr marL="0" indent="0">
              <a:buNone/>
            </a:pPr>
            <a:r>
              <a:rPr lang="en-US" dirty="0"/>
              <a:t>	</a:t>
            </a:r>
            <a:r>
              <a:rPr lang="en-US" dirty="0" smtClean="0">
                <a:solidFill>
                  <a:schemeClr val="tx1"/>
                </a:solidFill>
              </a:rPr>
              <a:t> </a:t>
            </a:r>
            <a:r>
              <a:rPr lang="en-US" dirty="0">
                <a:solidFill>
                  <a:schemeClr val="tx1"/>
                </a:solidFill>
              </a:rPr>
              <a:t>DDL Queries. </a:t>
            </a:r>
            <a:endParaRPr lang="en-US" dirty="0" smtClean="0">
              <a:solidFill>
                <a:schemeClr val="tx1"/>
              </a:solidFill>
            </a:endParaRPr>
          </a:p>
          <a:p>
            <a:pPr marL="0" indent="0">
              <a:buNone/>
            </a:pPr>
            <a:endParaRPr lang="en-US" dirty="0" smtClean="0">
              <a:solidFill>
                <a:schemeClr val="tx1"/>
              </a:solidFill>
            </a:endParaRPr>
          </a:p>
          <a:p>
            <a:r>
              <a:rPr lang="en-US" dirty="0">
                <a:solidFill>
                  <a:schemeClr val="tx1"/>
                </a:solidFill>
              </a:rPr>
              <a:t>Question </a:t>
            </a:r>
            <a:r>
              <a:rPr lang="en-US" dirty="0" smtClean="0">
                <a:solidFill>
                  <a:schemeClr val="tx1"/>
                </a:solidFill>
              </a:rPr>
              <a:t>3 </a:t>
            </a:r>
            <a:r>
              <a:rPr lang="en-US" dirty="0">
                <a:solidFill>
                  <a:schemeClr val="tx1"/>
                </a:solidFill>
              </a:rPr>
              <a:t>:</a:t>
            </a:r>
            <a:r>
              <a:rPr lang="en-US" b="0" dirty="0">
                <a:solidFill>
                  <a:schemeClr val="tx1"/>
                </a:solidFill>
              </a:rPr>
              <a:t> </a:t>
            </a:r>
            <a:r>
              <a:rPr lang="en-US" dirty="0">
                <a:solidFill>
                  <a:schemeClr val="tx1"/>
                </a:solidFill>
              </a:rPr>
              <a:t>By default, a connection object is in </a:t>
            </a:r>
            <a:r>
              <a:rPr lang="en-US" dirty="0" smtClean="0">
                <a:solidFill>
                  <a:schemeClr val="tx1"/>
                </a:solidFill>
              </a:rPr>
              <a:t>	auto-commit </a:t>
            </a:r>
            <a:r>
              <a:rPr lang="en-US" dirty="0">
                <a:solidFill>
                  <a:schemeClr val="tx1"/>
                </a:solidFill>
              </a:rPr>
              <a:t>mode </a:t>
            </a:r>
          </a:p>
          <a:p>
            <a:pPr lvl="4"/>
            <a:r>
              <a:rPr lang="en-US" dirty="0">
                <a:solidFill>
                  <a:schemeClr val="tx1"/>
                </a:solidFill>
              </a:rPr>
              <a:t>True/False</a:t>
            </a:r>
          </a:p>
          <a:p>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p:cNvSpPr>
          <p:nvPr>
            <p:ph type="title"/>
          </p:nvPr>
        </p:nvSpPr>
        <p:spPr/>
        <p:txBody>
          <a:bodyPr>
            <a:normAutofit fontScale="90000"/>
          </a:bodyPr>
          <a:lstStyle/>
          <a:p>
            <a:r>
              <a:rPr lang="en-US" sz="1200" dirty="0" smtClean="0"/>
              <a:t>Java </a:t>
            </a:r>
            <a:r>
              <a:rPr lang="en-US" sz="1200" dirty="0"/>
              <a:t>Database Connectivity </a:t>
            </a:r>
            <a:br>
              <a:rPr lang="en-US" sz="1200" dirty="0"/>
            </a:br>
            <a:r>
              <a:rPr lang="en-US" dirty="0"/>
              <a:t>JDBC Features</a:t>
            </a:r>
          </a:p>
        </p:txBody>
      </p:sp>
      <p:sp>
        <p:nvSpPr>
          <p:cNvPr id="231427" name="Rectangle 3"/>
          <p:cNvSpPr>
            <a:spLocks noGrp="1"/>
          </p:cNvSpPr>
          <p:nvPr>
            <p:ph idx="1"/>
          </p:nvPr>
        </p:nvSpPr>
        <p:spPr>
          <a:xfrm>
            <a:off x="298516" y="1085850"/>
            <a:ext cx="8845484" cy="5052668"/>
          </a:xfrm>
        </p:spPr>
        <p:txBody>
          <a:bodyPr/>
          <a:lstStyle/>
          <a:p>
            <a:endParaRPr lang="en-US" dirty="0" smtClean="0">
              <a:solidFill>
                <a:schemeClr val="tx1"/>
              </a:solidFill>
            </a:endParaRPr>
          </a:p>
          <a:p>
            <a:r>
              <a:rPr lang="en-US" dirty="0" smtClean="0">
                <a:solidFill>
                  <a:schemeClr val="tx1"/>
                </a:solidFill>
              </a:rPr>
              <a:t>JDBC </a:t>
            </a:r>
            <a:r>
              <a:rPr lang="en-US" dirty="0">
                <a:solidFill>
                  <a:schemeClr val="tx1"/>
                </a:solidFill>
              </a:rPr>
              <a:t>exhibits the following features:</a:t>
            </a:r>
          </a:p>
          <a:p>
            <a:pPr lvl="4"/>
            <a:r>
              <a:rPr lang="en-US" sz="1800" dirty="0">
                <a:solidFill>
                  <a:schemeClr val="tx1"/>
                </a:solidFill>
              </a:rPr>
              <a:t>Java is a write once, run anywhere language</a:t>
            </a:r>
            <a:r>
              <a:rPr lang="en-US" sz="1800" dirty="0" smtClean="0">
                <a:solidFill>
                  <a:schemeClr val="tx1"/>
                </a:solidFill>
              </a:rPr>
              <a:t>.</a:t>
            </a:r>
          </a:p>
          <a:p>
            <a:pPr lvl="4"/>
            <a:r>
              <a:rPr lang="en-US" sz="1800" dirty="0" smtClean="0">
                <a:solidFill>
                  <a:schemeClr val="tx1"/>
                </a:solidFill>
              </a:rPr>
              <a:t>Java </a:t>
            </a:r>
            <a:r>
              <a:rPr lang="en-US" sz="1800" dirty="0">
                <a:solidFill>
                  <a:schemeClr val="tx1"/>
                </a:solidFill>
              </a:rPr>
              <a:t>based clients are thin clients.</a:t>
            </a:r>
          </a:p>
          <a:p>
            <a:pPr lvl="4"/>
            <a:r>
              <a:rPr lang="en-US" sz="1800" dirty="0">
                <a:solidFill>
                  <a:schemeClr val="tx1"/>
                </a:solidFill>
              </a:rPr>
              <a:t>It is suited for network centric models.</a:t>
            </a:r>
          </a:p>
          <a:p>
            <a:pPr lvl="4"/>
            <a:r>
              <a:rPr lang="en-US" sz="1800" dirty="0">
                <a:solidFill>
                  <a:schemeClr val="tx1"/>
                </a:solidFill>
              </a:rPr>
              <a:t>It provides a clean, simple, uniform vendor independent interface.</a:t>
            </a:r>
          </a:p>
          <a:p>
            <a:pPr lvl="4"/>
            <a:r>
              <a:rPr lang="en-US" sz="1800" dirty="0">
                <a:solidFill>
                  <a:schemeClr val="tx1"/>
                </a:solidFill>
              </a:rPr>
              <a:t>JDBC supports all the advanced features of latest SQL version </a:t>
            </a:r>
          </a:p>
          <a:p>
            <a:pPr lvl="4"/>
            <a:r>
              <a:rPr lang="en-US" sz="1800" dirty="0">
                <a:solidFill>
                  <a:schemeClr val="tx1"/>
                </a:solidFill>
              </a:rPr>
              <a:t>JDBC API provides a rich set of methods.</a:t>
            </a:r>
          </a:p>
          <a:p>
            <a:pPr lvl="1"/>
            <a:endParaRPr lang="en-US" dirty="0">
              <a:solidFill>
                <a:schemeClr val="tx1"/>
              </a:solidFill>
            </a:endParaRPr>
          </a:p>
        </p:txBody>
      </p:sp>
    </p:spTree>
    <p:extLst>
      <p:ext uri="{BB962C8B-B14F-4D97-AF65-F5344CB8AC3E}">
        <p14:creationId xmlns:p14="http://schemas.microsoft.com/office/powerpoint/2010/main" val="2781495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p:cNvSpPr>
          <p:nvPr>
            <p:ph type="title"/>
          </p:nvPr>
        </p:nvSpPr>
        <p:spPr/>
        <p:txBody>
          <a:bodyPr>
            <a:normAutofit fontScale="90000"/>
          </a:bodyPr>
          <a:lstStyle/>
          <a:p>
            <a:r>
              <a:rPr lang="en-US" sz="1200" dirty="0" smtClean="0"/>
              <a:t>Database </a:t>
            </a:r>
            <a:r>
              <a:rPr lang="en-US" sz="1200" dirty="0"/>
              <a:t>Connectivity Architecture</a:t>
            </a:r>
            <a:br>
              <a:rPr lang="en-US" sz="1200" dirty="0"/>
            </a:br>
            <a:r>
              <a:rPr lang="en-US" dirty="0"/>
              <a:t>JDBC Architecture</a:t>
            </a:r>
          </a:p>
        </p:txBody>
      </p:sp>
      <p:sp>
        <p:nvSpPr>
          <p:cNvPr id="233475" name="Rectangle 3"/>
          <p:cNvSpPr>
            <a:spLocks noGrp="1"/>
          </p:cNvSpPr>
          <p:nvPr>
            <p:ph idx="1"/>
          </p:nvPr>
        </p:nvSpPr>
        <p:spPr/>
        <p:txBody>
          <a:bodyPr/>
          <a:lstStyle/>
          <a:p>
            <a:r>
              <a:rPr lang="en-US" dirty="0">
                <a:solidFill>
                  <a:schemeClr val="tx1"/>
                </a:solidFill>
              </a:rPr>
              <a:t>Layers of JDBC Architecture</a:t>
            </a:r>
          </a:p>
          <a:p>
            <a:pPr lvl="1"/>
            <a:endParaRPr lang="en-US" dirty="0">
              <a:solidFill>
                <a:schemeClr val="tx1"/>
              </a:solidFill>
            </a:endParaRPr>
          </a:p>
          <a:p>
            <a:endParaRPr lang="en-US" dirty="0">
              <a:solidFill>
                <a:schemeClr val="tx1"/>
              </a:solidFill>
            </a:endParaRPr>
          </a:p>
        </p:txBody>
      </p:sp>
      <p:pic>
        <p:nvPicPr>
          <p:cNvPr id="233520" name="Picture 48" descr="unders20"/>
          <p:cNvPicPr>
            <a:picLocks noChangeAspect="1" noChangeArrowheads="1"/>
          </p:cNvPicPr>
          <p:nvPr/>
        </p:nvPicPr>
        <p:blipFill>
          <a:blip r:embed="rId3" cstate="print"/>
          <a:srcRect/>
          <a:stretch>
            <a:fillRect/>
          </a:stretch>
        </p:blipFill>
        <p:spPr bwMode="auto">
          <a:xfrm>
            <a:off x="627762" y="1929504"/>
            <a:ext cx="4922838" cy="3692525"/>
          </a:xfrm>
          <a:prstGeom prst="rect">
            <a:avLst/>
          </a:prstGeom>
          <a:noFill/>
        </p:spPr>
      </p:pic>
    </p:spTree>
    <p:extLst>
      <p:ext uri="{BB962C8B-B14F-4D97-AF65-F5344CB8AC3E}">
        <p14:creationId xmlns:p14="http://schemas.microsoft.com/office/powerpoint/2010/main" val="1538554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normAutofit fontScale="90000"/>
          </a:bodyPr>
          <a:lstStyle/>
          <a:p>
            <a:r>
              <a:rPr lang="en-US" sz="1200" dirty="0" smtClean="0"/>
              <a:t>Database </a:t>
            </a:r>
            <a:r>
              <a:rPr lang="en-US" sz="1200" dirty="0"/>
              <a:t>Connectivity Architecture </a:t>
            </a:r>
            <a:r>
              <a:rPr lang="en-US" sz="1200" b="1" dirty="0"/>
              <a:t/>
            </a:r>
            <a:br>
              <a:rPr lang="en-US" sz="1200" b="1" dirty="0"/>
            </a:br>
            <a:r>
              <a:rPr lang="en-US" dirty="0"/>
              <a:t>JDBC Driver </a:t>
            </a:r>
          </a:p>
        </p:txBody>
      </p:sp>
      <p:sp>
        <p:nvSpPr>
          <p:cNvPr id="239619" name="Rectangle 3"/>
          <p:cNvSpPr>
            <a:spLocks noGrp="1"/>
          </p:cNvSpPr>
          <p:nvPr>
            <p:ph idx="1"/>
          </p:nvPr>
        </p:nvSpPr>
        <p:spPr/>
        <p:txBody>
          <a:bodyPr/>
          <a:lstStyle/>
          <a:p>
            <a:r>
              <a:rPr lang="en-US" dirty="0">
                <a:solidFill>
                  <a:schemeClr val="tx1"/>
                </a:solidFill>
              </a:rPr>
              <a:t>Type 1 – JDBC-ODBC Bridge</a:t>
            </a:r>
          </a:p>
          <a:p>
            <a:pPr lvl="1"/>
            <a:endParaRPr lang="en-US" dirty="0">
              <a:solidFill>
                <a:schemeClr val="tx1"/>
              </a:solidFill>
            </a:endParaRPr>
          </a:p>
          <a:p>
            <a:endParaRPr lang="en-US" dirty="0">
              <a:solidFill>
                <a:schemeClr val="tx1"/>
              </a:solidFill>
            </a:endParaRPr>
          </a:p>
        </p:txBody>
      </p:sp>
      <p:pic>
        <p:nvPicPr>
          <p:cNvPr id="239622" name="Picture 6" descr="unders21"/>
          <p:cNvPicPr>
            <a:picLocks noChangeAspect="1" noChangeArrowheads="1"/>
          </p:cNvPicPr>
          <p:nvPr/>
        </p:nvPicPr>
        <p:blipFill>
          <a:blip r:embed="rId3" cstate="print"/>
          <a:srcRect/>
          <a:stretch>
            <a:fillRect/>
          </a:stretch>
        </p:blipFill>
        <p:spPr bwMode="auto">
          <a:xfrm>
            <a:off x="744765" y="2162947"/>
            <a:ext cx="5257800" cy="2470150"/>
          </a:xfrm>
          <a:prstGeom prst="rect">
            <a:avLst/>
          </a:prstGeom>
          <a:noFill/>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182" y="3603807"/>
            <a:ext cx="1453923" cy="780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409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p:txBody>
          <a:bodyPr>
            <a:normAutofit fontScale="90000"/>
          </a:bodyPr>
          <a:lstStyle/>
          <a:p>
            <a:r>
              <a:rPr lang="en-US" sz="1200" dirty="0" smtClean="0"/>
              <a:t>Database </a:t>
            </a:r>
            <a:r>
              <a:rPr lang="en-US" sz="1200" dirty="0"/>
              <a:t>Connectivity Architecture </a:t>
            </a:r>
            <a:br>
              <a:rPr lang="en-US" sz="1200" dirty="0"/>
            </a:br>
            <a:r>
              <a:rPr lang="en-US" dirty="0"/>
              <a:t>JDBC Driver </a:t>
            </a:r>
          </a:p>
        </p:txBody>
      </p:sp>
      <p:sp>
        <p:nvSpPr>
          <p:cNvPr id="241667" name="Rectangle 3"/>
          <p:cNvSpPr>
            <a:spLocks noGrp="1"/>
          </p:cNvSpPr>
          <p:nvPr>
            <p:ph idx="1"/>
          </p:nvPr>
        </p:nvSpPr>
        <p:spPr/>
        <p:txBody>
          <a:bodyPr/>
          <a:lstStyle/>
          <a:p>
            <a:r>
              <a:rPr lang="en-US" dirty="0">
                <a:solidFill>
                  <a:schemeClr val="tx1"/>
                </a:solidFill>
              </a:rPr>
              <a:t>Type 2 – Java Native API</a:t>
            </a:r>
            <a:br>
              <a:rPr lang="en-US" dirty="0">
                <a:solidFill>
                  <a:schemeClr val="tx1"/>
                </a:solidFill>
              </a:rPr>
            </a:br>
            <a:endParaRPr lang="en-US" dirty="0">
              <a:solidFill>
                <a:schemeClr val="tx1"/>
              </a:solidFill>
            </a:endParaRPr>
          </a:p>
          <a:p>
            <a:pPr lvl="1"/>
            <a:endParaRPr lang="en-US" dirty="0">
              <a:solidFill>
                <a:schemeClr val="tx1"/>
              </a:solidFill>
            </a:endParaRPr>
          </a:p>
          <a:p>
            <a:endParaRPr lang="en-US" dirty="0">
              <a:solidFill>
                <a:schemeClr val="tx1"/>
              </a:solidFill>
            </a:endParaRPr>
          </a:p>
        </p:txBody>
      </p:sp>
      <p:pic>
        <p:nvPicPr>
          <p:cNvPr id="241670" name="Picture 6" descr="unders22"/>
          <p:cNvPicPr>
            <a:picLocks noChangeAspect="1" noChangeArrowheads="1"/>
          </p:cNvPicPr>
          <p:nvPr/>
        </p:nvPicPr>
        <p:blipFill>
          <a:blip r:embed="rId3" cstate="print"/>
          <a:srcRect/>
          <a:stretch>
            <a:fillRect/>
          </a:stretch>
        </p:blipFill>
        <p:spPr bwMode="auto">
          <a:xfrm>
            <a:off x="1060450" y="2846692"/>
            <a:ext cx="4824413" cy="2536825"/>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134" y="2108386"/>
            <a:ext cx="1468437" cy="788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772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p:txBody>
          <a:bodyPr>
            <a:normAutofit fontScale="90000"/>
          </a:bodyPr>
          <a:lstStyle/>
          <a:p>
            <a:r>
              <a:rPr lang="en-US" sz="1200" dirty="0" smtClean="0"/>
              <a:t>Database </a:t>
            </a:r>
            <a:r>
              <a:rPr lang="en-US" sz="1200" dirty="0"/>
              <a:t>Connectivity Architecture </a:t>
            </a:r>
            <a:r>
              <a:rPr lang="en-US" sz="1200" b="1" dirty="0"/>
              <a:t/>
            </a:r>
            <a:br>
              <a:rPr lang="en-US" sz="1200" b="1" dirty="0"/>
            </a:br>
            <a:r>
              <a:rPr lang="en-US" dirty="0"/>
              <a:t>JDBC Driver </a:t>
            </a:r>
          </a:p>
        </p:txBody>
      </p:sp>
      <p:sp>
        <p:nvSpPr>
          <p:cNvPr id="243715" name="Rectangle 3"/>
          <p:cNvSpPr>
            <a:spLocks noGrp="1"/>
          </p:cNvSpPr>
          <p:nvPr>
            <p:ph idx="1"/>
          </p:nvPr>
        </p:nvSpPr>
        <p:spPr/>
        <p:txBody>
          <a:bodyPr/>
          <a:lstStyle/>
          <a:p>
            <a:r>
              <a:rPr lang="en-US" dirty="0">
                <a:solidFill>
                  <a:schemeClr val="tx1"/>
                </a:solidFill>
              </a:rPr>
              <a:t>Type 3 – Java to Network Protocol</a:t>
            </a:r>
          </a:p>
          <a:p>
            <a:pPr lvl="1"/>
            <a:endParaRPr lang="en-US" sz="2000" dirty="0">
              <a:solidFill>
                <a:schemeClr val="tx1"/>
              </a:solidFill>
            </a:endParaRPr>
          </a:p>
          <a:p>
            <a:endParaRPr lang="en-US" dirty="0">
              <a:solidFill>
                <a:schemeClr val="tx1"/>
              </a:solidFill>
            </a:endParaRPr>
          </a:p>
        </p:txBody>
      </p:sp>
      <p:grpSp>
        <p:nvGrpSpPr>
          <p:cNvPr id="3" name="Group 2"/>
          <p:cNvGrpSpPr/>
          <p:nvPr/>
        </p:nvGrpSpPr>
        <p:grpSpPr>
          <a:xfrm>
            <a:off x="1096057" y="2024644"/>
            <a:ext cx="2636838" cy="4089557"/>
            <a:chOff x="1096057" y="1792628"/>
            <a:chExt cx="2636838" cy="5048250"/>
          </a:xfrm>
        </p:grpSpPr>
        <p:pic>
          <p:nvPicPr>
            <p:cNvPr id="243718" name="Picture 6" descr="unders23"/>
            <p:cNvPicPr>
              <a:picLocks noChangeAspect="1" noChangeArrowheads="1"/>
            </p:cNvPicPr>
            <p:nvPr/>
          </p:nvPicPr>
          <p:blipFill>
            <a:blip r:embed="rId3" cstate="print"/>
            <a:srcRect/>
            <a:stretch>
              <a:fillRect/>
            </a:stretch>
          </p:blipFill>
          <p:spPr bwMode="auto">
            <a:xfrm>
              <a:off x="1096057" y="2497478"/>
              <a:ext cx="2636838" cy="4343400"/>
            </a:xfrm>
            <a:prstGeom prst="rect">
              <a:avLst/>
            </a:prstGeom>
            <a:noFill/>
          </p:spPr>
        </p:pic>
        <p:sp>
          <p:nvSpPr>
            <p:cNvPr id="2" name="Rounded Rectangle 1"/>
            <p:cNvSpPr/>
            <p:nvPr/>
          </p:nvSpPr>
          <p:spPr>
            <a:xfrm>
              <a:off x="1419907" y="1792628"/>
              <a:ext cx="1640114" cy="661964"/>
            </a:xfrm>
            <a:prstGeom prst="roundRect">
              <a:avLst>
                <a:gd name="adj" fmla="val 50000"/>
              </a:avLst>
            </a:prstGeom>
            <a:solidFill>
              <a:srgbClr val="F1C3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Java Application</a:t>
              </a:r>
              <a:endParaRPr lang="en-US" sz="16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86958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title"/>
          </p:nvPr>
        </p:nvSpPr>
        <p:spPr/>
        <p:txBody>
          <a:bodyPr>
            <a:normAutofit fontScale="90000"/>
          </a:bodyPr>
          <a:lstStyle/>
          <a:p>
            <a:r>
              <a:rPr lang="en-US" sz="1200" dirty="0" smtClean="0"/>
              <a:t>Database </a:t>
            </a:r>
            <a:r>
              <a:rPr lang="en-US" sz="1200" dirty="0"/>
              <a:t>Connectivity Architecture </a:t>
            </a:r>
            <a:br>
              <a:rPr lang="en-US" sz="1200" dirty="0"/>
            </a:br>
            <a:r>
              <a:rPr lang="en-US" dirty="0"/>
              <a:t>JDBC Driver </a:t>
            </a:r>
          </a:p>
        </p:txBody>
      </p:sp>
      <p:sp>
        <p:nvSpPr>
          <p:cNvPr id="245763" name="Rectangle 3"/>
          <p:cNvSpPr>
            <a:spLocks noGrp="1"/>
          </p:cNvSpPr>
          <p:nvPr>
            <p:ph idx="1"/>
          </p:nvPr>
        </p:nvSpPr>
        <p:spPr/>
        <p:txBody>
          <a:bodyPr/>
          <a:lstStyle/>
          <a:p>
            <a:r>
              <a:rPr lang="en-US" dirty="0">
                <a:solidFill>
                  <a:schemeClr val="tx1"/>
                </a:solidFill>
              </a:rPr>
              <a:t>Type 4 – Java to Database Protocol</a:t>
            </a:r>
          </a:p>
          <a:p>
            <a:pPr lvl="1"/>
            <a:endParaRPr lang="en-US" sz="2000" dirty="0">
              <a:solidFill>
                <a:schemeClr val="tx1"/>
              </a:solidFill>
            </a:endParaRPr>
          </a:p>
          <a:p>
            <a:endParaRPr lang="en-US" dirty="0">
              <a:solidFill>
                <a:schemeClr val="tx1"/>
              </a:solidFill>
            </a:endParaRPr>
          </a:p>
        </p:txBody>
      </p:sp>
      <p:pic>
        <p:nvPicPr>
          <p:cNvPr id="245766" name="Picture 6" descr="unders24"/>
          <p:cNvPicPr>
            <a:picLocks noChangeAspect="1" noChangeArrowheads="1"/>
          </p:cNvPicPr>
          <p:nvPr/>
        </p:nvPicPr>
        <p:blipFill>
          <a:blip r:embed="rId3" cstate="print"/>
          <a:srcRect/>
          <a:stretch>
            <a:fillRect/>
          </a:stretch>
        </p:blipFill>
        <p:spPr bwMode="auto">
          <a:xfrm>
            <a:off x="1113971" y="2996628"/>
            <a:ext cx="5129213" cy="1411288"/>
          </a:xfrm>
          <a:prstGeom prst="rect">
            <a:avLst/>
          </a:prstGeom>
          <a:noFill/>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027" y="2072307"/>
            <a:ext cx="1692520" cy="908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4351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56C437C5-775C-47E0-B24D-051B45B04D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3779</TotalTime>
  <Words>1717</Words>
  <Application>Microsoft Office PowerPoint</Application>
  <PresentationFormat>On-screen Show (4:3)</PresentationFormat>
  <Paragraphs>541</Paragraphs>
  <Slides>36</Slides>
  <Notes>36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Arial</vt:lpstr>
      <vt:lpstr>Calibri</vt:lpstr>
      <vt:lpstr>Candara</vt:lpstr>
      <vt:lpstr>Times New Roman</vt:lpstr>
      <vt:lpstr>Verdana</vt:lpstr>
      <vt:lpstr>Wingdings</vt:lpstr>
      <vt:lpstr>Section slides</vt:lpstr>
      <vt:lpstr>think-cell Slide</vt:lpstr>
      <vt:lpstr>Core Java 8 and Development Tools</vt:lpstr>
      <vt:lpstr>Lesson Objectives</vt:lpstr>
      <vt:lpstr>Java Database Connectivity  JDBC – an introduction</vt:lpstr>
      <vt:lpstr>Java Database Connectivity  JDBC Features</vt:lpstr>
      <vt:lpstr>Database Connectivity Architecture JDBC Architecture</vt:lpstr>
      <vt:lpstr>Database Connectivity Architecture  JDBC Driver </vt:lpstr>
      <vt:lpstr>Database Connectivity Architecture  JDBC Driver </vt:lpstr>
      <vt:lpstr>Database Connectivity Architecture  JDBC Driver </vt:lpstr>
      <vt:lpstr>Database Connectivity Architecture  JDBC Driver </vt:lpstr>
      <vt:lpstr>JDBC APIs  JDBC Packages</vt:lpstr>
      <vt:lpstr>JDBC APIs  JDBC API</vt:lpstr>
      <vt:lpstr>Database Access Steps JDBC Database Access </vt:lpstr>
      <vt:lpstr> Database Access Steps  JDBC Database Access: Step-1</vt:lpstr>
      <vt:lpstr>Database Access Steps  JDBC Database Access: Step-2</vt:lpstr>
      <vt:lpstr>Database Access Steps  JDBC Database Access: Step-3</vt:lpstr>
      <vt:lpstr>Database Access Steps    JDBC Database Access: Step-4 </vt:lpstr>
      <vt:lpstr>Database Access Steps  JDBC Database Access: Step-4</vt:lpstr>
      <vt:lpstr>Database Access Steps  JDBC Database Access: Step-5 (Querying Data)</vt:lpstr>
      <vt:lpstr>Database Access Steps  JDBC Database Access: Step-5 (inserting data)</vt:lpstr>
      <vt:lpstr>Database Access Steps  JDBC Database Access: Step-5 (updating data)</vt:lpstr>
      <vt:lpstr>Database Access Steps  JDBC Database Access: Step-5 (deleting data)</vt:lpstr>
      <vt:lpstr>Database Access Steps  JDBC Database Access: Step-6</vt:lpstr>
      <vt:lpstr>Database Access Steps  Demo  -Lesson-Jdbc</vt:lpstr>
      <vt:lpstr>Calling database procedures   Calling Stored Procedures and Functions</vt:lpstr>
      <vt:lpstr>Calling database procedures Calling Stored Procedures</vt:lpstr>
      <vt:lpstr>Calling database procedures Calling Stored Functions</vt:lpstr>
      <vt:lpstr>Using Transaction     Transaction</vt:lpstr>
      <vt:lpstr>Using Transaction  Transaction (cntd…)</vt:lpstr>
      <vt:lpstr>Using Transaction      Transaction (cntd…)</vt:lpstr>
      <vt:lpstr>Using Transaction      Transaction (cntd…)</vt:lpstr>
      <vt:lpstr>Demo : Transaction</vt:lpstr>
      <vt:lpstr>JDBC Best Practices     Best Practices</vt:lpstr>
      <vt:lpstr>JDBC Best Practices Best Practices</vt:lpstr>
      <vt:lpstr> Lab : JDBC</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332</cp:revision>
  <cp:lastPrinted>2016-07-13T13:14:13Z</cp:lastPrinted>
  <dcterms:created xsi:type="dcterms:W3CDTF">2012-05-18T02:59:15Z</dcterms:created>
  <dcterms:modified xsi:type="dcterms:W3CDTF">2020-07-20T05:13:37Z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