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7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6" r:id="rId43"/>
    <p:sldId id="297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31" r:id="rId75"/>
    <p:sldId id="329" r:id="rId76"/>
    <p:sldId id="330" r:id="rId77"/>
    <p:sldId id="332" r:id="rId78"/>
    <p:sldId id="333" r:id="rId79"/>
    <p:sldId id="334" r:id="rId80"/>
    <p:sldId id="335" r:id="rId81"/>
    <p:sldId id="337" r:id="rId82"/>
    <p:sldId id="336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52" r:id="rId94"/>
    <p:sldId id="348" r:id="rId95"/>
    <p:sldId id="350" r:id="rId96"/>
    <p:sldId id="349" r:id="rId97"/>
    <p:sldId id="351" r:id="rId98"/>
    <p:sldId id="353" r:id="rId99"/>
    <p:sldId id="354" r:id="rId100"/>
    <p:sldId id="355" r:id="rId101"/>
    <p:sldId id="356" r:id="rId102"/>
    <p:sldId id="357" r:id="rId103"/>
    <p:sldId id="359" r:id="rId104"/>
    <p:sldId id="360" r:id="rId105"/>
    <p:sldId id="361" r:id="rId106"/>
    <p:sldId id="362" r:id="rId107"/>
    <p:sldId id="363" r:id="rId108"/>
    <p:sldId id="364" r:id="rId109"/>
    <p:sldId id="366" r:id="rId110"/>
    <p:sldId id="365" r:id="rId111"/>
    <p:sldId id="369" r:id="rId112"/>
    <p:sldId id="367" r:id="rId113"/>
    <p:sldId id="368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9" r:id="rId123"/>
    <p:sldId id="378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8" r:id="rId132"/>
    <p:sldId id="387" r:id="rId133"/>
    <p:sldId id="389" r:id="rId134"/>
    <p:sldId id="390" r:id="rId135"/>
    <p:sldId id="391" r:id="rId136"/>
    <p:sldId id="392" r:id="rId137"/>
    <p:sldId id="393" r:id="rId138"/>
    <p:sldId id="397" r:id="rId139"/>
    <p:sldId id="394" r:id="rId140"/>
    <p:sldId id="398" r:id="rId141"/>
    <p:sldId id="395" r:id="rId142"/>
    <p:sldId id="399" r:id="rId143"/>
    <p:sldId id="400" r:id="rId144"/>
    <p:sldId id="401" r:id="rId145"/>
    <p:sldId id="396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11" r:id="rId154"/>
    <p:sldId id="409" r:id="rId155"/>
    <p:sldId id="410" r:id="rId156"/>
    <p:sldId id="412" r:id="rId157"/>
    <p:sldId id="413" r:id="rId158"/>
    <p:sldId id="414" r:id="rId159"/>
    <p:sldId id="415" r:id="rId160"/>
    <p:sldId id="416" r:id="rId161"/>
    <p:sldId id="417" r:id="rId162"/>
    <p:sldId id="418" r:id="rId163"/>
    <p:sldId id="420" r:id="rId164"/>
    <p:sldId id="419" r:id="rId165"/>
    <p:sldId id="421" r:id="rId166"/>
    <p:sldId id="422" r:id="rId167"/>
    <p:sldId id="423" r:id="rId168"/>
    <p:sldId id="424" r:id="rId169"/>
    <p:sldId id="426" r:id="rId170"/>
    <p:sldId id="428" r:id="rId171"/>
    <p:sldId id="425" r:id="rId172"/>
    <p:sldId id="427" r:id="rId173"/>
    <p:sldId id="429" r:id="rId174"/>
    <p:sldId id="430" r:id="rId175"/>
    <p:sldId id="431" r:id="rId176"/>
    <p:sldId id="432" r:id="rId177"/>
    <p:sldId id="433" r:id="rId178"/>
    <p:sldId id="435" r:id="rId179"/>
    <p:sldId id="436" r:id="rId180"/>
    <p:sldId id="437" r:id="rId181"/>
    <p:sldId id="438" r:id="rId182"/>
    <p:sldId id="439" r:id="rId183"/>
    <p:sldId id="440" r:id="rId184"/>
    <p:sldId id="441" r:id="rId185"/>
    <p:sldId id="442" r:id="rId186"/>
    <p:sldId id="443" r:id="rId187"/>
    <p:sldId id="444" r:id="rId188"/>
    <p:sldId id="445" r:id="rId189"/>
    <p:sldId id="446" r:id="rId190"/>
    <p:sldId id="447" r:id="rId191"/>
    <p:sldId id="448" r:id="rId192"/>
    <p:sldId id="449" r:id="rId193"/>
    <p:sldId id="450" r:id="rId194"/>
    <p:sldId id="451" r:id="rId195"/>
    <p:sldId id="452" r:id="rId1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slide" Target="slides/slide195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2A54-F620-4934-857B-ED9FD4BCF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9289B-3B2B-4E77-90B9-D3CCDE043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77D0F-49A8-4549-AB17-C15BE7B3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5819-7A1E-4A06-9FAF-A7F33AAF132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567F-2DBF-4956-BB5E-A19AB5BE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86D4E-EF1A-4601-97B8-F31D6C42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CB91-689D-4B97-9224-35D43B8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7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836D-9FB9-429A-B90E-FC6339E2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FC060-6B03-432A-B935-EDC7080AD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11BD-5620-44DC-8F77-04541C2D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5819-7A1E-4A06-9FAF-A7F33AAF132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E4764-1792-4756-8A5D-39CF94A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7235F-461B-4374-B6A7-2257FECD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CB91-689D-4B97-9224-35D43B8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8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FD66A-0638-4DA9-8B49-C05FF00F1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594E5-67F3-4940-A819-28A3E0E59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0469A-3D27-4755-94D6-EDD7571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5819-7A1E-4A06-9FAF-A7F33AAF132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9CF7D-CC3D-4586-A685-067A8515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802D-0B1A-4473-A66B-0897DDC7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CB91-689D-4B97-9224-35D43B8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8C7D-8884-4298-9E7E-3080A0F0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44B6-1553-49EA-8A39-1FB60042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3EA33-EF76-4488-9097-7B355303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5819-7A1E-4A06-9FAF-A7F33AAF132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B249-503B-45A4-88D9-3AF8CDF1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B594A-EA1A-4C8C-AF63-230E6B1B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CB91-689D-4B97-9224-35D43B8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1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C3FC-6076-429E-9787-12F80F41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5658B-55C3-4053-83C3-970CA25C1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E9356-04D6-4E5B-910D-DEEE1C18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5819-7A1E-4A06-9FAF-A7F33AAF132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637BB-7F13-459B-ADAA-5F5DE3C1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83E6-4892-4019-9E79-2B7D18BF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CB91-689D-4B97-9224-35D43B8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35E8-BF01-4DA3-8F17-5A39D4B8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BD95-7DF8-4015-A74C-9D041DB4F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97BC1-439E-4815-93C4-39AB82A6D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9F2D9-F61A-4A6E-983A-3F563A7F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5819-7A1E-4A06-9FAF-A7F33AAF132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BDAFA-F636-457C-A99D-93FC585A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A3770-1907-4012-A12C-71D93978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CB91-689D-4B97-9224-35D43B8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0133-2CAB-4E09-BC5F-BC2A51F2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68F38-B126-4A85-BB74-C8EE48F41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06817-25BB-485E-820E-82F1B80FB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D5153-C824-4005-BC8D-2E6888649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B70D6-BD7D-4F2E-BC89-A60998360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257DB-8448-4D39-82A1-4C36334E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5819-7A1E-4A06-9FAF-A7F33AAF132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463B2-7F20-4C34-81FD-576F1B16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19182-F7C4-445A-95AB-C969037C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CB91-689D-4B97-9224-35D43B8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3709-6379-40A3-AD86-B939FA7D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FA5E3-4DB0-4A59-85F9-EC2D3D1C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5819-7A1E-4A06-9FAF-A7F33AAF132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DA1BA-B1B6-493B-A4E7-A3730083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AEF22-B712-4BD2-9B7D-4658BFBE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CB91-689D-4B97-9224-35D43B8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CFFD4-F21B-409C-9785-F63A69B7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5819-7A1E-4A06-9FAF-A7F33AAF132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56EA3-8D53-4092-90A4-2BFD9FBB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1A820-B323-4138-A8BC-6B080A07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CB91-689D-4B97-9224-35D43B8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3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5A39-2A89-4985-BFFD-F03E5B32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89403-56FE-41C0-B574-E0DCB23D8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2593C-2502-4AED-81A0-0A8D27FF0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8E1F7-C40A-466A-8075-88C32758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5819-7A1E-4A06-9FAF-A7F33AAF132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F96F5-13F8-40A1-8CBB-04733CF1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84F9B-E58C-4AB2-A7DF-20B387FE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CB91-689D-4B97-9224-35D43B8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6926-E53C-4615-9063-D9AAC6E1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FC7BA-4713-458E-8F62-C56A576A6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A7593-F2AE-481F-A718-921B7EC6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3F81A-F27D-48EF-B945-F4F2C440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5819-7A1E-4A06-9FAF-A7F33AAF132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0DB2B-725E-4B00-A292-AEDA2A66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E8FE6-CA3E-46CF-A8C5-A5248ADF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BCB91-689D-4B97-9224-35D43B8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AFA69-2FEE-43EC-AE4E-9DA4A2E7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A6940-10F3-41C6-9114-962D927D0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7BEF-1607-4230-AD65-B0ACD3FC4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D5819-7A1E-4A06-9FAF-A7F33AAF132C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F3250-A1E6-4279-8843-4D0274AA2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E761-ABD0-458A-850B-E204EDF47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CB91-689D-4B97-9224-35D43B878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2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DemoServlet/" TargetMode="External"/><Relationship Id="rId2" Type="http://schemas.openxmlformats.org/officeDocument/2006/relationships/hyperlink" Target="https://www.onlinebooking.com/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mailto:jerry@gmail.com" TargetMode="External"/><Relationship Id="rId2" Type="http://schemas.openxmlformats.org/officeDocument/2006/relationships/hyperlink" Target="mailto:tom@gmail.com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BF05-BD91-4985-89A0-1CC43D58F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3DB0C-D847-42BA-974E-9C0D87AC2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2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DFE0-AED4-4A58-A11A-5B387A3B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543B-FA9B-4AD5-9FD3-42379D9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customerId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Auto generated (business logic)</a:t>
            </a:r>
          </a:p>
          <a:p>
            <a:r>
              <a:rPr lang="en-US" dirty="0" err="1"/>
              <a:t>addressId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Auto generated (business logic)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firstName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should not empty</a:t>
            </a:r>
          </a:p>
          <a:p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conatctNo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  must be 10 digits</a:t>
            </a:r>
          </a:p>
          <a:p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emailId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 proper email ID (@.com)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Password  min 8 char (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uppercase,digit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, special char ..)</a:t>
            </a:r>
          </a:p>
          <a:p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confirmPassword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 same as password</a:t>
            </a:r>
          </a:p>
          <a:p>
            <a:r>
              <a:rPr lang="en-US" dirty="0">
                <a:sym typeface="Wingdings" panose="05000000000000000000" pitchFamily="2" charset="2"/>
              </a:rPr>
              <a:t>addressLine1 should not empty</a:t>
            </a:r>
          </a:p>
          <a:p>
            <a:r>
              <a:rPr lang="en-US" dirty="0">
                <a:sym typeface="Wingdings" panose="05000000000000000000" pitchFamily="2" charset="2"/>
              </a:rPr>
              <a:t>City  should not empty</a:t>
            </a:r>
          </a:p>
          <a:p>
            <a:r>
              <a:rPr lang="en-US" dirty="0">
                <a:sym typeface="Wingdings" panose="05000000000000000000" pitchFamily="2" charset="2"/>
              </a:rPr>
              <a:t>State  should not empty</a:t>
            </a:r>
          </a:p>
          <a:p>
            <a:r>
              <a:rPr lang="en-US" dirty="0" err="1">
                <a:sym typeface="Wingdings" panose="05000000000000000000" pitchFamily="2" charset="2"/>
              </a:rPr>
              <a:t>Pincode</a:t>
            </a:r>
            <a:r>
              <a:rPr lang="en-US" dirty="0">
                <a:sym typeface="Wingdings" panose="05000000000000000000" pitchFamily="2" charset="2"/>
              </a:rPr>
              <a:t>  should not empty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8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7E7A-75E4-441F-A74D-13FC21DD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2A40-EF68-4296-A7E2-0D0CAD16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State (Transient)</a:t>
            </a:r>
          </a:p>
          <a:p>
            <a:r>
              <a:rPr lang="en-US" dirty="0"/>
              <a:t>Managed</a:t>
            </a:r>
          </a:p>
          <a:p>
            <a:r>
              <a:rPr lang="en-US" dirty="0"/>
              <a:t>Removed</a:t>
            </a:r>
          </a:p>
          <a:p>
            <a:r>
              <a:rPr lang="en-US" dirty="0"/>
              <a:t>Detached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2528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C335-0187-4E45-A573-9EB947C6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Level Cache Enabled - default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D12820-2D8B-410D-A413-3C908CA059A3}"/>
              </a:ext>
            </a:extLst>
          </p:cNvPr>
          <p:cNvSpPr/>
          <p:nvPr/>
        </p:nvSpPr>
        <p:spPr>
          <a:xfrm>
            <a:off x="1000125" y="2371725"/>
            <a:ext cx="3514725" cy="323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74EB16-24F1-4417-8EA1-A1B359F69EF4}"/>
              </a:ext>
            </a:extLst>
          </p:cNvPr>
          <p:cNvSpPr/>
          <p:nvPr/>
        </p:nvSpPr>
        <p:spPr>
          <a:xfrm>
            <a:off x="1924050" y="2771775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5592E9-8D91-4865-A26E-EB35CFBB1CD3}"/>
              </a:ext>
            </a:extLst>
          </p:cNvPr>
          <p:cNvSpPr/>
          <p:nvPr/>
        </p:nvSpPr>
        <p:spPr>
          <a:xfrm>
            <a:off x="2247899" y="3433763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B1850A-FA48-44BA-8956-EBC93EBA5C6D}"/>
              </a:ext>
            </a:extLst>
          </p:cNvPr>
          <p:cNvSpPr/>
          <p:nvPr/>
        </p:nvSpPr>
        <p:spPr>
          <a:xfrm>
            <a:off x="2152650" y="4210049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C476AF-1031-47E9-8590-7A1CC73DC10E}"/>
              </a:ext>
            </a:extLst>
          </p:cNvPr>
          <p:cNvSpPr/>
          <p:nvPr/>
        </p:nvSpPr>
        <p:spPr>
          <a:xfrm>
            <a:off x="1252537" y="3433763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FE1C1C-FD09-413D-8C52-58DF090110D6}"/>
              </a:ext>
            </a:extLst>
          </p:cNvPr>
          <p:cNvSpPr/>
          <p:nvPr/>
        </p:nvSpPr>
        <p:spPr>
          <a:xfrm>
            <a:off x="3064668" y="3781425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F6F52548-E952-42B3-9510-2B5B7B896F88}"/>
              </a:ext>
            </a:extLst>
          </p:cNvPr>
          <p:cNvSpPr/>
          <p:nvPr/>
        </p:nvSpPr>
        <p:spPr>
          <a:xfrm>
            <a:off x="9648825" y="1885951"/>
            <a:ext cx="2000250" cy="33337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61E73C-2AB4-4488-88A2-FEAE84A1B111}"/>
              </a:ext>
            </a:extLst>
          </p:cNvPr>
          <p:cNvCxnSpPr/>
          <p:nvPr/>
        </p:nvCxnSpPr>
        <p:spPr>
          <a:xfrm flipH="1">
            <a:off x="4391025" y="2838450"/>
            <a:ext cx="525780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B5F921-735C-4B4F-B6E2-1D1D61FBB84B}"/>
              </a:ext>
            </a:extLst>
          </p:cNvPr>
          <p:cNvSpPr txBox="1"/>
          <p:nvPr/>
        </p:nvSpPr>
        <p:spPr>
          <a:xfrm>
            <a:off x="5981700" y="3038475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from customer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3647DE-8E8C-4346-9A8E-F1613BB7E86A}"/>
              </a:ext>
            </a:extLst>
          </p:cNvPr>
          <p:cNvSpPr/>
          <p:nvPr/>
        </p:nvSpPr>
        <p:spPr>
          <a:xfrm>
            <a:off x="3217068" y="3933825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C03B57-2598-4D3F-B66F-DF447803AA04}"/>
              </a:ext>
            </a:extLst>
          </p:cNvPr>
          <p:cNvSpPr/>
          <p:nvPr/>
        </p:nvSpPr>
        <p:spPr>
          <a:xfrm>
            <a:off x="2841922" y="4581524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486306-8BE1-4130-A708-1F73906D611E}"/>
              </a:ext>
            </a:extLst>
          </p:cNvPr>
          <p:cNvSpPr/>
          <p:nvPr/>
        </p:nvSpPr>
        <p:spPr>
          <a:xfrm>
            <a:off x="2933698" y="2847976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1222ED-1291-4E9E-93A3-A23F15BD45AA}"/>
              </a:ext>
            </a:extLst>
          </p:cNvPr>
          <p:cNvSpPr/>
          <p:nvPr/>
        </p:nvSpPr>
        <p:spPr>
          <a:xfrm>
            <a:off x="3086098" y="3000376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37868C-C2D0-4720-A105-418DA8F56A6A}"/>
              </a:ext>
            </a:extLst>
          </p:cNvPr>
          <p:cNvSpPr/>
          <p:nvPr/>
        </p:nvSpPr>
        <p:spPr>
          <a:xfrm>
            <a:off x="3238498" y="3152776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E4B8F1-8285-4D68-9B40-186D88FD2113}"/>
              </a:ext>
            </a:extLst>
          </p:cNvPr>
          <p:cNvSpPr txBox="1"/>
          <p:nvPr/>
        </p:nvSpPr>
        <p:spPr>
          <a:xfrm>
            <a:off x="2281235" y="5848350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entitymanager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B4EE7C-CF73-478E-9D46-23532CC7E8D5}"/>
              </a:ext>
            </a:extLst>
          </p:cNvPr>
          <p:cNvSpPr/>
          <p:nvPr/>
        </p:nvSpPr>
        <p:spPr>
          <a:xfrm>
            <a:off x="381000" y="1329809"/>
            <a:ext cx="1104900" cy="51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0BF68E-E4A1-4F64-9778-3C4E8CC1A52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85900" y="1588830"/>
            <a:ext cx="666750" cy="85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8B25B82-4141-4F3A-AD73-1BDC4F2F0186}"/>
              </a:ext>
            </a:extLst>
          </p:cNvPr>
          <p:cNvSpPr/>
          <p:nvPr/>
        </p:nvSpPr>
        <p:spPr>
          <a:xfrm>
            <a:off x="4581525" y="5817929"/>
            <a:ext cx="1104900" cy="51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A0CDB6-4CCF-47B1-83A5-34D627EEB251}"/>
              </a:ext>
            </a:extLst>
          </p:cNvPr>
          <p:cNvCxnSpPr>
            <a:stCxn id="24" idx="0"/>
            <a:endCxn id="4" idx="5"/>
          </p:cNvCxnSpPr>
          <p:nvPr/>
        </p:nvCxnSpPr>
        <p:spPr>
          <a:xfrm flipH="1" flipV="1">
            <a:off x="4000130" y="5135958"/>
            <a:ext cx="1133845" cy="68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462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C335-0187-4E45-A573-9EB947C6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Level Cache Enabled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D12820-2D8B-410D-A413-3C908CA059A3}"/>
              </a:ext>
            </a:extLst>
          </p:cNvPr>
          <p:cNvSpPr/>
          <p:nvPr/>
        </p:nvSpPr>
        <p:spPr>
          <a:xfrm>
            <a:off x="1000125" y="2371725"/>
            <a:ext cx="3514725" cy="323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74EB16-24F1-4417-8EA1-A1B359F69EF4}"/>
              </a:ext>
            </a:extLst>
          </p:cNvPr>
          <p:cNvSpPr/>
          <p:nvPr/>
        </p:nvSpPr>
        <p:spPr>
          <a:xfrm>
            <a:off x="1924050" y="2771775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5592E9-8D91-4865-A26E-EB35CFBB1CD3}"/>
              </a:ext>
            </a:extLst>
          </p:cNvPr>
          <p:cNvSpPr/>
          <p:nvPr/>
        </p:nvSpPr>
        <p:spPr>
          <a:xfrm>
            <a:off x="2247899" y="3433763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B1850A-FA48-44BA-8956-EBC93EBA5C6D}"/>
              </a:ext>
            </a:extLst>
          </p:cNvPr>
          <p:cNvSpPr/>
          <p:nvPr/>
        </p:nvSpPr>
        <p:spPr>
          <a:xfrm>
            <a:off x="2470446" y="4305299"/>
            <a:ext cx="666749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C476AF-1031-47E9-8590-7A1CC73DC10E}"/>
              </a:ext>
            </a:extLst>
          </p:cNvPr>
          <p:cNvSpPr/>
          <p:nvPr/>
        </p:nvSpPr>
        <p:spPr>
          <a:xfrm>
            <a:off x="1252537" y="3433763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FE1C1C-FD09-413D-8C52-58DF090110D6}"/>
              </a:ext>
            </a:extLst>
          </p:cNvPr>
          <p:cNvSpPr/>
          <p:nvPr/>
        </p:nvSpPr>
        <p:spPr>
          <a:xfrm>
            <a:off x="3064668" y="3781425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F6F52548-E952-42B3-9510-2B5B7B896F88}"/>
              </a:ext>
            </a:extLst>
          </p:cNvPr>
          <p:cNvSpPr/>
          <p:nvPr/>
        </p:nvSpPr>
        <p:spPr>
          <a:xfrm>
            <a:off x="9648825" y="1885951"/>
            <a:ext cx="2000250" cy="33337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61E73C-2AB4-4488-88A2-FEAE84A1B111}"/>
              </a:ext>
            </a:extLst>
          </p:cNvPr>
          <p:cNvCxnSpPr/>
          <p:nvPr/>
        </p:nvCxnSpPr>
        <p:spPr>
          <a:xfrm flipH="1">
            <a:off x="4391025" y="2838450"/>
            <a:ext cx="525780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B5F921-735C-4B4F-B6E2-1D1D61FBB84B}"/>
              </a:ext>
            </a:extLst>
          </p:cNvPr>
          <p:cNvSpPr txBox="1"/>
          <p:nvPr/>
        </p:nvSpPr>
        <p:spPr>
          <a:xfrm>
            <a:off x="5981700" y="3038475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from customer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3647DE-8E8C-4346-9A8E-F1613BB7E86A}"/>
              </a:ext>
            </a:extLst>
          </p:cNvPr>
          <p:cNvSpPr/>
          <p:nvPr/>
        </p:nvSpPr>
        <p:spPr>
          <a:xfrm>
            <a:off x="3217068" y="3933825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C03B57-2598-4D3F-B66F-DF447803AA04}"/>
              </a:ext>
            </a:extLst>
          </p:cNvPr>
          <p:cNvSpPr/>
          <p:nvPr/>
        </p:nvSpPr>
        <p:spPr>
          <a:xfrm>
            <a:off x="2841922" y="4581524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486306-8BE1-4130-A708-1F73906D611E}"/>
              </a:ext>
            </a:extLst>
          </p:cNvPr>
          <p:cNvSpPr/>
          <p:nvPr/>
        </p:nvSpPr>
        <p:spPr>
          <a:xfrm>
            <a:off x="2933698" y="2847976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1222ED-1291-4E9E-93A3-A23F15BD45AA}"/>
              </a:ext>
            </a:extLst>
          </p:cNvPr>
          <p:cNvSpPr/>
          <p:nvPr/>
        </p:nvSpPr>
        <p:spPr>
          <a:xfrm>
            <a:off x="3086098" y="3000376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37868C-C2D0-4720-A105-418DA8F56A6A}"/>
              </a:ext>
            </a:extLst>
          </p:cNvPr>
          <p:cNvSpPr/>
          <p:nvPr/>
        </p:nvSpPr>
        <p:spPr>
          <a:xfrm>
            <a:off x="3238498" y="3152776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E4B8F1-8285-4D68-9B40-186D88FD2113}"/>
              </a:ext>
            </a:extLst>
          </p:cNvPr>
          <p:cNvSpPr txBox="1"/>
          <p:nvPr/>
        </p:nvSpPr>
        <p:spPr>
          <a:xfrm>
            <a:off x="2281235" y="5848350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entitymanager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B4EE7C-CF73-478E-9D46-23532CC7E8D5}"/>
              </a:ext>
            </a:extLst>
          </p:cNvPr>
          <p:cNvSpPr/>
          <p:nvPr/>
        </p:nvSpPr>
        <p:spPr>
          <a:xfrm>
            <a:off x="381000" y="1329809"/>
            <a:ext cx="1104900" cy="51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0BF68E-E4A1-4F64-9778-3C4E8CC1A52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85900" y="1588830"/>
            <a:ext cx="666750" cy="85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8B25B82-4141-4F3A-AD73-1BDC4F2F0186}"/>
              </a:ext>
            </a:extLst>
          </p:cNvPr>
          <p:cNvSpPr/>
          <p:nvPr/>
        </p:nvSpPr>
        <p:spPr>
          <a:xfrm>
            <a:off x="4581525" y="5817929"/>
            <a:ext cx="1104900" cy="51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A0CDB6-4CCF-47B1-83A5-34D627EEB251}"/>
              </a:ext>
            </a:extLst>
          </p:cNvPr>
          <p:cNvCxnSpPr>
            <a:stCxn id="24" idx="0"/>
            <a:endCxn id="4" idx="5"/>
          </p:cNvCxnSpPr>
          <p:nvPr/>
        </p:nvCxnSpPr>
        <p:spPr>
          <a:xfrm flipH="1" flipV="1">
            <a:off x="4000130" y="5135958"/>
            <a:ext cx="1133845" cy="68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2127CB9-FA66-4AE6-9750-55649C6E0AF7}"/>
              </a:ext>
            </a:extLst>
          </p:cNvPr>
          <p:cNvSpPr/>
          <p:nvPr/>
        </p:nvSpPr>
        <p:spPr>
          <a:xfrm>
            <a:off x="5086348" y="2460367"/>
            <a:ext cx="3514725" cy="323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8CBFF1-9392-42EC-BC57-10420AB42777}"/>
              </a:ext>
            </a:extLst>
          </p:cNvPr>
          <p:cNvSpPr txBox="1"/>
          <p:nvPr/>
        </p:nvSpPr>
        <p:spPr>
          <a:xfrm>
            <a:off x="6643685" y="571422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entitymanager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72A8A9-36F8-44AA-9B3B-7AB05835FC87}"/>
              </a:ext>
            </a:extLst>
          </p:cNvPr>
          <p:cNvSpPr/>
          <p:nvPr/>
        </p:nvSpPr>
        <p:spPr>
          <a:xfrm>
            <a:off x="6096000" y="3152776"/>
            <a:ext cx="838200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147D20-5677-4FF7-85EB-E6AE50ADDEEC}"/>
              </a:ext>
            </a:extLst>
          </p:cNvPr>
          <p:cNvSpPr/>
          <p:nvPr/>
        </p:nvSpPr>
        <p:spPr>
          <a:xfrm>
            <a:off x="7161414" y="3007043"/>
            <a:ext cx="838200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B9AF90-1717-4BDE-A30F-11612C13835E}"/>
              </a:ext>
            </a:extLst>
          </p:cNvPr>
          <p:cNvSpPr/>
          <p:nvPr/>
        </p:nvSpPr>
        <p:spPr>
          <a:xfrm>
            <a:off x="6224585" y="4126854"/>
            <a:ext cx="838200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D4A072-6FB0-4721-AC98-F0F93DECB2FF}"/>
              </a:ext>
            </a:extLst>
          </p:cNvPr>
          <p:cNvSpPr/>
          <p:nvPr/>
        </p:nvSpPr>
        <p:spPr>
          <a:xfrm>
            <a:off x="7394776" y="3711059"/>
            <a:ext cx="838200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512EC8-389B-4CC8-AA00-003832D1D27D}"/>
              </a:ext>
            </a:extLst>
          </p:cNvPr>
          <p:cNvSpPr/>
          <p:nvPr/>
        </p:nvSpPr>
        <p:spPr>
          <a:xfrm>
            <a:off x="6667500" y="4564321"/>
            <a:ext cx="838200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A2AF9A6-7AAC-4B63-B638-D858BC75B1D3}"/>
              </a:ext>
            </a:extLst>
          </p:cNvPr>
          <p:cNvSpPr/>
          <p:nvPr/>
        </p:nvSpPr>
        <p:spPr>
          <a:xfrm>
            <a:off x="5162551" y="3925850"/>
            <a:ext cx="838200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8F2DDF-77F8-46E1-932B-E8C5D221F57A}"/>
              </a:ext>
            </a:extLst>
          </p:cNvPr>
          <p:cNvSpPr/>
          <p:nvPr/>
        </p:nvSpPr>
        <p:spPr>
          <a:xfrm>
            <a:off x="4324351" y="3711059"/>
            <a:ext cx="892967" cy="681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98A4D4-EC1D-4DEA-B20D-2B3F3D707F08}"/>
              </a:ext>
            </a:extLst>
          </p:cNvPr>
          <p:cNvSpPr/>
          <p:nvPr/>
        </p:nvSpPr>
        <p:spPr>
          <a:xfrm>
            <a:off x="4242093" y="3790929"/>
            <a:ext cx="666749" cy="3714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3AA96B-49B3-4D8B-8905-ADE1DA039C78}"/>
              </a:ext>
            </a:extLst>
          </p:cNvPr>
          <p:cNvSpPr/>
          <p:nvPr/>
        </p:nvSpPr>
        <p:spPr>
          <a:xfrm>
            <a:off x="4556624" y="3935967"/>
            <a:ext cx="838200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293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C335-0187-4E45-A573-9EB947C6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Cache Enabled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D12820-2D8B-410D-A413-3C908CA059A3}"/>
              </a:ext>
            </a:extLst>
          </p:cNvPr>
          <p:cNvSpPr/>
          <p:nvPr/>
        </p:nvSpPr>
        <p:spPr>
          <a:xfrm>
            <a:off x="1000125" y="2371725"/>
            <a:ext cx="3514725" cy="323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74EB16-24F1-4417-8EA1-A1B359F69EF4}"/>
              </a:ext>
            </a:extLst>
          </p:cNvPr>
          <p:cNvSpPr/>
          <p:nvPr/>
        </p:nvSpPr>
        <p:spPr>
          <a:xfrm>
            <a:off x="1924050" y="2771775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5592E9-8D91-4865-A26E-EB35CFBB1CD3}"/>
              </a:ext>
            </a:extLst>
          </p:cNvPr>
          <p:cNvSpPr/>
          <p:nvPr/>
        </p:nvSpPr>
        <p:spPr>
          <a:xfrm>
            <a:off x="2247899" y="3433763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B1850A-FA48-44BA-8956-EBC93EBA5C6D}"/>
              </a:ext>
            </a:extLst>
          </p:cNvPr>
          <p:cNvSpPr/>
          <p:nvPr/>
        </p:nvSpPr>
        <p:spPr>
          <a:xfrm>
            <a:off x="2470446" y="4305299"/>
            <a:ext cx="666749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C476AF-1031-47E9-8590-7A1CC73DC10E}"/>
              </a:ext>
            </a:extLst>
          </p:cNvPr>
          <p:cNvSpPr/>
          <p:nvPr/>
        </p:nvSpPr>
        <p:spPr>
          <a:xfrm>
            <a:off x="1252537" y="3433763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FE1C1C-FD09-413D-8C52-58DF090110D6}"/>
              </a:ext>
            </a:extLst>
          </p:cNvPr>
          <p:cNvSpPr/>
          <p:nvPr/>
        </p:nvSpPr>
        <p:spPr>
          <a:xfrm>
            <a:off x="3064668" y="3781425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F6F52548-E952-42B3-9510-2B5B7B896F88}"/>
              </a:ext>
            </a:extLst>
          </p:cNvPr>
          <p:cNvSpPr/>
          <p:nvPr/>
        </p:nvSpPr>
        <p:spPr>
          <a:xfrm>
            <a:off x="9648825" y="1885951"/>
            <a:ext cx="2000250" cy="33337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61E73C-2AB4-4488-88A2-FEAE84A1B111}"/>
              </a:ext>
            </a:extLst>
          </p:cNvPr>
          <p:cNvCxnSpPr/>
          <p:nvPr/>
        </p:nvCxnSpPr>
        <p:spPr>
          <a:xfrm flipH="1">
            <a:off x="4391025" y="2838450"/>
            <a:ext cx="525780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B5F921-735C-4B4F-B6E2-1D1D61FBB84B}"/>
              </a:ext>
            </a:extLst>
          </p:cNvPr>
          <p:cNvSpPr txBox="1"/>
          <p:nvPr/>
        </p:nvSpPr>
        <p:spPr>
          <a:xfrm>
            <a:off x="5981700" y="3038475"/>
            <a:ext cx="235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from customer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3647DE-8E8C-4346-9A8E-F1613BB7E86A}"/>
              </a:ext>
            </a:extLst>
          </p:cNvPr>
          <p:cNvSpPr/>
          <p:nvPr/>
        </p:nvSpPr>
        <p:spPr>
          <a:xfrm>
            <a:off x="3217068" y="3933825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C03B57-2598-4D3F-B66F-DF447803AA04}"/>
              </a:ext>
            </a:extLst>
          </p:cNvPr>
          <p:cNvSpPr/>
          <p:nvPr/>
        </p:nvSpPr>
        <p:spPr>
          <a:xfrm>
            <a:off x="2841922" y="4581524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486306-8BE1-4130-A708-1F73906D611E}"/>
              </a:ext>
            </a:extLst>
          </p:cNvPr>
          <p:cNvSpPr/>
          <p:nvPr/>
        </p:nvSpPr>
        <p:spPr>
          <a:xfrm>
            <a:off x="2933698" y="2847976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1222ED-1291-4E9E-93A3-A23F15BD45AA}"/>
              </a:ext>
            </a:extLst>
          </p:cNvPr>
          <p:cNvSpPr/>
          <p:nvPr/>
        </p:nvSpPr>
        <p:spPr>
          <a:xfrm>
            <a:off x="3086098" y="3000376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37868C-C2D0-4720-A105-418DA8F56A6A}"/>
              </a:ext>
            </a:extLst>
          </p:cNvPr>
          <p:cNvSpPr/>
          <p:nvPr/>
        </p:nvSpPr>
        <p:spPr>
          <a:xfrm>
            <a:off x="3238498" y="3152776"/>
            <a:ext cx="10001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cusotmer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E4B8F1-8285-4D68-9B40-186D88FD2113}"/>
              </a:ext>
            </a:extLst>
          </p:cNvPr>
          <p:cNvSpPr txBox="1"/>
          <p:nvPr/>
        </p:nvSpPr>
        <p:spPr>
          <a:xfrm>
            <a:off x="2281235" y="5848350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entitymanager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B4EE7C-CF73-478E-9D46-23532CC7E8D5}"/>
              </a:ext>
            </a:extLst>
          </p:cNvPr>
          <p:cNvSpPr/>
          <p:nvPr/>
        </p:nvSpPr>
        <p:spPr>
          <a:xfrm>
            <a:off x="381000" y="1329809"/>
            <a:ext cx="1104900" cy="51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0BF68E-E4A1-4F64-9778-3C4E8CC1A52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85900" y="1588830"/>
            <a:ext cx="666750" cy="85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8B25B82-4141-4F3A-AD73-1BDC4F2F0186}"/>
              </a:ext>
            </a:extLst>
          </p:cNvPr>
          <p:cNvSpPr/>
          <p:nvPr/>
        </p:nvSpPr>
        <p:spPr>
          <a:xfrm>
            <a:off x="4581525" y="5817929"/>
            <a:ext cx="1104900" cy="51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A0CDB6-4CCF-47B1-83A5-34D627EEB251}"/>
              </a:ext>
            </a:extLst>
          </p:cNvPr>
          <p:cNvCxnSpPr>
            <a:stCxn id="24" idx="0"/>
            <a:endCxn id="4" idx="5"/>
          </p:cNvCxnSpPr>
          <p:nvPr/>
        </p:nvCxnSpPr>
        <p:spPr>
          <a:xfrm flipH="1" flipV="1">
            <a:off x="4000130" y="5135958"/>
            <a:ext cx="1133845" cy="68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2127CB9-FA66-4AE6-9750-55649C6E0AF7}"/>
              </a:ext>
            </a:extLst>
          </p:cNvPr>
          <p:cNvSpPr/>
          <p:nvPr/>
        </p:nvSpPr>
        <p:spPr>
          <a:xfrm>
            <a:off x="5086348" y="2460367"/>
            <a:ext cx="3514725" cy="323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8CBFF1-9392-42EC-BC57-10420AB42777}"/>
              </a:ext>
            </a:extLst>
          </p:cNvPr>
          <p:cNvSpPr txBox="1"/>
          <p:nvPr/>
        </p:nvSpPr>
        <p:spPr>
          <a:xfrm>
            <a:off x="6643685" y="5714226"/>
            <a:ext cx="1560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entitymanager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72A8A9-36F8-44AA-9B3B-7AB05835FC87}"/>
              </a:ext>
            </a:extLst>
          </p:cNvPr>
          <p:cNvSpPr/>
          <p:nvPr/>
        </p:nvSpPr>
        <p:spPr>
          <a:xfrm>
            <a:off x="6096000" y="3152776"/>
            <a:ext cx="838200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147D20-5677-4FF7-85EB-E6AE50ADDEEC}"/>
              </a:ext>
            </a:extLst>
          </p:cNvPr>
          <p:cNvSpPr/>
          <p:nvPr/>
        </p:nvSpPr>
        <p:spPr>
          <a:xfrm>
            <a:off x="7161414" y="3007043"/>
            <a:ext cx="838200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B9AF90-1717-4BDE-A30F-11612C13835E}"/>
              </a:ext>
            </a:extLst>
          </p:cNvPr>
          <p:cNvSpPr/>
          <p:nvPr/>
        </p:nvSpPr>
        <p:spPr>
          <a:xfrm>
            <a:off x="6224585" y="4126854"/>
            <a:ext cx="838200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D4A072-6FB0-4721-AC98-F0F93DECB2FF}"/>
              </a:ext>
            </a:extLst>
          </p:cNvPr>
          <p:cNvSpPr/>
          <p:nvPr/>
        </p:nvSpPr>
        <p:spPr>
          <a:xfrm>
            <a:off x="7394776" y="3711059"/>
            <a:ext cx="838200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512EC8-389B-4CC8-AA00-003832D1D27D}"/>
              </a:ext>
            </a:extLst>
          </p:cNvPr>
          <p:cNvSpPr/>
          <p:nvPr/>
        </p:nvSpPr>
        <p:spPr>
          <a:xfrm>
            <a:off x="6667500" y="4564321"/>
            <a:ext cx="838200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A2AF9A6-7AAC-4B63-B638-D858BC75B1D3}"/>
              </a:ext>
            </a:extLst>
          </p:cNvPr>
          <p:cNvSpPr/>
          <p:nvPr/>
        </p:nvSpPr>
        <p:spPr>
          <a:xfrm>
            <a:off x="5162551" y="3925850"/>
            <a:ext cx="838200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8F2DDF-77F8-46E1-932B-E8C5D221F57A}"/>
              </a:ext>
            </a:extLst>
          </p:cNvPr>
          <p:cNvSpPr/>
          <p:nvPr/>
        </p:nvSpPr>
        <p:spPr>
          <a:xfrm>
            <a:off x="4324351" y="3711059"/>
            <a:ext cx="892967" cy="681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98A4D4-EC1D-4DEA-B20D-2B3F3D707F08}"/>
              </a:ext>
            </a:extLst>
          </p:cNvPr>
          <p:cNvSpPr/>
          <p:nvPr/>
        </p:nvSpPr>
        <p:spPr>
          <a:xfrm>
            <a:off x="4242093" y="3790929"/>
            <a:ext cx="666749" cy="3714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3AA96B-49B3-4D8B-8905-ADE1DA039C78}"/>
              </a:ext>
            </a:extLst>
          </p:cNvPr>
          <p:cNvSpPr/>
          <p:nvPr/>
        </p:nvSpPr>
        <p:spPr>
          <a:xfrm>
            <a:off x="4556624" y="3935967"/>
            <a:ext cx="838200" cy="3693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62284E-8861-40A0-9C0D-BEC09130F3FC}"/>
              </a:ext>
            </a:extLst>
          </p:cNvPr>
          <p:cNvSpPr txBox="1"/>
          <p:nvPr/>
        </p:nvSpPr>
        <p:spPr>
          <a:xfrm>
            <a:off x="1338147" y="4810122"/>
            <a:ext cx="266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from department;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8FE260-F082-4219-86E5-5152E5449FA4}"/>
              </a:ext>
            </a:extLst>
          </p:cNvPr>
          <p:cNvSpPr txBox="1"/>
          <p:nvPr/>
        </p:nvSpPr>
        <p:spPr>
          <a:xfrm>
            <a:off x="5132125" y="4746844"/>
            <a:ext cx="266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from department;</a:t>
            </a:r>
          </a:p>
        </p:txBody>
      </p:sp>
    </p:spTree>
    <p:extLst>
      <p:ext uri="{BB962C8B-B14F-4D97-AF65-F5344CB8AC3E}">
        <p14:creationId xmlns:p14="http://schemas.microsoft.com/office/powerpoint/2010/main" val="834470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F4F4-897F-437A-8EA2-444FB62C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0CAA-1BC9-428A-B853-46CB016A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Eager</a:t>
            </a:r>
          </a:p>
          <a:p>
            <a:pPr lvl="1"/>
            <a:r>
              <a:rPr lang="en-US" dirty="0"/>
              <a:t>Immediately I need all dependent objects</a:t>
            </a:r>
          </a:p>
          <a:p>
            <a:r>
              <a:rPr lang="en-US" dirty="0"/>
              <a:t>Lazy</a:t>
            </a:r>
          </a:p>
          <a:p>
            <a:pPr lvl="1"/>
            <a:r>
              <a:rPr lang="en-US" dirty="0"/>
              <a:t>Whenever I need dependent object, provide the dependent</a:t>
            </a:r>
          </a:p>
          <a:p>
            <a:pPr lvl="1"/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One to One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Eager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One To Many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dirty="0"/>
              <a:t>Lazy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Many to One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dirty="0"/>
              <a:t>Lazy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Many to Many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Lazy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285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BEE0-C86C-4F0A-8082-2B6CD178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</a:t>
            </a:r>
            <a:r>
              <a:rPr lang="en-US" dirty="0" err="1"/>
              <a:t>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21FD-B34F-44C9-9634-1B78CAFB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  <a:p>
            <a:r>
              <a:rPr lang="en-US" dirty="0"/>
              <a:t>Refresh</a:t>
            </a:r>
          </a:p>
          <a:p>
            <a:r>
              <a:rPr lang="en-US" dirty="0"/>
              <a:t>Persist</a:t>
            </a:r>
          </a:p>
          <a:p>
            <a:r>
              <a:rPr lang="en-US" dirty="0"/>
              <a:t>ALL</a:t>
            </a:r>
          </a:p>
          <a:p>
            <a:r>
              <a:rPr lang="en-US" dirty="0"/>
              <a:t>Merge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866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3C2B-A49B-42AA-AB44-46048D80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F4D10-E6EB-48EC-A3F6-186A886E9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JPQL Query with one name</a:t>
            </a:r>
          </a:p>
          <a:p>
            <a:r>
              <a:rPr lang="en-US" dirty="0"/>
              <a:t>Call the query several time with the name</a:t>
            </a:r>
          </a:p>
        </p:txBody>
      </p:sp>
    </p:spTree>
    <p:extLst>
      <p:ext uri="{BB962C8B-B14F-4D97-AF65-F5344CB8AC3E}">
        <p14:creationId xmlns:p14="http://schemas.microsoft.com/office/powerpoint/2010/main" val="37397386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3C2B-A49B-42AA-AB44-46048D80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Native Query (SQL)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F4D10-E6EB-48EC-A3F6-186A886E9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native SQL Query with one name</a:t>
            </a:r>
          </a:p>
          <a:p>
            <a:r>
              <a:rPr lang="en-US" dirty="0"/>
              <a:t>Call the query several time with the name</a:t>
            </a:r>
          </a:p>
        </p:txBody>
      </p:sp>
    </p:spTree>
    <p:extLst>
      <p:ext uri="{BB962C8B-B14F-4D97-AF65-F5344CB8AC3E}">
        <p14:creationId xmlns:p14="http://schemas.microsoft.com/office/powerpoint/2010/main" val="21977692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43F114-FA50-47A4-9B67-EB320BC06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Hub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DA4625B-BD59-413A-A87B-0E25D657A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679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C24E-3FB8-420A-80CB-E369265B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43425" cy="1325563"/>
          </a:xfrm>
        </p:spPr>
        <p:txBody>
          <a:bodyPr/>
          <a:lstStyle/>
          <a:p>
            <a:r>
              <a:rPr lang="en-US" dirty="0"/>
              <a:t>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C59C-06E1-4B6D-BE02-304A9F52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3350" cy="4351338"/>
          </a:xfrm>
        </p:spPr>
        <p:txBody>
          <a:bodyPr/>
          <a:lstStyle/>
          <a:p>
            <a:r>
              <a:rPr lang="en-US" dirty="0"/>
              <a:t>Collaboration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Designing</a:t>
            </a:r>
          </a:p>
          <a:p>
            <a:r>
              <a:rPr lang="en-US" dirty="0"/>
              <a:t>Develop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D0B3FC-9FCB-4C78-9C26-0C1BEBECB205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4543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Agile Methodology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DE4DD4-FE7E-4616-910A-2E84768ED5DC}"/>
              </a:ext>
            </a:extLst>
          </p:cNvPr>
          <p:cNvSpPr txBox="1">
            <a:spLocks/>
          </p:cNvSpPr>
          <p:nvPr/>
        </p:nvSpPr>
        <p:spPr>
          <a:xfrm>
            <a:off x="6191250" y="1825625"/>
            <a:ext cx="3943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 back log</a:t>
            </a:r>
          </a:p>
          <a:p>
            <a:r>
              <a:rPr lang="en-US" dirty="0"/>
              <a:t>Sprint backlog</a:t>
            </a:r>
          </a:p>
          <a:p>
            <a:r>
              <a:rPr lang="en-US" dirty="0"/>
              <a:t>Sprint</a:t>
            </a:r>
          </a:p>
          <a:p>
            <a:pPr lvl="1"/>
            <a:r>
              <a:rPr lang="en-US" dirty="0"/>
              <a:t>2 weeks</a:t>
            </a:r>
          </a:p>
          <a:p>
            <a:pPr lvl="1"/>
            <a:r>
              <a:rPr lang="en-US" dirty="0"/>
              <a:t>4 weeks</a:t>
            </a:r>
          </a:p>
        </p:txBody>
      </p:sp>
    </p:spTree>
    <p:extLst>
      <p:ext uri="{BB962C8B-B14F-4D97-AF65-F5344CB8AC3E}">
        <p14:creationId xmlns:p14="http://schemas.microsoft.com/office/powerpoint/2010/main" val="93875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A402-A764-43B2-8F2B-032641E3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Java8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19F0-0B32-4785-9CB9-0C6432A3C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16</a:t>
            </a:r>
          </a:p>
          <a:p>
            <a:r>
              <a:rPr lang="en-US" dirty="0"/>
              <a:t>Java 15</a:t>
            </a:r>
          </a:p>
          <a:p>
            <a:r>
              <a:rPr lang="en-US" dirty="0"/>
              <a:t>Java 8?</a:t>
            </a:r>
          </a:p>
          <a:p>
            <a:r>
              <a:rPr lang="en-US" dirty="0"/>
              <a:t>Java 5 (JDK 1.5) </a:t>
            </a:r>
            <a:r>
              <a:rPr lang="en-US" dirty="0">
                <a:sym typeface="Wingdings" panose="05000000000000000000" pitchFamily="2" charset="2"/>
              </a:rPr>
              <a:t> collection , concurrency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562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36F2-7429-49BF-897C-ABC81C70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= </a:t>
            </a:r>
            <a:r>
              <a:rPr lang="en-US" b="1" dirty="0"/>
              <a:t>Dev</a:t>
            </a:r>
            <a:r>
              <a:rPr lang="en-US" dirty="0"/>
              <a:t>elopment + </a:t>
            </a:r>
            <a:r>
              <a:rPr lang="en-US" b="1" dirty="0" err="1"/>
              <a:t>OP</a:t>
            </a:r>
            <a:r>
              <a:rPr lang="en-US" dirty="0" err="1"/>
              <a:t>eration</a:t>
            </a:r>
            <a:r>
              <a:rPr lang="en-US" b="1" dirty="0" err="1"/>
              <a:t>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1919-0DB7-487A-9626-3C7F67E6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</a:t>
            </a:r>
            <a:r>
              <a:rPr lang="en-US" dirty="0">
                <a:sym typeface="Wingdings" panose="05000000000000000000" pitchFamily="2" charset="2"/>
              </a:rPr>
              <a:t> tools</a:t>
            </a:r>
            <a:endParaRPr lang="en-US" dirty="0"/>
          </a:p>
          <a:p>
            <a:r>
              <a:rPr lang="en-US" dirty="0"/>
              <a:t>CI CD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Continuous Integration</a:t>
            </a:r>
          </a:p>
          <a:p>
            <a:pPr lvl="1"/>
            <a:r>
              <a:rPr lang="en-US" dirty="0"/>
              <a:t>Continuous Deployment/Delivery</a:t>
            </a:r>
          </a:p>
        </p:txBody>
      </p:sp>
    </p:spTree>
    <p:extLst>
      <p:ext uri="{BB962C8B-B14F-4D97-AF65-F5344CB8AC3E}">
        <p14:creationId xmlns:p14="http://schemas.microsoft.com/office/powerpoint/2010/main" val="32137755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BB-265A-4D93-B793-7853E790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3750" cy="1325563"/>
          </a:xfrm>
        </p:spPr>
        <p:txBody>
          <a:bodyPr/>
          <a:lstStyle/>
          <a:p>
            <a:r>
              <a:rPr lang="en-US" dirty="0"/>
              <a:t>Client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5DEBC-36F9-4A69-8571-CF0918A17851}"/>
              </a:ext>
            </a:extLst>
          </p:cNvPr>
          <p:cNvSpPr/>
          <p:nvPr/>
        </p:nvSpPr>
        <p:spPr>
          <a:xfrm>
            <a:off x="1752600" y="2190750"/>
            <a:ext cx="13144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77307F-5AFC-47AF-A753-8EA4DF5476F2}"/>
              </a:ext>
            </a:extLst>
          </p:cNvPr>
          <p:cNvSpPr/>
          <p:nvPr/>
        </p:nvSpPr>
        <p:spPr>
          <a:xfrm>
            <a:off x="438150" y="4105274"/>
            <a:ext cx="131445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B30E7-6858-468E-9D61-91D0C042E02E}"/>
              </a:ext>
            </a:extLst>
          </p:cNvPr>
          <p:cNvSpPr/>
          <p:nvPr/>
        </p:nvSpPr>
        <p:spPr>
          <a:xfrm>
            <a:off x="2162175" y="4105273"/>
            <a:ext cx="131445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CD62F8-843D-40C7-8C4C-CE3E4D4909A9}"/>
              </a:ext>
            </a:extLst>
          </p:cNvPr>
          <p:cNvSpPr/>
          <p:nvPr/>
        </p:nvSpPr>
        <p:spPr>
          <a:xfrm>
            <a:off x="1238250" y="4772024"/>
            <a:ext cx="131445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6640F4-D292-41AA-A4B4-D874031B845E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095375" y="2952750"/>
            <a:ext cx="1314450" cy="115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8B700E-FE02-4F34-9ED0-EEB4858FA57A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895475" y="3038475"/>
            <a:ext cx="428625" cy="17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6C0369-ABF4-4049-ADD9-191043F3DF2B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2409825" y="2952750"/>
            <a:ext cx="409575" cy="115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A3CB1D-2E86-47C1-A6BE-D0BBA44CA0A9}"/>
              </a:ext>
            </a:extLst>
          </p:cNvPr>
          <p:cNvCxnSpPr/>
          <p:nvPr/>
        </p:nvCxnSpPr>
        <p:spPr>
          <a:xfrm flipV="1">
            <a:off x="1238250" y="2190750"/>
            <a:ext cx="2486025" cy="762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43D32F-2074-43A5-8AF7-1E4E75523153}"/>
              </a:ext>
            </a:extLst>
          </p:cNvPr>
          <p:cNvCxnSpPr/>
          <p:nvPr/>
        </p:nvCxnSpPr>
        <p:spPr>
          <a:xfrm>
            <a:off x="1371600" y="1690688"/>
            <a:ext cx="2171700" cy="14573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9C8759C0-665B-43E7-861F-2324219C9E09}"/>
              </a:ext>
            </a:extLst>
          </p:cNvPr>
          <p:cNvSpPr txBox="1">
            <a:spLocks/>
          </p:cNvSpPr>
          <p:nvPr/>
        </p:nvSpPr>
        <p:spPr>
          <a:xfrm>
            <a:off x="6734175" y="260350"/>
            <a:ext cx="3333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distributed 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0A8A-D5CA-4C94-BB39-2C1E6ED46B85}"/>
              </a:ext>
            </a:extLst>
          </p:cNvPr>
          <p:cNvSpPr/>
          <p:nvPr/>
        </p:nvSpPr>
        <p:spPr>
          <a:xfrm>
            <a:off x="6162675" y="2395535"/>
            <a:ext cx="13144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chennai</a:t>
            </a:r>
            <a:r>
              <a:rPr lang="en-US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A925BB-D980-48E5-84D6-70E4264E2055}"/>
              </a:ext>
            </a:extLst>
          </p:cNvPr>
          <p:cNvSpPr/>
          <p:nvPr/>
        </p:nvSpPr>
        <p:spPr>
          <a:xfrm>
            <a:off x="9058275" y="1809750"/>
            <a:ext cx="13144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bangalore</a:t>
            </a:r>
            <a:r>
              <a:rPr lang="en-US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FBD5A4-8F2B-43CF-B80C-B0B3CD67D926}"/>
              </a:ext>
            </a:extLst>
          </p:cNvPr>
          <p:cNvSpPr/>
          <p:nvPr/>
        </p:nvSpPr>
        <p:spPr>
          <a:xfrm>
            <a:off x="8401050" y="3871913"/>
            <a:ext cx="131445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(Hyderabad)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DBAB39-952C-4A17-8ED0-E3E3C5C7760E}"/>
              </a:ext>
            </a:extLst>
          </p:cNvPr>
          <p:cNvCxnSpPr>
            <a:stCxn id="19" idx="2"/>
            <a:endCxn id="21" idx="1"/>
          </p:cNvCxnSpPr>
          <p:nvPr/>
        </p:nvCxnSpPr>
        <p:spPr>
          <a:xfrm>
            <a:off x="6819900" y="3157535"/>
            <a:ext cx="1581150" cy="1095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ED640E-F670-4BAB-8B10-06273C43002A}"/>
              </a:ext>
            </a:extLst>
          </p:cNvPr>
          <p:cNvCxnSpPr>
            <a:stCxn id="19" idx="0"/>
            <a:endCxn id="20" idx="1"/>
          </p:cNvCxnSpPr>
          <p:nvPr/>
        </p:nvCxnSpPr>
        <p:spPr>
          <a:xfrm flipV="1">
            <a:off x="6819900" y="2190750"/>
            <a:ext cx="2238375" cy="2047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DD68A6-99DF-4DDD-8E1C-9F6E08A938E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058275" y="2571750"/>
            <a:ext cx="657225" cy="1300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00395A7-A51B-4268-8858-4C21721A452D}"/>
              </a:ext>
            </a:extLst>
          </p:cNvPr>
          <p:cNvSpPr/>
          <p:nvPr/>
        </p:nvSpPr>
        <p:spPr>
          <a:xfrm>
            <a:off x="4686300" y="1690688"/>
            <a:ext cx="131445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4C735C-6629-4FB3-BCCB-053677E62893}"/>
              </a:ext>
            </a:extLst>
          </p:cNvPr>
          <p:cNvSpPr/>
          <p:nvPr/>
        </p:nvSpPr>
        <p:spPr>
          <a:xfrm>
            <a:off x="4519613" y="3271837"/>
            <a:ext cx="131445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540D3E-EFFA-4466-9D78-BB5662340849}"/>
              </a:ext>
            </a:extLst>
          </p:cNvPr>
          <p:cNvSpPr/>
          <p:nvPr/>
        </p:nvSpPr>
        <p:spPr>
          <a:xfrm>
            <a:off x="4171950" y="2390773"/>
            <a:ext cx="131445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A9C821-689D-4320-A098-D41DC674FA83}"/>
              </a:ext>
            </a:extLst>
          </p:cNvPr>
          <p:cNvSpPr/>
          <p:nvPr/>
        </p:nvSpPr>
        <p:spPr>
          <a:xfrm>
            <a:off x="6953250" y="5014913"/>
            <a:ext cx="131445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B95345-8627-4A29-9747-03DE0C7332B9}"/>
              </a:ext>
            </a:extLst>
          </p:cNvPr>
          <p:cNvSpPr/>
          <p:nvPr/>
        </p:nvSpPr>
        <p:spPr>
          <a:xfrm>
            <a:off x="8505825" y="5481638"/>
            <a:ext cx="131445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DD8C71-214E-4261-8C53-5A7E788E2190}"/>
              </a:ext>
            </a:extLst>
          </p:cNvPr>
          <p:cNvSpPr/>
          <p:nvPr/>
        </p:nvSpPr>
        <p:spPr>
          <a:xfrm>
            <a:off x="9353550" y="904874"/>
            <a:ext cx="131445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3F90B0-44EF-4B49-88F0-CC81C0FE5EA6}"/>
              </a:ext>
            </a:extLst>
          </p:cNvPr>
          <p:cNvSpPr/>
          <p:nvPr/>
        </p:nvSpPr>
        <p:spPr>
          <a:xfrm>
            <a:off x="10815638" y="1428750"/>
            <a:ext cx="1314450" cy="31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5CF074-32A8-4C8E-B7BE-044A3DB00DFC}"/>
              </a:ext>
            </a:extLst>
          </p:cNvPr>
          <p:cNvCxnSpPr>
            <a:stCxn id="28" idx="3"/>
            <a:endCxn id="19" idx="0"/>
          </p:cNvCxnSpPr>
          <p:nvPr/>
        </p:nvCxnSpPr>
        <p:spPr>
          <a:xfrm>
            <a:off x="6000750" y="1847851"/>
            <a:ext cx="819150" cy="5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C1693D-E7AF-47CA-B7BB-B9217BFCC700}"/>
              </a:ext>
            </a:extLst>
          </p:cNvPr>
          <p:cNvCxnSpPr>
            <a:stCxn id="30" idx="3"/>
          </p:cNvCxnSpPr>
          <p:nvPr/>
        </p:nvCxnSpPr>
        <p:spPr>
          <a:xfrm>
            <a:off x="5486400" y="2547936"/>
            <a:ext cx="704852" cy="15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0B44DA-A42C-4FCB-BFF2-E61227891F94}"/>
              </a:ext>
            </a:extLst>
          </p:cNvPr>
          <p:cNvCxnSpPr>
            <a:stCxn id="29" idx="3"/>
            <a:endCxn id="19" idx="2"/>
          </p:cNvCxnSpPr>
          <p:nvPr/>
        </p:nvCxnSpPr>
        <p:spPr>
          <a:xfrm flipV="1">
            <a:off x="5834063" y="3157535"/>
            <a:ext cx="985837" cy="27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8E8E90-17C9-46CD-A5B0-EAD978F997F5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172327" y="1219199"/>
            <a:ext cx="2838448" cy="120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356714-75DE-41E4-A0BE-456D09922963}"/>
              </a:ext>
            </a:extLst>
          </p:cNvPr>
          <p:cNvCxnSpPr>
            <a:cxnSpLocks/>
            <a:stCxn id="34" idx="2"/>
            <a:endCxn id="21" idx="3"/>
          </p:cNvCxnSpPr>
          <p:nvPr/>
        </p:nvCxnSpPr>
        <p:spPr>
          <a:xfrm flipH="1">
            <a:off x="9715500" y="1743075"/>
            <a:ext cx="1757363" cy="250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877BD7-9761-4DE8-95B6-B47294FBA99E}"/>
              </a:ext>
            </a:extLst>
          </p:cNvPr>
          <p:cNvCxnSpPr>
            <a:stCxn id="31" idx="0"/>
            <a:endCxn id="21" idx="2"/>
          </p:cNvCxnSpPr>
          <p:nvPr/>
        </p:nvCxnSpPr>
        <p:spPr>
          <a:xfrm flipV="1">
            <a:off x="7610475" y="4633913"/>
            <a:ext cx="1447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1A9B80-28F5-46F8-9873-548D4B0A2EBF}"/>
              </a:ext>
            </a:extLst>
          </p:cNvPr>
          <p:cNvCxnSpPr>
            <a:stCxn id="32" idx="0"/>
            <a:endCxn id="21" idx="2"/>
          </p:cNvCxnSpPr>
          <p:nvPr/>
        </p:nvCxnSpPr>
        <p:spPr>
          <a:xfrm flipH="1" flipV="1">
            <a:off x="9058275" y="4633913"/>
            <a:ext cx="104775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78BE813-85EB-41EA-84CF-403EA44AB067}"/>
              </a:ext>
            </a:extLst>
          </p:cNvPr>
          <p:cNvCxnSpPr/>
          <p:nvPr/>
        </p:nvCxnSpPr>
        <p:spPr>
          <a:xfrm>
            <a:off x="8810625" y="1690688"/>
            <a:ext cx="2228850" cy="14192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BEBD9E-20EE-4F9F-B5E6-C7BE48376472}"/>
              </a:ext>
            </a:extLst>
          </p:cNvPr>
          <p:cNvCxnSpPr/>
          <p:nvPr/>
        </p:nvCxnSpPr>
        <p:spPr>
          <a:xfrm flipV="1">
            <a:off x="8648702" y="1628775"/>
            <a:ext cx="1866898" cy="15906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4477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D55A-D6C0-4838-8D9E-F8A3537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3115925" cy="730250"/>
          </a:xfrm>
        </p:spPr>
        <p:txBody>
          <a:bodyPr>
            <a:normAutofit/>
          </a:bodyPr>
          <a:lstStyle/>
          <a:p>
            <a:r>
              <a:rPr lang="en-US" dirty="0"/>
              <a:t>Continuous Integration(CI)	Continuous Delivery(CD)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D15F9D-8ABD-4200-B15A-AD77E19ABFCF}"/>
              </a:ext>
            </a:extLst>
          </p:cNvPr>
          <p:cNvSpPr/>
          <p:nvPr/>
        </p:nvSpPr>
        <p:spPr>
          <a:xfrm>
            <a:off x="1095375" y="1695450"/>
            <a:ext cx="1495425" cy="730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EB2EC8-39CC-4CA4-B428-CDC5AAF68861}"/>
              </a:ext>
            </a:extLst>
          </p:cNvPr>
          <p:cNvSpPr/>
          <p:nvPr/>
        </p:nvSpPr>
        <p:spPr>
          <a:xfrm>
            <a:off x="-66675" y="2895600"/>
            <a:ext cx="1495425" cy="730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FE417-4593-4265-9E40-C0E0C3664C4D}"/>
              </a:ext>
            </a:extLst>
          </p:cNvPr>
          <p:cNvSpPr/>
          <p:nvPr/>
        </p:nvSpPr>
        <p:spPr>
          <a:xfrm>
            <a:off x="347662" y="4797425"/>
            <a:ext cx="1495425" cy="730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6AE216-17CB-469A-BF2F-F8D3A5F70EE2}"/>
              </a:ext>
            </a:extLst>
          </p:cNvPr>
          <p:cNvSpPr/>
          <p:nvPr/>
        </p:nvSpPr>
        <p:spPr>
          <a:xfrm>
            <a:off x="2390775" y="5162550"/>
            <a:ext cx="1495425" cy="730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651F0-A33F-47F7-9CFA-677F06A7A8D6}"/>
              </a:ext>
            </a:extLst>
          </p:cNvPr>
          <p:cNvSpPr/>
          <p:nvPr/>
        </p:nvSpPr>
        <p:spPr>
          <a:xfrm>
            <a:off x="2305050" y="3025774"/>
            <a:ext cx="2276475" cy="10985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SourceCode</a:t>
            </a:r>
            <a:endParaRPr lang="en-US" dirty="0"/>
          </a:p>
          <a:p>
            <a:pPr algn="ctr"/>
            <a:r>
              <a:rPr lang="en-US" dirty="0"/>
              <a:t>Management System</a:t>
            </a:r>
          </a:p>
          <a:p>
            <a:pPr algn="ctr"/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svn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FF0000"/>
                </a:solidFill>
              </a:rPr>
              <a:t>github</a:t>
            </a:r>
            <a:r>
              <a:rPr lang="en-US" b="1" dirty="0" err="1"/>
              <a:t>,gitlab</a:t>
            </a:r>
            <a:r>
              <a:rPr lang="en-US" b="1" dirty="0"/>
              <a:t>, bit bucket</a:t>
            </a:r>
            <a:r>
              <a:rPr lang="en-US" dirty="0"/>
              <a:t>….)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747AF7-6CD5-44B9-986E-9E6EC42B3776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2371800" y="2318757"/>
            <a:ext cx="1071488" cy="70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4F13E9-CCA1-4948-BF91-786930B76819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1428750" y="3260725"/>
            <a:ext cx="876300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E72740-D711-4F52-9CA0-69746BB40F81}"/>
              </a:ext>
            </a:extLst>
          </p:cNvPr>
          <p:cNvCxnSpPr>
            <a:stCxn id="6" idx="7"/>
            <a:endCxn id="8" idx="2"/>
          </p:cNvCxnSpPr>
          <p:nvPr/>
        </p:nvCxnSpPr>
        <p:spPr>
          <a:xfrm flipV="1">
            <a:off x="1624087" y="4124325"/>
            <a:ext cx="1819201" cy="780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EA3795-0FAF-4EDF-84BD-39363D2CB230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3138488" y="4124325"/>
            <a:ext cx="304800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E135FE-C49F-4F42-90E2-617E28E89810}"/>
              </a:ext>
            </a:extLst>
          </p:cNvPr>
          <p:cNvCxnSpPr>
            <a:stCxn id="8" idx="3"/>
          </p:cNvCxnSpPr>
          <p:nvPr/>
        </p:nvCxnSpPr>
        <p:spPr>
          <a:xfrm>
            <a:off x="4581525" y="3575050"/>
            <a:ext cx="1352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60BF63F-AC3A-4F99-ADE1-DCE3F36A9119}"/>
              </a:ext>
            </a:extLst>
          </p:cNvPr>
          <p:cNvSpPr/>
          <p:nvPr/>
        </p:nvSpPr>
        <p:spPr>
          <a:xfrm>
            <a:off x="5924550" y="3025774"/>
            <a:ext cx="2390775" cy="91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BuildServer</a:t>
            </a:r>
            <a:endParaRPr lang="en-US" dirty="0"/>
          </a:p>
          <a:p>
            <a:pPr algn="ctr"/>
            <a:r>
              <a:rPr lang="en-US" dirty="0"/>
              <a:t>(Jenkins/Bamboo)</a:t>
            </a:r>
          </a:p>
          <a:p>
            <a:pPr algn="ctr"/>
            <a:r>
              <a:rPr lang="en-US" dirty="0"/>
              <a:t>TeamCity..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9874227-F16F-40AF-AA38-E49F641CFEE9}"/>
              </a:ext>
            </a:extLst>
          </p:cNvPr>
          <p:cNvSpPr/>
          <p:nvPr/>
        </p:nvSpPr>
        <p:spPr>
          <a:xfrm>
            <a:off x="6243636" y="4912809"/>
            <a:ext cx="1752602" cy="12297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</a:t>
            </a:r>
          </a:p>
          <a:p>
            <a:pPr algn="ctr"/>
            <a:r>
              <a:rPr lang="en-US" dirty="0"/>
              <a:t>build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2342BB-C2B3-4C1D-9923-9B3290CF9D44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7119937" y="3943350"/>
            <a:ext cx="1" cy="96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663D57F-DC9A-42FF-8901-4361CE1A3455}"/>
              </a:ext>
            </a:extLst>
          </p:cNvPr>
          <p:cNvSpPr/>
          <p:nvPr/>
        </p:nvSpPr>
        <p:spPr>
          <a:xfrm>
            <a:off x="-441842" y="1247775"/>
            <a:ext cx="4806519" cy="5448300"/>
          </a:xfrm>
          <a:custGeom>
            <a:avLst/>
            <a:gdLst>
              <a:gd name="connsiteX0" fmla="*/ 4804292 w 4806519"/>
              <a:gd name="connsiteY0" fmla="*/ 4048125 h 5448300"/>
              <a:gd name="connsiteX1" fmla="*/ 4775717 w 4806519"/>
              <a:gd name="connsiteY1" fmla="*/ 4562475 h 5448300"/>
              <a:gd name="connsiteX2" fmla="*/ 4604267 w 4806519"/>
              <a:gd name="connsiteY2" fmla="*/ 4867275 h 5448300"/>
              <a:gd name="connsiteX3" fmla="*/ 4013717 w 4806519"/>
              <a:gd name="connsiteY3" fmla="*/ 5267325 h 5448300"/>
              <a:gd name="connsiteX4" fmla="*/ 3546992 w 4806519"/>
              <a:gd name="connsiteY4" fmla="*/ 5410200 h 5448300"/>
              <a:gd name="connsiteX5" fmla="*/ 3127892 w 4806519"/>
              <a:gd name="connsiteY5" fmla="*/ 5448300 h 5448300"/>
              <a:gd name="connsiteX6" fmla="*/ 2356367 w 4806519"/>
              <a:gd name="connsiteY6" fmla="*/ 5295900 h 5448300"/>
              <a:gd name="connsiteX7" fmla="*/ 1899167 w 4806519"/>
              <a:gd name="connsiteY7" fmla="*/ 5133975 h 5448300"/>
              <a:gd name="connsiteX8" fmla="*/ 1765817 w 4806519"/>
              <a:gd name="connsiteY8" fmla="*/ 5048250 h 5448300"/>
              <a:gd name="connsiteX9" fmla="*/ 1670567 w 4806519"/>
              <a:gd name="connsiteY9" fmla="*/ 5000625 h 5448300"/>
              <a:gd name="connsiteX10" fmla="*/ 1508642 w 4806519"/>
              <a:gd name="connsiteY10" fmla="*/ 4867275 h 5448300"/>
              <a:gd name="connsiteX11" fmla="*/ 946667 w 4806519"/>
              <a:gd name="connsiteY11" fmla="*/ 4276725 h 5448300"/>
              <a:gd name="connsiteX12" fmla="*/ 784742 w 4806519"/>
              <a:gd name="connsiteY12" fmla="*/ 4086225 h 5448300"/>
              <a:gd name="connsiteX13" fmla="*/ 632342 w 4806519"/>
              <a:gd name="connsiteY13" fmla="*/ 3924300 h 5448300"/>
              <a:gd name="connsiteX14" fmla="*/ 403742 w 4806519"/>
              <a:gd name="connsiteY14" fmla="*/ 3676650 h 5448300"/>
              <a:gd name="connsiteX15" fmla="*/ 279917 w 4806519"/>
              <a:gd name="connsiteY15" fmla="*/ 3476625 h 5448300"/>
              <a:gd name="connsiteX16" fmla="*/ 127517 w 4806519"/>
              <a:gd name="connsiteY16" fmla="*/ 2857500 h 5448300"/>
              <a:gd name="connsiteX17" fmla="*/ 32267 w 4806519"/>
              <a:gd name="connsiteY17" fmla="*/ 2238375 h 5448300"/>
              <a:gd name="connsiteX18" fmla="*/ 32267 w 4806519"/>
              <a:gd name="connsiteY18" fmla="*/ 1390650 h 5448300"/>
              <a:gd name="connsiteX19" fmla="*/ 156092 w 4806519"/>
              <a:gd name="connsiteY19" fmla="*/ 1219200 h 5448300"/>
              <a:gd name="connsiteX20" fmla="*/ 356117 w 4806519"/>
              <a:gd name="connsiteY20" fmla="*/ 1009650 h 5448300"/>
              <a:gd name="connsiteX21" fmla="*/ 537092 w 4806519"/>
              <a:gd name="connsiteY21" fmla="*/ 923925 h 5448300"/>
              <a:gd name="connsiteX22" fmla="*/ 1327667 w 4806519"/>
              <a:gd name="connsiteY22" fmla="*/ 666750 h 5448300"/>
              <a:gd name="connsiteX23" fmla="*/ 2223017 w 4806519"/>
              <a:gd name="connsiteY23" fmla="*/ 247650 h 5448300"/>
              <a:gd name="connsiteX24" fmla="*/ 2594492 w 4806519"/>
              <a:gd name="connsiteY24" fmla="*/ 114300 h 5448300"/>
              <a:gd name="connsiteX25" fmla="*/ 3337442 w 4806519"/>
              <a:gd name="connsiteY25" fmla="*/ 0 h 5448300"/>
              <a:gd name="connsiteX26" fmla="*/ 3461267 w 4806519"/>
              <a:gd name="connsiteY26" fmla="*/ 47625 h 5448300"/>
              <a:gd name="connsiteX27" fmla="*/ 3470792 w 4806519"/>
              <a:gd name="connsiteY27" fmla="*/ 161925 h 5448300"/>
              <a:gd name="connsiteX28" fmla="*/ 3308867 w 4806519"/>
              <a:gd name="connsiteY28" fmla="*/ 714375 h 5448300"/>
              <a:gd name="connsiteX29" fmla="*/ 2708792 w 4806519"/>
              <a:gd name="connsiteY29" fmla="*/ 1685925 h 5448300"/>
              <a:gd name="connsiteX30" fmla="*/ 2194442 w 4806519"/>
              <a:gd name="connsiteY30" fmla="*/ 2286000 h 5448300"/>
              <a:gd name="connsiteX31" fmla="*/ 2099192 w 4806519"/>
              <a:gd name="connsiteY31" fmla="*/ 2486025 h 5448300"/>
              <a:gd name="connsiteX32" fmla="*/ 2070617 w 4806519"/>
              <a:gd name="connsiteY32" fmla="*/ 2733675 h 5448300"/>
              <a:gd name="connsiteX33" fmla="*/ 2165867 w 4806519"/>
              <a:gd name="connsiteY33" fmla="*/ 3038475 h 5448300"/>
              <a:gd name="connsiteX34" fmla="*/ 2242067 w 4806519"/>
              <a:gd name="connsiteY34" fmla="*/ 3076575 h 5448300"/>
              <a:gd name="connsiteX35" fmla="*/ 2394467 w 4806519"/>
              <a:gd name="connsiteY35" fmla="*/ 3124200 h 5448300"/>
              <a:gd name="connsiteX36" fmla="*/ 2670692 w 4806519"/>
              <a:gd name="connsiteY36" fmla="*/ 3238500 h 5448300"/>
              <a:gd name="connsiteX37" fmla="*/ 4004192 w 4806519"/>
              <a:gd name="connsiteY37" fmla="*/ 3581400 h 5448300"/>
              <a:gd name="connsiteX38" fmla="*/ 4356617 w 4806519"/>
              <a:gd name="connsiteY38" fmla="*/ 3648075 h 5448300"/>
              <a:gd name="connsiteX39" fmla="*/ 4461392 w 4806519"/>
              <a:gd name="connsiteY39" fmla="*/ 3676650 h 5448300"/>
              <a:gd name="connsiteX40" fmla="*/ 4547117 w 4806519"/>
              <a:gd name="connsiteY40" fmla="*/ 3724275 h 5448300"/>
              <a:gd name="connsiteX41" fmla="*/ 4642367 w 4806519"/>
              <a:gd name="connsiteY41" fmla="*/ 3810000 h 5448300"/>
              <a:gd name="connsiteX42" fmla="*/ 4680467 w 4806519"/>
              <a:gd name="connsiteY42" fmla="*/ 3838575 h 5448300"/>
              <a:gd name="connsiteX43" fmla="*/ 4718567 w 4806519"/>
              <a:gd name="connsiteY43" fmla="*/ 3914775 h 5448300"/>
              <a:gd name="connsiteX44" fmla="*/ 4747142 w 4806519"/>
              <a:gd name="connsiteY44" fmla="*/ 3962400 h 5448300"/>
              <a:gd name="connsiteX45" fmla="*/ 4775717 w 4806519"/>
              <a:gd name="connsiteY45" fmla="*/ 4029075 h 5448300"/>
              <a:gd name="connsiteX46" fmla="*/ 4804292 w 4806519"/>
              <a:gd name="connsiteY46" fmla="*/ 4076700 h 5448300"/>
              <a:gd name="connsiteX47" fmla="*/ 4804292 w 4806519"/>
              <a:gd name="connsiteY47" fmla="*/ 413385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806519" h="5448300">
                <a:moveTo>
                  <a:pt x="4804292" y="4048125"/>
                </a:moveTo>
                <a:cubicBezTo>
                  <a:pt x="4794767" y="4219575"/>
                  <a:pt x="4816450" y="4395662"/>
                  <a:pt x="4775717" y="4562475"/>
                </a:cubicBezTo>
                <a:cubicBezTo>
                  <a:pt x="4748065" y="4675718"/>
                  <a:pt x="4678744" y="4777599"/>
                  <a:pt x="4604267" y="4867275"/>
                </a:cubicBezTo>
                <a:cubicBezTo>
                  <a:pt x="4443008" y="5061444"/>
                  <a:pt x="4245144" y="5180540"/>
                  <a:pt x="4013717" y="5267325"/>
                </a:cubicBezTo>
                <a:cubicBezTo>
                  <a:pt x="3861375" y="5324453"/>
                  <a:pt x="3706401" y="5377633"/>
                  <a:pt x="3546992" y="5410200"/>
                </a:cubicBezTo>
                <a:cubicBezTo>
                  <a:pt x="3409555" y="5438279"/>
                  <a:pt x="3267592" y="5435600"/>
                  <a:pt x="3127892" y="5448300"/>
                </a:cubicBezTo>
                <a:cubicBezTo>
                  <a:pt x="2686427" y="5397847"/>
                  <a:pt x="2846238" y="5431975"/>
                  <a:pt x="2356367" y="5295900"/>
                </a:cubicBezTo>
                <a:cubicBezTo>
                  <a:pt x="2215165" y="5256677"/>
                  <a:pt x="2032614" y="5200699"/>
                  <a:pt x="1899167" y="5133975"/>
                </a:cubicBezTo>
                <a:cubicBezTo>
                  <a:pt x="1851903" y="5110343"/>
                  <a:pt x="1811461" y="5074876"/>
                  <a:pt x="1765817" y="5048250"/>
                </a:cubicBezTo>
                <a:cubicBezTo>
                  <a:pt x="1735155" y="5030364"/>
                  <a:pt x="1699597" y="5021054"/>
                  <a:pt x="1670567" y="5000625"/>
                </a:cubicBezTo>
                <a:cubicBezTo>
                  <a:pt x="1613384" y="4960385"/>
                  <a:pt x="1560681" y="4913977"/>
                  <a:pt x="1508642" y="4867275"/>
                </a:cubicBezTo>
                <a:cubicBezTo>
                  <a:pt x="1276283" y="4658748"/>
                  <a:pt x="1174888" y="4534530"/>
                  <a:pt x="946667" y="4276725"/>
                </a:cubicBezTo>
                <a:cubicBezTo>
                  <a:pt x="891426" y="4214323"/>
                  <a:pt x="840214" y="4148421"/>
                  <a:pt x="784742" y="4086225"/>
                </a:cubicBezTo>
                <a:cubicBezTo>
                  <a:pt x="735406" y="4030909"/>
                  <a:pt x="683858" y="3977592"/>
                  <a:pt x="632342" y="3924300"/>
                </a:cubicBezTo>
                <a:cubicBezTo>
                  <a:pt x="550184" y="3839309"/>
                  <a:pt x="472213" y="3773651"/>
                  <a:pt x="403742" y="3676650"/>
                </a:cubicBezTo>
                <a:cubicBezTo>
                  <a:pt x="358520" y="3612586"/>
                  <a:pt x="321192" y="3543300"/>
                  <a:pt x="279917" y="3476625"/>
                </a:cubicBezTo>
                <a:cubicBezTo>
                  <a:pt x="247796" y="3353496"/>
                  <a:pt x="156792" y="3033148"/>
                  <a:pt x="127517" y="2857500"/>
                </a:cubicBezTo>
                <a:cubicBezTo>
                  <a:pt x="93190" y="2651538"/>
                  <a:pt x="32267" y="2238375"/>
                  <a:pt x="32267" y="2238375"/>
                </a:cubicBezTo>
                <a:cubicBezTo>
                  <a:pt x="12629" y="1976531"/>
                  <a:pt x="-29295" y="1648440"/>
                  <a:pt x="32267" y="1390650"/>
                </a:cubicBezTo>
                <a:cubicBezTo>
                  <a:pt x="48642" y="1322082"/>
                  <a:pt x="110435" y="1272914"/>
                  <a:pt x="156092" y="1219200"/>
                </a:cubicBezTo>
                <a:cubicBezTo>
                  <a:pt x="218631" y="1145624"/>
                  <a:pt x="279791" y="1068802"/>
                  <a:pt x="356117" y="1009650"/>
                </a:cubicBezTo>
                <a:cubicBezTo>
                  <a:pt x="408878" y="968761"/>
                  <a:pt x="474147" y="946141"/>
                  <a:pt x="537092" y="923925"/>
                </a:cubicBezTo>
                <a:cubicBezTo>
                  <a:pt x="798411" y="831695"/>
                  <a:pt x="1077729" y="786438"/>
                  <a:pt x="1327667" y="666750"/>
                </a:cubicBezTo>
                <a:cubicBezTo>
                  <a:pt x="1344656" y="658614"/>
                  <a:pt x="2007654" y="331016"/>
                  <a:pt x="2223017" y="247650"/>
                </a:cubicBezTo>
                <a:cubicBezTo>
                  <a:pt x="2345707" y="200157"/>
                  <a:pt x="2467127" y="147265"/>
                  <a:pt x="2594492" y="114300"/>
                </a:cubicBezTo>
                <a:cubicBezTo>
                  <a:pt x="2791508" y="63308"/>
                  <a:pt x="3121770" y="26959"/>
                  <a:pt x="3337442" y="0"/>
                </a:cubicBezTo>
                <a:cubicBezTo>
                  <a:pt x="3378717" y="15875"/>
                  <a:pt x="3433154" y="13488"/>
                  <a:pt x="3461267" y="47625"/>
                </a:cubicBezTo>
                <a:cubicBezTo>
                  <a:pt x="3485571" y="77137"/>
                  <a:pt x="3479311" y="124654"/>
                  <a:pt x="3470792" y="161925"/>
                </a:cubicBezTo>
                <a:cubicBezTo>
                  <a:pt x="3428033" y="348998"/>
                  <a:pt x="3376048" y="534622"/>
                  <a:pt x="3308867" y="714375"/>
                </a:cubicBezTo>
                <a:cubicBezTo>
                  <a:pt x="3192310" y="1026244"/>
                  <a:pt x="2910879" y="1463630"/>
                  <a:pt x="2708792" y="1685925"/>
                </a:cubicBezTo>
                <a:cubicBezTo>
                  <a:pt x="2615042" y="1789050"/>
                  <a:pt x="2305775" y="2100445"/>
                  <a:pt x="2194442" y="2286000"/>
                </a:cubicBezTo>
                <a:cubicBezTo>
                  <a:pt x="2156447" y="2349325"/>
                  <a:pt x="2130942" y="2419350"/>
                  <a:pt x="2099192" y="2486025"/>
                </a:cubicBezTo>
                <a:cubicBezTo>
                  <a:pt x="2089667" y="2568575"/>
                  <a:pt x="2060660" y="2651176"/>
                  <a:pt x="2070617" y="2733675"/>
                </a:cubicBezTo>
                <a:cubicBezTo>
                  <a:pt x="2083371" y="2839354"/>
                  <a:pt x="2118263" y="2943267"/>
                  <a:pt x="2165867" y="3038475"/>
                </a:cubicBezTo>
                <a:cubicBezTo>
                  <a:pt x="2178567" y="3063875"/>
                  <a:pt x="2215477" y="3066604"/>
                  <a:pt x="2242067" y="3076575"/>
                </a:cubicBezTo>
                <a:cubicBezTo>
                  <a:pt x="2291901" y="3095263"/>
                  <a:pt x="2344679" y="3105391"/>
                  <a:pt x="2394467" y="3124200"/>
                </a:cubicBezTo>
                <a:cubicBezTo>
                  <a:pt x="2487683" y="3159415"/>
                  <a:pt x="2576467" y="3206079"/>
                  <a:pt x="2670692" y="3238500"/>
                </a:cubicBezTo>
                <a:cubicBezTo>
                  <a:pt x="3285754" y="3450134"/>
                  <a:pt x="3338262" y="3445857"/>
                  <a:pt x="4004192" y="3581400"/>
                </a:cubicBezTo>
                <a:cubicBezTo>
                  <a:pt x="4121349" y="3605246"/>
                  <a:pt x="4239271" y="3625178"/>
                  <a:pt x="4356617" y="3648075"/>
                </a:cubicBezTo>
                <a:cubicBezTo>
                  <a:pt x="4376673" y="3651988"/>
                  <a:pt x="4453583" y="3673810"/>
                  <a:pt x="4461392" y="3676650"/>
                </a:cubicBezTo>
                <a:cubicBezTo>
                  <a:pt x="4480256" y="3683510"/>
                  <a:pt x="4533987" y="3715084"/>
                  <a:pt x="4547117" y="3724275"/>
                </a:cubicBezTo>
                <a:cubicBezTo>
                  <a:pt x="4610804" y="3768856"/>
                  <a:pt x="4581988" y="3756330"/>
                  <a:pt x="4642367" y="3810000"/>
                </a:cubicBezTo>
                <a:cubicBezTo>
                  <a:pt x="4654232" y="3820547"/>
                  <a:pt x="4667767" y="3829050"/>
                  <a:pt x="4680467" y="3838575"/>
                </a:cubicBezTo>
                <a:cubicBezTo>
                  <a:pt x="4693167" y="3863975"/>
                  <a:pt x="4705103" y="3889771"/>
                  <a:pt x="4718567" y="3914775"/>
                </a:cubicBezTo>
                <a:cubicBezTo>
                  <a:pt x="4727344" y="3931075"/>
                  <a:pt x="4738863" y="3945841"/>
                  <a:pt x="4747142" y="3962400"/>
                </a:cubicBezTo>
                <a:cubicBezTo>
                  <a:pt x="4757956" y="3984027"/>
                  <a:pt x="4764903" y="4007448"/>
                  <a:pt x="4775717" y="4029075"/>
                </a:cubicBezTo>
                <a:cubicBezTo>
                  <a:pt x="4783996" y="4045634"/>
                  <a:pt x="4799421" y="4058839"/>
                  <a:pt x="4804292" y="4076700"/>
                </a:cubicBezTo>
                <a:cubicBezTo>
                  <a:pt x="4809304" y="4095079"/>
                  <a:pt x="4804292" y="4114800"/>
                  <a:pt x="4804292" y="41338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E07342-D3E5-4BFE-9221-86C433CC1690}"/>
              </a:ext>
            </a:extLst>
          </p:cNvPr>
          <p:cNvCxnSpPr>
            <a:stCxn id="20" idx="1"/>
          </p:cNvCxnSpPr>
          <p:nvPr/>
        </p:nvCxnSpPr>
        <p:spPr>
          <a:xfrm flipH="1">
            <a:off x="4391025" y="5527675"/>
            <a:ext cx="2290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50736A3-6258-4E0E-8EDA-9456F900221B}"/>
              </a:ext>
            </a:extLst>
          </p:cNvPr>
          <p:cNvSpPr txBox="1"/>
          <p:nvPr/>
        </p:nvSpPr>
        <p:spPr>
          <a:xfrm>
            <a:off x="4433888" y="5009143"/>
            <a:ext cx="212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Distribute the report</a:t>
            </a:r>
          </a:p>
          <a:p>
            <a:r>
              <a:rPr lang="en-US" dirty="0"/>
              <a:t> to all Dev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4592B7-8EF4-4D18-BD2F-F04F5A58202E}"/>
              </a:ext>
            </a:extLst>
          </p:cNvPr>
          <p:cNvSpPr/>
          <p:nvPr/>
        </p:nvSpPr>
        <p:spPr>
          <a:xfrm>
            <a:off x="9801225" y="2873375"/>
            <a:ext cx="1981200" cy="91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</a:t>
            </a:r>
          </a:p>
          <a:p>
            <a:pPr algn="ctr"/>
            <a:r>
              <a:rPr lang="en-US" dirty="0"/>
              <a:t>Pipeline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AF5598-0C80-46D9-A19A-18C21267FB28}"/>
              </a:ext>
            </a:extLst>
          </p:cNvPr>
          <p:cNvCxnSpPr>
            <a:stCxn id="20" idx="5"/>
            <a:endCxn id="28" idx="1"/>
          </p:cNvCxnSpPr>
          <p:nvPr/>
        </p:nvCxnSpPr>
        <p:spPr>
          <a:xfrm flipV="1">
            <a:off x="7558088" y="3332163"/>
            <a:ext cx="2243137" cy="219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F47422-DD85-4071-8A0C-84DA82501463}"/>
              </a:ext>
            </a:extLst>
          </p:cNvPr>
          <p:cNvSpPr txBox="1"/>
          <p:nvPr/>
        </p:nvSpPr>
        <p:spPr>
          <a:xfrm rot="18974270">
            <a:off x="7863171" y="4586613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build success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24B751-0258-45FB-ADC0-7AFF37D65BA0}"/>
              </a:ext>
            </a:extLst>
          </p:cNvPr>
          <p:cNvCxnSpPr>
            <a:cxnSpLocks/>
          </p:cNvCxnSpPr>
          <p:nvPr/>
        </p:nvCxnSpPr>
        <p:spPr>
          <a:xfrm flipH="1">
            <a:off x="6996274" y="715459"/>
            <a:ext cx="198074" cy="6142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A2A4E7-98CE-42D1-A3FF-0C78B6A08490}"/>
              </a:ext>
            </a:extLst>
          </p:cNvPr>
          <p:cNvSpPr/>
          <p:nvPr/>
        </p:nvSpPr>
        <p:spPr>
          <a:xfrm>
            <a:off x="9801225" y="4726828"/>
            <a:ext cx="1981200" cy="91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FA3EF6-110B-43E2-A9B8-FB0334DD786C}"/>
              </a:ext>
            </a:extLst>
          </p:cNvPr>
          <p:cNvCxnSpPr>
            <a:stCxn id="28" idx="2"/>
            <a:endCxn id="35" idx="0"/>
          </p:cNvCxnSpPr>
          <p:nvPr/>
        </p:nvCxnSpPr>
        <p:spPr>
          <a:xfrm>
            <a:off x="10791825" y="3790951"/>
            <a:ext cx="0" cy="93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C3D814E-90FB-4756-8448-A0BCB2E9C429}"/>
              </a:ext>
            </a:extLst>
          </p:cNvPr>
          <p:cNvSpPr/>
          <p:nvPr/>
        </p:nvSpPr>
        <p:spPr>
          <a:xfrm>
            <a:off x="-331000" y="3893764"/>
            <a:ext cx="1495425" cy="730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dev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6866BA-CAC1-4464-9C07-025D1000D56C}"/>
              </a:ext>
            </a:extLst>
          </p:cNvPr>
          <p:cNvCxnSpPr>
            <a:endCxn id="25" idx="6"/>
          </p:cNvCxnSpPr>
          <p:nvPr/>
        </p:nvCxnSpPr>
        <p:spPr>
          <a:xfrm flipH="1">
            <a:off x="1164425" y="3971925"/>
            <a:ext cx="1114277" cy="28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0606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3D7D-6481-4FF6-99F5-19ED4BB9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Management System -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2BEF-F276-4949-8040-741B9D91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Repo</a:t>
            </a:r>
          </a:p>
          <a:p>
            <a:pPr lvl="1"/>
            <a:r>
              <a:rPr lang="en-US" dirty="0"/>
              <a:t>Manage source Code</a:t>
            </a:r>
          </a:p>
          <a:p>
            <a:pPr lvl="1"/>
            <a:r>
              <a:rPr lang="en-US" dirty="0"/>
              <a:t>Versioning of Code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5027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AC95-4A62-4CAA-B01B-6BCD7618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ACE0-3ED5-4153-AED3-5223CC03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Git account</a:t>
            </a:r>
          </a:p>
          <a:p>
            <a:r>
              <a:rPr lang="en-US" dirty="0">
                <a:highlight>
                  <a:srgbClr val="00FF00"/>
                </a:highlight>
              </a:rPr>
              <a:t>Request the CORP 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 space work with </a:t>
            </a:r>
            <a:r>
              <a:rPr lang="en-US" dirty="0" err="1">
                <a:highlight>
                  <a:srgbClr val="00FF00"/>
                </a:highlight>
                <a:sym typeface="Wingdings" panose="05000000000000000000" pitchFamily="2" charset="2"/>
              </a:rPr>
              <a:t>corp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 repo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Browser  remote repo</a:t>
            </a:r>
          </a:p>
          <a:p>
            <a:r>
              <a:rPr lang="en-US" dirty="0">
                <a:sym typeface="Wingdings" panose="05000000000000000000" pitchFamily="2" charset="2"/>
              </a:rPr>
              <a:t>Git CLI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Git bash  </a:t>
            </a:r>
            <a:r>
              <a:rPr lang="en-US" dirty="0" err="1">
                <a:sym typeface="Wingdings" panose="05000000000000000000" pitchFamily="2" charset="2"/>
              </a:rPr>
              <a:t>linux</a:t>
            </a:r>
            <a:r>
              <a:rPr lang="en-US" dirty="0">
                <a:sym typeface="Wingdings" panose="05000000000000000000" pitchFamily="2" charset="2"/>
              </a:rPr>
              <a:t>/ </a:t>
            </a:r>
            <a:r>
              <a:rPr lang="en-US" dirty="0" err="1">
                <a:sym typeface="Wingdings" panose="05000000000000000000" pitchFamily="2" charset="2"/>
              </a:rPr>
              <a:t>unix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Git cli  windows</a:t>
            </a:r>
          </a:p>
          <a:p>
            <a:pPr lvl="1"/>
            <a:r>
              <a:rPr lang="en-US" strike="sngStrike" dirty="0">
                <a:sym typeface="Wingdings" panose="05000000000000000000" pitchFamily="2" charset="2"/>
              </a:rPr>
              <a:t>Git GUI  </a:t>
            </a:r>
            <a:r>
              <a:rPr lang="en-US" strike="sngStrike" dirty="0" err="1">
                <a:sym typeface="Wingdings" panose="05000000000000000000" pitchFamily="2" charset="2"/>
              </a:rPr>
              <a:t>gui</a:t>
            </a:r>
            <a:endParaRPr lang="en-US" strike="sngStrike" dirty="0">
              <a:sym typeface="Wingdings" panose="05000000000000000000" pitchFamily="2" charset="2"/>
            </a:endParaRPr>
          </a:p>
          <a:p>
            <a:r>
              <a:rPr lang="en-US" dirty="0"/>
              <a:t>IDE (</a:t>
            </a:r>
            <a:r>
              <a:rPr lang="en-US" dirty="0">
                <a:highlight>
                  <a:srgbClr val="FFFF00"/>
                </a:highlight>
              </a:rPr>
              <a:t>Eclipse</a:t>
            </a:r>
            <a:r>
              <a:rPr lang="en-US" dirty="0"/>
              <a:t>/</a:t>
            </a:r>
            <a:r>
              <a:rPr lang="en-US" dirty="0">
                <a:highlight>
                  <a:srgbClr val="FFFF00"/>
                </a:highlight>
              </a:rPr>
              <a:t>STS</a:t>
            </a:r>
            <a:r>
              <a:rPr lang="en-US" dirty="0"/>
              <a:t>/NetBeans….)</a:t>
            </a:r>
          </a:p>
          <a:p>
            <a:pPr lvl="1"/>
            <a:r>
              <a:rPr lang="en-US" dirty="0"/>
              <a:t>e-git Plugins </a:t>
            </a:r>
          </a:p>
        </p:txBody>
      </p:sp>
    </p:spTree>
    <p:extLst>
      <p:ext uri="{BB962C8B-B14F-4D97-AF65-F5344CB8AC3E}">
        <p14:creationId xmlns:p14="http://schemas.microsoft.com/office/powerpoint/2010/main" val="333069786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32B7-F7B9-4BFB-AA4D-69B508A0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 fontScale="90000"/>
          </a:bodyPr>
          <a:lstStyle/>
          <a:p>
            <a:r>
              <a:rPr lang="en-US" dirty="0"/>
              <a:t>Git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DF3D1C-1542-43F3-BCC8-2FED3DCE391C}"/>
              </a:ext>
            </a:extLst>
          </p:cNvPr>
          <p:cNvSpPr/>
          <p:nvPr/>
        </p:nvSpPr>
        <p:spPr>
          <a:xfrm>
            <a:off x="7210425" y="1257300"/>
            <a:ext cx="3819525" cy="172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</a:t>
            </a:r>
          </a:p>
          <a:p>
            <a:pPr algn="ctr"/>
            <a:r>
              <a:rPr lang="en-US" dirty="0"/>
              <a:t>-project2</a:t>
            </a:r>
          </a:p>
          <a:p>
            <a:pPr algn="ctr"/>
            <a:r>
              <a:rPr lang="en-US" dirty="0"/>
              <a:t>+module1</a:t>
            </a:r>
          </a:p>
          <a:p>
            <a:pPr algn="ctr"/>
            <a:r>
              <a:rPr lang="en-US" dirty="0"/>
              <a:t>+module2</a:t>
            </a:r>
          </a:p>
          <a:p>
            <a:pPr algn="ctr"/>
            <a:r>
              <a:rPr lang="en-US" dirty="0"/>
              <a:t>(Browsers)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6EB3FC-9F14-4E2A-A9B9-51131272BFB5}"/>
              </a:ext>
            </a:extLst>
          </p:cNvPr>
          <p:cNvSpPr/>
          <p:nvPr/>
        </p:nvSpPr>
        <p:spPr>
          <a:xfrm>
            <a:off x="352425" y="3248025"/>
            <a:ext cx="5000625" cy="3244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Local machine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B5D86D-445B-4674-8B1F-27063505D834}"/>
              </a:ext>
            </a:extLst>
          </p:cNvPr>
          <p:cNvSpPr/>
          <p:nvPr/>
        </p:nvSpPr>
        <p:spPr>
          <a:xfrm>
            <a:off x="533400" y="4610100"/>
            <a:ext cx="2628900" cy="13906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</a:p>
          <a:p>
            <a:pPr algn="ctr"/>
            <a:r>
              <a:rPr lang="en-US" dirty="0"/>
              <a:t>-project1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52347-4A0D-474C-8683-86D5AD097609}"/>
              </a:ext>
            </a:extLst>
          </p:cNvPr>
          <p:cNvSpPr/>
          <p:nvPr/>
        </p:nvSpPr>
        <p:spPr>
          <a:xfrm>
            <a:off x="3505200" y="3724275"/>
            <a:ext cx="1685925" cy="10001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Local repo</a:t>
            </a:r>
          </a:p>
          <a:p>
            <a:pPr algn="ctr"/>
            <a:r>
              <a:rPr lang="en-US" dirty="0"/>
              <a:t>-project2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34BB43-B7EF-485B-8859-DB6ED4DDEA2E}"/>
              </a:ext>
            </a:extLst>
          </p:cNvPr>
          <p:cNvCxnSpPr>
            <a:stCxn id="7" idx="0"/>
          </p:cNvCxnSpPr>
          <p:nvPr/>
        </p:nvCxnSpPr>
        <p:spPr>
          <a:xfrm flipV="1">
            <a:off x="4348163" y="1955801"/>
            <a:ext cx="2938462" cy="176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63934D-CAA4-4C7F-B2EB-AC22EF8AD491}"/>
              </a:ext>
            </a:extLst>
          </p:cNvPr>
          <p:cNvCxnSpPr>
            <a:stCxn id="4" idx="2"/>
          </p:cNvCxnSpPr>
          <p:nvPr/>
        </p:nvCxnSpPr>
        <p:spPr>
          <a:xfrm flipH="1">
            <a:off x="5191125" y="2981325"/>
            <a:ext cx="3929063" cy="136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52EC9-CDAE-4AE2-B7D1-0121BFC0DDED}"/>
              </a:ext>
            </a:extLst>
          </p:cNvPr>
          <p:cNvCxnSpPr>
            <a:stCxn id="6" idx="0"/>
            <a:endCxn id="7" idx="1"/>
          </p:cNvCxnSpPr>
          <p:nvPr/>
        </p:nvCxnSpPr>
        <p:spPr>
          <a:xfrm flipV="1">
            <a:off x="1847850" y="4224338"/>
            <a:ext cx="1657350" cy="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69DE7F-EAD6-449A-AA6F-53F3E1496A02}"/>
              </a:ext>
            </a:extLst>
          </p:cNvPr>
          <p:cNvSpPr txBox="1"/>
          <p:nvPr/>
        </p:nvSpPr>
        <p:spPr>
          <a:xfrm rot="20679202">
            <a:off x="2105025" y="403967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7DB2C-0C9B-4FEF-8DB6-D8E74CEB1F31}"/>
              </a:ext>
            </a:extLst>
          </p:cNvPr>
          <p:cNvSpPr txBox="1"/>
          <p:nvPr/>
        </p:nvSpPr>
        <p:spPr>
          <a:xfrm rot="20679202">
            <a:off x="5276255" y="25358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D7A204-8DC3-4C5F-A2B6-877D23FC3681}"/>
              </a:ext>
            </a:extLst>
          </p:cNvPr>
          <p:cNvSpPr txBox="1"/>
          <p:nvPr/>
        </p:nvSpPr>
        <p:spPr>
          <a:xfrm rot="20679202">
            <a:off x="6537912" y="387139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22A61D-D6A1-4427-BE14-4A699288260C}"/>
              </a:ext>
            </a:extLst>
          </p:cNvPr>
          <p:cNvCxnSpPr>
            <a:stCxn id="7" idx="2"/>
            <a:endCxn id="6" idx="3"/>
          </p:cNvCxnSpPr>
          <p:nvPr/>
        </p:nvCxnSpPr>
        <p:spPr>
          <a:xfrm flipH="1">
            <a:off x="3162300" y="4724400"/>
            <a:ext cx="1185863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598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33DC5E9F-BB0D-48D9-99BE-12C437C863C6}"/>
              </a:ext>
            </a:extLst>
          </p:cNvPr>
          <p:cNvSpPr/>
          <p:nvPr/>
        </p:nvSpPr>
        <p:spPr>
          <a:xfrm>
            <a:off x="409575" y="1272270"/>
            <a:ext cx="1099185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Remote repo (master)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4EE68E9-2263-407F-BCAF-726122D99A80}"/>
              </a:ext>
            </a:extLst>
          </p:cNvPr>
          <p:cNvSpPr/>
          <p:nvPr/>
        </p:nvSpPr>
        <p:spPr>
          <a:xfrm>
            <a:off x="409575" y="4219575"/>
            <a:ext cx="1099185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 (master)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0FBE055-389F-4210-BC1C-0C612351A7DD}"/>
              </a:ext>
            </a:extLst>
          </p:cNvPr>
          <p:cNvSpPr/>
          <p:nvPr/>
        </p:nvSpPr>
        <p:spPr>
          <a:xfrm rot="18974916">
            <a:off x="379151" y="3742657"/>
            <a:ext cx="1657350" cy="57744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task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F9E8D9E-9EF8-439F-B7A6-B1DA4DEE58A3}"/>
              </a:ext>
            </a:extLst>
          </p:cNvPr>
          <p:cNvSpPr/>
          <p:nvPr/>
        </p:nvSpPr>
        <p:spPr>
          <a:xfrm rot="1772152">
            <a:off x="1492352" y="5310085"/>
            <a:ext cx="2348171" cy="467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task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0F94BA-AB0D-4659-82E4-85AC2229C5D2}"/>
              </a:ext>
            </a:extLst>
          </p:cNvPr>
          <p:cNvSpPr/>
          <p:nvPr/>
        </p:nvSpPr>
        <p:spPr>
          <a:xfrm rot="18974916">
            <a:off x="2857711" y="3352777"/>
            <a:ext cx="2660278" cy="702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task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61407F9-BA80-407A-9425-1E2ED07733CC}"/>
              </a:ext>
            </a:extLst>
          </p:cNvPr>
          <p:cNvSpPr/>
          <p:nvPr/>
        </p:nvSpPr>
        <p:spPr>
          <a:xfrm rot="20298460">
            <a:off x="1643097" y="3595600"/>
            <a:ext cx="390525" cy="114105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F5017-A491-4D4A-A5D6-FEBC4CD8091F}"/>
              </a:ext>
            </a:extLst>
          </p:cNvPr>
          <p:cNvSpPr txBox="1"/>
          <p:nvPr/>
        </p:nvSpPr>
        <p:spPr>
          <a:xfrm rot="4029184">
            <a:off x="1726409" y="3784774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A17E276-3854-46E6-BD59-CC4E9BFCEC6E}"/>
              </a:ext>
            </a:extLst>
          </p:cNvPr>
          <p:cNvSpPr/>
          <p:nvPr/>
        </p:nvSpPr>
        <p:spPr>
          <a:xfrm rot="13551415">
            <a:off x="3518165" y="4887662"/>
            <a:ext cx="390525" cy="1241939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74043-21F0-4266-8178-30ED0D963D2A}"/>
              </a:ext>
            </a:extLst>
          </p:cNvPr>
          <p:cNvSpPr txBox="1"/>
          <p:nvPr/>
        </p:nvSpPr>
        <p:spPr>
          <a:xfrm rot="7940901">
            <a:off x="3502541" y="5537236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B91779C-A216-41A0-8F97-75A4643AAC64}"/>
              </a:ext>
            </a:extLst>
          </p:cNvPr>
          <p:cNvSpPr/>
          <p:nvPr/>
        </p:nvSpPr>
        <p:spPr>
          <a:xfrm rot="19970166">
            <a:off x="1621768" y="655677"/>
            <a:ext cx="4183318" cy="57744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Dev-branch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72D676B-D36F-472A-98EE-BB02E13CF41C}"/>
              </a:ext>
            </a:extLst>
          </p:cNvPr>
          <p:cNvSpPr/>
          <p:nvPr/>
        </p:nvSpPr>
        <p:spPr>
          <a:xfrm rot="20298460">
            <a:off x="4963642" y="420796"/>
            <a:ext cx="390525" cy="1481912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54D447-4189-47A2-BF44-E69EB48B06BB}"/>
              </a:ext>
            </a:extLst>
          </p:cNvPr>
          <p:cNvSpPr/>
          <p:nvPr/>
        </p:nvSpPr>
        <p:spPr>
          <a:xfrm rot="16200000">
            <a:off x="2586488" y="3319917"/>
            <a:ext cx="1575960" cy="485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validation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6C9FBFE-A81B-4C2A-83F6-176505D86E0B}"/>
              </a:ext>
            </a:extLst>
          </p:cNvPr>
          <p:cNvSpPr/>
          <p:nvPr/>
        </p:nvSpPr>
        <p:spPr>
          <a:xfrm rot="17123115">
            <a:off x="3731559" y="2680516"/>
            <a:ext cx="390525" cy="10906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6022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F580-CCF4-4427-A5C7-C25F1EA8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40A0-C16A-411E-BEF1-601CB791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Check in the code into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out </a:t>
            </a:r>
            <a:r>
              <a:rPr lang="en-US" dirty="0">
                <a:sym typeface="Wingdings" panose="05000000000000000000" pitchFamily="2" charset="2"/>
              </a:rPr>
              <a:t> remote repo to local repo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Create 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Merge 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Conflict Resolve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Git ignore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Git logs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Synch repo (git pull, git fetch, git merge)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1520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1F9E-3656-4A66-BCE4-C05AA561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96AB4-EB42-4023-AF2D-6158A1AE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add </a:t>
            </a:r>
          </a:p>
          <a:p>
            <a:pPr marL="0" indent="0">
              <a:buNone/>
            </a:pPr>
            <a:r>
              <a:rPr lang="en-US" dirty="0"/>
              <a:t>Git status</a:t>
            </a:r>
          </a:p>
          <a:p>
            <a:pPr marL="0" indent="0">
              <a:buNone/>
            </a:pPr>
            <a:r>
              <a:rPr lang="en-US" dirty="0"/>
              <a:t>Git log</a:t>
            </a:r>
          </a:p>
          <a:p>
            <a:pPr marL="0" indent="0">
              <a:buNone/>
            </a:pPr>
            <a:r>
              <a:rPr lang="en-US" dirty="0"/>
              <a:t>Git commit</a:t>
            </a:r>
          </a:p>
          <a:p>
            <a:pPr marL="0" indent="0">
              <a:buNone/>
            </a:pPr>
            <a:r>
              <a:rPr lang="en-US" dirty="0"/>
              <a:t>Git push</a:t>
            </a:r>
          </a:p>
          <a:p>
            <a:pPr marL="0" indent="0">
              <a:buNone/>
            </a:pPr>
            <a:r>
              <a:rPr lang="en-US" dirty="0"/>
              <a:t>Git branch </a:t>
            </a:r>
            <a:r>
              <a:rPr lang="en-US" dirty="0">
                <a:sym typeface="Wingdings" panose="05000000000000000000" pitchFamily="2" charset="2"/>
              </a:rPr>
              <a:t> list all branches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clone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CDE683-684B-4C79-8581-D5E8A1788657}"/>
              </a:ext>
            </a:extLst>
          </p:cNvPr>
          <p:cNvSpPr txBox="1">
            <a:spLocks/>
          </p:cNvSpPr>
          <p:nvPr/>
        </p:nvSpPr>
        <p:spPr>
          <a:xfrm>
            <a:off x="6381750" y="157797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git branch &lt;branch-name&gt;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git checkout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git diff &lt;branch1&gt; &lt;branch2&gt;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git pull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git fetch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get merge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git revert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Git ignore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ighlight>
                  <a:srgbClr val="FFFF00"/>
                </a:highlight>
              </a:rPr>
              <a:t>	.</a:t>
            </a:r>
            <a:r>
              <a:rPr lang="en-US" dirty="0" err="1">
                <a:highlight>
                  <a:srgbClr val="FFFF00"/>
                </a:highlight>
              </a:rPr>
              <a:t>gitignore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999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528F-BC8C-48F9-A951-3ACF0D7F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23B7-79E0-48CF-B1BE-E0AEF6A1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branch to another branch</a:t>
            </a:r>
          </a:p>
          <a:p>
            <a:r>
              <a:rPr lang="en-US" dirty="0"/>
              <a:t>Local master to remote master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3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05DF-E408-4307-A5DC-FD78C261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Java8 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78B1-396E-4965-9F63-84700147F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Interface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dirty="0">
                <a:highlight>
                  <a:srgbClr val="FFFF00"/>
                </a:highlight>
              </a:rPr>
              <a:t>Static Method, default method</a:t>
            </a:r>
          </a:p>
          <a:p>
            <a:r>
              <a:rPr lang="en-US" dirty="0">
                <a:highlight>
                  <a:srgbClr val="FFFF00"/>
                </a:highlight>
              </a:rPr>
              <a:t>Lambda</a:t>
            </a:r>
          </a:p>
          <a:p>
            <a:r>
              <a:rPr lang="en-US" dirty="0">
                <a:highlight>
                  <a:srgbClr val="FFFF00"/>
                </a:highlight>
              </a:rPr>
              <a:t>Method Reference (::)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Functional Interface</a:t>
            </a:r>
          </a:p>
          <a:p>
            <a:pPr lvl="1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Java8 new</a:t>
            </a:r>
          </a:p>
          <a:p>
            <a:r>
              <a:rPr lang="en-US" dirty="0">
                <a:highlight>
                  <a:srgbClr val="00FF00"/>
                </a:highlight>
              </a:rPr>
              <a:t>Stream API</a:t>
            </a:r>
          </a:p>
          <a:p>
            <a:r>
              <a:rPr lang="en-US" dirty="0">
                <a:highlight>
                  <a:srgbClr val="FFFF00"/>
                </a:highlight>
              </a:rPr>
              <a:t>Base64</a:t>
            </a:r>
          </a:p>
          <a:p>
            <a:r>
              <a:rPr lang="en-US" dirty="0" err="1">
                <a:highlight>
                  <a:srgbClr val="FFFF00"/>
                </a:highlight>
              </a:rPr>
              <a:t>DateAndTime</a:t>
            </a:r>
            <a:r>
              <a:rPr lang="en-US" dirty="0">
                <a:highlight>
                  <a:srgbClr val="FFFF00"/>
                </a:highlight>
              </a:rPr>
              <a:t> API</a:t>
            </a:r>
          </a:p>
          <a:p>
            <a:r>
              <a:rPr lang="en-US" dirty="0" err="1">
                <a:highlight>
                  <a:srgbClr val="FFFF00"/>
                </a:highlight>
              </a:rPr>
              <a:t>ParallelSorting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Nashron</a:t>
            </a:r>
            <a:r>
              <a:rPr lang="en-US" dirty="0">
                <a:highlight>
                  <a:srgbClr val="FFFF00"/>
                </a:highlight>
              </a:rPr>
              <a:t> Engine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 JS engine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4603533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D0E9-2881-4164-8C6C-431B6A71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amend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4972D-1140-4A7F-A8AA-5699CF31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the changes with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15345170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3040-54C5-4825-B345-BC0A6795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6428-7835-48D4-A3A4-7AB945ADF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branches in git</a:t>
            </a:r>
          </a:p>
          <a:p>
            <a:r>
              <a:rPr lang="en-US" dirty="0"/>
              <a:t>2 dev working on project</a:t>
            </a:r>
          </a:p>
          <a:p>
            <a:pPr lvl="1"/>
            <a:r>
              <a:rPr lang="en-US" dirty="0"/>
              <a:t>Same file (HelloWorld.java)</a:t>
            </a:r>
          </a:p>
          <a:p>
            <a:pPr lvl="1"/>
            <a:r>
              <a:rPr lang="en-US" dirty="0"/>
              <a:t>2 different method </a:t>
            </a:r>
            <a:r>
              <a:rPr lang="en-US" dirty="0">
                <a:sym typeface="Wingdings" panose="05000000000000000000" pitchFamily="2" charset="2"/>
              </a:rPr>
              <a:t> commit push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 method  both dev  commit  push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Raise conflict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Resolve the 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8068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046DFC-C6F2-4774-9158-3F5E980D3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448D7B-2477-4CE7-85A7-8946B22B7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1402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B5B1-C7FD-4922-835F-1850540C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60A7-A90B-419D-BF9B-23005363A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and </a:t>
            </a:r>
            <a:r>
              <a:rPr lang="en-US" dirty="0" err="1"/>
              <a:t>Javascript</a:t>
            </a:r>
            <a:r>
              <a:rPr lang="en-US" dirty="0"/>
              <a:t> not same</a:t>
            </a:r>
          </a:p>
          <a:p>
            <a:r>
              <a:rPr lang="en-US" dirty="0"/>
              <a:t>Scripting</a:t>
            </a:r>
          </a:p>
          <a:p>
            <a:r>
              <a:rPr lang="en-US" dirty="0"/>
              <a:t>ES4/ES5/ES6 </a:t>
            </a:r>
          </a:p>
          <a:p>
            <a:r>
              <a:rPr lang="en-US" dirty="0"/>
              <a:t>Executed on browser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Client side validation</a:t>
            </a:r>
          </a:p>
          <a:p>
            <a:r>
              <a:rPr lang="en-US" dirty="0">
                <a:highlight>
                  <a:srgbClr val="FFFF00"/>
                </a:highlight>
              </a:rPr>
              <a:t>Front End Frameworks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Presentation Tier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Angular, React, </a:t>
            </a:r>
            <a:r>
              <a:rPr lang="en-US" dirty="0" err="1">
                <a:highlight>
                  <a:srgbClr val="FFFF00"/>
                </a:highlight>
              </a:rPr>
              <a:t>NodeJs</a:t>
            </a:r>
            <a:r>
              <a:rPr lang="en-US" dirty="0">
                <a:highlight>
                  <a:srgbClr val="FFFF00"/>
                </a:highlight>
              </a:rPr>
              <a:t>, Ember JS…..</a:t>
            </a:r>
          </a:p>
          <a:p>
            <a:r>
              <a:rPr lang="en-US" dirty="0">
                <a:highlight>
                  <a:srgbClr val="FFFF00"/>
                </a:highlight>
              </a:rPr>
              <a:t>Plugins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Jquery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libs…</a:t>
            </a:r>
          </a:p>
          <a:p>
            <a:r>
              <a:rPr lang="en-US" dirty="0">
                <a:sym typeface="Wingdings" panose="05000000000000000000" pitchFamily="2" charset="2"/>
              </a:rPr>
              <a:t>AJAX  Asynchronous Java Script and XML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Portion of browser page can be updated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258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A3CB-8E8D-4E1A-BE86-471BDC60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73EE-3752-44FE-B060-0F931334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3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Static </a:t>
            </a:r>
            <a:r>
              <a:rPr lang="en-US" dirty="0">
                <a:sym typeface="Wingdings" panose="05000000000000000000" pitchFamily="2" charset="2"/>
              </a:rPr>
              <a:t> Client (Brower)</a:t>
            </a:r>
            <a:endParaRPr lang="en-US" dirty="0"/>
          </a:p>
          <a:p>
            <a:pPr lvl="1"/>
            <a:r>
              <a:rPr lang="en-US" dirty="0"/>
              <a:t>HTML, CSS, Bootstrap,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Dynamic </a:t>
            </a:r>
            <a:r>
              <a:rPr lang="en-US" dirty="0">
                <a:sym typeface="Wingdings" panose="05000000000000000000" pitchFamily="2" charset="2"/>
              </a:rPr>
              <a:t> Server side scripting (Server)</a:t>
            </a:r>
            <a:endParaRPr lang="en-US" dirty="0"/>
          </a:p>
          <a:p>
            <a:pPr lvl="1"/>
            <a:r>
              <a:rPr lang="en-US" dirty="0"/>
              <a:t>Servlets, Spring, Spring Boot</a:t>
            </a:r>
          </a:p>
          <a:p>
            <a:pPr lvl="1"/>
            <a:r>
              <a:rPr lang="en-US" dirty="0"/>
              <a:t>ASP, ASP.NET…</a:t>
            </a:r>
          </a:p>
          <a:p>
            <a:pPr lvl="1"/>
            <a:r>
              <a:rPr lang="en-US" dirty="0"/>
              <a:t>PHP</a:t>
            </a:r>
          </a:p>
          <a:p>
            <a:pPr lvl="1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7FA7FA-FCB0-4903-9677-8917D8976552}"/>
              </a:ext>
            </a:extLst>
          </p:cNvPr>
          <p:cNvSpPr/>
          <p:nvPr/>
        </p:nvSpPr>
        <p:spPr>
          <a:xfrm>
            <a:off x="8953500" y="4572000"/>
            <a:ext cx="1571625" cy="13620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Java,php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 err="1"/>
              <a:t>Css</a:t>
            </a:r>
            <a:endParaRPr lang="en-US" dirty="0"/>
          </a:p>
          <a:p>
            <a:pPr algn="ctr"/>
            <a:r>
              <a:rPr lang="en-US" dirty="0" err="1"/>
              <a:t>js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A6C83-253A-49A7-B4DE-F275474DC1F0}"/>
              </a:ext>
            </a:extLst>
          </p:cNvPr>
          <p:cNvGrpSpPr/>
          <p:nvPr/>
        </p:nvGrpSpPr>
        <p:grpSpPr>
          <a:xfrm>
            <a:off x="942975" y="4291011"/>
            <a:ext cx="9696450" cy="1905000"/>
            <a:chOff x="942975" y="4291011"/>
            <a:chExt cx="9696450" cy="1905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95A97C-1467-4F74-9706-783880D2475A}"/>
                </a:ext>
              </a:extLst>
            </p:cNvPr>
            <p:cNvSpPr/>
            <p:nvPr/>
          </p:nvSpPr>
          <p:spPr>
            <a:xfrm>
              <a:off x="942975" y="4657724"/>
              <a:ext cx="2381250" cy="1171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Client/Browser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FD158-E367-4429-9B28-39E28A99E298}"/>
                </a:ext>
              </a:extLst>
            </p:cNvPr>
            <p:cNvSpPr/>
            <p:nvPr/>
          </p:nvSpPr>
          <p:spPr>
            <a:xfrm>
              <a:off x="6153150" y="4291011"/>
              <a:ext cx="4486275" cy="1905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7E1986-F1BC-42C6-8445-10C86DBB3C99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3324225" y="5243511"/>
              <a:ext cx="28289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CE9DC1E-11BE-425F-8772-C0B8EC3D6271}"/>
                </a:ext>
              </a:extLst>
            </p:cNvPr>
            <p:cNvCxnSpPr/>
            <p:nvPr/>
          </p:nvCxnSpPr>
          <p:spPr>
            <a:xfrm flipH="1">
              <a:off x="3324225" y="5657850"/>
              <a:ext cx="2828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179593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3961-3905-4877-9FA9-3A58915A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JS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7DBC-9587-4369-B61E-144C4240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JS</a:t>
            </a:r>
          </a:p>
          <a:p>
            <a:pPr lvl="1"/>
            <a:r>
              <a:rPr lang="en-US" dirty="0"/>
              <a:t>&lt;script&gt; &lt;/script&gt;</a:t>
            </a:r>
          </a:p>
          <a:p>
            <a:r>
              <a:rPr lang="en-US" dirty="0"/>
              <a:t>External JS</a:t>
            </a:r>
          </a:p>
          <a:p>
            <a:pPr lvl="1"/>
            <a:r>
              <a:rPr lang="en-US" dirty="0"/>
              <a:t>Creating JS file separately and include it into html page</a:t>
            </a:r>
          </a:p>
          <a:p>
            <a:r>
              <a:rPr lang="en-US" dirty="0"/>
              <a:t>Inline JS</a:t>
            </a:r>
          </a:p>
          <a:p>
            <a:pPr lvl="1"/>
            <a:r>
              <a:rPr lang="en-US" dirty="0"/>
              <a:t>Along with the tag</a:t>
            </a:r>
          </a:p>
        </p:txBody>
      </p:sp>
    </p:spTree>
    <p:extLst>
      <p:ext uri="{BB962C8B-B14F-4D97-AF65-F5344CB8AC3E}">
        <p14:creationId xmlns:p14="http://schemas.microsoft.com/office/powerpoint/2010/main" val="215953671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3961-3905-4877-9FA9-3A58915A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CSS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7DBC-9587-4369-B61E-144C4240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  <a:p>
            <a:pPr lvl="1"/>
            <a:r>
              <a:rPr lang="en-US" dirty="0"/>
              <a:t>&lt;style&gt; &lt;/style&gt;</a:t>
            </a:r>
          </a:p>
          <a:p>
            <a:r>
              <a:rPr lang="en-US" dirty="0"/>
              <a:t>External CSS</a:t>
            </a:r>
          </a:p>
          <a:p>
            <a:pPr lvl="1"/>
            <a:r>
              <a:rPr lang="en-US" dirty="0"/>
              <a:t>Creating </a:t>
            </a:r>
            <a:r>
              <a:rPr lang="en-US" dirty="0" err="1"/>
              <a:t>css</a:t>
            </a:r>
            <a:r>
              <a:rPr lang="en-US" dirty="0"/>
              <a:t> file separately and include it into html page</a:t>
            </a:r>
          </a:p>
          <a:p>
            <a:pPr lvl="1"/>
            <a:r>
              <a:rPr lang="en-US" dirty="0"/>
              <a:t>&lt;link&gt;</a:t>
            </a:r>
          </a:p>
          <a:p>
            <a:r>
              <a:rPr lang="en-US" dirty="0"/>
              <a:t>Inline CSS</a:t>
            </a:r>
          </a:p>
          <a:p>
            <a:pPr lvl="1"/>
            <a:r>
              <a:rPr lang="en-US" dirty="0"/>
              <a:t>Along with the tag attribute style/</a:t>
            </a:r>
            <a:r>
              <a:rPr lang="en-US" dirty="0" err="1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8375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35F5-C103-4B02-8984-F48C64A7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				duration:  30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743F-4239-4528-82F8-847B1AE68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firstName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//not null</a:t>
            </a: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lastName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contactNo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//10 digit number</a:t>
            </a:r>
          </a:p>
          <a:p>
            <a:pPr algn="l"/>
            <a:r>
              <a:rPr lang="en-US" sz="1800" b="1" dirty="0" err="1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email Id @.com</a:t>
            </a:r>
          </a:p>
          <a:p>
            <a:pPr algn="l"/>
            <a:r>
              <a:rPr lang="en-US" sz="1800" b="1" dirty="0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addressLine1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//not null</a:t>
            </a:r>
          </a:p>
          <a:p>
            <a:pPr algn="l"/>
            <a:r>
              <a:rPr lang="en-US" sz="1800" b="1" dirty="0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addressLine2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city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//drop down box</a:t>
            </a:r>
            <a:endParaRPr lang="en-US" sz="18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state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1800" b="1" dirty="0">
                <a:solidFill>
                  <a:srgbClr val="3F7F5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//drop down box</a:t>
            </a:r>
            <a:endParaRPr lang="en-US" sz="18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pincode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//6 digits only</a:t>
            </a:r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//min 8 char, 1 uppercase 1 lower case, 1 special char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confirmPassword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// password and confirm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pwd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must be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116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437047-6661-4F24-80C3-0139A2EAD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Servlets 3.x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D1F2C6-3B5B-4CDC-BDF8-40BF434F3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631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E04F-43BC-4E09-A665-C08295A8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2AF1-F72D-4EDC-91C5-C903F4B4A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Static Pages </a:t>
            </a:r>
            <a:r>
              <a:rPr lang="en-US" dirty="0">
                <a:sym typeface="Wingdings" panose="05000000000000000000" pitchFamily="2" charset="2"/>
              </a:rPr>
              <a:t> 80%</a:t>
            </a:r>
          </a:p>
          <a:p>
            <a:r>
              <a:rPr lang="en-US" dirty="0">
                <a:sym typeface="Wingdings" panose="05000000000000000000" pitchFamily="2" charset="2"/>
              </a:rPr>
              <a:t>Dynamic Pages  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8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5C01-B30F-40E9-9958-68D4916E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9A4A-9FD4-4AC5-B416-85B13130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Abstract method , constants,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static Method and Default method</a:t>
            </a:r>
          </a:p>
          <a:p>
            <a:r>
              <a:rPr lang="en-US" dirty="0"/>
              <a:t>Marker Interface</a:t>
            </a:r>
          </a:p>
          <a:p>
            <a:pPr lvl="1"/>
            <a:r>
              <a:rPr lang="en-US" dirty="0"/>
              <a:t>Empty interface (interface without any method)</a:t>
            </a:r>
          </a:p>
          <a:p>
            <a:pPr lvl="1"/>
            <a:r>
              <a:rPr lang="en-US" dirty="0"/>
              <a:t>Serializable, Cloneable, </a:t>
            </a:r>
            <a:r>
              <a:rPr lang="en-US" dirty="0" err="1"/>
              <a:t>RandomAccess</a:t>
            </a:r>
            <a:r>
              <a:rPr lang="en-US" dirty="0"/>
              <a:t>….</a:t>
            </a:r>
          </a:p>
          <a:p>
            <a:r>
              <a:rPr lang="en-US" dirty="0"/>
              <a:t>Functional Interface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Only one abstract method</a:t>
            </a:r>
          </a:p>
          <a:p>
            <a:pPr lvl="1"/>
            <a:r>
              <a:rPr lang="en-US" dirty="0"/>
              <a:t>Static and Default as many</a:t>
            </a:r>
          </a:p>
          <a:p>
            <a:pPr lvl="2"/>
            <a:r>
              <a:rPr lang="en-US" dirty="0"/>
              <a:t>Runnable, Callable, Comparator, Comparable…</a:t>
            </a:r>
          </a:p>
          <a:p>
            <a:pPr lvl="2"/>
            <a:r>
              <a:rPr lang="en-US" dirty="0"/>
              <a:t>Function, Predicate, Consumer, Supplier, </a:t>
            </a:r>
            <a:r>
              <a:rPr lang="en-US" dirty="0" err="1"/>
              <a:t>BiFunction</a:t>
            </a:r>
            <a:r>
              <a:rPr lang="en-US" dirty="0"/>
              <a:t>, </a:t>
            </a:r>
            <a:r>
              <a:rPr lang="en-US" dirty="0" err="1"/>
              <a:t>BiPredicate</a:t>
            </a:r>
            <a:r>
              <a:rPr lang="en-US" dirty="0"/>
              <a:t>, </a:t>
            </a:r>
            <a:r>
              <a:rPr lang="en-US" dirty="0" err="1"/>
              <a:t>BiConsumer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5330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5C9D-A461-4DDF-8038-70E57EE9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What/Why is Servlets?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EE4F48-E170-431C-8D9A-FCCB9F94D45E}"/>
              </a:ext>
            </a:extLst>
          </p:cNvPr>
          <p:cNvGrpSpPr/>
          <p:nvPr/>
        </p:nvGrpSpPr>
        <p:grpSpPr>
          <a:xfrm>
            <a:off x="723900" y="2476500"/>
            <a:ext cx="10629900" cy="1905000"/>
            <a:chOff x="723900" y="2476500"/>
            <a:chExt cx="10629900" cy="1905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D6E10C-6CB4-44FA-8413-327CA6423E9F}"/>
                </a:ext>
              </a:extLst>
            </p:cNvPr>
            <p:cNvGrpSpPr/>
            <p:nvPr/>
          </p:nvGrpSpPr>
          <p:grpSpPr>
            <a:xfrm>
              <a:off x="723900" y="2476500"/>
              <a:ext cx="7772400" cy="1905000"/>
              <a:chOff x="942975" y="4291011"/>
              <a:chExt cx="9696450" cy="1905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15620FE-B988-4CB2-8C7C-D471B569B735}"/>
                  </a:ext>
                </a:extLst>
              </p:cNvPr>
              <p:cNvSpPr/>
              <p:nvPr/>
            </p:nvSpPr>
            <p:spPr>
              <a:xfrm>
                <a:off x="942975" y="4657724"/>
                <a:ext cx="2381250" cy="1171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Client/Browser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(JS)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71B8DA5-B4D7-43E5-B24D-2D9DA3A87C96}"/>
                  </a:ext>
                </a:extLst>
              </p:cNvPr>
              <p:cNvSpPr/>
              <p:nvPr/>
            </p:nvSpPr>
            <p:spPr>
              <a:xfrm>
                <a:off x="6153150" y="4291011"/>
                <a:ext cx="4486275" cy="1905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Server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(servlet/</a:t>
                </a:r>
                <a:r>
                  <a:rPr lang="en-US" dirty="0" err="1"/>
                  <a:t>jSP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Spring/Spring boot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8D2DAAE-14D3-4414-A969-5A2C4FDC0216}"/>
                  </a:ext>
                </a:extLst>
              </p:cNvPr>
              <p:cNvCxnSpPr>
                <a:cxnSpLocks/>
                <a:stCxn id="5" idx="3"/>
                <a:endCxn id="6" idx="1"/>
              </p:cNvCxnSpPr>
              <p:nvPr/>
            </p:nvCxnSpPr>
            <p:spPr>
              <a:xfrm flipV="1">
                <a:off x="3324225" y="5243511"/>
                <a:ext cx="282892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A5A6B81-DA4B-410F-BD07-1C6AC939947A}"/>
                  </a:ext>
                </a:extLst>
              </p:cNvPr>
              <p:cNvCxnSpPr/>
              <p:nvPr/>
            </p:nvCxnSpPr>
            <p:spPr>
              <a:xfrm flipH="1">
                <a:off x="3324225" y="5657850"/>
                <a:ext cx="28289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9AFA57-2CED-4639-A262-3F20C3FEC67B}"/>
                </a:ext>
              </a:extLst>
            </p:cNvPr>
            <p:cNvSpPr txBox="1"/>
            <p:nvPr/>
          </p:nvSpPr>
          <p:spPr>
            <a:xfrm>
              <a:off x="3225678" y="3888346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F156C-AFAE-4A27-9A98-63E1F4455F77}"/>
                </a:ext>
              </a:extLst>
            </p:cNvPr>
            <p:cNvSpPr txBox="1"/>
            <p:nvPr/>
          </p:nvSpPr>
          <p:spPr>
            <a:xfrm>
              <a:off x="3311401" y="3014662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1EBC93-E321-405C-851E-0E1EAE027AE7}"/>
                </a:ext>
              </a:extLst>
            </p:cNvPr>
            <p:cNvSpPr/>
            <p:nvPr/>
          </p:nvSpPr>
          <p:spPr>
            <a:xfrm>
              <a:off x="7291774" y="2686050"/>
              <a:ext cx="1042602" cy="88582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26459977-08D1-496D-973B-8EE1BD43A1CB}"/>
                </a:ext>
              </a:extLst>
            </p:cNvPr>
            <p:cNvSpPr/>
            <p:nvPr/>
          </p:nvSpPr>
          <p:spPr>
            <a:xfrm>
              <a:off x="10048875" y="2686051"/>
              <a:ext cx="1304925" cy="169544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81F5E5-2E17-4717-BCC3-1B132155EA8D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8334376" y="3128963"/>
              <a:ext cx="1714499" cy="40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8AA589-6ADF-4C4F-96ED-682F8302078A}"/>
                </a:ext>
              </a:extLst>
            </p:cNvPr>
            <p:cNvCxnSpPr>
              <a:endCxn id="11" idx="5"/>
            </p:cNvCxnSpPr>
            <p:nvPr/>
          </p:nvCxnSpPr>
          <p:spPr>
            <a:xfrm flipH="1" flipV="1">
              <a:off x="8181690" y="3442149"/>
              <a:ext cx="1867185" cy="446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FCE9CB-C630-441D-96F9-CDDFBCE5F972}"/>
              </a:ext>
            </a:extLst>
          </p:cNvPr>
          <p:cNvSpPr txBox="1"/>
          <p:nvPr/>
        </p:nvSpPr>
        <p:spPr>
          <a:xfrm>
            <a:off x="1552575" y="5095875"/>
            <a:ext cx="4095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Responsibility of Server (Web container)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Accept request</a:t>
            </a:r>
          </a:p>
          <a:p>
            <a:pPr marL="342900" indent="-342900">
              <a:buAutoNum type="arabicPeriod"/>
            </a:pPr>
            <a:r>
              <a:rPr lang="en-US" dirty="0"/>
              <a:t>Validate the request</a:t>
            </a:r>
          </a:p>
          <a:p>
            <a:pPr marL="342900" indent="-342900">
              <a:buAutoNum type="arabicPeriod"/>
            </a:pPr>
            <a:r>
              <a:rPr lang="en-US" dirty="0"/>
              <a:t>Process the request</a:t>
            </a:r>
          </a:p>
          <a:p>
            <a:pPr marL="342900" indent="-342900">
              <a:buAutoNum type="arabicPeriod"/>
            </a:pPr>
            <a:r>
              <a:rPr lang="en-US" dirty="0"/>
              <a:t>Response to client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D00ADB6-06A6-4A39-82A6-5670D41C0E59}"/>
              </a:ext>
            </a:extLst>
          </p:cNvPr>
          <p:cNvSpPr/>
          <p:nvPr/>
        </p:nvSpPr>
        <p:spPr>
          <a:xfrm>
            <a:off x="9132212" y="1304925"/>
            <a:ext cx="3251608" cy="3648075"/>
          </a:xfrm>
          <a:custGeom>
            <a:avLst/>
            <a:gdLst>
              <a:gd name="connsiteX0" fmla="*/ 907138 w 3251608"/>
              <a:gd name="connsiteY0" fmla="*/ 3200400 h 3648075"/>
              <a:gd name="connsiteX1" fmla="*/ 859513 w 3251608"/>
              <a:gd name="connsiteY1" fmla="*/ 3190875 h 3648075"/>
              <a:gd name="connsiteX2" fmla="*/ 297538 w 3251608"/>
              <a:gd name="connsiteY2" fmla="*/ 2743200 h 3648075"/>
              <a:gd name="connsiteX3" fmla="*/ 11788 w 3251608"/>
              <a:gd name="connsiteY3" fmla="*/ 1838325 h 3648075"/>
              <a:gd name="connsiteX4" fmla="*/ 2263 w 3251608"/>
              <a:gd name="connsiteY4" fmla="*/ 1466850 h 3648075"/>
              <a:gd name="connsiteX5" fmla="*/ 259438 w 3251608"/>
              <a:gd name="connsiteY5" fmla="*/ 352425 h 3648075"/>
              <a:gd name="connsiteX6" fmla="*/ 583288 w 3251608"/>
              <a:gd name="connsiteY6" fmla="*/ 114300 h 3648075"/>
              <a:gd name="connsiteX7" fmla="*/ 1040488 w 3251608"/>
              <a:gd name="connsiteY7" fmla="*/ 0 h 3648075"/>
              <a:gd name="connsiteX8" fmla="*/ 1783438 w 3251608"/>
              <a:gd name="connsiteY8" fmla="*/ 38100 h 3648075"/>
              <a:gd name="connsiteX9" fmla="*/ 2802613 w 3251608"/>
              <a:gd name="connsiteY9" fmla="*/ 685800 h 3648075"/>
              <a:gd name="connsiteX10" fmla="*/ 3193138 w 3251608"/>
              <a:gd name="connsiteY10" fmla="*/ 1571625 h 3648075"/>
              <a:gd name="connsiteX11" fmla="*/ 3250288 w 3251608"/>
              <a:gd name="connsiteY11" fmla="*/ 2085975 h 3648075"/>
              <a:gd name="connsiteX12" fmla="*/ 3231238 w 3251608"/>
              <a:gd name="connsiteY12" fmla="*/ 2590800 h 3648075"/>
              <a:gd name="connsiteX13" fmla="*/ 3040738 w 3251608"/>
              <a:gd name="connsiteY13" fmla="*/ 3067050 h 3648075"/>
              <a:gd name="connsiteX14" fmla="*/ 2707363 w 3251608"/>
              <a:gd name="connsiteY14" fmla="*/ 3486150 h 3648075"/>
              <a:gd name="connsiteX15" fmla="*/ 2250163 w 3251608"/>
              <a:gd name="connsiteY15" fmla="*/ 3648075 h 3648075"/>
              <a:gd name="connsiteX16" fmla="*/ 1840588 w 3251608"/>
              <a:gd name="connsiteY16" fmla="*/ 3638550 h 3648075"/>
              <a:gd name="connsiteX17" fmla="*/ 1669138 w 3251608"/>
              <a:gd name="connsiteY17" fmla="*/ 3590925 h 3648075"/>
              <a:gd name="connsiteX18" fmla="*/ 1297663 w 3251608"/>
              <a:gd name="connsiteY18" fmla="*/ 3467100 h 3648075"/>
              <a:gd name="connsiteX19" fmla="*/ 1202413 w 3251608"/>
              <a:gd name="connsiteY19" fmla="*/ 3438525 h 3648075"/>
              <a:gd name="connsiteX20" fmla="*/ 1030963 w 3251608"/>
              <a:gd name="connsiteY20" fmla="*/ 3352800 h 3648075"/>
              <a:gd name="connsiteX21" fmla="*/ 1002388 w 3251608"/>
              <a:gd name="connsiteY21" fmla="*/ 3324225 h 3648075"/>
              <a:gd name="connsiteX22" fmla="*/ 954763 w 3251608"/>
              <a:gd name="connsiteY22" fmla="*/ 3209925 h 3648075"/>
              <a:gd name="connsiteX23" fmla="*/ 907138 w 3251608"/>
              <a:gd name="connsiteY23" fmla="*/ 3200400 h 364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51608" h="3648075">
                <a:moveTo>
                  <a:pt x="907138" y="3200400"/>
                </a:moveTo>
                <a:cubicBezTo>
                  <a:pt x="891263" y="3197225"/>
                  <a:pt x="873713" y="3198651"/>
                  <a:pt x="859513" y="3190875"/>
                </a:cubicBezTo>
                <a:cubicBezTo>
                  <a:pt x="451578" y="2967482"/>
                  <a:pt x="570014" y="3052832"/>
                  <a:pt x="297538" y="2743200"/>
                </a:cubicBezTo>
                <a:cubicBezTo>
                  <a:pt x="157421" y="2398297"/>
                  <a:pt x="85745" y="2257414"/>
                  <a:pt x="11788" y="1838325"/>
                </a:cubicBezTo>
                <a:cubicBezTo>
                  <a:pt x="-9738" y="1716344"/>
                  <a:pt x="5438" y="1590675"/>
                  <a:pt x="2263" y="1466850"/>
                </a:cubicBezTo>
                <a:cubicBezTo>
                  <a:pt x="41638" y="1124290"/>
                  <a:pt x="-12643" y="645845"/>
                  <a:pt x="259438" y="352425"/>
                </a:cubicBezTo>
                <a:cubicBezTo>
                  <a:pt x="350544" y="254174"/>
                  <a:pt x="461155" y="169409"/>
                  <a:pt x="583288" y="114300"/>
                </a:cubicBezTo>
                <a:cubicBezTo>
                  <a:pt x="726477" y="49690"/>
                  <a:pt x="888088" y="38100"/>
                  <a:pt x="1040488" y="0"/>
                </a:cubicBezTo>
                <a:cubicBezTo>
                  <a:pt x="1288138" y="12700"/>
                  <a:pt x="1542188" y="-19260"/>
                  <a:pt x="1783438" y="38100"/>
                </a:cubicBezTo>
                <a:cubicBezTo>
                  <a:pt x="2303347" y="161715"/>
                  <a:pt x="2441693" y="359253"/>
                  <a:pt x="2802613" y="685800"/>
                </a:cubicBezTo>
                <a:cubicBezTo>
                  <a:pt x="2972108" y="1001678"/>
                  <a:pt x="3108008" y="1210673"/>
                  <a:pt x="3193138" y="1571625"/>
                </a:cubicBezTo>
                <a:cubicBezTo>
                  <a:pt x="3232737" y="1739524"/>
                  <a:pt x="3231238" y="1914525"/>
                  <a:pt x="3250288" y="2085975"/>
                </a:cubicBezTo>
                <a:cubicBezTo>
                  <a:pt x="3243938" y="2254250"/>
                  <a:pt x="3266412" y="2426120"/>
                  <a:pt x="3231238" y="2590800"/>
                </a:cubicBezTo>
                <a:cubicBezTo>
                  <a:pt x="3195524" y="2758007"/>
                  <a:pt x="3115699" y="2913379"/>
                  <a:pt x="3040738" y="3067050"/>
                </a:cubicBezTo>
                <a:cubicBezTo>
                  <a:pt x="2959132" y="3234343"/>
                  <a:pt x="2871908" y="3393330"/>
                  <a:pt x="2707363" y="3486150"/>
                </a:cubicBezTo>
                <a:cubicBezTo>
                  <a:pt x="2568858" y="3564281"/>
                  <a:pt x="2400930" y="3604101"/>
                  <a:pt x="2250163" y="3648075"/>
                </a:cubicBezTo>
                <a:lnTo>
                  <a:pt x="1840588" y="3638550"/>
                </a:lnTo>
                <a:cubicBezTo>
                  <a:pt x="1781559" y="3632744"/>
                  <a:pt x="1726583" y="3605697"/>
                  <a:pt x="1669138" y="3590925"/>
                </a:cubicBezTo>
                <a:cubicBezTo>
                  <a:pt x="1334672" y="3504919"/>
                  <a:pt x="1693384" y="3615495"/>
                  <a:pt x="1297663" y="3467100"/>
                </a:cubicBezTo>
                <a:cubicBezTo>
                  <a:pt x="1266626" y="3455461"/>
                  <a:pt x="1233860" y="3449007"/>
                  <a:pt x="1202413" y="3438525"/>
                </a:cubicBezTo>
                <a:cubicBezTo>
                  <a:pt x="1126739" y="3413300"/>
                  <a:pt x="1101435" y="3401588"/>
                  <a:pt x="1030963" y="3352800"/>
                </a:cubicBezTo>
                <a:cubicBezTo>
                  <a:pt x="1019888" y="3345133"/>
                  <a:pt x="1011913" y="3333750"/>
                  <a:pt x="1002388" y="3324225"/>
                </a:cubicBezTo>
                <a:cubicBezTo>
                  <a:pt x="986513" y="3286125"/>
                  <a:pt x="983949" y="3239111"/>
                  <a:pt x="954763" y="3209925"/>
                </a:cubicBezTo>
                <a:lnTo>
                  <a:pt x="907138" y="32004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4984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A29D-CC0C-4193-ACE6-16E47FFE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</a:t>
            </a:r>
            <a:r>
              <a:rPr lang="en-US" dirty="0">
                <a:sym typeface="Wingdings" panose="05000000000000000000" pitchFamily="2" charset="2"/>
              </a:rPr>
              <a:t> deploy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786F-B43F-4F4C-96B4-8DA18B97B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WebServer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web container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Web workload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Tomcat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apache</a:t>
            </a:r>
            <a:r>
              <a:rPr lang="en-US" dirty="0">
                <a:sym typeface="Wingdings" panose="05000000000000000000" pitchFamily="2" charset="2"/>
              </a:rPr>
              <a:t> …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 Server </a:t>
            </a:r>
            <a:r>
              <a:rPr lang="en-US" dirty="0">
                <a:sym typeface="Wingdings" panose="05000000000000000000" pitchFamily="2" charset="2"/>
              </a:rPr>
              <a:t> web container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+ EJB Container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Web workload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Business logic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Weblogic</a:t>
            </a:r>
            <a:r>
              <a:rPr lang="en-US" dirty="0">
                <a:sym typeface="Wingdings" panose="05000000000000000000" pitchFamily="2" charset="2"/>
              </a:rPr>
              <a:t>, Jetty, glassfish, </a:t>
            </a:r>
            <a:r>
              <a:rPr lang="en-US" dirty="0" err="1">
                <a:sym typeface="Wingdings" panose="05000000000000000000" pitchFamily="2" charset="2"/>
              </a:rPr>
              <a:t>Ibm</a:t>
            </a:r>
            <a:r>
              <a:rPr lang="en-US" dirty="0">
                <a:sym typeface="Wingdings" panose="05000000000000000000" pitchFamily="2" charset="2"/>
              </a:rPr>
              <a:t> Web Sphere…..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Costly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736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C9EE-829C-4139-AE7A-05CCDF17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DC65-FC96-4198-9DA2-F98F897D4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UserName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Password: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Client Side Validation </a:t>
            </a:r>
            <a:r>
              <a:rPr lang="en-US" dirty="0">
                <a:sym typeface="Wingdings" panose="05000000000000000000" pitchFamily="2" charset="2"/>
              </a:rPr>
              <a:t> 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Server side validation </a:t>
            </a:r>
            <a:r>
              <a:rPr lang="en-US" dirty="0">
                <a:sym typeface="Wingdings" panose="05000000000000000000" pitchFamily="2" charset="2"/>
              </a:rPr>
              <a:t> Server (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servlet, JSP, spring, Spring boot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		PHP, asp </a:t>
            </a:r>
            <a:r>
              <a:rPr lang="en-US" dirty="0" err="1">
                <a:sym typeface="Wingdings" panose="05000000000000000000" pitchFamily="2" charset="2"/>
              </a:rPr>
              <a:t>.net</a:t>
            </a:r>
            <a:r>
              <a:rPr lang="en-US" dirty="0">
                <a:sym typeface="Wingdings" panose="05000000000000000000" pitchFamily="2" charset="2"/>
              </a:rPr>
              <a:t>,….)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4816C3-88BB-4DE8-BAC4-B9B93BDC8CBD}"/>
              </a:ext>
            </a:extLst>
          </p:cNvPr>
          <p:cNvSpPr/>
          <p:nvPr/>
        </p:nvSpPr>
        <p:spPr>
          <a:xfrm>
            <a:off x="3000375" y="1905000"/>
            <a:ext cx="270510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A0CE1C-DAB9-4530-B689-1619443CDF7C}"/>
              </a:ext>
            </a:extLst>
          </p:cNvPr>
          <p:cNvSpPr/>
          <p:nvPr/>
        </p:nvSpPr>
        <p:spPr>
          <a:xfrm>
            <a:off x="3000375" y="2746375"/>
            <a:ext cx="270510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FFAF7-D152-4A34-A836-C83239767D5D}"/>
              </a:ext>
            </a:extLst>
          </p:cNvPr>
          <p:cNvSpPr/>
          <p:nvPr/>
        </p:nvSpPr>
        <p:spPr>
          <a:xfrm>
            <a:off x="3086100" y="3673476"/>
            <a:ext cx="163830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96257360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5611-1AA1-4E8F-A41D-6AEA9A95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114A-9D24-47F1-99D4-1BA297A01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should extend either </a:t>
            </a:r>
            <a:r>
              <a:rPr lang="en-US" dirty="0">
                <a:highlight>
                  <a:srgbClr val="FFFF00"/>
                </a:highlight>
              </a:rPr>
              <a:t>generic Servlet/ </a:t>
            </a:r>
            <a:r>
              <a:rPr lang="en-US" dirty="0" err="1">
                <a:highlight>
                  <a:srgbClr val="FFFF00"/>
                </a:highlight>
              </a:rPr>
              <a:t>HttpServlet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Init </a:t>
            </a:r>
            <a:r>
              <a:rPr lang="en-US" dirty="0">
                <a:sym typeface="Wingdings" panose="05000000000000000000" pitchFamily="2" charset="2"/>
              </a:rPr>
              <a:t> only once called</a:t>
            </a:r>
            <a:endParaRPr lang="en-US" dirty="0"/>
          </a:p>
          <a:p>
            <a:pPr lvl="1"/>
            <a:r>
              <a:rPr lang="en-US" b="1" dirty="0"/>
              <a:t>service / </a:t>
            </a:r>
            <a:r>
              <a:rPr lang="en-US" b="1" dirty="0" err="1"/>
              <a:t>doGet</a:t>
            </a:r>
            <a:r>
              <a:rPr lang="en-US" b="1" dirty="0"/>
              <a:t>/</a:t>
            </a:r>
            <a:r>
              <a:rPr lang="en-US" b="1" dirty="0" err="1"/>
              <a:t>doPost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call every request</a:t>
            </a:r>
            <a:endParaRPr lang="en-US" b="1" dirty="0"/>
          </a:p>
          <a:p>
            <a:pPr lvl="1"/>
            <a:r>
              <a:rPr lang="en-US" dirty="0"/>
              <a:t>Destroy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only once called (shut down app/server)</a:t>
            </a:r>
          </a:p>
          <a:p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@WebServlet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"/MyFirstServlet"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Multi threaded programs   for every request, create new Thread(object) every time.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Light weight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New , runnable, running, sleeping/blocking/waiting,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terminated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CGI programs  for every request, create new process(object) every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1751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1C0C-F01B-43BF-BBB9-4FAB6FC9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73F1-0743-4FCB-A57D-82AEB5539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Servlet</a:t>
            </a:r>
          </a:p>
          <a:p>
            <a:pPr lvl="1"/>
            <a:r>
              <a:rPr lang="en-US" dirty="0"/>
              <a:t>Not specific to protocol</a:t>
            </a:r>
          </a:p>
          <a:p>
            <a:pPr lvl="2"/>
            <a:r>
              <a:rPr lang="en-US" dirty="0"/>
              <a:t>service</a:t>
            </a:r>
          </a:p>
          <a:p>
            <a:r>
              <a:rPr lang="en-US" dirty="0"/>
              <a:t>Http Servlets</a:t>
            </a:r>
          </a:p>
          <a:p>
            <a:pPr lvl="1"/>
            <a:r>
              <a:rPr lang="en-US" dirty="0"/>
              <a:t>http/ https protocol</a:t>
            </a:r>
          </a:p>
          <a:p>
            <a:pPr lvl="2"/>
            <a:r>
              <a:rPr lang="en-US" dirty="0" err="1"/>
              <a:t>doGet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asking any data</a:t>
            </a:r>
            <a:endParaRPr lang="en-US" dirty="0"/>
          </a:p>
          <a:p>
            <a:pPr lvl="2"/>
            <a:r>
              <a:rPr lang="en-US" dirty="0" err="1"/>
              <a:t>doPOst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submit the data to 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0383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34CC-4669-4C46-AA26-B0866171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306646-528C-497A-8CE8-9072BEB67480}"/>
              </a:ext>
            </a:extLst>
          </p:cNvPr>
          <p:cNvGrpSpPr/>
          <p:nvPr/>
        </p:nvGrpSpPr>
        <p:grpSpPr>
          <a:xfrm>
            <a:off x="723900" y="2476500"/>
            <a:ext cx="10629900" cy="1905000"/>
            <a:chOff x="723900" y="2476500"/>
            <a:chExt cx="10629900" cy="1905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81A5BA5-C56A-4860-8D8D-72FF7090605E}"/>
                </a:ext>
              </a:extLst>
            </p:cNvPr>
            <p:cNvGrpSpPr/>
            <p:nvPr/>
          </p:nvGrpSpPr>
          <p:grpSpPr>
            <a:xfrm>
              <a:off x="723900" y="2476500"/>
              <a:ext cx="7772400" cy="1905000"/>
              <a:chOff x="942975" y="4291011"/>
              <a:chExt cx="9696450" cy="1905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736A8A-DF5F-4A74-8699-98BD64B117AF}"/>
                  </a:ext>
                </a:extLst>
              </p:cNvPr>
              <p:cNvSpPr/>
              <p:nvPr/>
            </p:nvSpPr>
            <p:spPr>
              <a:xfrm>
                <a:off x="942975" y="4657724"/>
                <a:ext cx="2381250" cy="1171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Client/Browser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(JS)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48B146D-2C13-4AF6-AA91-927388F60A06}"/>
                  </a:ext>
                </a:extLst>
              </p:cNvPr>
              <p:cNvSpPr/>
              <p:nvPr/>
            </p:nvSpPr>
            <p:spPr>
              <a:xfrm>
                <a:off x="6153150" y="4291011"/>
                <a:ext cx="4486275" cy="1905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Server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 dirty="0"/>
                  <a:t>(servlet/</a:t>
                </a:r>
                <a:r>
                  <a:rPr lang="en-US" dirty="0" err="1"/>
                  <a:t>jSP</a:t>
                </a:r>
                <a:r>
                  <a:rPr lang="en-US" dirty="0"/>
                  <a:t>/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Spring/Spring boot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0BADBED-C6A8-4FB9-B3AB-1A80EBD35633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 flipV="1">
                <a:off x="3324225" y="5243511"/>
                <a:ext cx="282892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8BF75A2-71C8-4116-B96A-6E2DF94A8E9B}"/>
                  </a:ext>
                </a:extLst>
              </p:cNvPr>
              <p:cNvCxnSpPr/>
              <p:nvPr/>
            </p:nvCxnSpPr>
            <p:spPr>
              <a:xfrm flipH="1">
                <a:off x="3324225" y="5657850"/>
                <a:ext cx="28289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C4FC4E-F6C1-429C-BFAD-2C1120EB9D48}"/>
                </a:ext>
              </a:extLst>
            </p:cNvPr>
            <p:cNvSpPr txBox="1"/>
            <p:nvPr/>
          </p:nvSpPr>
          <p:spPr>
            <a:xfrm>
              <a:off x="3225678" y="3888346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34653-7247-4248-8BBA-5D1694411663}"/>
                </a:ext>
              </a:extLst>
            </p:cNvPr>
            <p:cNvSpPr txBox="1"/>
            <p:nvPr/>
          </p:nvSpPr>
          <p:spPr>
            <a:xfrm>
              <a:off x="3311401" y="3014662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677941F-4829-4BB8-9ED5-8AB23B2E448E}"/>
                </a:ext>
              </a:extLst>
            </p:cNvPr>
            <p:cNvSpPr/>
            <p:nvPr/>
          </p:nvSpPr>
          <p:spPr>
            <a:xfrm>
              <a:off x="6452804" y="2609852"/>
              <a:ext cx="1881572" cy="164782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Online booking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03DA4CAB-9029-44E1-8DF7-85114E42FBB2}"/>
                </a:ext>
              </a:extLst>
            </p:cNvPr>
            <p:cNvSpPr/>
            <p:nvPr/>
          </p:nvSpPr>
          <p:spPr>
            <a:xfrm>
              <a:off x="10048875" y="2686051"/>
              <a:ext cx="1304925" cy="169544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A61AD35-E4D4-40A5-A9CA-ABD7A7D62140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8334376" y="3433765"/>
              <a:ext cx="1714499" cy="1000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DE7362-C575-46B3-B87B-8E0341CE2551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>
              <a:off x="8058826" y="3888347"/>
              <a:ext cx="1990050" cy="128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Hexagon 23">
            <a:extLst>
              <a:ext uri="{FF2B5EF4-FFF2-40B4-BE49-F238E27FC236}">
                <a16:creationId xmlns:a16="http://schemas.microsoft.com/office/drawing/2014/main" id="{B8442414-CA65-49CD-A6B2-E8935981F824}"/>
              </a:ext>
            </a:extLst>
          </p:cNvPr>
          <p:cNvSpPr/>
          <p:nvPr/>
        </p:nvSpPr>
        <p:spPr>
          <a:xfrm>
            <a:off x="6912591" y="2843213"/>
            <a:ext cx="964583" cy="37623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</a:t>
            </a:r>
          </a:p>
          <a:p>
            <a:pPr algn="ctr"/>
            <a:r>
              <a:rPr lang="en-US" sz="1200" dirty="0"/>
              <a:t>Servlet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CF6F4-2403-49B2-820D-A4AEB2CDA7B6}"/>
              </a:ext>
            </a:extLst>
          </p:cNvPr>
          <p:cNvSpPr txBox="1"/>
          <p:nvPr/>
        </p:nvSpPr>
        <p:spPr>
          <a:xfrm>
            <a:off x="1122992" y="2103329"/>
            <a:ext cx="3733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2"/>
              </a:rPr>
              <a:t>https://www.onlinebooking.com</a:t>
            </a:r>
            <a:endParaRPr lang="en-US" b="1" dirty="0"/>
          </a:p>
          <a:p>
            <a:r>
              <a:rPr lang="en-US" b="1" dirty="0">
                <a:hlinkClick r:id="rId3"/>
              </a:rPr>
              <a:t>http://localhost:8081/DemoServlet/</a:t>
            </a:r>
            <a:r>
              <a:rPr lang="en-US" b="1" dirty="0"/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F0061E-3301-49C4-BA0C-41D1B6DDC5E0}"/>
              </a:ext>
            </a:extLst>
          </p:cNvPr>
          <p:cNvSpPr/>
          <p:nvPr/>
        </p:nvSpPr>
        <p:spPr>
          <a:xfrm>
            <a:off x="6533766" y="3157538"/>
            <a:ext cx="1881572" cy="376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69954368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816C-514D-435A-B9A9-476A544E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9DD8-3623-4DBC-8FC8-5C2D4519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  <a:p>
            <a:pPr lvl="1"/>
            <a:r>
              <a:rPr lang="en-US" dirty="0"/>
              <a:t>Eclipse/ STS</a:t>
            </a:r>
          </a:p>
          <a:p>
            <a:r>
              <a:rPr lang="en-US" dirty="0"/>
              <a:t>&gt;JDK 1.8 </a:t>
            </a:r>
            <a:r>
              <a:rPr lang="en-US" dirty="0">
                <a:sym typeface="Wingdings" panose="05000000000000000000" pitchFamily="2" charset="2"/>
              </a:rPr>
              <a:t> JDK 16</a:t>
            </a:r>
          </a:p>
          <a:p>
            <a:r>
              <a:rPr lang="en-US" dirty="0">
                <a:sym typeface="Wingdings" panose="05000000000000000000" pitchFamily="2" charset="2"/>
              </a:rPr>
              <a:t>Web Server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Tomcat</a:t>
            </a:r>
          </a:p>
          <a:p>
            <a:r>
              <a:rPr lang="en-US" dirty="0">
                <a:sym typeface="Wingdings" panose="05000000000000000000" pitchFamily="2" charset="2"/>
              </a:rPr>
              <a:t>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919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64FF-55FA-4270-9BA9-94020278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DAE4-B186-4296-9815-C8F8B1269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  <a:p>
            <a:pPr lvl="1"/>
            <a:r>
              <a:rPr lang="en-US" dirty="0"/>
              <a:t>Web.xml</a:t>
            </a:r>
          </a:p>
          <a:p>
            <a:pPr lvl="1"/>
            <a:r>
              <a:rPr lang="en-US" dirty="0" err="1"/>
              <a:t>Index.jsp</a:t>
            </a:r>
            <a:endParaRPr lang="en-US" dirty="0"/>
          </a:p>
          <a:p>
            <a:r>
              <a:rPr lang="en-US" dirty="0"/>
              <a:t>Pom.xml</a:t>
            </a:r>
          </a:p>
          <a:p>
            <a:pPr lvl="1"/>
            <a:r>
              <a:rPr lang="en-US" dirty="0"/>
              <a:t>Dependencies and plugin</a:t>
            </a:r>
          </a:p>
          <a:p>
            <a:r>
              <a:rPr lang="en-US" dirty="0"/>
              <a:t>.settings </a:t>
            </a:r>
            <a:r>
              <a:rPr lang="en-US" dirty="0">
                <a:sym typeface="Wingdings" panose="05000000000000000000" pitchFamily="2" charset="2"/>
              </a:rPr>
              <a:t> web 3.1 &amp; java 16/15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6260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8987-2105-401D-AE9E-9AE0ED42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83E3-8C60-40C0-9589-C9F2CD24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8F51E7-1FD6-44DE-BF14-9111374CD590}"/>
              </a:ext>
            </a:extLst>
          </p:cNvPr>
          <p:cNvSpPr/>
          <p:nvPr/>
        </p:nvSpPr>
        <p:spPr>
          <a:xfrm>
            <a:off x="3467100" y="5162550"/>
            <a:ext cx="1962150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loginpage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C51CD8-8987-4F8A-9F07-5EB21F9BEB66}"/>
              </a:ext>
            </a:extLst>
          </p:cNvPr>
          <p:cNvSpPr/>
          <p:nvPr/>
        </p:nvSpPr>
        <p:spPr>
          <a:xfrm>
            <a:off x="3467100" y="3495675"/>
            <a:ext cx="1962150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(get data)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322DA0-CF31-4CD1-BC50-8A98467FD024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4448175" y="4292600"/>
            <a:ext cx="0" cy="869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089E092-CF97-44E5-90E5-78D8B40BC097}"/>
              </a:ext>
            </a:extLst>
          </p:cNvPr>
          <p:cNvSpPr/>
          <p:nvPr/>
        </p:nvSpPr>
        <p:spPr>
          <a:xfrm>
            <a:off x="3467100" y="1990725"/>
            <a:ext cx="1962150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pojo</a:t>
            </a:r>
            <a:r>
              <a:rPr lang="en-US" dirty="0"/>
              <a:t>/java bean)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AF33EF-EF75-4F9D-8A0E-75358A48C859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4448175" y="2787650"/>
            <a:ext cx="0" cy="708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658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FF04-A3A3-481F-B542-7ED91236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MVC</a:t>
            </a:r>
            <a:r>
              <a:rPr lang="en-US" dirty="0"/>
              <a:t> – 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A87E-B805-4CEB-A56F-76C805A9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3133725" cy="48815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Model</a:t>
            </a:r>
          </a:p>
          <a:p>
            <a:pPr lvl="1"/>
            <a:r>
              <a:rPr lang="en-US" dirty="0"/>
              <a:t>POJO/Java bean</a:t>
            </a:r>
          </a:p>
          <a:p>
            <a:pPr lvl="2"/>
            <a:r>
              <a:rPr lang="en-US" dirty="0"/>
              <a:t>User.java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Index.html</a:t>
            </a:r>
          </a:p>
          <a:p>
            <a:pPr lvl="1"/>
            <a:r>
              <a:rPr lang="en-US" dirty="0"/>
              <a:t>Success.html</a:t>
            </a:r>
          </a:p>
          <a:p>
            <a:pPr lvl="1"/>
            <a:r>
              <a:rPr lang="en-US" dirty="0"/>
              <a:t>Register.html</a:t>
            </a:r>
          </a:p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LoginServlet.java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878CD5-39B3-4D95-B5F2-B226E64963D3}"/>
              </a:ext>
            </a:extLst>
          </p:cNvPr>
          <p:cNvSpPr/>
          <p:nvPr/>
        </p:nvSpPr>
        <p:spPr>
          <a:xfrm>
            <a:off x="6096000" y="4467225"/>
            <a:ext cx="1962150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loginpage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A4962-6888-4488-A9FB-DE61A3DE9711}"/>
              </a:ext>
            </a:extLst>
          </p:cNvPr>
          <p:cNvSpPr/>
          <p:nvPr/>
        </p:nvSpPr>
        <p:spPr>
          <a:xfrm>
            <a:off x="6096000" y="2800350"/>
            <a:ext cx="1962150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(get data)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98ABAD-CD28-4BF9-9511-6E1FA7A5606B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7077075" y="3597275"/>
            <a:ext cx="0" cy="869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7EDA72-047E-4905-9B46-FC316CE3FF98}"/>
              </a:ext>
            </a:extLst>
          </p:cNvPr>
          <p:cNvSpPr/>
          <p:nvPr/>
        </p:nvSpPr>
        <p:spPr>
          <a:xfrm>
            <a:off x="6096000" y="1295400"/>
            <a:ext cx="1962150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pojo</a:t>
            </a:r>
            <a:r>
              <a:rPr lang="en-US" dirty="0"/>
              <a:t>/java bean)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23ECB1-0657-448C-8D1F-88812A9AA2B6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7077075" y="2092325"/>
            <a:ext cx="0" cy="708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7E160DD-5DB2-49E9-A672-B94E83F903F3}"/>
              </a:ext>
            </a:extLst>
          </p:cNvPr>
          <p:cNvSpPr/>
          <p:nvPr/>
        </p:nvSpPr>
        <p:spPr>
          <a:xfrm>
            <a:off x="8543925" y="2800349"/>
            <a:ext cx="1638299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(Business Logic)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8B5E6F-3CBF-4198-AB0A-DBC475CEBCB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8058150" y="3198812"/>
            <a:ext cx="4857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8A6C86-2A63-4A6C-9C4F-AE1135C2D760}"/>
              </a:ext>
            </a:extLst>
          </p:cNvPr>
          <p:cNvSpPr/>
          <p:nvPr/>
        </p:nvSpPr>
        <p:spPr>
          <a:xfrm>
            <a:off x="10553701" y="2790823"/>
            <a:ext cx="1638299" cy="796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DAo</a:t>
            </a:r>
            <a:endParaRPr lang="en-US" dirty="0"/>
          </a:p>
          <a:p>
            <a:pPr algn="ctr"/>
            <a:r>
              <a:rPr lang="en-US" dirty="0"/>
              <a:t>(Business Logic)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FB5E70-DEFD-40C2-9C4A-73C2186926B8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10182224" y="3189286"/>
            <a:ext cx="371477" cy="9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B9286F01-5617-48DD-9B85-DA16C2EAA518}"/>
              </a:ext>
            </a:extLst>
          </p:cNvPr>
          <p:cNvSpPr/>
          <p:nvPr/>
        </p:nvSpPr>
        <p:spPr>
          <a:xfrm>
            <a:off x="10763250" y="4181475"/>
            <a:ext cx="1219199" cy="6191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8AF581-36D1-4907-9EF1-B00C7B91FDBF}"/>
              </a:ext>
            </a:extLst>
          </p:cNvPr>
          <p:cNvCxnSpPr>
            <a:stCxn id="15" idx="2"/>
            <a:endCxn id="18" idx="1"/>
          </p:cNvCxnSpPr>
          <p:nvPr/>
        </p:nvCxnSpPr>
        <p:spPr>
          <a:xfrm flipH="1">
            <a:off x="11372850" y="3587748"/>
            <a:ext cx="1" cy="593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BF99BF7-D1A4-40AB-B5DA-4B1EF5B72864}"/>
              </a:ext>
            </a:extLst>
          </p:cNvPr>
          <p:cNvSpPr/>
          <p:nvPr/>
        </p:nvSpPr>
        <p:spPr>
          <a:xfrm>
            <a:off x="5314950" y="885825"/>
            <a:ext cx="3048000" cy="4772025"/>
          </a:xfrm>
          <a:custGeom>
            <a:avLst/>
            <a:gdLst>
              <a:gd name="connsiteX0" fmla="*/ 3048000 w 3048000"/>
              <a:gd name="connsiteY0" fmla="*/ 4152900 h 4772025"/>
              <a:gd name="connsiteX1" fmla="*/ 2085975 w 3048000"/>
              <a:gd name="connsiteY1" fmla="*/ 4676775 h 4772025"/>
              <a:gd name="connsiteX2" fmla="*/ 1524000 w 3048000"/>
              <a:gd name="connsiteY2" fmla="*/ 4772025 h 4772025"/>
              <a:gd name="connsiteX3" fmla="*/ 857250 w 3048000"/>
              <a:gd name="connsiteY3" fmla="*/ 4752975 h 4772025"/>
              <a:gd name="connsiteX4" fmla="*/ 666750 w 3048000"/>
              <a:gd name="connsiteY4" fmla="*/ 4648200 h 4772025"/>
              <a:gd name="connsiteX5" fmla="*/ 533400 w 3048000"/>
              <a:gd name="connsiteY5" fmla="*/ 4514850 h 4772025"/>
              <a:gd name="connsiteX6" fmla="*/ 219075 w 3048000"/>
              <a:gd name="connsiteY6" fmla="*/ 3743325 h 4772025"/>
              <a:gd name="connsiteX7" fmla="*/ 133350 w 3048000"/>
              <a:gd name="connsiteY7" fmla="*/ 3171825 h 4772025"/>
              <a:gd name="connsiteX8" fmla="*/ 0 w 3048000"/>
              <a:gd name="connsiteY8" fmla="*/ 1781175 h 4772025"/>
              <a:gd name="connsiteX9" fmla="*/ 47625 w 3048000"/>
              <a:gd name="connsiteY9" fmla="*/ 1162050 h 4772025"/>
              <a:gd name="connsiteX10" fmla="*/ 152400 w 3048000"/>
              <a:gd name="connsiteY10" fmla="*/ 723900 h 4772025"/>
              <a:gd name="connsiteX11" fmla="*/ 247650 w 3048000"/>
              <a:gd name="connsiteY11" fmla="*/ 600075 h 4772025"/>
              <a:gd name="connsiteX12" fmla="*/ 361950 w 3048000"/>
              <a:gd name="connsiteY12" fmla="*/ 466725 h 4772025"/>
              <a:gd name="connsiteX13" fmla="*/ 714375 w 3048000"/>
              <a:gd name="connsiteY13" fmla="*/ 200025 h 4772025"/>
              <a:gd name="connsiteX14" fmla="*/ 981075 w 3048000"/>
              <a:gd name="connsiteY14" fmla="*/ 85725 h 4772025"/>
              <a:gd name="connsiteX15" fmla="*/ 1028700 w 3048000"/>
              <a:gd name="connsiteY15" fmla="*/ 76200 h 4772025"/>
              <a:gd name="connsiteX16" fmla="*/ 1609725 w 3048000"/>
              <a:gd name="connsiteY16" fmla="*/ 0 h 4772025"/>
              <a:gd name="connsiteX17" fmla="*/ 1914525 w 3048000"/>
              <a:gd name="connsiteY17" fmla="*/ 9525 h 4772025"/>
              <a:gd name="connsiteX18" fmla="*/ 2038350 w 3048000"/>
              <a:gd name="connsiteY18" fmla="*/ 38100 h 4772025"/>
              <a:gd name="connsiteX19" fmla="*/ 2305050 w 3048000"/>
              <a:gd name="connsiteY19" fmla="*/ 133350 h 4772025"/>
              <a:gd name="connsiteX20" fmla="*/ 2476500 w 3048000"/>
              <a:gd name="connsiteY20" fmla="*/ 190500 h 4772025"/>
              <a:gd name="connsiteX21" fmla="*/ 2733675 w 3048000"/>
              <a:gd name="connsiteY21" fmla="*/ 371475 h 4772025"/>
              <a:gd name="connsiteX22" fmla="*/ 2828925 w 3048000"/>
              <a:gd name="connsiteY22" fmla="*/ 638175 h 4772025"/>
              <a:gd name="connsiteX23" fmla="*/ 2857500 w 3048000"/>
              <a:gd name="connsiteY23" fmla="*/ 809625 h 4772025"/>
              <a:gd name="connsiteX24" fmla="*/ 2895600 w 3048000"/>
              <a:gd name="connsiteY24" fmla="*/ 971550 h 4772025"/>
              <a:gd name="connsiteX25" fmla="*/ 2933700 w 3048000"/>
              <a:gd name="connsiteY25" fmla="*/ 1200150 h 4772025"/>
              <a:gd name="connsiteX26" fmla="*/ 2952750 w 3048000"/>
              <a:gd name="connsiteY26" fmla="*/ 1524000 h 4772025"/>
              <a:gd name="connsiteX27" fmla="*/ 2990850 w 3048000"/>
              <a:gd name="connsiteY27" fmla="*/ 3314700 h 4772025"/>
              <a:gd name="connsiteX28" fmla="*/ 2981325 w 3048000"/>
              <a:gd name="connsiteY28" fmla="*/ 4152900 h 4772025"/>
              <a:gd name="connsiteX29" fmla="*/ 2971800 w 3048000"/>
              <a:gd name="connsiteY29" fmla="*/ 4200525 h 477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048000" h="4772025">
                <a:moveTo>
                  <a:pt x="3048000" y="4152900"/>
                </a:moveTo>
                <a:cubicBezTo>
                  <a:pt x="2457524" y="4595757"/>
                  <a:pt x="2658204" y="4562329"/>
                  <a:pt x="2085975" y="4676775"/>
                </a:cubicBezTo>
                <a:cubicBezTo>
                  <a:pt x="1899668" y="4714036"/>
                  <a:pt x="1524000" y="4772025"/>
                  <a:pt x="1524000" y="4772025"/>
                </a:cubicBezTo>
                <a:lnTo>
                  <a:pt x="857250" y="4752975"/>
                </a:lnTo>
                <a:cubicBezTo>
                  <a:pt x="785524" y="4742615"/>
                  <a:pt x="725136" y="4691131"/>
                  <a:pt x="666750" y="4648200"/>
                </a:cubicBezTo>
                <a:cubicBezTo>
                  <a:pt x="616105" y="4610961"/>
                  <a:pt x="569605" y="4566238"/>
                  <a:pt x="533400" y="4514850"/>
                </a:cubicBezTo>
                <a:cubicBezTo>
                  <a:pt x="335776" y="4234352"/>
                  <a:pt x="329890" y="4096547"/>
                  <a:pt x="219075" y="3743325"/>
                </a:cubicBezTo>
                <a:cubicBezTo>
                  <a:pt x="190500" y="3552825"/>
                  <a:pt x="156830" y="3363020"/>
                  <a:pt x="133350" y="3171825"/>
                </a:cubicBezTo>
                <a:cubicBezTo>
                  <a:pt x="22026" y="2265331"/>
                  <a:pt x="34582" y="2386358"/>
                  <a:pt x="0" y="1781175"/>
                </a:cubicBezTo>
                <a:cubicBezTo>
                  <a:pt x="14313" y="1509236"/>
                  <a:pt x="12326" y="1413552"/>
                  <a:pt x="47625" y="1162050"/>
                </a:cubicBezTo>
                <a:cubicBezTo>
                  <a:pt x="66138" y="1030146"/>
                  <a:pt x="82712" y="850209"/>
                  <a:pt x="152400" y="723900"/>
                </a:cubicBezTo>
                <a:cubicBezTo>
                  <a:pt x="177556" y="678305"/>
                  <a:pt x="214756" y="640444"/>
                  <a:pt x="247650" y="600075"/>
                </a:cubicBezTo>
                <a:cubicBezTo>
                  <a:pt x="284631" y="554690"/>
                  <a:pt x="320553" y="508122"/>
                  <a:pt x="361950" y="466725"/>
                </a:cubicBezTo>
                <a:cubicBezTo>
                  <a:pt x="448654" y="380021"/>
                  <a:pt x="613807" y="254332"/>
                  <a:pt x="714375" y="200025"/>
                </a:cubicBezTo>
                <a:cubicBezTo>
                  <a:pt x="799480" y="154068"/>
                  <a:pt x="891086" y="121175"/>
                  <a:pt x="981075" y="85725"/>
                </a:cubicBezTo>
                <a:cubicBezTo>
                  <a:pt x="996138" y="79791"/>
                  <a:pt x="1012772" y="79096"/>
                  <a:pt x="1028700" y="76200"/>
                </a:cubicBezTo>
                <a:cubicBezTo>
                  <a:pt x="1461471" y="-2486"/>
                  <a:pt x="1278684" y="15047"/>
                  <a:pt x="1609725" y="0"/>
                </a:cubicBezTo>
                <a:cubicBezTo>
                  <a:pt x="1711325" y="3175"/>
                  <a:pt x="1813275" y="525"/>
                  <a:pt x="1914525" y="9525"/>
                </a:cubicBezTo>
                <a:cubicBezTo>
                  <a:pt x="1956718" y="13276"/>
                  <a:pt x="1997447" y="27088"/>
                  <a:pt x="2038350" y="38100"/>
                </a:cubicBezTo>
                <a:cubicBezTo>
                  <a:pt x="2200116" y="81652"/>
                  <a:pt x="2135245" y="71603"/>
                  <a:pt x="2305050" y="133350"/>
                </a:cubicBezTo>
                <a:cubicBezTo>
                  <a:pt x="2361664" y="153937"/>
                  <a:pt x="2419350" y="171450"/>
                  <a:pt x="2476500" y="190500"/>
                </a:cubicBezTo>
                <a:cubicBezTo>
                  <a:pt x="2708607" y="351966"/>
                  <a:pt x="2624410" y="289526"/>
                  <a:pt x="2733675" y="371475"/>
                </a:cubicBezTo>
                <a:cubicBezTo>
                  <a:pt x="2775389" y="471588"/>
                  <a:pt x="2803007" y="528022"/>
                  <a:pt x="2828925" y="638175"/>
                </a:cubicBezTo>
                <a:cubicBezTo>
                  <a:pt x="2842195" y="694573"/>
                  <a:pt x="2846137" y="752812"/>
                  <a:pt x="2857500" y="809625"/>
                </a:cubicBezTo>
                <a:cubicBezTo>
                  <a:pt x="2868374" y="863997"/>
                  <a:pt x="2885681" y="916995"/>
                  <a:pt x="2895600" y="971550"/>
                </a:cubicBezTo>
                <a:cubicBezTo>
                  <a:pt x="2955060" y="1298579"/>
                  <a:pt x="2883228" y="998263"/>
                  <a:pt x="2933700" y="1200150"/>
                </a:cubicBezTo>
                <a:cubicBezTo>
                  <a:pt x="2941875" y="1306431"/>
                  <a:pt x="2951687" y="1418228"/>
                  <a:pt x="2952750" y="1524000"/>
                </a:cubicBezTo>
                <a:cubicBezTo>
                  <a:pt x="2970388" y="3279021"/>
                  <a:pt x="2799413" y="2676576"/>
                  <a:pt x="2990850" y="3314700"/>
                </a:cubicBezTo>
                <a:cubicBezTo>
                  <a:pt x="2987675" y="3594100"/>
                  <a:pt x="2987333" y="3873547"/>
                  <a:pt x="2981325" y="4152900"/>
                </a:cubicBezTo>
                <a:cubicBezTo>
                  <a:pt x="2980977" y="4169086"/>
                  <a:pt x="2971800" y="4200525"/>
                  <a:pt x="2971800" y="42005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BC3CBC-1F23-4459-BADD-18B7804CCB32}"/>
              </a:ext>
            </a:extLst>
          </p:cNvPr>
          <p:cNvSpPr/>
          <p:nvPr/>
        </p:nvSpPr>
        <p:spPr>
          <a:xfrm>
            <a:off x="8323718" y="2009775"/>
            <a:ext cx="2010907" cy="2276475"/>
          </a:xfrm>
          <a:custGeom>
            <a:avLst/>
            <a:gdLst>
              <a:gd name="connsiteX0" fmla="*/ 1020307 w 2010907"/>
              <a:gd name="connsiteY0" fmla="*/ 2219325 h 2276475"/>
              <a:gd name="connsiteX1" fmla="*/ 544057 w 2010907"/>
              <a:gd name="connsiteY1" fmla="*/ 2124075 h 2276475"/>
              <a:gd name="connsiteX2" fmla="*/ 305932 w 2010907"/>
              <a:gd name="connsiteY2" fmla="*/ 1971675 h 2276475"/>
              <a:gd name="connsiteX3" fmla="*/ 153532 w 2010907"/>
              <a:gd name="connsiteY3" fmla="*/ 1609725 h 2276475"/>
              <a:gd name="connsiteX4" fmla="*/ 1132 w 2010907"/>
              <a:gd name="connsiteY4" fmla="*/ 1000125 h 2276475"/>
              <a:gd name="connsiteX5" fmla="*/ 10657 w 2010907"/>
              <a:gd name="connsiteY5" fmla="*/ 476250 h 2276475"/>
              <a:gd name="connsiteX6" fmla="*/ 124957 w 2010907"/>
              <a:gd name="connsiteY6" fmla="*/ 219075 h 2276475"/>
              <a:gd name="connsiteX7" fmla="*/ 191632 w 2010907"/>
              <a:gd name="connsiteY7" fmla="*/ 161925 h 2276475"/>
              <a:gd name="connsiteX8" fmla="*/ 372607 w 2010907"/>
              <a:gd name="connsiteY8" fmla="*/ 104775 h 2276475"/>
              <a:gd name="connsiteX9" fmla="*/ 839332 w 2010907"/>
              <a:gd name="connsiteY9" fmla="*/ 0 h 2276475"/>
              <a:gd name="connsiteX10" fmla="*/ 1106032 w 2010907"/>
              <a:gd name="connsiteY10" fmla="*/ 19050 h 2276475"/>
              <a:gd name="connsiteX11" fmla="*/ 1391782 w 2010907"/>
              <a:gd name="connsiteY11" fmla="*/ 133350 h 2276475"/>
              <a:gd name="connsiteX12" fmla="*/ 1544182 w 2010907"/>
              <a:gd name="connsiteY12" fmla="*/ 219075 h 2276475"/>
              <a:gd name="connsiteX13" fmla="*/ 1848982 w 2010907"/>
              <a:gd name="connsiteY13" fmla="*/ 466725 h 2276475"/>
              <a:gd name="connsiteX14" fmla="*/ 1925182 w 2010907"/>
              <a:gd name="connsiteY14" fmla="*/ 552450 h 2276475"/>
              <a:gd name="connsiteX15" fmla="*/ 1991857 w 2010907"/>
              <a:gd name="connsiteY15" fmla="*/ 800100 h 2276475"/>
              <a:gd name="connsiteX16" fmla="*/ 2010907 w 2010907"/>
              <a:gd name="connsiteY16" fmla="*/ 1038225 h 2276475"/>
              <a:gd name="connsiteX17" fmla="*/ 1963282 w 2010907"/>
              <a:gd name="connsiteY17" fmla="*/ 1619250 h 2276475"/>
              <a:gd name="connsiteX18" fmla="*/ 1829932 w 2010907"/>
              <a:gd name="connsiteY18" fmla="*/ 1943100 h 2276475"/>
              <a:gd name="connsiteX19" fmla="*/ 1725157 w 2010907"/>
              <a:gd name="connsiteY19" fmla="*/ 2105025 h 2276475"/>
              <a:gd name="connsiteX20" fmla="*/ 1648957 w 2010907"/>
              <a:gd name="connsiteY20" fmla="*/ 2209800 h 2276475"/>
              <a:gd name="connsiteX21" fmla="*/ 1515607 w 2010907"/>
              <a:gd name="connsiteY21" fmla="*/ 2276475 h 2276475"/>
              <a:gd name="connsiteX22" fmla="*/ 839332 w 2010907"/>
              <a:gd name="connsiteY22" fmla="*/ 2276475 h 227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10907" h="2276475">
                <a:moveTo>
                  <a:pt x="1020307" y="2219325"/>
                </a:moveTo>
                <a:cubicBezTo>
                  <a:pt x="716657" y="2201463"/>
                  <a:pt x="752789" y="2246259"/>
                  <a:pt x="544057" y="2124075"/>
                </a:cubicBezTo>
                <a:cubicBezTo>
                  <a:pt x="462727" y="2076467"/>
                  <a:pt x="305932" y="1971675"/>
                  <a:pt x="305932" y="1971675"/>
                </a:cubicBezTo>
                <a:cubicBezTo>
                  <a:pt x="200091" y="1823497"/>
                  <a:pt x="257931" y="1917426"/>
                  <a:pt x="153532" y="1609725"/>
                </a:cubicBezTo>
                <a:cubicBezTo>
                  <a:pt x="49379" y="1302748"/>
                  <a:pt x="78044" y="1375071"/>
                  <a:pt x="1132" y="1000125"/>
                </a:cubicBezTo>
                <a:cubicBezTo>
                  <a:pt x="4307" y="825500"/>
                  <a:pt x="-8115" y="649892"/>
                  <a:pt x="10657" y="476250"/>
                </a:cubicBezTo>
                <a:cubicBezTo>
                  <a:pt x="16005" y="426784"/>
                  <a:pt x="76656" y="275426"/>
                  <a:pt x="124957" y="219075"/>
                </a:cubicBezTo>
                <a:cubicBezTo>
                  <a:pt x="144007" y="196850"/>
                  <a:pt x="165054" y="174192"/>
                  <a:pt x="191632" y="161925"/>
                </a:cubicBezTo>
                <a:cubicBezTo>
                  <a:pt x="249071" y="135415"/>
                  <a:pt x="311824" y="122309"/>
                  <a:pt x="372607" y="104775"/>
                </a:cubicBezTo>
                <a:cubicBezTo>
                  <a:pt x="701313" y="9956"/>
                  <a:pt x="595673" y="30457"/>
                  <a:pt x="839332" y="0"/>
                </a:cubicBezTo>
                <a:cubicBezTo>
                  <a:pt x="928232" y="6350"/>
                  <a:pt x="1017892" y="5829"/>
                  <a:pt x="1106032" y="19050"/>
                </a:cubicBezTo>
                <a:cubicBezTo>
                  <a:pt x="1167497" y="28270"/>
                  <a:pt x="1358302" y="116610"/>
                  <a:pt x="1391782" y="133350"/>
                </a:cubicBezTo>
                <a:cubicBezTo>
                  <a:pt x="1443914" y="159416"/>
                  <a:pt x="1495453" y="187096"/>
                  <a:pt x="1544182" y="219075"/>
                </a:cubicBezTo>
                <a:cubicBezTo>
                  <a:pt x="1634577" y="278397"/>
                  <a:pt x="1772110" y="393056"/>
                  <a:pt x="1848982" y="466725"/>
                </a:cubicBezTo>
                <a:cubicBezTo>
                  <a:pt x="1876585" y="493178"/>
                  <a:pt x="1899782" y="523875"/>
                  <a:pt x="1925182" y="552450"/>
                </a:cubicBezTo>
                <a:cubicBezTo>
                  <a:pt x="1956325" y="645880"/>
                  <a:pt x="1979013" y="699919"/>
                  <a:pt x="1991857" y="800100"/>
                </a:cubicBezTo>
                <a:cubicBezTo>
                  <a:pt x="2001983" y="879082"/>
                  <a:pt x="2004557" y="958850"/>
                  <a:pt x="2010907" y="1038225"/>
                </a:cubicBezTo>
                <a:cubicBezTo>
                  <a:pt x="1995032" y="1231900"/>
                  <a:pt x="1992108" y="1427075"/>
                  <a:pt x="1963282" y="1619250"/>
                </a:cubicBezTo>
                <a:cubicBezTo>
                  <a:pt x="1955603" y="1670440"/>
                  <a:pt x="1860712" y="1888380"/>
                  <a:pt x="1829932" y="1943100"/>
                </a:cubicBezTo>
                <a:cubicBezTo>
                  <a:pt x="1798414" y="1999133"/>
                  <a:pt x="1761255" y="2051828"/>
                  <a:pt x="1725157" y="2105025"/>
                </a:cubicBezTo>
                <a:cubicBezTo>
                  <a:pt x="1700909" y="2140759"/>
                  <a:pt x="1677061" y="2177012"/>
                  <a:pt x="1648957" y="2209800"/>
                </a:cubicBezTo>
                <a:cubicBezTo>
                  <a:pt x="1624384" y="2238468"/>
                  <a:pt x="1537529" y="2276475"/>
                  <a:pt x="1515607" y="2276475"/>
                </a:cubicBezTo>
                <a:lnTo>
                  <a:pt x="839332" y="227647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062FE65-48C3-440E-B11A-D552BA46EE22}"/>
              </a:ext>
            </a:extLst>
          </p:cNvPr>
          <p:cNvSpPr/>
          <p:nvPr/>
        </p:nvSpPr>
        <p:spPr>
          <a:xfrm>
            <a:off x="10198837" y="2124075"/>
            <a:ext cx="2480934" cy="3286125"/>
          </a:xfrm>
          <a:custGeom>
            <a:avLst/>
            <a:gdLst>
              <a:gd name="connsiteX0" fmla="*/ 1631213 w 2480934"/>
              <a:gd name="connsiteY0" fmla="*/ 1724025 h 3286125"/>
              <a:gd name="connsiteX1" fmla="*/ 1202588 w 2480934"/>
              <a:gd name="connsiteY1" fmla="*/ 1762125 h 3286125"/>
              <a:gd name="connsiteX2" fmla="*/ 431063 w 2480934"/>
              <a:gd name="connsiteY2" fmla="*/ 1657350 h 3286125"/>
              <a:gd name="connsiteX3" fmla="*/ 307238 w 2480934"/>
              <a:gd name="connsiteY3" fmla="*/ 1571625 h 3286125"/>
              <a:gd name="connsiteX4" fmla="*/ 107213 w 2480934"/>
              <a:gd name="connsiteY4" fmla="*/ 1371600 h 3286125"/>
              <a:gd name="connsiteX5" fmla="*/ 11963 w 2480934"/>
              <a:gd name="connsiteY5" fmla="*/ 1209675 h 3286125"/>
              <a:gd name="connsiteX6" fmla="*/ 2438 w 2480934"/>
              <a:gd name="connsiteY6" fmla="*/ 1009650 h 3286125"/>
              <a:gd name="connsiteX7" fmla="*/ 69113 w 2480934"/>
              <a:gd name="connsiteY7" fmla="*/ 742950 h 3286125"/>
              <a:gd name="connsiteX8" fmla="*/ 211988 w 2480934"/>
              <a:gd name="connsiteY8" fmla="*/ 447675 h 3286125"/>
              <a:gd name="connsiteX9" fmla="*/ 307238 w 2480934"/>
              <a:gd name="connsiteY9" fmla="*/ 323850 h 3286125"/>
              <a:gd name="connsiteX10" fmla="*/ 812063 w 2480934"/>
              <a:gd name="connsiteY10" fmla="*/ 47625 h 3286125"/>
              <a:gd name="connsiteX11" fmla="*/ 935888 w 2480934"/>
              <a:gd name="connsiteY11" fmla="*/ 9525 h 3286125"/>
              <a:gd name="connsiteX12" fmla="*/ 1154963 w 2480934"/>
              <a:gd name="connsiteY12" fmla="*/ 0 h 3286125"/>
              <a:gd name="connsiteX13" fmla="*/ 1774088 w 2480934"/>
              <a:gd name="connsiteY13" fmla="*/ 76200 h 3286125"/>
              <a:gd name="connsiteX14" fmla="*/ 2059838 w 2480934"/>
              <a:gd name="connsiteY14" fmla="*/ 390525 h 3286125"/>
              <a:gd name="connsiteX15" fmla="*/ 2374163 w 2480934"/>
              <a:gd name="connsiteY15" fmla="*/ 1228725 h 3286125"/>
              <a:gd name="connsiteX16" fmla="*/ 2469413 w 2480934"/>
              <a:gd name="connsiteY16" fmla="*/ 1609725 h 3286125"/>
              <a:gd name="connsiteX17" fmla="*/ 2478938 w 2480934"/>
              <a:gd name="connsiteY17" fmla="*/ 1838325 h 3286125"/>
              <a:gd name="connsiteX18" fmla="*/ 2393213 w 2480934"/>
              <a:gd name="connsiteY18" fmla="*/ 2438400 h 3286125"/>
              <a:gd name="connsiteX19" fmla="*/ 2088413 w 2480934"/>
              <a:gd name="connsiteY19" fmla="*/ 3028950 h 3286125"/>
              <a:gd name="connsiteX20" fmla="*/ 1802663 w 2480934"/>
              <a:gd name="connsiteY20" fmla="*/ 3276600 h 3286125"/>
              <a:gd name="connsiteX21" fmla="*/ 1707413 w 2480934"/>
              <a:gd name="connsiteY21" fmla="*/ 3286125 h 3286125"/>
              <a:gd name="connsiteX22" fmla="*/ 831113 w 2480934"/>
              <a:gd name="connsiteY22" fmla="*/ 3076575 h 3286125"/>
              <a:gd name="connsiteX23" fmla="*/ 602513 w 2480934"/>
              <a:gd name="connsiteY23" fmla="*/ 2952750 h 3286125"/>
              <a:gd name="connsiteX24" fmla="*/ 564413 w 2480934"/>
              <a:gd name="connsiteY24" fmla="*/ 2895600 h 3286125"/>
              <a:gd name="connsiteX25" fmla="*/ 488213 w 2480934"/>
              <a:gd name="connsiteY25" fmla="*/ 2647950 h 3286125"/>
              <a:gd name="connsiteX26" fmla="*/ 431063 w 2480934"/>
              <a:gd name="connsiteY26" fmla="*/ 2409825 h 3286125"/>
              <a:gd name="connsiteX27" fmla="*/ 459638 w 2480934"/>
              <a:gd name="connsiteY27" fmla="*/ 2152650 h 3286125"/>
              <a:gd name="connsiteX28" fmla="*/ 497738 w 2480934"/>
              <a:gd name="connsiteY28" fmla="*/ 2066925 h 3286125"/>
              <a:gd name="connsiteX29" fmla="*/ 535838 w 2480934"/>
              <a:gd name="connsiteY29" fmla="*/ 1962150 h 3286125"/>
              <a:gd name="connsiteX30" fmla="*/ 554888 w 2480934"/>
              <a:gd name="connsiteY30" fmla="*/ 1876425 h 3286125"/>
              <a:gd name="connsiteX31" fmla="*/ 573938 w 2480934"/>
              <a:gd name="connsiteY31" fmla="*/ 1809750 h 3286125"/>
              <a:gd name="connsiteX32" fmla="*/ 583463 w 2480934"/>
              <a:gd name="connsiteY32" fmla="*/ 1762125 h 3286125"/>
              <a:gd name="connsiteX33" fmla="*/ 602513 w 2480934"/>
              <a:gd name="connsiteY33" fmla="*/ 1733550 h 32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480934" h="3286125">
                <a:moveTo>
                  <a:pt x="1631213" y="1724025"/>
                </a:moveTo>
                <a:cubicBezTo>
                  <a:pt x="1488338" y="1736725"/>
                  <a:pt x="1346021" y="1763417"/>
                  <a:pt x="1202588" y="1762125"/>
                </a:cubicBezTo>
                <a:cubicBezTo>
                  <a:pt x="965748" y="1759991"/>
                  <a:pt x="660940" y="1780499"/>
                  <a:pt x="431063" y="1657350"/>
                </a:cubicBezTo>
                <a:cubicBezTo>
                  <a:pt x="386812" y="1633644"/>
                  <a:pt x="344881" y="1604839"/>
                  <a:pt x="307238" y="1571625"/>
                </a:cubicBezTo>
                <a:cubicBezTo>
                  <a:pt x="236534" y="1509239"/>
                  <a:pt x="166818" y="1444664"/>
                  <a:pt x="107213" y="1371600"/>
                </a:cubicBezTo>
                <a:cubicBezTo>
                  <a:pt x="67629" y="1323077"/>
                  <a:pt x="43713" y="1263650"/>
                  <a:pt x="11963" y="1209675"/>
                </a:cubicBezTo>
                <a:cubicBezTo>
                  <a:pt x="8788" y="1143000"/>
                  <a:pt x="-5675" y="1075906"/>
                  <a:pt x="2438" y="1009650"/>
                </a:cubicBezTo>
                <a:cubicBezTo>
                  <a:pt x="13576" y="918693"/>
                  <a:pt x="43148" y="830831"/>
                  <a:pt x="69113" y="742950"/>
                </a:cubicBezTo>
                <a:cubicBezTo>
                  <a:pt x="105755" y="618930"/>
                  <a:pt x="139306" y="554785"/>
                  <a:pt x="211988" y="447675"/>
                </a:cubicBezTo>
                <a:cubicBezTo>
                  <a:pt x="241228" y="404585"/>
                  <a:pt x="266133" y="355820"/>
                  <a:pt x="307238" y="323850"/>
                </a:cubicBezTo>
                <a:cubicBezTo>
                  <a:pt x="505977" y="169275"/>
                  <a:pt x="605436" y="120944"/>
                  <a:pt x="812063" y="47625"/>
                </a:cubicBezTo>
                <a:cubicBezTo>
                  <a:pt x="852761" y="33184"/>
                  <a:pt x="893114" y="15466"/>
                  <a:pt x="935888" y="9525"/>
                </a:cubicBezTo>
                <a:cubicBezTo>
                  <a:pt x="1008287" y="-530"/>
                  <a:pt x="1081938" y="3175"/>
                  <a:pt x="1154963" y="0"/>
                </a:cubicBezTo>
                <a:cubicBezTo>
                  <a:pt x="1361338" y="25400"/>
                  <a:pt x="1571921" y="27577"/>
                  <a:pt x="1774088" y="76200"/>
                </a:cubicBezTo>
                <a:cubicBezTo>
                  <a:pt x="1869621" y="99176"/>
                  <a:pt x="2035731" y="341764"/>
                  <a:pt x="2059838" y="390525"/>
                </a:cubicBezTo>
                <a:cubicBezTo>
                  <a:pt x="2404433" y="1087546"/>
                  <a:pt x="2257837" y="805721"/>
                  <a:pt x="2374163" y="1228725"/>
                </a:cubicBezTo>
                <a:cubicBezTo>
                  <a:pt x="2474336" y="1592992"/>
                  <a:pt x="2395245" y="1220342"/>
                  <a:pt x="2469413" y="1609725"/>
                </a:cubicBezTo>
                <a:cubicBezTo>
                  <a:pt x="2472588" y="1685925"/>
                  <a:pt x="2485922" y="1762379"/>
                  <a:pt x="2478938" y="1838325"/>
                </a:cubicBezTo>
                <a:cubicBezTo>
                  <a:pt x="2460436" y="2039532"/>
                  <a:pt x="2442704" y="2242499"/>
                  <a:pt x="2393213" y="2438400"/>
                </a:cubicBezTo>
                <a:cubicBezTo>
                  <a:pt x="2365760" y="2547068"/>
                  <a:pt x="2147705" y="2933659"/>
                  <a:pt x="2088413" y="3028950"/>
                </a:cubicBezTo>
                <a:cubicBezTo>
                  <a:pt x="2028493" y="3125250"/>
                  <a:pt x="1933154" y="3263551"/>
                  <a:pt x="1802663" y="3276600"/>
                </a:cubicBezTo>
                <a:lnTo>
                  <a:pt x="1707413" y="3286125"/>
                </a:lnTo>
                <a:cubicBezTo>
                  <a:pt x="1323586" y="3264801"/>
                  <a:pt x="1228923" y="3292055"/>
                  <a:pt x="831113" y="3076575"/>
                </a:cubicBezTo>
                <a:lnTo>
                  <a:pt x="602513" y="2952750"/>
                </a:lnTo>
                <a:cubicBezTo>
                  <a:pt x="589813" y="2933700"/>
                  <a:pt x="572452" y="2917037"/>
                  <a:pt x="564413" y="2895600"/>
                </a:cubicBezTo>
                <a:cubicBezTo>
                  <a:pt x="534087" y="2814730"/>
                  <a:pt x="505151" y="2732642"/>
                  <a:pt x="488213" y="2647950"/>
                </a:cubicBezTo>
                <a:cubicBezTo>
                  <a:pt x="453137" y="2472571"/>
                  <a:pt x="473594" y="2551595"/>
                  <a:pt x="431063" y="2409825"/>
                </a:cubicBezTo>
                <a:cubicBezTo>
                  <a:pt x="435927" y="2327141"/>
                  <a:pt x="433914" y="2234108"/>
                  <a:pt x="459638" y="2152650"/>
                </a:cubicBezTo>
                <a:cubicBezTo>
                  <a:pt x="469054" y="2122831"/>
                  <a:pt x="486125" y="2095959"/>
                  <a:pt x="497738" y="2066925"/>
                </a:cubicBezTo>
                <a:cubicBezTo>
                  <a:pt x="511540" y="2032421"/>
                  <a:pt x="525159" y="1997745"/>
                  <a:pt x="535838" y="1962150"/>
                </a:cubicBezTo>
                <a:cubicBezTo>
                  <a:pt x="544249" y="1934112"/>
                  <a:pt x="547788" y="1904823"/>
                  <a:pt x="554888" y="1876425"/>
                </a:cubicBezTo>
                <a:cubicBezTo>
                  <a:pt x="560494" y="1854001"/>
                  <a:pt x="568332" y="1832174"/>
                  <a:pt x="573938" y="1809750"/>
                </a:cubicBezTo>
                <a:cubicBezTo>
                  <a:pt x="577865" y="1794044"/>
                  <a:pt x="577779" y="1777284"/>
                  <a:pt x="583463" y="1762125"/>
                </a:cubicBezTo>
                <a:cubicBezTo>
                  <a:pt x="587483" y="1751406"/>
                  <a:pt x="602513" y="1733550"/>
                  <a:pt x="602513" y="17335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A81D90F-DDFF-4BC5-8023-F28F52BD9CE8}"/>
              </a:ext>
            </a:extLst>
          </p:cNvPr>
          <p:cNvSpPr/>
          <p:nvPr/>
        </p:nvSpPr>
        <p:spPr>
          <a:xfrm>
            <a:off x="4843001" y="238125"/>
            <a:ext cx="5367799" cy="5619750"/>
          </a:xfrm>
          <a:custGeom>
            <a:avLst/>
            <a:gdLst>
              <a:gd name="connsiteX0" fmla="*/ 4662949 w 5367799"/>
              <a:gd name="connsiteY0" fmla="*/ 5162550 h 5619750"/>
              <a:gd name="connsiteX1" fmla="*/ 4281949 w 5367799"/>
              <a:gd name="connsiteY1" fmla="*/ 5286375 h 5619750"/>
              <a:gd name="connsiteX2" fmla="*/ 3167524 w 5367799"/>
              <a:gd name="connsiteY2" fmla="*/ 5581650 h 5619750"/>
              <a:gd name="connsiteX3" fmla="*/ 2862724 w 5367799"/>
              <a:gd name="connsiteY3" fmla="*/ 5619750 h 5619750"/>
              <a:gd name="connsiteX4" fmla="*/ 1834024 w 5367799"/>
              <a:gd name="connsiteY4" fmla="*/ 5486400 h 5619750"/>
              <a:gd name="connsiteX5" fmla="*/ 1424449 w 5367799"/>
              <a:gd name="connsiteY5" fmla="*/ 5295900 h 5619750"/>
              <a:gd name="connsiteX6" fmla="*/ 1224424 w 5367799"/>
              <a:gd name="connsiteY6" fmla="*/ 5162550 h 5619750"/>
              <a:gd name="connsiteX7" fmla="*/ 738649 w 5367799"/>
              <a:gd name="connsiteY7" fmla="*/ 4591050 h 5619750"/>
              <a:gd name="connsiteX8" fmla="*/ 614824 w 5367799"/>
              <a:gd name="connsiteY8" fmla="*/ 4343400 h 5619750"/>
              <a:gd name="connsiteX9" fmla="*/ 71899 w 5367799"/>
              <a:gd name="connsiteY9" fmla="*/ 2819400 h 5619750"/>
              <a:gd name="connsiteX10" fmla="*/ 5224 w 5367799"/>
              <a:gd name="connsiteY10" fmla="*/ 2181225 h 5619750"/>
              <a:gd name="connsiteX11" fmla="*/ 33799 w 5367799"/>
              <a:gd name="connsiteY11" fmla="*/ 971550 h 5619750"/>
              <a:gd name="connsiteX12" fmla="*/ 157624 w 5367799"/>
              <a:gd name="connsiteY12" fmla="*/ 657225 h 5619750"/>
              <a:gd name="connsiteX13" fmla="*/ 262399 w 5367799"/>
              <a:gd name="connsiteY13" fmla="*/ 476250 h 5619750"/>
              <a:gd name="connsiteX14" fmla="*/ 652924 w 5367799"/>
              <a:gd name="connsiteY14" fmla="*/ 200025 h 5619750"/>
              <a:gd name="connsiteX15" fmla="*/ 1510174 w 5367799"/>
              <a:gd name="connsiteY15" fmla="*/ 0 h 5619750"/>
              <a:gd name="connsiteX16" fmla="*/ 3748549 w 5367799"/>
              <a:gd name="connsiteY16" fmla="*/ 57150 h 5619750"/>
              <a:gd name="connsiteX17" fmla="*/ 4081924 w 5367799"/>
              <a:gd name="connsiteY17" fmla="*/ 161925 h 5619750"/>
              <a:gd name="connsiteX18" fmla="*/ 4472449 w 5367799"/>
              <a:gd name="connsiteY18" fmla="*/ 371475 h 5619750"/>
              <a:gd name="connsiteX19" fmla="*/ 4720099 w 5367799"/>
              <a:gd name="connsiteY19" fmla="*/ 600075 h 5619750"/>
              <a:gd name="connsiteX20" fmla="*/ 4967749 w 5367799"/>
              <a:gd name="connsiteY20" fmla="*/ 914400 h 5619750"/>
              <a:gd name="connsiteX21" fmla="*/ 5196349 w 5367799"/>
              <a:gd name="connsiteY21" fmla="*/ 1438275 h 5619750"/>
              <a:gd name="connsiteX22" fmla="*/ 5253499 w 5367799"/>
              <a:gd name="connsiteY22" fmla="*/ 1857375 h 5619750"/>
              <a:gd name="connsiteX23" fmla="*/ 5291599 w 5367799"/>
              <a:gd name="connsiteY23" fmla="*/ 2162175 h 5619750"/>
              <a:gd name="connsiteX24" fmla="*/ 5367799 w 5367799"/>
              <a:gd name="connsiteY24" fmla="*/ 2790825 h 5619750"/>
              <a:gd name="connsiteX25" fmla="*/ 5348749 w 5367799"/>
              <a:gd name="connsiteY25" fmla="*/ 3952875 h 5619750"/>
              <a:gd name="connsiteX26" fmla="*/ 5329699 w 5367799"/>
              <a:gd name="connsiteY26" fmla="*/ 4048125 h 5619750"/>
              <a:gd name="connsiteX27" fmla="*/ 5320174 w 5367799"/>
              <a:gd name="connsiteY27" fmla="*/ 4133850 h 5619750"/>
              <a:gd name="connsiteX28" fmla="*/ 5272549 w 5367799"/>
              <a:gd name="connsiteY28" fmla="*/ 4314825 h 5619750"/>
              <a:gd name="connsiteX29" fmla="*/ 5196349 w 5367799"/>
              <a:gd name="connsiteY29" fmla="*/ 4486275 h 5619750"/>
              <a:gd name="connsiteX30" fmla="*/ 4958224 w 5367799"/>
              <a:gd name="connsiteY30" fmla="*/ 4895850 h 5619750"/>
              <a:gd name="connsiteX31" fmla="*/ 4882024 w 5367799"/>
              <a:gd name="connsiteY31" fmla="*/ 4972050 h 5619750"/>
              <a:gd name="connsiteX32" fmla="*/ 4824874 w 5367799"/>
              <a:gd name="connsiteY32" fmla="*/ 5019675 h 5619750"/>
              <a:gd name="connsiteX33" fmla="*/ 4796299 w 5367799"/>
              <a:gd name="connsiteY33" fmla="*/ 5057775 h 5619750"/>
              <a:gd name="connsiteX34" fmla="*/ 4681999 w 5367799"/>
              <a:gd name="connsiteY34" fmla="*/ 5114925 h 5619750"/>
              <a:gd name="connsiteX35" fmla="*/ 4605799 w 5367799"/>
              <a:gd name="connsiteY35" fmla="*/ 5153025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367799" h="5619750">
                <a:moveTo>
                  <a:pt x="4662949" y="5162550"/>
                </a:moveTo>
                <a:cubicBezTo>
                  <a:pt x="4485257" y="5198088"/>
                  <a:pt x="4738566" y="5145239"/>
                  <a:pt x="4281949" y="5286375"/>
                </a:cubicBezTo>
                <a:cubicBezTo>
                  <a:pt x="3874987" y="5412163"/>
                  <a:pt x="3569365" y="5511056"/>
                  <a:pt x="3167524" y="5581650"/>
                </a:cubicBezTo>
                <a:cubicBezTo>
                  <a:pt x="3066678" y="5599366"/>
                  <a:pt x="2964324" y="5607050"/>
                  <a:pt x="2862724" y="5619750"/>
                </a:cubicBezTo>
                <a:cubicBezTo>
                  <a:pt x="2171735" y="5590136"/>
                  <a:pt x="2352487" y="5650580"/>
                  <a:pt x="1834024" y="5486400"/>
                </a:cubicBezTo>
                <a:cubicBezTo>
                  <a:pt x="1636388" y="5423815"/>
                  <a:pt x="1602130" y="5405893"/>
                  <a:pt x="1424449" y="5295900"/>
                </a:cubicBezTo>
                <a:cubicBezTo>
                  <a:pt x="1356314" y="5253721"/>
                  <a:pt x="1283579" y="5216606"/>
                  <a:pt x="1224424" y="5162550"/>
                </a:cubicBezTo>
                <a:cubicBezTo>
                  <a:pt x="1027374" y="4982487"/>
                  <a:pt x="867838" y="4815935"/>
                  <a:pt x="738649" y="4591050"/>
                </a:cubicBezTo>
                <a:cubicBezTo>
                  <a:pt x="692675" y="4511022"/>
                  <a:pt x="652437" y="4427682"/>
                  <a:pt x="614824" y="4343400"/>
                </a:cubicBezTo>
                <a:cubicBezTo>
                  <a:pt x="159974" y="3324198"/>
                  <a:pt x="289952" y="3705239"/>
                  <a:pt x="71899" y="2819400"/>
                </a:cubicBezTo>
                <a:cubicBezTo>
                  <a:pt x="49674" y="2606675"/>
                  <a:pt x="9633" y="2395062"/>
                  <a:pt x="5224" y="2181225"/>
                </a:cubicBezTo>
                <a:cubicBezTo>
                  <a:pt x="-3090" y="1777973"/>
                  <a:pt x="-6335" y="1372886"/>
                  <a:pt x="33799" y="971550"/>
                </a:cubicBezTo>
                <a:cubicBezTo>
                  <a:pt x="45004" y="859497"/>
                  <a:pt x="110433" y="759472"/>
                  <a:pt x="157624" y="657225"/>
                </a:cubicBezTo>
                <a:cubicBezTo>
                  <a:pt x="186835" y="593935"/>
                  <a:pt x="220307" y="531812"/>
                  <a:pt x="262399" y="476250"/>
                </a:cubicBezTo>
                <a:cubicBezTo>
                  <a:pt x="364360" y="341661"/>
                  <a:pt x="497942" y="267184"/>
                  <a:pt x="652924" y="200025"/>
                </a:cubicBezTo>
                <a:cubicBezTo>
                  <a:pt x="952088" y="70387"/>
                  <a:pt x="1173683" y="59034"/>
                  <a:pt x="1510174" y="0"/>
                </a:cubicBezTo>
                <a:cubicBezTo>
                  <a:pt x="2256299" y="19050"/>
                  <a:pt x="3003656" y="10249"/>
                  <a:pt x="3748549" y="57150"/>
                </a:cubicBezTo>
                <a:cubicBezTo>
                  <a:pt x="3864803" y="64470"/>
                  <a:pt x="3975078" y="115531"/>
                  <a:pt x="4081924" y="161925"/>
                </a:cubicBezTo>
                <a:cubicBezTo>
                  <a:pt x="4217432" y="220764"/>
                  <a:pt x="4350659" y="287858"/>
                  <a:pt x="4472449" y="371475"/>
                </a:cubicBezTo>
                <a:cubicBezTo>
                  <a:pt x="4565065" y="435062"/>
                  <a:pt x="4644384" y="517080"/>
                  <a:pt x="4720099" y="600075"/>
                </a:cubicBezTo>
                <a:cubicBezTo>
                  <a:pt x="4809997" y="698617"/>
                  <a:pt x="4895357" y="802365"/>
                  <a:pt x="4967749" y="914400"/>
                </a:cubicBezTo>
                <a:cubicBezTo>
                  <a:pt x="5056418" y="1051626"/>
                  <a:pt x="5149744" y="1273040"/>
                  <a:pt x="5196349" y="1438275"/>
                </a:cubicBezTo>
                <a:cubicBezTo>
                  <a:pt x="5228361" y="1551773"/>
                  <a:pt x="5241975" y="1758595"/>
                  <a:pt x="5253499" y="1857375"/>
                </a:cubicBezTo>
                <a:cubicBezTo>
                  <a:pt x="5265364" y="1959076"/>
                  <a:pt x="5277556" y="2060752"/>
                  <a:pt x="5291599" y="2162175"/>
                </a:cubicBezTo>
                <a:cubicBezTo>
                  <a:pt x="5365425" y="2695360"/>
                  <a:pt x="5319265" y="2256952"/>
                  <a:pt x="5367799" y="2790825"/>
                </a:cubicBezTo>
                <a:cubicBezTo>
                  <a:pt x="5361449" y="3178175"/>
                  <a:pt x="5360483" y="3565651"/>
                  <a:pt x="5348749" y="3952875"/>
                </a:cubicBezTo>
                <a:cubicBezTo>
                  <a:pt x="5347768" y="3985239"/>
                  <a:pt x="5334749" y="4016142"/>
                  <a:pt x="5329699" y="4048125"/>
                </a:cubicBezTo>
                <a:cubicBezTo>
                  <a:pt x="5325215" y="4076524"/>
                  <a:pt x="5324901" y="4105490"/>
                  <a:pt x="5320174" y="4133850"/>
                </a:cubicBezTo>
                <a:cubicBezTo>
                  <a:pt x="5312776" y="4178236"/>
                  <a:pt x="5288197" y="4274994"/>
                  <a:pt x="5272549" y="4314825"/>
                </a:cubicBezTo>
                <a:cubicBezTo>
                  <a:pt x="5249681" y="4373034"/>
                  <a:pt x="5220618" y="4428636"/>
                  <a:pt x="5196349" y="4486275"/>
                </a:cubicBezTo>
                <a:cubicBezTo>
                  <a:pt x="5115593" y="4678070"/>
                  <a:pt x="5122071" y="4732003"/>
                  <a:pt x="4958224" y="4895850"/>
                </a:cubicBezTo>
                <a:cubicBezTo>
                  <a:pt x="4932824" y="4921250"/>
                  <a:pt x="4908347" y="4947607"/>
                  <a:pt x="4882024" y="4972050"/>
                </a:cubicBezTo>
                <a:cubicBezTo>
                  <a:pt x="4863853" y="4988924"/>
                  <a:pt x="4842409" y="5002140"/>
                  <a:pt x="4824874" y="5019675"/>
                </a:cubicBezTo>
                <a:cubicBezTo>
                  <a:pt x="4813649" y="5030900"/>
                  <a:pt x="4809508" y="5048969"/>
                  <a:pt x="4796299" y="5057775"/>
                </a:cubicBezTo>
                <a:cubicBezTo>
                  <a:pt x="4760856" y="5081404"/>
                  <a:pt x="4718984" y="5093791"/>
                  <a:pt x="4681999" y="5114925"/>
                </a:cubicBezTo>
                <a:cubicBezTo>
                  <a:pt x="4612567" y="5154600"/>
                  <a:pt x="4640922" y="5153025"/>
                  <a:pt x="4605799" y="51530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2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5F596E-0C39-4EF4-B7D9-DCFEC35E4CA7}"/>
              </a:ext>
            </a:extLst>
          </p:cNvPr>
          <p:cNvSpPr/>
          <p:nvPr/>
        </p:nvSpPr>
        <p:spPr>
          <a:xfrm>
            <a:off x="3629025" y="323850"/>
            <a:ext cx="3200400" cy="161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IShape</a:t>
            </a:r>
            <a:endParaRPr lang="en-US" dirty="0"/>
          </a:p>
          <a:p>
            <a:pPr algn="ctr"/>
            <a:r>
              <a:rPr lang="en-US" dirty="0"/>
              <a:t>draw() (a)</a:t>
            </a:r>
          </a:p>
          <a:p>
            <a:pPr algn="ctr"/>
            <a:r>
              <a:rPr lang="en-US" dirty="0"/>
              <a:t>default void info(){} (d)</a:t>
            </a:r>
          </a:p>
          <a:p>
            <a:pPr algn="ctr"/>
            <a:r>
              <a:rPr lang="en-US" dirty="0"/>
              <a:t>static int </a:t>
            </a:r>
            <a:r>
              <a:rPr lang="en-US" dirty="0" err="1"/>
              <a:t>addNum</a:t>
            </a:r>
            <a:r>
              <a:rPr lang="en-US" dirty="0"/>
              <a:t>(int num1,int num2){} (s)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F57967-8031-456F-B0C7-37196D5A4DA6}"/>
              </a:ext>
            </a:extLst>
          </p:cNvPr>
          <p:cNvSpPr/>
          <p:nvPr/>
        </p:nvSpPr>
        <p:spPr>
          <a:xfrm>
            <a:off x="866775" y="3429000"/>
            <a:ext cx="28384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</a:p>
          <a:p>
            <a:pPr algn="ctr"/>
            <a:r>
              <a:rPr lang="en-US" dirty="0"/>
              <a:t>draw(){</a:t>
            </a:r>
          </a:p>
          <a:p>
            <a:pPr algn="ctr"/>
            <a:r>
              <a:rPr lang="en-US" dirty="0"/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A1E148-2E35-4058-BFA7-CF92EFF25916}"/>
              </a:ext>
            </a:extLst>
          </p:cNvPr>
          <p:cNvSpPr/>
          <p:nvPr/>
        </p:nvSpPr>
        <p:spPr>
          <a:xfrm>
            <a:off x="4362450" y="3429000"/>
            <a:ext cx="28384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</a:t>
            </a:r>
          </a:p>
          <a:p>
            <a:pPr algn="ctr"/>
            <a:r>
              <a:rPr lang="en-US" dirty="0"/>
              <a:t>draw(){</a:t>
            </a:r>
          </a:p>
          <a:p>
            <a:pPr algn="ctr"/>
            <a:r>
              <a:rPr lang="en-US" dirty="0"/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1C66D-D428-4038-901B-FF239F150454}"/>
              </a:ext>
            </a:extLst>
          </p:cNvPr>
          <p:cNvSpPr/>
          <p:nvPr/>
        </p:nvSpPr>
        <p:spPr>
          <a:xfrm>
            <a:off x="8486775" y="3429000"/>
            <a:ext cx="28384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 </a:t>
            </a:r>
          </a:p>
          <a:p>
            <a:pPr algn="ctr"/>
            <a:r>
              <a:rPr lang="en-US" dirty="0"/>
              <a:t>draw(){</a:t>
            </a:r>
          </a:p>
          <a:p>
            <a:pPr algn="ctr"/>
            <a:r>
              <a:rPr lang="en-US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EAD77B-5DAA-4175-B4DD-C49DA2007F6B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286000" y="1943100"/>
            <a:ext cx="2943225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1186BF-7770-42B4-84F1-62AD641467EE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229225" y="1943100"/>
            <a:ext cx="552450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66E611-3FFF-41A4-8FCA-AB99B10DA53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5229225" y="1943100"/>
            <a:ext cx="4676775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10183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3457-944E-407F-BF80-160698F1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page			duration: 30mins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69DD-5C9E-4302-9158-09890941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firstName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lastName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Address</a:t>
            </a:r>
          </a:p>
          <a:p>
            <a:pPr marL="0" indent="0">
              <a:buNone/>
            </a:pPr>
            <a:r>
              <a:rPr lang="en-US" dirty="0"/>
              <a:t>City</a:t>
            </a:r>
          </a:p>
          <a:p>
            <a:pPr marL="0" indent="0">
              <a:buNone/>
            </a:pPr>
            <a:r>
              <a:rPr lang="en-US" dirty="0"/>
              <a:t>State</a:t>
            </a:r>
          </a:p>
          <a:p>
            <a:pPr marL="0" indent="0">
              <a:buNone/>
            </a:pPr>
            <a:r>
              <a:rPr lang="en-US" dirty="0" err="1"/>
              <a:t>pincode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emailId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contactNo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Password</a:t>
            </a:r>
          </a:p>
          <a:p>
            <a:pPr marL="0" indent="0">
              <a:buNone/>
            </a:pPr>
            <a:r>
              <a:rPr lang="en-US" dirty="0" err="1"/>
              <a:t>confirmPassword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6653782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F22D-7CDB-4085-91BE-5257DCB0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F1AB-1212-4A6A-838D-9FEFEC59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6C25FA-DC01-4F17-BCCB-BA9476755712}"/>
              </a:ext>
            </a:extLst>
          </p:cNvPr>
          <p:cNvSpPr/>
          <p:nvPr/>
        </p:nvSpPr>
        <p:spPr>
          <a:xfrm>
            <a:off x="838200" y="1825625"/>
            <a:ext cx="10344150" cy="574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6B5D2-1966-4CE2-A5CE-D073FCB18D1A}"/>
              </a:ext>
            </a:extLst>
          </p:cNvPr>
          <p:cNvSpPr/>
          <p:nvPr/>
        </p:nvSpPr>
        <p:spPr>
          <a:xfrm>
            <a:off x="1133475" y="1943100"/>
            <a:ext cx="20574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837352-E8E9-40F1-86DA-1280DDC30E11}"/>
              </a:ext>
            </a:extLst>
          </p:cNvPr>
          <p:cNvSpPr/>
          <p:nvPr/>
        </p:nvSpPr>
        <p:spPr>
          <a:xfrm>
            <a:off x="3390900" y="1943100"/>
            <a:ext cx="20574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F5E39-51A1-46E4-B557-B41FB79D16FD}"/>
              </a:ext>
            </a:extLst>
          </p:cNvPr>
          <p:cNvSpPr/>
          <p:nvPr/>
        </p:nvSpPr>
        <p:spPr>
          <a:xfrm>
            <a:off x="4010025" y="2333624"/>
            <a:ext cx="2600325" cy="10953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Deposit</a:t>
            </a:r>
          </a:p>
          <a:p>
            <a:r>
              <a:rPr lang="en-US" dirty="0" err="1"/>
              <a:t>WithDraw</a:t>
            </a:r>
            <a:endParaRPr lang="en-US" dirty="0"/>
          </a:p>
          <a:p>
            <a:r>
              <a:rPr lang="en-US" dirty="0" err="1"/>
              <a:t>FundTransfer</a:t>
            </a:r>
            <a:endParaRPr lang="en-US" dirty="0"/>
          </a:p>
          <a:p>
            <a:r>
              <a:rPr lang="en-US" dirty="0"/>
              <a:t>Transaction Summary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1CDB0-E44D-4F91-9E54-9153017A634F}"/>
              </a:ext>
            </a:extLst>
          </p:cNvPr>
          <p:cNvSpPr/>
          <p:nvPr/>
        </p:nvSpPr>
        <p:spPr>
          <a:xfrm>
            <a:off x="5915025" y="1933575"/>
            <a:ext cx="20574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LogOut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C592A6-696B-4C83-A6E4-A627DCA30C15}"/>
              </a:ext>
            </a:extLst>
          </p:cNvPr>
          <p:cNvSpPr/>
          <p:nvPr/>
        </p:nvSpPr>
        <p:spPr>
          <a:xfrm>
            <a:off x="838200" y="1419226"/>
            <a:ext cx="10344150" cy="4063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Hello 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TOM</a:t>
            </a:r>
          </a:p>
        </p:txBody>
      </p:sp>
    </p:spTree>
    <p:extLst>
      <p:ext uri="{BB962C8B-B14F-4D97-AF65-F5344CB8AC3E}">
        <p14:creationId xmlns:p14="http://schemas.microsoft.com/office/powerpoint/2010/main" val="383397666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EB30-9C38-4CB1-B48D-63855695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0579-68C7-47E7-A334-9FE24416D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response.sendRedirect</a:t>
            </a:r>
            <a:r>
              <a:rPr lang="en-US" dirty="0"/>
              <a:t>(“success.html”);</a:t>
            </a:r>
          </a:p>
          <a:p>
            <a:endParaRPr lang="en-US" dirty="0"/>
          </a:p>
          <a:p>
            <a:r>
              <a:rPr lang="en-US" dirty="0" err="1"/>
              <a:t>requestDispatchers</a:t>
            </a:r>
            <a:endParaRPr lang="en-US" dirty="0"/>
          </a:p>
          <a:p>
            <a:pPr lvl="1"/>
            <a:r>
              <a:rPr lang="en-US" dirty="0"/>
              <a:t>Include </a:t>
            </a:r>
          </a:p>
          <a:p>
            <a:pPr lvl="1"/>
            <a:r>
              <a:rPr lang="en-US" dirty="0"/>
              <a:t>forward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4647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EFE0CF-8D2B-48F5-A587-70DA0D6A5C1B}"/>
              </a:ext>
            </a:extLst>
          </p:cNvPr>
          <p:cNvSpPr/>
          <p:nvPr/>
        </p:nvSpPr>
        <p:spPr>
          <a:xfrm>
            <a:off x="495300" y="2943224"/>
            <a:ext cx="1819275" cy="159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E5EA80-4FCD-41D3-9285-E23F75969EBA}"/>
              </a:ext>
            </a:extLst>
          </p:cNvPr>
          <p:cNvSpPr/>
          <p:nvPr/>
        </p:nvSpPr>
        <p:spPr>
          <a:xfrm>
            <a:off x="7096125" y="1047750"/>
            <a:ext cx="4467225" cy="420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5339B62F-EA01-4314-96D5-8BD26C8EDF59}"/>
              </a:ext>
            </a:extLst>
          </p:cNvPr>
          <p:cNvSpPr/>
          <p:nvPr/>
        </p:nvSpPr>
        <p:spPr>
          <a:xfrm>
            <a:off x="9324975" y="1609725"/>
            <a:ext cx="1628775" cy="1219200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LoginServlet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0467FF-B4EB-42E4-A2AB-EBE08B6C2C52}"/>
              </a:ext>
            </a:extLst>
          </p:cNvPr>
          <p:cNvCxnSpPr>
            <a:cxnSpLocks/>
          </p:cNvCxnSpPr>
          <p:nvPr/>
        </p:nvCxnSpPr>
        <p:spPr>
          <a:xfrm flipV="1">
            <a:off x="2314575" y="2247902"/>
            <a:ext cx="7010400" cy="111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44EC7A7-F79C-4669-84D7-A275BD6B4BFE}"/>
              </a:ext>
            </a:extLst>
          </p:cNvPr>
          <p:cNvSpPr/>
          <p:nvPr/>
        </p:nvSpPr>
        <p:spPr>
          <a:xfrm>
            <a:off x="9582150" y="3362325"/>
            <a:ext cx="1628775" cy="8858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Success.html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2CF9DF-D4A1-48AC-A35E-8D4A4B428513}"/>
              </a:ext>
            </a:extLst>
          </p:cNvPr>
          <p:cNvCxnSpPr/>
          <p:nvPr/>
        </p:nvCxnSpPr>
        <p:spPr>
          <a:xfrm flipH="1">
            <a:off x="2314575" y="2352675"/>
            <a:ext cx="7200900" cy="127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782FBA-2782-47A5-8490-D04B8BF15C20}"/>
              </a:ext>
            </a:extLst>
          </p:cNvPr>
          <p:cNvSpPr txBox="1"/>
          <p:nvPr/>
        </p:nvSpPr>
        <p:spPr>
          <a:xfrm rot="21249467">
            <a:off x="4740953" y="3684443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662EB-A2EB-4EC0-8BC5-756B648D9FA2}"/>
              </a:ext>
            </a:extLst>
          </p:cNvPr>
          <p:cNvSpPr txBox="1"/>
          <p:nvPr/>
        </p:nvSpPr>
        <p:spPr>
          <a:xfrm rot="21249467">
            <a:off x="3956575" y="3101459"/>
            <a:ext cx="246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(success.html)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36EE43-D729-4D3C-AF96-CF6F656E4564}"/>
              </a:ext>
            </a:extLst>
          </p:cNvPr>
          <p:cNvCxnSpPr>
            <a:endCxn id="9" idx="2"/>
          </p:cNvCxnSpPr>
          <p:nvPr/>
        </p:nvCxnSpPr>
        <p:spPr>
          <a:xfrm flipV="1">
            <a:off x="2314575" y="3805238"/>
            <a:ext cx="7267575" cy="30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C2BF7A-1C66-4034-B175-066EF6A73ACD}"/>
              </a:ext>
            </a:extLst>
          </p:cNvPr>
          <p:cNvSpPr txBox="1"/>
          <p:nvPr/>
        </p:nvSpPr>
        <p:spPr>
          <a:xfrm rot="21249467">
            <a:off x="4514851" y="2729049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15241A-96D8-4B1C-9A6A-B146056632D9}"/>
              </a:ext>
            </a:extLst>
          </p:cNvPr>
          <p:cNvCxnSpPr>
            <a:stCxn id="9" idx="3"/>
          </p:cNvCxnSpPr>
          <p:nvPr/>
        </p:nvCxnSpPr>
        <p:spPr>
          <a:xfrm flipH="1">
            <a:off x="2314575" y="4118424"/>
            <a:ext cx="7506104" cy="22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8277DB-8815-4497-A57C-3A032B0FBD65}"/>
              </a:ext>
            </a:extLst>
          </p:cNvPr>
          <p:cNvSpPr txBox="1"/>
          <p:nvPr/>
        </p:nvSpPr>
        <p:spPr>
          <a:xfrm>
            <a:off x="3019627" y="42588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76F8EE-70BE-4137-92AE-1A174DB710AC}"/>
              </a:ext>
            </a:extLst>
          </p:cNvPr>
          <p:cNvSpPr/>
          <p:nvPr/>
        </p:nvSpPr>
        <p:spPr>
          <a:xfrm>
            <a:off x="9324975" y="609599"/>
            <a:ext cx="2128434" cy="10001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tom</a:t>
            </a:r>
          </a:p>
          <a:p>
            <a:pPr algn="ctr"/>
            <a:r>
              <a:rPr lang="en-US" dirty="0"/>
              <a:t>Session Object Id</a:t>
            </a:r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D2763A5-7841-42B3-BC43-62BCB046A348}"/>
              </a:ext>
            </a:extLst>
          </p:cNvPr>
          <p:cNvSpPr/>
          <p:nvPr/>
        </p:nvSpPr>
        <p:spPr>
          <a:xfrm>
            <a:off x="7263619" y="604837"/>
            <a:ext cx="1951415" cy="8858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jerry</a:t>
            </a:r>
          </a:p>
          <a:p>
            <a:pPr algn="ctr"/>
            <a:r>
              <a:rPr lang="en-US" dirty="0"/>
              <a:t>Session Object Id</a:t>
            </a:r>
          </a:p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FE8179-0E3A-4AB4-8A41-7D74037AC7EC}"/>
              </a:ext>
            </a:extLst>
          </p:cNvPr>
          <p:cNvSpPr/>
          <p:nvPr/>
        </p:nvSpPr>
        <p:spPr>
          <a:xfrm>
            <a:off x="10744200" y="723899"/>
            <a:ext cx="914400" cy="43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/ V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8335BA-0FC7-43A0-A8B4-573DEB138A7C}"/>
              </a:ext>
            </a:extLst>
          </p:cNvPr>
          <p:cNvSpPr/>
          <p:nvPr/>
        </p:nvSpPr>
        <p:spPr>
          <a:xfrm>
            <a:off x="9719859" y="647699"/>
            <a:ext cx="914400" cy="43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/ V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E18D78-89E4-44CE-97DE-674B0DB0C0EF}"/>
              </a:ext>
            </a:extLst>
          </p:cNvPr>
          <p:cNvSpPr/>
          <p:nvPr/>
        </p:nvSpPr>
        <p:spPr>
          <a:xfrm>
            <a:off x="9965010" y="1033460"/>
            <a:ext cx="914400" cy="43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/ V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79FDF7-885A-4409-A28A-FC867E5B691A}"/>
              </a:ext>
            </a:extLst>
          </p:cNvPr>
          <p:cNvSpPr/>
          <p:nvPr/>
        </p:nvSpPr>
        <p:spPr>
          <a:xfrm>
            <a:off x="7254094" y="633413"/>
            <a:ext cx="914400" cy="43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/ V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AD0D449-CA76-458F-9794-272F9C716D0E}"/>
              </a:ext>
            </a:extLst>
          </p:cNvPr>
          <p:cNvSpPr/>
          <p:nvPr/>
        </p:nvSpPr>
        <p:spPr>
          <a:xfrm>
            <a:off x="7406494" y="785813"/>
            <a:ext cx="914400" cy="43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/ V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AC70C7-1155-4370-9D79-E52BCF82501F}"/>
              </a:ext>
            </a:extLst>
          </p:cNvPr>
          <p:cNvSpPr/>
          <p:nvPr/>
        </p:nvSpPr>
        <p:spPr>
          <a:xfrm>
            <a:off x="7558894" y="938213"/>
            <a:ext cx="914400" cy="43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/ 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8101E3-235E-4176-AFA1-2E1180387A68}"/>
              </a:ext>
            </a:extLst>
          </p:cNvPr>
          <p:cNvSpPr/>
          <p:nvPr/>
        </p:nvSpPr>
        <p:spPr>
          <a:xfrm>
            <a:off x="7096124" y="31469"/>
            <a:ext cx="3648075" cy="43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Username/Jerry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2AB6C7-D034-4EF1-B418-8DA11939CF0D}"/>
              </a:ext>
            </a:extLst>
          </p:cNvPr>
          <p:cNvSpPr txBox="1"/>
          <p:nvPr/>
        </p:nvSpPr>
        <p:spPr>
          <a:xfrm>
            <a:off x="1828678" y="5173377"/>
            <a:ext cx="6880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JSessionId</a:t>
            </a:r>
            <a:r>
              <a:rPr lang="en-US" sz="2400" b="1" dirty="0"/>
              <a:t> </a:t>
            </a:r>
            <a:r>
              <a:rPr lang="en-US" sz="2400" b="1" dirty="0">
                <a:sym typeface="Wingdings" panose="05000000000000000000" pitchFamily="2" charset="2"/>
              </a:rPr>
              <a:t> encrypted </a:t>
            </a:r>
          </a:p>
          <a:p>
            <a:r>
              <a:rPr lang="en-US" sz="2400" b="1" dirty="0">
                <a:sym typeface="Wingdings" panose="05000000000000000000" pitchFamily="2" charset="2"/>
              </a:rPr>
              <a:t>Header (Request + Response)  bind the </a:t>
            </a:r>
            <a:r>
              <a:rPr lang="en-US" sz="2400" b="1" dirty="0" err="1">
                <a:sym typeface="Wingdings" panose="05000000000000000000" pitchFamily="2" charset="2"/>
              </a:rPr>
              <a:t>Jsession</a:t>
            </a:r>
            <a:r>
              <a:rPr lang="en-US" sz="2400" b="1" dirty="0">
                <a:sym typeface="Wingdings" panose="05000000000000000000" pitchFamily="2" charset="2"/>
              </a:rPr>
              <a:t> Id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96953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E5EA80-4FCD-41D3-9285-E23F75969EBA}"/>
              </a:ext>
            </a:extLst>
          </p:cNvPr>
          <p:cNvSpPr/>
          <p:nvPr/>
        </p:nvSpPr>
        <p:spPr>
          <a:xfrm>
            <a:off x="7096125" y="1047750"/>
            <a:ext cx="4467225" cy="420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529432-C781-46AD-A018-B4549E30EB23}"/>
              </a:ext>
            </a:extLst>
          </p:cNvPr>
          <p:cNvSpPr/>
          <p:nvPr/>
        </p:nvSpPr>
        <p:spPr>
          <a:xfrm>
            <a:off x="7505637" y="1066800"/>
            <a:ext cx="4037709" cy="4000500"/>
          </a:xfrm>
          <a:custGeom>
            <a:avLst/>
            <a:gdLst>
              <a:gd name="connsiteX0" fmla="*/ 3419538 w 4037709"/>
              <a:gd name="connsiteY0" fmla="*/ 3571875 h 4000500"/>
              <a:gd name="connsiteX1" fmla="*/ 3124263 w 4037709"/>
              <a:gd name="connsiteY1" fmla="*/ 3752850 h 4000500"/>
              <a:gd name="connsiteX2" fmla="*/ 2267013 w 4037709"/>
              <a:gd name="connsiteY2" fmla="*/ 3933825 h 4000500"/>
              <a:gd name="connsiteX3" fmla="*/ 1724088 w 4037709"/>
              <a:gd name="connsiteY3" fmla="*/ 4000500 h 4000500"/>
              <a:gd name="connsiteX4" fmla="*/ 1057338 w 4037709"/>
              <a:gd name="connsiteY4" fmla="*/ 3943350 h 4000500"/>
              <a:gd name="connsiteX5" fmla="*/ 790638 w 4037709"/>
              <a:gd name="connsiteY5" fmla="*/ 3829050 h 4000500"/>
              <a:gd name="connsiteX6" fmla="*/ 638238 w 4037709"/>
              <a:gd name="connsiteY6" fmla="*/ 3724275 h 4000500"/>
              <a:gd name="connsiteX7" fmla="*/ 419163 w 4037709"/>
              <a:gd name="connsiteY7" fmla="*/ 3600450 h 4000500"/>
              <a:gd name="connsiteX8" fmla="*/ 285813 w 4037709"/>
              <a:gd name="connsiteY8" fmla="*/ 3371850 h 4000500"/>
              <a:gd name="connsiteX9" fmla="*/ 228663 w 4037709"/>
              <a:gd name="connsiteY9" fmla="*/ 3248025 h 4000500"/>
              <a:gd name="connsiteX10" fmla="*/ 181038 w 4037709"/>
              <a:gd name="connsiteY10" fmla="*/ 3086100 h 4000500"/>
              <a:gd name="connsiteX11" fmla="*/ 19113 w 4037709"/>
              <a:gd name="connsiteY11" fmla="*/ 2562225 h 4000500"/>
              <a:gd name="connsiteX12" fmla="*/ 63 w 4037709"/>
              <a:gd name="connsiteY12" fmla="*/ 2181225 h 4000500"/>
              <a:gd name="connsiteX13" fmla="*/ 28638 w 4037709"/>
              <a:gd name="connsiteY13" fmla="*/ 1590675 h 4000500"/>
              <a:gd name="connsiteX14" fmla="*/ 76263 w 4037709"/>
              <a:gd name="connsiteY14" fmla="*/ 1400175 h 4000500"/>
              <a:gd name="connsiteX15" fmla="*/ 342963 w 4037709"/>
              <a:gd name="connsiteY15" fmla="*/ 714375 h 4000500"/>
              <a:gd name="connsiteX16" fmla="*/ 581088 w 4037709"/>
              <a:gd name="connsiteY16" fmla="*/ 390525 h 4000500"/>
              <a:gd name="connsiteX17" fmla="*/ 695388 w 4037709"/>
              <a:gd name="connsiteY17" fmla="*/ 285750 h 4000500"/>
              <a:gd name="connsiteX18" fmla="*/ 1143063 w 4037709"/>
              <a:gd name="connsiteY18" fmla="*/ 95250 h 4000500"/>
              <a:gd name="connsiteX19" fmla="*/ 1295463 w 4037709"/>
              <a:gd name="connsiteY19" fmla="*/ 28575 h 4000500"/>
              <a:gd name="connsiteX20" fmla="*/ 1457388 w 4037709"/>
              <a:gd name="connsiteY20" fmla="*/ 19050 h 4000500"/>
              <a:gd name="connsiteX21" fmla="*/ 2028888 w 4037709"/>
              <a:gd name="connsiteY21" fmla="*/ 0 h 4000500"/>
              <a:gd name="connsiteX22" fmla="*/ 2362263 w 4037709"/>
              <a:gd name="connsiteY22" fmla="*/ 19050 h 4000500"/>
              <a:gd name="connsiteX23" fmla="*/ 2467038 w 4037709"/>
              <a:gd name="connsiteY23" fmla="*/ 57150 h 4000500"/>
              <a:gd name="connsiteX24" fmla="*/ 2590863 w 4037709"/>
              <a:gd name="connsiteY24" fmla="*/ 95250 h 4000500"/>
              <a:gd name="connsiteX25" fmla="*/ 2781363 w 4037709"/>
              <a:gd name="connsiteY25" fmla="*/ 152400 h 4000500"/>
              <a:gd name="connsiteX26" fmla="*/ 2990913 w 4037709"/>
              <a:gd name="connsiteY26" fmla="*/ 238125 h 4000500"/>
              <a:gd name="connsiteX27" fmla="*/ 3171888 w 4037709"/>
              <a:gd name="connsiteY27" fmla="*/ 314325 h 4000500"/>
              <a:gd name="connsiteX28" fmla="*/ 3295713 w 4037709"/>
              <a:gd name="connsiteY28" fmla="*/ 381000 h 4000500"/>
              <a:gd name="connsiteX29" fmla="*/ 3381438 w 4037709"/>
              <a:gd name="connsiteY29" fmla="*/ 438150 h 4000500"/>
              <a:gd name="connsiteX30" fmla="*/ 3619563 w 4037709"/>
              <a:gd name="connsiteY30" fmla="*/ 638175 h 4000500"/>
              <a:gd name="connsiteX31" fmla="*/ 3829113 w 4037709"/>
              <a:gd name="connsiteY31" fmla="*/ 904875 h 4000500"/>
              <a:gd name="connsiteX32" fmla="*/ 3971988 w 4037709"/>
              <a:gd name="connsiteY32" fmla="*/ 1352550 h 4000500"/>
              <a:gd name="connsiteX33" fmla="*/ 4010088 w 4037709"/>
              <a:gd name="connsiteY33" fmla="*/ 2781300 h 4000500"/>
              <a:gd name="connsiteX34" fmla="*/ 3962463 w 4037709"/>
              <a:gd name="connsiteY34" fmla="*/ 2924175 h 4000500"/>
              <a:gd name="connsiteX35" fmla="*/ 3886263 w 4037709"/>
              <a:gd name="connsiteY35" fmla="*/ 3171825 h 4000500"/>
              <a:gd name="connsiteX36" fmla="*/ 3781488 w 4037709"/>
              <a:gd name="connsiteY36" fmla="*/ 3352800 h 4000500"/>
              <a:gd name="connsiteX37" fmla="*/ 3714813 w 4037709"/>
              <a:gd name="connsiteY37" fmla="*/ 3448050 h 4000500"/>
              <a:gd name="connsiteX38" fmla="*/ 3686238 w 4037709"/>
              <a:gd name="connsiteY38" fmla="*/ 3486150 h 4000500"/>
              <a:gd name="connsiteX39" fmla="*/ 3619563 w 4037709"/>
              <a:gd name="connsiteY39" fmla="*/ 3524250 h 4000500"/>
              <a:gd name="connsiteX40" fmla="*/ 3514788 w 4037709"/>
              <a:gd name="connsiteY40" fmla="*/ 3552825 h 4000500"/>
              <a:gd name="connsiteX41" fmla="*/ 3429063 w 4037709"/>
              <a:gd name="connsiteY41" fmla="*/ 3590925 h 4000500"/>
              <a:gd name="connsiteX42" fmla="*/ 3419538 w 4037709"/>
              <a:gd name="connsiteY42" fmla="*/ 3571875 h 400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037709" h="4000500">
                <a:moveTo>
                  <a:pt x="3419538" y="3571875"/>
                </a:moveTo>
                <a:cubicBezTo>
                  <a:pt x="3368738" y="3598862"/>
                  <a:pt x="3202384" y="3718885"/>
                  <a:pt x="3124263" y="3752850"/>
                </a:cubicBezTo>
                <a:cubicBezTo>
                  <a:pt x="2936276" y="3834583"/>
                  <a:pt x="2316141" y="3924940"/>
                  <a:pt x="2267013" y="3933825"/>
                </a:cubicBezTo>
                <a:cubicBezTo>
                  <a:pt x="1916742" y="3997172"/>
                  <a:pt x="2082960" y="3975750"/>
                  <a:pt x="1724088" y="4000500"/>
                </a:cubicBezTo>
                <a:cubicBezTo>
                  <a:pt x="1501838" y="3981450"/>
                  <a:pt x="1278469" y="3972657"/>
                  <a:pt x="1057338" y="3943350"/>
                </a:cubicBezTo>
                <a:cubicBezTo>
                  <a:pt x="1020867" y="3938517"/>
                  <a:pt x="811477" y="3841150"/>
                  <a:pt x="790638" y="3829050"/>
                </a:cubicBezTo>
                <a:cubicBezTo>
                  <a:pt x="737326" y="3798095"/>
                  <a:pt x="690740" y="3756584"/>
                  <a:pt x="638238" y="3724275"/>
                </a:cubicBezTo>
                <a:cubicBezTo>
                  <a:pt x="566799" y="3680312"/>
                  <a:pt x="419163" y="3600450"/>
                  <a:pt x="419163" y="3600450"/>
                </a:cubicBezTo>
                <a:cubicBezTo>
                  <a:pt x="344198" y="3495499"/>
                  <a:pt x="366076" y="3532375"/>
                  <a:pt x="285813" y="3371850"/>
                </a:cubicBezTo>
                <a:cubicBezTo>
                  <a:pt x="265483" y="3331190"/>
                  <a:pt x="244313" y="3290705"/>
                  <a:pt x="228663" y="3248025"/>
                </a:cubicBezTo>
                <a:cubicBezTo>
                  <a:pt x="209295" y="3195203"/>
                  <a:pt x="198829" y="3139474"/>
                  <a:pt x="181038" y="3086100"/>
                </a:cubicBezTo>
                <a:cubicBezTo>
                  <a:pt x="24884" y="2617637"/>
                  <a:pt x="104655" y="2921499"/>
                  <a:pt x="19113" y="2562225"/>
                </a:cubicBezTo>
                <a:cubicBezTo>
                  <a:pt x="14964" y="2491700"/>
                  <a:pt x="-1134" y="2232112"/>
                  <a:pt x="63" y="2181225"/>
                </a:cubicBezTo>
                <a:cubicBezTo>
                  <a:pt x="4699" y="1984199"/>
                  <a:pt x="9502" y="1786824"/>
                  <a:pt x="28638" y="1590675"/>
                </a:cubicBezTo>
                <a:cubicBezTo>
                  <a:pt x="34994" y="1525530"/>
                  <a:pt x="58907" y="1463286"/>
                  <a:pt x="76263" y="1400175"/>
                </a:cubicBezTo>
                <a:cubicBezTo>
                  <a:pt x="136588" y="1180812"/>
                  <a:pt x="238289" y="884470"/>
                  <a:pt x="342963" y="714375"/>
                </a:cubicBezTo>
                <a:cubicBezTo>
                  <a:pt x="436641" y="562148"/>
                  <a:pt x="437312" y="549174"/>
                  <a:pt x="581088" y="390525"/>
                </a:cubicBezTo>
                <a:cubicBezTo>
                  <a:pt x="615796" y="352227"/>
                  <a:pt x="651739" y="313430"/>
                  <a:pt x="695388" y="285750"/>
                </a:cubicBezTo>
                <a:cubicBezTo>
                  <a:pt x="1014310" y="83507"/>
                  <a:pt x="877446" y="188997"/>
                  <a:pt x="1143063" y="95250"/>
                </a:cubicBezTo>
                <a:cubicBezTo>
                  <a:pt x="1195351" y="76795"/>
                  <a:pt x="1241575" y="41639"/>
                  <a:pt x="1295463" y="28575"/>
                </a:cubicBezTo>
                <a:cubicBezTo>
                  <a:pt x="1348009" y="15837"/>
                  <a:pt x="1403361" y="21155"/>
                  <a:pt x="1457388" y="19050"/>
                </a:cubicBezTo>
                <a:lnTo>
                  <a:pt x="2028888" y="0"/>
                </a:lnTo>
                <a:cubicBezTo>
                  <a:pt x="2140013" y="6350"/>
                  <a:pt x="2251892" y="4654"/>
                  <a:pt x="2362263" y="19050"/>
                </a:cubicBezTo>
                <a:cubicBezTo>
                  <a:pt x="2399113" y="23857"/>
                  <a:pt x="2431783" y="45398"/>
                  <a:pt x="2467038" y="57150"/>
                </a:cubicBezTo>
                <a:cubicBezTo>
                  <a:pt x="2508007" y="70806"/>
                  <a:pt x="2549340" y="83386"/>
                  <a:pt x="2590863" y="95250"/>
                </a:cubicBezTo>
                <a:cubicBezTo>
                  <a:pt x="2702574" y="127167"/>
                  <a:pt x="2647518" y="101224"/>
                  <a:pt x="2781363" y="152400"/>
                </a:cubicBezTo>
                <a:cubicBezTo>
                  <a:pt x="2851855" y="179353"/>
                  <a:pt x="2920994" y="209720"/>
                  <a:pt x="2990913" y="238125"/>
                </a:cubicBezTo>
                <a:cubicBezTo>
                  <a:pt x="3047679" y="261186"/>
                  <a:pt x="3116655" y="286709"/>
                  <a:pt x="3171888" y="314325"/>
                </a:cubicBezTo>
                <a:cubicBezTo>
                  <a:pt x="3213817" y="335290"/>
                  <a:pt x="3255354" y="357152"/>
                  <a:pt x="3295713" y="381000"/>
                </a:cubicBezTo>
                <a:cubicBezTo>
                  <a:pt x="3325280" y="398471"/>
                  <a:pt x="3353664" y="417950"/>
                  <a:pt x="3381438" y="438150"/>
                </a:cubicBezTo>
                <a:cubicBezTo>
                  <a:pt x="3473872" y="505375"/>
                  <a:pt x="3538694" y="557306"/>
                  <a:pt x="3619563" y="638175"/>
                </a:cubicBezTo>
                <a:cubicBezTo>
                  <a:pt x="3686655" y="705267"/>
                  <a:pt x="3789688" y="820393"/>
                  <a:pt x="3829113" y="904875"/>
                </a:cubicBezTo>
                <a:cubicBezTo>
                  <a:pt x="3884159" y="1022831"/>
                  <a:pt x="3934555" y="1217793"/>
                  <a:pt x="3971988" y="1352550"/>
                </a:cubicBezTo>
                <a:cubicBezTo>
                  <a:pt x="4049069" y="1984618"/>
                  <a:pt x="4053644" y="1881134"/>
                  <a:pt x="4010088" y="2781300"/>
                </a:cubicBezTo>
                <a:cubicBezTo>
                  <a:pt x="4007662" y="2831442"/>
                  <a:pt x="3976725" y="2876042"/>
                  <a:pt x="3962463" y="2924175"/>
                </a:cubicBezTo>
                <a:cubicBezTo>
                  <a:pt x="3931824" y="3027582"/>
                  <a:pt x="3935819" y="3069615"/>
                  <a:pt x="3886263" y="3171825"/>
                </a:cubicBezTo>
                <a:cubicBezTo>
                  <a:pt x="3855852" y="3234547"/>
                  <a:pt x="3812661" y="3290453"/>
                  <a:pt x="3781488" y="3352800"/>
                </a:cubicBezTo>
                <a:cubicBezTo>
                  <a:pt x="3734374" y="3447028"/>
                  <a:pt x="3776833" y="3377170"/>
                  <a:pt x="3714813" y="3448050"/>
                </a:cubicBezTo>
                <a:cubicBezTo>
                  <a:pt x="3704359" y="3459997"/>
                  <a:pt x="3698634" y="3476233"/>
                  <a:pt x="3686238" y="3486150"/>
                </a:cubicBezTo>
                <a:cubicBezTo>
                  <a:pt x="3666250" y="3502141"/>
                  <a:pt x="3643091" y="3514167"/>
                  <a:pt x="3619563" y="3524250"/>
                </a:cubicBezTo>
                <a:cubicBezTo>
                  <a:pt x="3565686" y="3547340"/>
                  <a:pt x="3560935" y="3537443"/>
                  <a:pt x="3514788" y="3552825"/>
                </a:cubicBezTo>
                <a:cubicBezTo>
                  <a:pt x="3448325" y="3574979"/>
                  <a:pt x="3487151" y="3566030"/>
                  <a:pt x="3429063" y="3590925"/>
                </a:cubicBezTo>
                <a:cubicBezTo>
                  <a:pt x="3419835" y="3594880"/>
                  <a:pt x="3470338" y="3544888"/>
                  <a:pt x="3419538" y="357187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Servlet context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EFE0CF-8D2B-48F5-A587-70DA0D6A5C1B}"/>
              </a:ext>
            </a:extLst>
          </p:cNvPr>
          <p:cNvSpPr/>
          <p:nvPr/>
        </p:nvSpPr>
        <p:spPr>
          <a:xfrm>
            <a:off x="495300" y="2943224"/>
            <a:ext cx="1819275" cy="159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0467FF-B4EB-42E4-A2AB-EBE08B6C2C52}"/>
              </a:ext>
            </a:extLst>
          </p:cNvPr>
          <p:cNvCxnSpPr>
            <a:cxnSpLocks/>
          </p:cNvCxnSpPr>
          <p:nvPr/>
        </p:nvCxnSpPr>
        <p:spPr>
          <a:xfrm flipV="1">
            <a:off x="2314575" y="2247902"/>
            <a:ext cx="7010400" cy="111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44EC7A7-F79C-4669-84D7-A275BD6B4BFE}"/>
              </a:ext>
            </a:extLst>
          </p:cNvPr>
          <p:cNvSpPr/>
          <p:nvPr/>
        </p:nvSpPr>
        <p:spPr>
          <a:xfrm>
            <a:off x="9582150" y="3362325"/>
            <a:ext cx="1628775" cy="8858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2BF7A-1C66-4034-B175-066EF6A73ACD}"/>
              </a:ext>
            </a:extLst>
          </p:cNvPr>
          <p:cNvSpPr txBox="1"/>
          <p:nvPr/>
        </p:nvSpPr>
        <p:spPr>
          <a:xfrm rot="21249467">
            <a:off x="3574031" y="2623932"/>
            <a:ext cx="269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(username &amp;</a:t>
            </a:r>
            <a:r>
              <a:rPr lang="en-US" dirty="0" err="1"/>
              <a:t>pwd</a:t>
            </a:r>
            <a:r>
              <a:rPr lang="en-US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15241A-96D8-4B1C-9A6A-B146056632D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314576" y="2828922"/>
            <a:ext cx="7321468" cy="152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8277DB-8815-4497-A57C-3A032B0FBD65}"/>
              </a:ext>
            </a:extLst>
          </p:cNvPr>
          <p:cNvSpPr txBox="1"/>
          <p:nvPr/>
        </p:nvSpPr>
        <p:spPr>
          <a:xfrm rot="20737040">
            <a:off x="2899262" y="35616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Response (</a:t>
            </a:r>
            <a:r>
              <a:rPr lang="en-US" dirty="0" err="1"/>
              <a:t>successpage</a:t>
            </a:r>
            <a:r>
              <a:rPr lang="en-US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159F32-1E8E-40E1-8ED5-6B8791D5D5E7}"/>
              </a:ext>
            </a:extLst>
          </p:cNvPr>
          <p:cNvCxnSpPr>
            <a:stCxn id="6" idx="3"/>
            <a:endCxn id="9" idx="0"/>
          </p:cNvCxnSpPr>
          <p:nvPr/>
        </p:nvCxnSpPr>
        <p:spPr>
          <a:xfrm>
            <a:off x="10139363" y="2828925"/>
            <a:ext cx="257175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546A44-E49F-4600-98B7-11D8EF71CA4E}"/>
              </a:ext>
            </a:extLst>
          </p:cNvPr>
          <p:cNvCxnSpPr>
            <a:stCxn id="9" idx="1"/>
          </p:cNvCxnSpPr>
          <p:nvPr/>
        </p:nvCxnSpPr>
        <p:spPr>
          <a:xfrm flipV="1">
            <a:off x="9820679" y="2828925"/>
            <a:ext cx="0" cy="66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F7D89C-F6E0-4FC0-8BD6-EAF0AEBEBB8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972550" y="2828922"/>
            <a:ext cx="663494" cy="66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432E8D8-5CDC-4C8D-AD1D-7BB2BE1B2C29}"/>
              </a:ext>
            </a:extLst>
          </p:cNvPr>
          <p:cNvGrpSpPr/>
          <p:nvPr/>
        </p:nvGrpSpPr>
        <p:grpSpPr>
          <a:xfrm>
            <a:off x="9324975" y="1295400"/>
            <a:ext cx="1628775" cy="1533525"/>
            <a:chOff x="9324975" y="1295400"/>
            <a:chExt cx="1628775" cy="1533525"/>
          </a:xfrm>
        </p:grpSpPr>
        <p:sp>
          <p:nvSpPr>
            <p:cNvPr id="6" name="Pentagon 5">
              <a:extLst>
                <a:ext uri="{FF2B5EF4-FFF2-40B4-BE49-F238E27FC236}">
                  <a16:creationId xmlns:a16="http://schemas.microsoft.com/office/drawing/2014/main" id="{5339B62F-EA01-4314-96D5-8BD26C8EDF59}"/>
                </a:ext>
              </a:extLst>
            </p:cNvPr>
            <p:cNvSpPr/>
            <p:nvPr/>
          </p:nvSpPr>
          <p:spPr>
            <a:xfrm>
              <a:off x="9324975" y="1609725"/>
              <a:ext cx="1628775" cy="1219200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LoginServlet</a:t>
              </a:r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66C909E-329F-4986-9D14-0C1EE2D0358E}"/>
                </a:ext>
              </a:extLst>
            </p:cNvPr>
            <p:cNvSpPr/>
            <p:nvPr/>
          </p:nvSpPr>
          <p:spPr>
            <a:xfrm>
              <a:off x="9705975" y="1295400"/>
              <a:ext cx="876300" cy="6477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Config</a:t>
              </a:r>
            </a:p>
            <a:p>
              <a:pPr algn="ctr"/>
              <a:r>
                <a:rPr lang="en-US" sz="1200" dirty="0"/>
                <a:t>k/v</a:t>
              </a:r>
            </a:p>
            <a:p>
              <a:pPr algn="ctr"/>
              <a:r>
                <a:rPr lang="en-US" sz="1200" dirty="0"/>
                <a:t>k/v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D4BFFD-8E17-4234-8B0E-BACBB05CBEDF}"/>
              </a:ext>
            </a:extLst>
          </p:cNvPr>
          <p:cNvGrpSpPr/>
          <p:nvPr/>
        </p:nvGrpSpPr>
        <p:grpSpPr>
          <a:xfrm>
            <a:off x="7669253" y="2971799"/>
            <a:ext cx="1628775" cy="1474279"/>
            <a:chOff x="7669253" y="2971799"/>
            <a:chExt cx="1628775" cy="1474279"/>
          </a:xfrm>
        </p:grpSpPr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1A51B4B8-B74C-41D9-835A-0D3B39CD73F9}"/>
                </a:ext>
              </a:extLst>
            </p:cNvPr>
            <p:cNvSpPr/>
            <p:nvPr/>
          </p:nvSpPr>
          <p:spPr>
            <a:xfrm>
              <a:off x="7669253" y="3226878"/>
              <a:ext cx="1628775" cy="1219200"/>
            </a:xfrm>
            <a:prstGeom prst="pentago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SuccessServlet</a:t>
              </a:r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9722417-9053-4CA7-858E-6022FF150B9B}"/>
                </a:ext>
              </a:extLst>
            </p:cNvPr>
            <p:cNvSpPr/>
            <p:nvPr/>
          </p:nvSpPr>
          <p:spPr>
            <a:xfrm>
              <a:off x="7967663" y="2971799"/>
              <a:ext cx="876300" cy="6477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Config</a:t>
              </a:r>
            </a:p>
            <a:p>
              <a:pPr algn="ctr"/>
              <a:r>
                <a:rPr lang="en-US" sz="1200" dirty="0"/>
                <a:t>k/v</a:t>
              </a:r>
            </a:p>
            <a:p>
              <a:pPr algn="ctr"/>
              <a:r>
                <a:rPr lang="en-US" sz="1200" dirty="0"/>
                <a:t>k/v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C839C11C-9EF6-49E5-8001-195B78A7F444}"/>
              </a:ext>
            </a:extLst>
          </p:cNvPr>
          <p:cNvSpPr/>
          <p:nvPr/>
        </p:nvSpPr>
        <p:spPr>
          <a:xfrm>
            <a:off x="8096250" y="1504950"/>
            <a:ext cx="1104900" cy="357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k/v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95BC7B0-68FA-48CE-95F5-ABD8CC6DB0F8}"/>
              </a:ext>
            </a:extLst>
          </p:cNvPr>
          <p:cNvSpPr/>
          <p:nvPr/>
        </p:nvSpPr>
        <p:spPr>
          <a:xfrm>
            <a:off x="8601075" y="1215883"/>
            <a:ext cx="1104900" cy="357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k/v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6A2049-87BA-43B1-95F1-C584995077E6}"/>
              </a:ext>
            </a:extLst>
          </p:cNvPr>
          <p:cNvSpPr/>
          <p:nvPr/>
        </p:nvSpPr>
        <p:spPr>
          <a:xfrm>
            <a:off x="7886700" y="1847769"/>
            <a:ext cx="1104900" cy="357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k/v</a:t>
            </a:r>
          </a:p>
        </p:txBody>
      </p:sp>
    </p:spTree>
    <p:extLst>
      <p:ext uri="{BB962C8B-B14F-4D97-AF65-F5344CB8AC3E}">
        <p14:creationId xmlns:p14="http://schemas.microsoft.com/office/powerpoint/2010/main" val="386238072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26B4-EF62-4325-B912-85AD548A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Tracking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56BE-C14E-47FA-82A6-95354CE6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URL rewriting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Pass more info along with URL</a:t>
            </a:r>
          </a:p>
          <a:p>
            <a:r>
              <a:rPr lang="en-US" dirty="0">
                <a:highlight>
                  <a:srgbClr val="FFFF00"/>
                </a:highlight>
              </a:rPr>
              <a:t>Cookies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Text file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Date just for a while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Client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browser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Hidden Form fields</a:t>
            </a:r>
          </a:p>
          <a:p>
            <a:r>
              <a:rPr lang="en-US" dirty="0" err="1">
                <a:highlight>
                  <a:srgbClr val="FFFF00"/>
                </a:highlight>
              </a:rPr>
              <a:t>HttpSession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447010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DD60-093B-4384-8986-10245EC8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290F0-9D70-41CA-86DE-05F30CA3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http/https</a:t>
            </a:r>
          </a:p>
          <a:p>
            <a:pPr lvl="1"/>
            <a:r>
              <a:rPr lang="en-US" dirty="0"/>
              <a:t>Stateless </a:t>
            </a:r>
          </a:p>
          <a:p>
            <a:pPr lvl="1"/>
            <a:r>
              <a:rPr lang="en-US" dirty="0"/>
              <a:t>Not Retain any conversational state</a:t>
            </a:r>
          </a:p>
          <a:p>
            <a:pPr lvl="1"/>
            <a:endParaRPr lang="en-US" dirty="0"/>
          </a:p>
          <a:p>
            <a:r>
              <a:rPr lang="en-US" dirty="0"/>
              <a:t>Destroy session object</a:t>
            </a:r>
          </a:p>
          <a:p>
            <a:pPr lvl="1"/>
            <a:r>
              <a:rPr lang="en-US" dirty="0"/>
              <a:t>Logout</a:t>
            </a:r>
          </a:p>
          <a:p>
            <a:pPr lvl="1"/>
            <a:r>
              <a:rPr lang="en-US" dirty="0"/>
              <a:t>Session timeout </a:t>
            </a:r>
            <a:r>
              <a:rPr lang="en-US" dirty="0">
                <a:sym typeface="Wingdings" panose="05000000000000000000" pitchFamily="2" charset="2"/>
              </a:rPr>
              <a:t> 30 mins default </a:t>
            </a:r>
            <a:endParaRPr lang="en-US" dirty="0"/>
          </a:p>
          <a:p>
            <a:pPr lvl="1"/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request.getSession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create new session object</a:t>
            </a:r>
          </a:p>
          <a:p>
            <a:pPr lvl="1"/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request.getSession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(false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 existing session if there/ otherwise create new</a:t>
            </a:r>
            <a:endParaRPr lang="en-US" sz="1800" dirty="0"/>
          </a:p>
          <a:p>
            <a:pPr lvl="1"/>
            <a:r>
              <a:rPr lang="en-U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request.getSession</a:t>
            </a: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b="1" u="sng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 existing session if there/ otherwise create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7472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788A-67A0-4292-AD17-0A24FC77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A30E-6093-4F3E-9C37-153246FB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Object </a:t>
            </a:r>
            <a:r>
              <a:rPr lang="en-US" dirty="0">
                <a:sym typeface="Wingdings" panose="05000000000000000000" pitchFamily="2" charset="2"/>
              </a:rPr>
              <a:t> Registration</a:t>
            </a:r>
          </a:p>
          <a:p>
            <a:r>
              <a:rPr lang="en-US" dirty="0">
                <a:sym typeface="Wingdings" panose="05000000000000000000" pitchFamily="2" charset="2"/>
              </a:rPr>
              <a:t>Read  get All registration , </a:t>
            </a:r>
            <a:r>
              <a:rPr lang="en-US" dirty="0" err="1">
                <a:sym typeface="Wingdings" panose="05000000000000000000" pitchFamily="2" charset="2"/>
              </a:rPr>
              <a:t>findRegis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Update  ?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Delete  delete 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7804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36E2-C0A9-4D33-843A-CE89A936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Web application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2252-36FB-485B-88F2-2BEEA2FBD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33500"/>
            <a:ext cx="10868025" cy="53117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Request scope</a:t>
            </a:r>
            <a:r>
              <a:rPr lang="en-US" dirty="0">
                <a:sym typeface="Wingdings" panose="05000000000000000000" pitchFamily="2" charset="2"/>
              </a:rPr>
              <a:t> until response produced (every req object)</a:t>
            </a:r>
            <a:endParaRPr lang="en-US" dirty="0"/>
          </a:p>
          <a:p>
            <a:r>
              <a:rPr lang="en-US" dirty="0"/>
              <a:t>Session Scope</a:t>
            </a:r>
            <a:r>
              <a:rPr lang="en-US" dirty="0">
                <a:sym typeface="Wingdings" panose="05000000000000000000" pitchFamily="2" charset="2"/>
              </a:rPr>
              <a:t> until logout/ session time out (every user)</a:t>
            </a:r>
          </a:p>
          <a:p>
            <a:r>
              <a:rPr lang="en-US" dirty="0">
                <a:sym typeface="Wingdings" panose="05000000000000000000" pitchFamily="2" charset="2"/>
              </a:rPr>
              <a:t>Servlet scope  Servlet Config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Init param  </a:t>
            </a: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@WebInitParam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&lt;web-app&gt;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&lt;servlet&gt;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init</a:t>
            </a:r>
            <a:r>
              <a:rPr lang="en-US" dirty="0">
                <a:sym typeface="Wingdings" panose="05000000000000000000" pitchFamily="2" charset="2"/>
              </a:rPr>
              <a:t>-param&gt;	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&lt;param-name&gt;company&lt;/param-name&gt;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&lt;param-value&gt;company&lt;/param-value&gt;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&lt;/</a:t>
            </a:r>
            <a:r>
              <a:rPr lang="en-US" dirty="0" err="1">
                <a:sym typeface="Wingdings" panose="05000000000000000000" pitchFamily="2" charset="2"/>
              </a:rPr>
              <a:t>init</a:t>
            </a:r>
            <a:r>
              <a:rPr lang="en-US" dirty="0">
                <a:sym typeface="Wingdings" panose="05000000000000000000" pitchFamily="2" charset="2"/>
              </a:rPr>
              <a:t>-param&gt;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&lt;/servlet&gt;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&lt;/web-app&gt;</a:t>
            </a:r>
          </a:p>
          <a:p>
            <a:pPr lvl="1"/>
            <a:endParaRPr lang="en-US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Application Scope </a:t>
            </a:r>
            <a:r>
              <a:rPr lang="en-US" dirty="0">
                <a:sym typeface="Wingdings" panose="05000000000000000000" pitchFamily="2" charset="2"/>
              </a:rPr>
              <a:t> Servlet Context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In servlet 2.x Wex.xml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&lt;web-app&gt;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&lt;context-param&gt;	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&lt;param-name&gt;company&lt;/param-name&gt;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&lt;param-value&gt;company&lt;/param-value&gt;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&lt;/context-param&gt;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&lt;/web-app&gt;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4331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77A8-4F23-4EF5-A33D-4F3F3781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49A7-A46F-45B8-A958-6C13FE3F6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Listener</a:t>
            </a:r>
          </a:p>
          <a:p>
            <a:pPr lvl="1"/>
            <a:r>
              <a:rPr lang="en-US" dirty="0"/>
              <a:t>Servlet context listener</a:t>
            </a:r>
          </a:p>
          <a:p>
            <a:r>
              <a:rPr lang="en-US" dirty="0"/>
              <a:t>Web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Head First Servlets and JSP</a:t>
            </a:r>
          </a:p>
          <a:p>
            <a:pPr lvl="1"/>
            <a:r>
              <a:rPr lang="en-US" dirty="0"/>
              <a:t>Kathy </a:t>
            </a:r>
            <a:r>
              <a:rPr lang="en-US" dirty="0" err="1"/>
              <a:t>seira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7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B1DD8C-0A09-4CEC-844E-BEB888D867FC}"/>
              </a:ext>
            </a:extLst>
          </p:cNvPr>
          <p:cNvSpPr/>
          <p:nvPr/>
        </p:nvSpPr>
        <p:spPr>
          <a:xfrm>
            <a:off x="676275" y="1352550"/>
            <a:ext cx="2790825" cy="490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E7C09-B6EE-46EE-96FE-A079A330CD5C}"/>
              </a:ext>
            </a:extLst>
          </p:cNvPr>
          <p:cNvSpPr/>
          <p:nvPr/>
        </p:nvSpPr>
        <p:spPr>
          <a:xfrm>
            <a:off x="676275" y="5867400"/>
            <a:ext cx="27908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Ishape</a:t>
            </a:r>
            <a:r>
              <a:rPr lang="en-US" dirty="0"/>
              <a:t>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655ACE-DDE8-4C25-86D5-CB376538A969}"/>
              </a:ext>
            </a:extLst>
          </p:cNvPr>
          <p:cNvSpPr/>
          <p:nvPr/>
        </p:nvSpPr>
        <p:spPr>
          <a:xfrm>
            <a:off x="676274" y="5476875"/>
            <a:ext cx="27908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Ishape</a:t>
            </a:r>
            <a:r>
              <a:rPr lang="en-US" dirty="0"/>
              <a:t> </a:t>
            </a:r>
            <a:r>
              <a:rPr lang="en-US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triangle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26C466B-B2DD-4A16-837A-2553E69D4898}"/>
              </a:ext>
            </a:extLst>
          </p:cNvPr>
          <p:cNvSpPr/>
          <p:nvPr/>
        </p:nvSpPr>
        <p:spPr>
          <a:xfrm>
            <a:off x="4448175" y="114300"/>
            <a:ext cx="7524750" cy="6791423"/>
          </a:xfrm>
          <a:custGeom>
            <a:avLst/>
            <a:gdLst>
              <a:gd name="connsiteX0" fmla="*/ 2447925 w 7524750"/>
              <a:gd name="connsiteY0" fmla="*/ 6334125 h 6791423"/>
              <a:gd name="connsiteX1" fmla="*/ 2219325 w 7524750"/>
              <a:gd name="connsiteY1" fmla="*/ 6286500 h 6791423"/>
              <a:gd name="connsiteX2" fmla="*/ 2105025 w 7524750"/>
              <a:gd name="connsiteY2" fmla="*/ 6238875 h 6791423"/>
              <a:gd name="connsiteX3" fmla="*/ 2019300 w 7524750"/>
              <a:gd name="connsiteY3" fmla="*/ 6210300 h 6791423"/>
              <a:gd name="connsiteX4" fmla="*/ 1905000 w 7524750"/>
              <a:gd name="connsiteY4" fmla="*/ 6162675 h 6791423"/>
              <a:gd name="connsiteX5" fmla="*/ 1819275 w 7524750"/>
              <a:gd name="connsiteY5" fmla="*/ 6153150 h 6791423"/>
              <a:gd name="connsiteX6" fmla="*/ 1714500 w 7524750"/>
              <a:gd name="connsiteY6" fmla="*/ 6096000 h 6791423"/>
              <a:gd name="connsiteX7" fmla="*/ 1647825 w 7524750"/>
              <a:gd name="connsiteY7" fmla="*/ 6067425 h 6791423"/>
              <a:gd name="connsiteX8" fmla="*/ 1571625 w 7524750"/>
              <a:gd name="connsiteY8" fmla="*/ 6019800 h 6791423"/>
              <a:gd name="connsiteX9" fmla="*/ 1533525 w 7524750"/>
              <a:gd name="connsiteY9" fmla="*/ 6000750 h 6791423"/>
              <a:gd name="connsiteX10" fmla="*/ 1476375 w 7524750"/>
              <a:gd name="connsiteY10" fmla="*/ 5953125 h 6791423"/>
              <a:gd name="connsiteX11" fmla="*/ 1438275 w 7524750"/>
              <a:gd name="connsiteY11" fmla="*/ 5876925 h 6791423"/>
              <a:gd name="connsiteX12" fmla="*/ 1381125 w 7524750"/>
              <a:gd name="connsiteY12" fmla="*/ 5695950 h 6791423"/>
              <a:gd name="connsiteX13" fmla="*/ 1314450 w 7524750"/>
              <a:gd name="connsiteY13" fmla="*/ 5591175 h 6791423"/>
              <a:gd name="connsiteX14" fmla="*/ 1276350 w 7524750"/>
              <a:gd name="connsiteY14" fmla="*/ 5505450 h 6791423"/>
              <a:gd name="connsiteX15" fmla="*/ 1219200 w 7524750"/>
              <a:gd name="connsiteY15" fmla="*/ 5419725 h 6791423"/>
              <a:gd name="connsiteX16" fmla="*/ 1162050 w 7524750"/>
              <a:gd name="connsiteY16" fmla="*/ 5314950 h 6791423"/>
              <a:gd name="connsiteX17" fmla="*/ 1066800 w 7524750"/>
              <a:gd name="connsiteY17" fmla="*/ 5229225 h 6791423"/>
              <a:gd name="connsiteX18" fmla="*/ 933450 w 7524750"/>
              <a:gd name="connsiteY18" fmla="*/ 4981575 h 6791423"/>
              <a:gd name="connsiteX19" fmla="*/ 876300 w 7524750"/>
              <a:gd name="connsiteY19" fmla="*/ 4857750 h 6791423"/>
              <a:gd name="connsiteX20" fmla="*/ 800100 w 7524750"/>
              <a:gd name="connsiteY20" fmla="*/ 4743450 h 6791423"/>
              <a:gd name="connsiteX21" fmla="*/ 771525 w 7524750"/>
              <a:gd name="connsiteY21" fmla="*/ 4657725 h 6791423"/>
              <a:gd name="connsiteX22" fmla="*/ 723900 w 7524750"/>
              <a:gd name="connsiteY22" fmla="*/ 4533900 h 6791423"/>
              <a:gd name="connsiteX23" fmla="*/ 714375 w 7524750"/>
              <a:gd name="connsiteY23" fmla="*/ 4457700 h 6791423"/>
              <a:gd name="connsiteX24" fmla="*/ 695325 w 7524750"/>
              <a:gd name="connsiteY24" fmla="*/ 4371975 h 6791423"/>
              <a:gd name="connsiteX25" fmla="*/ 704850 w 7524750"/>
              <a:gd name="connsiteY25" fmla="*/ 4171950 h 6791423"/>
              <a:gd name="connsiteX26" fmla="*/ 723900 w 7524750"/>
              <a:gd name="connsiteY26" fmla="*/ 4133850 h 6791423"/>
              <a:gd name="connsiteX27" fmla="*/ 714375 w 7524750"/>
              <a:gd name="connsiteY27" fmla="*/ 3752850 h 6791423"/>
              <a:gd name="connsiteX28" fmla="*/ 676275 w 7524750"/>
              <a:gd name="connsiteY28" fmla="*/ 3638550 h 6791423"/>
              <a:gd name="connsiteX29" fmla="*/ 561975 w 7524750"/>
              <a:gd name="connsiteY29" fmla="*/ 3371850 h 6791423"/>
              <a:gd name="connsiteX30" fmla="*/ 514350 w 7524750"/>
              <a:gd name="connsiteY30" fmla="*/ 3257550 h 6791423"/>
              <a:gd name="connsiteX31" fmla="*/ 457200 w 7524750"/>
              <a:gd name="connsiteY31" fmla="*/ 3152775 h 6791423"/>
              <a:gd name="connsiteX32" fmla="*/ 381000 w 7524750"/>
              <a:gd name="connsiteY32" fmla="*/ 2952750 h 6791423"/>
              <a:gd name="connsiteX33" fmla="*/ 314325 w 7524750"/>
              <a:gd name="connsiteY33" fmla="*/ 2800350 h 6791423"/>
              <a:gd name="connsiteX34" fmla="*/ 304800 w 7524750"/>
              <a:gd name="connsiteY34" fmla="*/ 2752725 h 6791423"/>
              <a:gd name="connsiteX35" fmla="*/ 247650 w 7524750"/>
              <a:gd name="connsiteY35" fmla="*/ 2657475 h 6791423"/>
              <a:gd name="connsiteX36" fmla="*/ 209550 w 7524750"/>
              <a:gd name="connsiteY36" fmla="*/ 2552700 h 6791423"/>
              <a:gd name="connsiteX37" fmla="*/ 200025 w 7524750"/>
              <a:gd name="connsiteY37" fmla="*/ 2486025 h 6791423"/>
              <a:gd name="connsiteX38" fmla="*/ 152400 w 7524750"/>
              <a:gd name="connsiteY38" fmla="*/ 2381250 h 6791423"/>
              <a:gd name="connsiteX39" fmla="*/ 142875 w 7524750"/>
              <a:gd name="connsiteY39" fmla="*/ 2276475 h 6791423"/>
              <a:gd name="connsiteX40" fmla="*/ 114300 w 7524750"/>
              <a:gd name="connsiteY40" fmla="*/ 2181225 h 6791423"/>
              <a:gd name="connsiteX41" fmla="*/ 85725 w 7524750"/>
              <a:gd name="connsiteY41" fmla="*/ 2057400 h 6791423"/>
              <a:gd name="connsiteX42" fmla="*/ 57150 w 7524750"/>
              <a:gd name="connsiteY42" fmla="*/ 1962150 h 6791423"/>
              <a:gd name="connsiteX43" fmla="*/ 9525 w 7524750"/>
              <a:gd name="connsiteY43" fmla="*/ 1666875 h 6791423"/>
              <a:gd name="connsiteX44" fmla="*/ 0 w 7524750"/>
              <a:gd name="connsiteY44" fmla="*/ 1609725 h 6791423"/>
              <a:gd name="connsiteX45" fmla="*/ 9525 w 7524750"/>
              <a:gd name="connsiteY45" fmla="*/ 1419225 h 6791423"/>
              <a:gd name="connsiteX46" fmla="*/ 19050 w 7524750"/>
              <a:gd name="connsiteY46" fmla="*/ 1390650 h 6791423"/>
              <a:gd name="connsiteX47" fmla="*/ 76200 w 7524750"/>
              <a:gd name="connsiteY47" fmla="*/ 1333500 h 6791423"/>
              <a:gd name="connsiteX48" fmla="*/ 152400 w 7524750"/>
              <a:gd name="connsiteY48" fmla="*/ 1200150 h 6791423"/>
              <a:gd name="connsiteX49" fmla="*/ 219075 w 7524750"/>
              <a:gd name="connsiteY49" fmla="*/ 1028700 h 6791423"/>
              <a:gd name="connsiteX50" fmla="*/ 238125 w 7524750"/>
              <a:gd name="connsiteY50" fmla="*/ 1000125 h 6791423"/>
              <a:gd name="connsiteX51" fmla="*/ 276225 w 7524750"/>
              <a:gd name="connsiteY51" fmla="*/ 904875 h 6791423"/>
              <a:gd name="connsiteX52" fmla="*/ 295275 w 7524750"/>
              <a:gd name="connsiteY52" fmla="*/ 857250 h 6791423"/>
              <a:gd name="connsiteX53" fmla="*/ 352425 w 7524750"/>
              <a:gd name="connsiteY53" fmla="*/ 809625 h 6791423"/>
              <a:gd name="connsiteX54" fmla="*/ 400050 w 7524750"/>
              <a:gd name="connsiteY54" fmla="*/ 752475 h 6791423"/>
              <a:gd name="connsiteX55" fmla="*/ 495300 w 7524750"/>
              <a:gd name="connsiteY55" fmla="*/ 695325 h 6791423"/>
              <a:gd name="connsiteX56" fmla="*/ 533400 w 7524750"/>
              <a:gd name="connsiteY56" fmla="*/ 666750 h 6791423"/>
              <a:gd name="connsiteX57" fmla="*/ 561975 w 7524750"/>
              <a:gd name="connsiteY57" fmla="*/ 657225 h 6791423"/>
              <a:gd name="connsiteX58" fmla="*/ 638175 w 7524750"/>
              <a:gd name="connsiteY58" fmla="*/ 628650 h 6791423"/>
              <a:gd name="connsiteX59" fmla="*/ 714375 w 7524750"/>
              <a:gd name="connsiteY59" fmla="*/ 619125 h 6791423"/>
              <a:gd name="connsiteX60" fmla="*/ 809625 w 7524750"/>
              <a:gd name="connsiteY60" fmla="*/ 581025 h 6791423"/>
              <a:gd name="connsiteX61" fmla="*/ 914400 w 7524750"/>
              <a:gd name="connsiteY61" fmla="*/ 533400 h 6791423"/>
              <a:gd name="connsiteX62" fmla="*/ 952500 w 7524750"/>
              <a:gd name="connsiteY62" fmla="*/ 514350 h 6791423"/>
              <a:gd name="connsiteX63" fmla="*/ 1057275 w 7524750"/>
              <a:gd name="connsiteY63" fmla="*/ 438150 h 6791423"/>
              <a:gd name="connsiteX64" fmla="*/ 1095375 w 7524750"/>
              <a:gd name="connsiteY64" fmla="*/ 419100 h 6791423"/>
              <a:gd name="connsiteX65" fmla="*/ 1885950 w 7524750"/>
              <a:gd name="connsiteY65" fmla="*/ 409575 h 6791423"/>
              <a:gd name="connsiteX66" fmla="*/ 1924050 w 7524750"/>
              <a:gd name="connsiteY66" fmla="*/ 314325 h 6791423"/>
              <a:gd name="connsiteX67" fmla="*/ 2352675 w 7524750"/>
              <a:gd name="connsiteY67" fmla="*/ 209550 h 6791423"/>
              <a:gd name="connsiteX68" fmla="*/ 2447925 w 7524750"/>
              <a:gd name="connsiteY68" fmla="*/ 152400 h 6791423"/>
              <a:gd name="connsiteX69" fmla="*/ 2486025 w 7524750"/>
              <a:gd name="connsiteY69" fmla="*/ 133350 h 6791423"/>
              <a:gd name="connsiteX70" fmla="*/ 2581275 w 7524750"/>
              <a:gd name="connsiteY70" fmla="*/ 66675 h 6791423"/>
              <a:gd name="connsiteX71" fmla="*/ 2609850 w 7524750"/>
              <a:gd name="connsiteY71" fmla="*/ 57150 h 6791423"/>
              <a:gd name="connsiteX72" fmla="*/ 2676525 w 7524750"/>
              <a:gd name="connsiteY72" fmla="*/ 38100 h 6791423"/>
              <a:gd name="connsiteX73" fmla="*/ 2819400 w 7524750"/>
              <a:gd name="connsiteY73" fmla="*/ 9525 h 6791423"/>
              <a:gd name="connsiteX74" fmla="*/ 2857500 w 7524750"/>
              <a:gd name="connsiteY74" fmla="*/ 0 h 6791423"/>
              <a:gd name="connsiteX75" fmla="*/ 3629025 w 7524750"/>
              <a:gd name="connsiteY75" fmla="*/ 9525 h 6791423"/>
              <a:gd name="connsiteX76" fmla="*/ 3667125 w 7524750"/>
              <a:gd name="connsiteY76" fmla="*/ 19050 h 6791423"/>
              <a:gd name="connsiteX77" fmla="*/ 3790950 w 7524750"/>
              <a:gd name="connsiteY77" fmla="*/ 104775 h 6791423"/>
              <a:gd name="connsiteX78" fmla="*/ 3838575 w 7524750"/>
              <a:gd name="connsiteY78" fmla="*/ 133350 h 6791423"/>
              <a:gd name="connsiteX79" fmla="*/ 3905250 w 7524750"/>
              <a:gd name="connsiteY79" fmla="*/ 190500 h 6791423"/>
              <a:gd name="connsiteX80" fmla="*/ 3971925 w 7524750"/>
              <a:gd name="connsiteY80" fmla="*/ 238125 h 6791423"/>
              <a:gd name="connsiteX81" fmla="*/ 4095750 w 7524750"/>
              <a:gd name="connsiteY81" fmla="*/ 333375 h 6791423"/>
              <a:gd name="connsiteX82" fmla="*/ 4133850 w 7524750"/>
              <a:gd name="connsiteY82" fmla="*/ 342900 h 6791423"/>
              <a:gd name="connsiteX83" fmla="*/ 4162425 w 7524750"/>
              <a:gd name="connsiteY83" fmla="*/ 361950 h 6791423"/>
              <a:gd name="connsiteX84" fmla="*/ 4419600 w 7524750"/>
              <a:gd name="connsiteY84" fmla="*/ 342900 h 6791423"/>
              <a:gd name="connsiteX85" fmla="*/ 4733925 w 7524750"/>
              <a:gd name="connsiteY85" fmla="*/ 361950 h 6791423"/>
              <a:gd name="connsiteX86" fmla="*/ 4800600 w 7524750"/>
              <a:gd name="connsiteY86" fmla="*/ 400050 h 6791423"/>
              <a:gd name="connsiteX87" fmla="*/ 4829175 w 7524750"/>
              <a:gd name="connsiteY87" fmla="*/ 409575 h 6791423"/>
              <a:gd name="connsiteX88" fmla="*/ 4895850 w 7524750"/>
              <a:gd name="connsiteY88" fmla="*/ 457200 h 6791423"/>
              <a:gd name="connsiteX89" fmla="*/ 4972050 w 7524750"/>
              <a:gd name="connsiteY89" fmla="*/ 495300 h 6791423"/>
              <a:gd name="connsiteX90" fmla="*/ 5019675 w 7524750"/>
              <a:gd name="connsiteY90" fmla="*/ 485775 h 6791423"/>
              <a:gd name="connsiteX91" fmla="*/ 5095875 w 7524750"/>
              <a:gd name="connsiteY91" fmla="*/ 390525 h 6791423"/>
              <a:gd name="connsiteX92" fmla="*/ 5143500 w 7524750"/>
              <a:gd name="connsiteY92" fmla="*/ 333375 h 6791423"/>
              <a:gd name="connsiteX93" fmla="*/ 5181600 w 7524750"/>
              <a:gd name="connsiteY93" fmla="*/ 285750 h 6791423"/>
              <a:gd name="connsiteX94" fmla="*/ 5219700 w 7524750"/>
              <a:gd name="connsiteY94" fmla="*/ 266700 h 6791423"/>
              <a:gd name="connsiteX95" fmla="*/ 5410200 w 7524750"/>
              <a:gd name="connsiteY95" fmla="*/ 304800 h 6791423"/>
              <a:gd name="connsiteX96" fmla="*/ 5495925 w 7524750"/>
              <a:gd name="connsiteY96" fmla="*/ 342900 h 6791423"/>
              <a:gd name="connsiteX97" fmla="*/ 5676900 w 7524750"/>
              <a:gd name="connsiteY97" fmla="*/ 447675 h 6791423"/>
              <a:gd name="connsiteX98" fmla="*/ 5886450 w 7524750"/>
              <a:gd name="connsiteY98" fmla="*/ 561975 h 6791423"/>
              <a:gd name="connsiteX99" fmla="*/ 5991225 w 7524750"/>
              <a:gd name="connsiteY99" fmla="*/ 609600 h 6791423"/>
              <a:gd name="connsiteX100" fmla="*/ 6162675 w 7524750"/>
              <a:gd name="connsiteY100" fmla="*/ 704850 h 6791423"/>
              <a:gd name="connsiteX101" fmla="*/ 6248400 w 7524750"/>
              <a:gd name="connsiteY101" fmla="*/ 781050 h 6791423"/>
              <a:gd name="connsiteX102" fmla="*/ 6267450 w 7524750"/>
              <a:gd name="connsiteY102" fmla="*/ 847725 h 6791423"/>
              <a:gd name="connsiteX103" fmla="*/ 6286500 w 7524750"/>
              <a:gd name="connsiteY103" fmla="*/ 933450 h 6791423"/>
              <a:gd name="connsiteX104" fmla="*/ 6324600 w 7524750"/>
              <a:gd name="connsiteY104" fmla="*/ 1123950 h 6791423"/>
              <a:gd name="connsiteX105" fmla="*/ 6362700 w 7524750"/>
              <a:gd name="connsiteY105" fmla="*/ 1190625 h 6791423"/>
              <a:gd name="connsiteX106" fmla="*/ 6438900 w 7524750"/>
              <a:gd name="connsiteY106" fmla="*/ 1323975 h 6791423"/>
              <a:gd name="connsiteX107" fmla="*/ 6496050 w 7524750"/>
              <a:gd name="connsiteY107" fmla="*/ 1390650 h 6791423"/>
              <a:gd name="connsiteX108" fmla="*/ 6543675 w 7524750"/>
              <a:gd name="connsiteY108" fmla="*/ 1495425 h 6791423"/>
              <a:gd name="connsiteX109" fmla="*/ 6629400 w 7524750"/>
              <a:gd name="connsiteY109" fmla="*/ 1581150 h 6791423"/>
              <a:gd name="connsiteX110" fmla="*/ 6696075 w 7524750"/>
              <a:gd name="connsiteY110" fmla="*/ 1657350 h 6791423"/>
              <a:gd name="connsiteX111" fmla="*/ 6791325 w 7524750"/>
              <a:gd name="connsiteY111" fmla="*/ 1724025 h 6791423"/>
              <a:gd name="connsiteX112" fmla="*/ 6858000 w 7524750"/>
              <a:gd name="connsiteY112" fmla="*/ 1781175 h 6791423"/>
              <a:gd name="connsiteX113" fmla="*/ 7029450 w 7524750"/>
              <a:gd name="connsiteY113" fmla="*/ 1905000 h 6791423"/>
              <a:gd name="connsiteX114" fmla="*/ 7038975 w 7524750"/>
              <a:gd name="connsiteY114" fmla="*/ 1933575 h 6791423"/>
              <a:gd name="connsiteX115" fmla="*/ 7048500 w 7524750"/>
              <a:gd name="connsiteY115" fmla="*/ 1981200 h 6791423"/>
              <a:gd name="connsiteX116" fmla="*/ 7096125 w 7524750"/>
              <a:gd name="connsiteY116" fmla="*/ 2000250 h 6791423"/>
              <a:gd name="connsiteX117" fmla="*/ 7143750 w 7524750"/>
              <a:gd name="connsiteY117" fmla="*/ 2038350 h 6791423"/>
              <a:gd name="connsiteX118" fmla="*/ 7210425 w 7524750"/>
              <a:gd name="connsiteY118" fmla="*/ 2076450 h 6791423"/>
              <a:gd name="connsiteX119" fmla="*/ 7324725 w 7524750"/>
              <a:gd name="connsiteY119" fmla="*/ 2162175 h 6791423"/>
              <a:gd name="connsiteX120" fmla="*/ 7372350 w 7524750"/>
              <a:gd name="connsiteY120" fmla="*/ 2238375 h 6791423"/>
              <a:gd name="connsiteX121" fmla="*/ 7391400 w 7524750"/>
              <a:gd name="connsiteY121" fmla="*/ 2295525 h 6791423"/>
              <a:gd name="connsiteX122" fmla="*/ 7439025 w 7524750"/>
              <a:gd name="connsiteY122" fmla="*/ 2362200 h 6791423"/>
              <a:gd name="connsiteX123" fmla="*/ 7477125 w 7524750"/>
              <a:gd name="connsiteY123" fmla="*/ 2438400 h 6791423"/>
              <a:gd name="connsiteX124" fmla="*/ 7496175 w 7524750"/>
              <a:gd name="connsiteY124" fmla="*/ 2495550 h 6791423"/>
              <a:gd name="connsiteX125" fmla="*/ 7524750 w 7524750"/>
              <a:gd name="connsiteY125" fmla="*/ 2571750 h 6791423"/>
              <a:gd name="connsiteX126" fmla="*/ 7515225 w 7524750"/>
              <a:gd name="connsiteY126" fmla="*/ 2933700 h 6791423"/>
              <a:gd name="connsiteX127" fmla="*/ 7496175 w 7524750"/>
              <a:gd name="connsiteY127" fmla="*/ 2990850 h 6791423"/>
              <a:gd name="connsiteX128" fmla="*/ 7439025 w 7524750"/>
              <a:gd name="connsiteY128" fmla="*/ 3124200 h 6791423"/>
              <a:gd name="connsiteX129" fmla="*/ 7410450 w 7524750"/>
              <a:gd name="connsiteY129" fmla="*/ 3209925 h 6791423"/>
              <a:gd name="connsiteX130" fmla="*/ 7362825 w 7524750"/>
              <a:gd name="connsiteY130" fmla="*/ 3295650 h 6791423"/>
              <a:gd name="connsiteX131" fmla="*/ 7324725 w 7524750"/>
              <a:gd name="connsiteY131" fmla="*/ 3381375 h 6791423"/>
              <a:gd name="connsiteX132" fmla="*/ 7315200 w 7524750"/>
              <a:gd name="connsiteY132" fmla="*/ 3438525 h 6791423"/>
              <a:gd name="connsiteX133" fmla="*/ 7258050 w 7524750"/>
              <a:gd name="connsiteY133" fmla="*/ 3600450 h 6791423"/>
              <a:gd name="connsiteX134" fmla="*/ 7239000 w 7524750"/>
              <a:gd name="connsiteY134" fmla="*/ 3800475 h 6791423"/>
              <a:gd name="connsiteX135" fmla="*/ 7229475 w 7524750"/>
              <a:gd name="connsiteY135" fmla="*/ 4171950 h 6791423"/>
              <a:gd name="connsiteX136" fmla="*/ 7191375 w 7524750"/>
              <a:gd name="connsiteY136" fmla="*/ 4248150 h 6791423"/>
              <a:gd name="connsiteX137" fmla="*/ 7210425 w 7524750"/>
              <a:gd name="connsiteY137" fmla="*/ 4381500 h 6791423"/>
              <a:gd name="connsiteX138" fmla="*/ 7267575 w 7524750"/>
              <a:gd name="connsiteY138" fmla="*/ 4438650 h 6791423"/>
              <a:gd name="connsiteX139" fmla="*/ 7239000 w 7524750"/>
              <a:gd name="connsiteY139" fmla="*/ 4648200 h 6791423"/>
              <a:gd name="connsiteX140" fmla="*/ 7229475 w 7524750"/>
              <a:gd name="connsiteY140" fmla="*/ 4762500 h 6791423"/>
              <a:gd name="connsiteX141" fmla="*/ 7200900 w 7524750"/>
              <a:gd name="connsiteY141" fmla="*/ 4848225 h 6791423"/>
              <a:gd name="connsiteX142" fmla="*/ 7210425 w 7524750"/>
              <a:gd name="connsiteY142" fmla="*/ 5476875 h 6791423"/>
              <a:gd name="connsiteX143" fmla="*/ 7191375 w 7524750"/>
              <a:gd name="connsiteY143" fmla="*/ 5543550 h 6791423"/>
              <a:gd name="connsiteX144" fmla="*/ 7153275 w 7524750"/>
              <a:gd name="connsiteY144" fmla="*/ 5591175 h 6791423"/>
              <a:gd name="connsiteX145" fmla="*/ 7029450 w 7524750"/>
              <a:gd name="connsiteY145" fmla="*/ 5715000 h 6791423"/>
              <a:gd name="connsiteX146" fmla="*/ 6905625 w 7524750"/>
              <a:gd name="connsiteY146" fmla="*/ 5810250 h 6791423"/>
              <a:gd name="connsiteX147" fmla="*/ 6858000 w 7524750"/>
              <a:gd name="connsiteY147" fmla="*/ 5848350 h 6791423"/>
              <a:gd name="connsiteX148" fmla="*/ 6810375 w 7524750"/>
              <a:gd name="connsiteY148" fmla="*/ 5867400 h 6791423"/>
              <a:gd name="connsiteX149" fmla="*/ 6734175 w 7524750"/>
              <a:gd name="connsiteY149" fmla="*/ 5943600 h 6791423"/>
              <a:gd name="connsiteX150" fmla="*/ 6715125 w 7524750"/>
              <a:gd name="connsiteY150" fmla="*/ 5981700 h 6791423"/>
              <a:gd name="connsiteX151" fmla="*/ 6581775 w 7524750"/>
              <a:gd name="connsiteY151" fmla="*/ 6048375 h 6791423"/>
              <a:gd name="connsiteX152" fmla="*/ 6334125 w 7524750"/>
              <a:gd name="connsiteY152" fmla="*/ 6115050 h 6791423"/>
              <a:gd name="connsiteX153" fmla="*/ 6191250 w 7524750"/>
              <a:gd name="connsiteY153" fmla="*/ 6153150 h 6791423"/>
              <a:gd name="connsiteX154" fmla="*/ 6105525 w 7524750"/>
              <a:gd name="connsiteY154" fmla="*/ 6181725 h 6791423"/>
              <a:gd name="connsiteX155" fmla="*/ 6029325 w 7524750"/>
              <a:gd name="connsiteY155" fmla="*/ 6200775 h 6791423"/>
              <a:gd name="connsiteX156" fmla="*/ 5943600 w 7524750"/>
              <a:gd name="connsiteY156" fmla="*/ 6219825 h 6791423"/>
              <a:gd name="connsiteX157" fmla="*/ 5867400 w 7524750"/>
              <a:gd name="connsiteY157" fmla="*/ 6248400 h 6791423"/>
              <a:gd name="connsiteX158" fmla="*/ 5791200 w 7524750"/>
              <a:gd name="connsiteY158" fmla="*/ 6286500 h 6791423"/>
              <a:gd name="connsiteX159" fmla="*/ 5734050 w 7524750"/>
              <a:gd name="connsiteY159" fmla="*/ 6324600 h 6791423"/>
              <a:gd name="connsiteX160" fmla="*/ 5629275 w 7524750"/>
              <a:gd name="connsiteY160" fmla="*/ 6419850 h 6791423"/>
              <a:gd name="connsiteX161" fmla="*/ 5562600 w 7524750"/>
              <a:gd name="connsiteY161" fmla="*/ 6438900 h 6791423"/>
              <a:gd name="connsiteX162" fmla="*/ 5495925 w 7524750"/>
              <a:gd name="connsiteY162" fmla="*/ 6477000 h 6791423"/>
              <a:gd name="connsiteX163" fmla="*/ 5143500 w 7524750"/>
              <a:gd name="connsiteY163" fmla="*/ 6581775 h 6791423"/>
              <a:gd name="connsiteX164" fmla="*/ 4981575 w 7524750"/>
              <a:gd name="connsiteY164" fmla="*/ 6629400 h 6791423"/>
              <a:gd name="connsiteX165" fmla="*/ 4848225 w 7524750"/>
              <a:gd name="connsiteY165" fmla="*/ 6657975 h 6791423"/>
              <a:gd name="connsiteX166" fmla="*/ 4705350 w 7524750"/>
              <a:gd name="connsiteY166" fmla="*/ 6715125 h 6791423"/>
              <a:gd name="connsiteX167" fmla="*/ 4562475 w 7524750"/>
              <a:gd name="connsiteY167" fmla="*/ 6772275 h 6791423"/>
              <a:gd name="connsiteX168" fmla="*/ 4524375 w 7524750"/>
              <a:gd name="connsiteY168" fmla="*/ 6791325 h 6791423"/>
              <a:gd name="connsiteX169" fmla="*/ 4467225 w 7524750"/>
              <a:gd name="connsiteY169" fmla="*/ 6762750 h 6791423"/>
              <a:gd name="connsiteX170" fmla="*/ 4400550 w 7524750"/>
              <a:gd name="connsiteY170" fmla="*/ 6753225 h 6791423"/>
              <a:gd name="connsiteX171" fmla="*/ 4314825 w 7524750"/>
              <a:gd name="connsiteY171" fmla="*/ 6705600 h 6791423"/>
              <a:gd name="connsiteX172" fmla="*/ 4257675 w 7524750"/>
              <a:gd name="connsiteY172" fmla="*/ 6686550 h 6791423"/>
              <a:gd name="connsiteX173" fmla="*/ 4171950 w 7524750"/>
              <a:gd name="connsiteY173" fmla="*/ 6638925 h 6791423"/>
              <a:gd name="connsiteX174" fmla="*/ 4057650 w 7524750"/>
              <a:gd name="connsiteY174" fmla="*/ 6629400 h 6791423"/>
              <a:gd name="connsiteX175" fmla="*/ 3733800 w 7524750"/>
              <a:gd name="connsiteY175" fmla="*/ 6553200 h 6791423"/>
              <a:gd name="connsiteX176" fmla="*/ 3524250 w 7524750"/>
              <a:gd name="connsiteY176" fmla="*/ 6543675 h 6791423"/>
              <a:gd name="connsiteX177" fmla="*/ 3409950 w 7524750"/>
              <a:gd name="connsiteY177" fmla="*/ 6524625 h 6791423"/>
              <a:gd name="connsiteX178" fmla="*/ 3209925 w 7524750"/>
              <a:gd name="connsiteY178" fmla="*/ 6505575 h 6791423"/>
              <a:gd name="connsiteX179" fmla="*/ 3086100 w 7524750"/>
              <a:gd name="connsiteY179" fmla="*/ 6448425 h 6791423"/>
              <a:gd name="connsiteX180" fmla="*/ 2952750 w 7524750"/>
              <a:gd name="connsiteY180" fmla="*/ 6419850 h 6791423"/>
              <a:gd name="connsiteX181" fmla="*/ 2867025 w 7524750"/>
              <a:gd name="connsiteY181" fmla="*/ 6372225 h 6791423"/>
              <a:gd name="connsiteX182" fmla="*/ 2800350 w 7524750"/>
              <a:gd name="connsiteY182" fmla="*/ 6362700 h 6791423"/>
              <a:gd name="connsiteX183" fmla="*/ 2705100 w 7524750"/>
              <a:gd name="connsiteY183" fmla="*/ 6353175 h 6791423"/>
              <a:gd name="connsiteX184" fmla="*/ 2628900 w 7524750"/>
              <a:gd name="connsiteY184" fmla="*/ 6324600 h 6791423"/>
              <a:gd name="connsiteX185" fmla="*/ 2562225 w 7524750"/>
              <a:gd name="connsiteY185" fmla="*/ 6315075 h 6791423"/>
              <a:gd name="connsiteX186" fmla="*/ 2533650 w 7524750"/>
              <a:gd name="connsiteY186" fmla="*/ 6296025 h 6791423"/>
              <a:gd name="connsiteX187" fmla="*/ 2457450 w 7524750"/>
              <a:gd name="connsiteY187" fmla="*/ 6286500 h 6791423"/>
              <a:gd name="connsiteX188" fmla="*/ 2447925 w 7524750"/>
              <a:gd name="connsiteY188" fmla="*/ 6334125 h 679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524750" h="6791423">
                <a:moveTo>
                  <a:pt x="2447925" y="6334125"/>
                </a:moveTo>
                <a:cubicBezTo>
                  <a:pt x="2408238" y="6334125"/>
                  <a:pt x="2294321" y="6307332"/>
                  <a:pt x="2219325" y="6286500"/>
                </a:cubicBezTo>
                <a:cubicBezTo>
                  <a:pt x="2179556" y="6275453"/>
                  <a:pt x="2143596" y="6253569"/>
                  <a:pt x="2105025" y="6238875"/>
                </a:cubicBezTo>
                <a:cubicBezTo>
                  <a:pt x="2076878" y="6228152"/>
                  <a:pt x="2047447" y="6221023"/>
                  <a:pt x="2019300" y="6210300"/>
                </a:cubicBezTo>
                <a:cubicBezTo>
                  <a:pt x="1980729" y="6195606"/>
                  <a:pt x="1944687" y="6174014"/>
                  <a:pt x="1905000" y="6162675"/>
                </a:cubicBezTo>
                <a:cubicBezTo>
                  <a:pt x="1877355" y="6154777"/>
                  <a:pt x="1847850" y="6156325"/>
                  <a:pt x="1819275" y="6153150"/>
                </a:cubicBezTo>
                <a:cubicBezTo>
                  <a:pt x="1784350" y="6134100"/>
                  <a:pt x="1750083" y="6113791"/>
                  <a:pt x="1714500" y="6096000"/>
                </a:cubicBezTo>
                <a:cubicBezTo>
                  <a:pt x="1692873" y="6085186"/>
                  <a:pt x="1669160" y="6078804"/>
                  <a:pt x="1647825" y="6067425"/>
                </a:cubicBezTo>
                <a:cubicBezTo>
                  <a:pt x="1621396" y="6053330"/>
                  <a:pt x="1597498" y="6034892"/>
                  <a:pt x="1571625" y="6019800"/>
                </a:cubicBezTo>
                <a:cubicBezTo>
                  <a:pt x="1559360" y="6012646"/>
                  <a:pt x="1545853" y="6007795"/>
                  <a:pt x="1533525" y="6000750"/>
                </a:cubicBezTo>
                <a:cubicBezTo>
                  <a:pt x="1515338" y="5990358"/>
                  <a:pt x="1487632" y="5970815"/>
                  <a:pt x="1476375" y="5953125"/>
                </a:cubicBezTo>
                <a:cubicBezTo>
                  <a:pt x="1461129" y="5929167"/>
                  <a:pt x="1446827" y="5904005"/>
                  <a:pt x="1438275" y="5876925"/>
                </a:cubicBezTo>
                <a:cubicBezTo>
                  <a:pt x="1419225" y="5816600"/>
                  <a:pt x="1415089" y="5749321"/>
                  <a:pt x="1381125" y="5695950"/>
                </a:cubicBezTo>
                <a:cubicBezTo>
                  <a:pt x="1358900" y="5661025"/>
                  <a:pt x="1334400" y="5627448"/>
                  <a:pt x="1314450" y="5591175"/>
                </a:cubicBezTo>
                <a:cubicBezTo>
                  <a:pt x="1299380" y="5563776"/>
                  <a:pt x="1291536" y="5532785"/>
                  <a:pt x="1276350" y="5505450"/>
                </a:cubicBezTo>
                <a:cubicBezTo>
                  <a:pt x="1259672" y="5475429"/>
                  <a:pt x="1236869" y="5449174"/>
                  <a:pt x="1219200" y="5419725"/>
                </a:cubicBezTo>
                <a:cubicBezTo>
                  <a:pt x="1198732" y="5385612"/>
                  <a:pt x="1186902" y="5346015"/>
                  <a:pt x="1162050" y="5314950"/>
                </a:cubicBezTo>
                <a:cubicBezTo>
                  <a:pt x="1135366" y="5281595"/>
                  <a:pt x="1098550" y="5257800"/>
                  <a:pt x="1066800" y="5229225"/>
                </a:cubicBezTo>
                <a:cubicBezTo>
                  <a:pt x="918974" y="4908935"/>
                  <a:pt x="1108494" y="5306656"/>
                  <a:pt x="933450" y="4981575"/>
                </a:cubicBezTo>
                <a:cubicBezTo>
                  <a:pt x="911898" y="4941550"/>
                  <a:pt x="898511" y="4897413"/>
                  <a:pt x="876300" y="4857750"/>
                </a:cubicBezTo>
                <a:cubicBezTo>
                  <a:pt x="853927" y="4817798"/>
                  <a:pt x="821347" y="4784013"/>
                  <a:pt x="800100" y="4743450"/>
                </a:cubicBezTo>
                <a:cubicBezTo>
                  <a:pt x="786124" y="4716768"/>
                  <a:pt x="781819" y="4686032"/>
                  <a:pt x="771525" y="4657725"/>
                </a:cubicBezTo>
                <a:cubicBezTo>
                  <a:pt x="756412" y="4616165"/>
                  <a:pt x="739775" y="4575175"/>
                  <a:pt x="723900" y="4533900"/>
                </a:cubicBezTo>
                <a:cubicBezTo>
                  <a:pt x="720725" y="4508500"/>
                  <a:pt x="718823" y="4482908"/>
                  <a:pt x="714375" y="4457700"/>
                </a:cubicBezTo>
                <a:cubicBezTo>
                  <a:pt x="709288" y="4428873"/>
                  <a:pt x="696300" y="4401231"/>
                  <a:pt x="695325" y="4371975"/>
                </a:cubicBezTo>
                <a:cubicBezTo>
                  <a:pt x="693101" y="4305262"/>
                  <a:pt x="696897" y="4238225"/>
                  <a:pt x="704850" y="4171950"/>
                </a:cubicBezTo>
                <a:cubicBezTo>
                  <a:pt x="706542" y="4157852"/>
                  <a:pt x="717550" y="4146550"/>
                  <a:pt x="723900" y="4133850"/>
                </a:cubicBezTo>
                <a:cubicBezTo>
                  <a:pt x="753066" y="3988022"/>
                  <a:pt x="749394" y="4027163"/>
                  <a:pt x="714375" y="3752850"/>
                </a:cubicBezTo>
                <a:cubicBezTo>
                  <a:pt x="709289" y="3713012"/>
                  <a:pt x="690223" y="3676211"/>
                  <a:pt x="676275" y="3638550"/>
                </a:cubicBezTo>
                <a:cubicBezTo>
                  <a:pt x="614868" y="3472752"/>
                  <a:pt x="629430" y="3525157"/>
                  <a:pt x="561975" y="3371850"/>
                </a:cubicBezTo>
                <a:cubicBezTo>
                  <a:pt x="545352" y="3334070"/>
                  <a:pt x="532158" y="3294786"/>
                  <a:pt x="514350" y="3257550"/>
                </a:cubicBezTo>
                <a:cubicBezTo>
                  <a:pt x="497186" y="3221661"/>
                  <a:pt x="473146" y="3189222"/>
                  <a:pt x="457200" y="3152775"/>
                </a:cubicBezTo>
                <a:cubicBezTo>
                  <a:pt x="428602" y="3087408"/>
                  <a:pt x="409598" y="3018117"/>
                  <a:pt x="381000" y="2952750"/>
                </a:cubicBezTo>
                <a:lnTo>
                  <a:pt x="314325" y="2800350"/>
                </a:lnTo>
                <a:cubicBezTo>
                  <a:pt x="311150" y="2784475"/>
                  <a:pt x="311027" y="2767669"/>
                  <a:pt x="304800" y="2752725"/>
                </a:cubicBezTo>
                <a:cubicBezTo>
                  <a:pt x="292639" y="2723539"/>
                  <a:pt x="266759" y="2686138"/>
                  <a:pt x="247650" y="2657475"/>
                </a:cubicBezTo>
                <a:cubicBezTo>
                  <a:pt x="214503" y="2491738"/>
                  <a:pt x="270947" y="2752241"/>
                  <a:pt x="209550" y="2552700"/>
                </a:cubicBezTo>
                <a:cubicBezTo>
                  <a:pt x="202948" y="2531242"/>
                  <a:pt x="207125" y="2507324"/>
                  <a:pt x="200025" y="2486025"/>
                </a:cubicBezTo>
                <a:cubicBezTo>
                  <a:pt x="187893" y="2449630"/>
                  <a:pt x="168275" y="2416175"/>
                  <a:pt x="152400" y="2381250"/>
                </a:cubicBezTo>
                <a:cubicBezTo>
                  <a:pt x="149225" y="2346325"/>
                  <a:pt x="149437" y="2310925"/>
                  <a:pt x="142875" y="2276475"/>
                </a:cubicBezTo>
                <a:cubicBezTo>
                  <a:pt x="136673" y="2243912"/>
                  <a:pt x="122667" y="2213300"/>
                  <a:pt x="114300" y="2181225"/>
                </a:cubicBezTo>
                <a:cubicBezTo>
                  <a:pt x="103607" y="2140237"/>
                  <a:pt x="96418" y="2098388"/>
                  <a:pt x="85725" y="2057400"/>
                </a:cubicBezTo>
                <a:cubicBezTo>
                  <a:pt x="77358" y="2025325"/>
                  <a:pt x="63498" y="1994684"/>
                  <a:pt x="57150" y="1962150"/>
                </a:cubicBezTo>
                <a:cubicBezTo>
                  <a:pt x="38057" y="1864298"/>
                  <a:pt x="25484" y="1765286"/>
                  <a:pt x="9525" y="1666875"/>
                </a:cubicBezTo>
                <a:cubicBezTo>
                  <a:pt x="6434" y="1647811"/>
                  <a:pt x="0" y="1609725"/>
                  <a:pt x="0" y="1609725"/>
                </a:cubicBezTo>
                <a:cubicBezTo>
                  <a:pt x="3175" y="1546225"/>
                  <a:pt x="4017" y="1482565"/>
                  <a:pt x="9525" y="1419225"/>
                </a:cubicBezTo>
                <a:cubicBezTo>
                  <a:pt x="10395" y="1409223"/>
                  <a:pt x="12778" y="1398490"/>
                  <a:pt x="19050" y="1390650"/>
                </a:cubicBezTo>
                <a:cubicBezTo>
                  <a:pt x="103873" y="1284621"/>
                  <a:pt x="-18928" y="1489165"/>
                  <a:pt x="76200" y="1333500"/>
                </a:cubicBezTo>
                <a:cubicBezTo>
                  <a:pt x="102896" y="1289816"/>
                  <a:pt x="152400" y="1200150"/>
                  <a:pt x="152400" y="1200150"/>
                </a:cubicBezTo>
                <a:cubicBezTo>
                  <a:pt x="168032" y="1137622"/>
                  <a:pt x="177537" y="1091007"/>
                  <a:pt x="219075" y="1028700"/>
                </a:cubicBezTo>
                <a:lnTo>
                  <a:pt x="238125" y="1000125"/>
                </a:lnTo>
                <a:cubicBezTo>
                  <a:pt x="254867" y="916417"/>
                  <a:pt x="235220" y="986885"/>
                  <a:pt x="276225" y="904875"/>
                </a:cubicBezTo>
                <a:cubicBezTo>
                  <a:pt x="283871" y="889582"/>
                  <a:pt x="284594" y="870601"/>
                  <a:pt x="295275" y="857250"/>
                </a:cubicBezTo>
                <a:cubicBezTo>
                  <a:pt x="310766" y="837886"/>
                  <a:pt x="334890" y="827160"/>
                  <a:pt x="352425" y="809625"/>
                </a:cubicBezTo>
                <a:cubicBezTo>
                  <a:pt x="369960" y="792090"/>
                  <a:pt x="382515" y="770010"/>
                  <a:pt x="400050" y="752475"/>
                </a:cubicBezTo>
                <a:cubicBezTo>
                  <a:pt x="461262" y="691263"/>
                  <a:pt x="428601" y="732380"/>
                  <a:pt x="495300" y="695325"/>
                </a:cubicBezTo>
                <a:cubicBezTo>
                  <a:pt x="509177" y="687615"/>
                  <a:pt x="519617" y="674626"/>
                  <a:pt x="533400" y="666750"/>
                </a:cubicBezTo>
                <a:cubicBezTo>
                  <a:pt x="542117" y="661769"/>
                  <a:pt x="552574" y="660750"/>
                  <a:pt x="561975" y="657225"/>
                </a:cubicBezTo>
                <a:cubicBezTo>
                  <a:pt x="566461" y="655543"/>
                  <a:pt x="624186" y="631194"/>
                  <a:pt x="638175" y="628650"/>
                </a:cubicBezTo>
                <a:cubicBezTo>
                  <a:pt x="663360" y="624071"/>
                  <a:pt x="688975" y="622300"/>
                  <a:pt x="714375" y="619125"/>
                </a:cubicBezTo>
                <a:cubicBezTo>
                  <a:pt x="779397" y="597451"/>
                  <a:pt x="701192" y="624398"/>
                  <a:pt x="809625" y="581025"/>
                </a:cubicBezTo>
                <a:cubicBezTo>
                  <a:pt x="976553" y="514254"/>
                  <a:pt x="829490" y="581920"/>
                  <a:pt x="914400" y="533400"/>
                </a:cubicBezTo>
                <a:cubicBezTo>
                  <a:pt x="926728" y="526355"/>
                  <a:pt x="940686" y="522226"/>
                  <a:pt x="952500" y="514350"/>
                </a:cubicBezTo>
                <a:cubicBezTo>
                  <a:pt x="1004639" y="479591"/>
                  <a:pt x="998260" y="467657"/>
                  <a:pt x="1057275" y="438150"/>
                </a:cubicBezTo>
                <a:cubicBezTo>
                  <a:pt x="1069975" y="431800"/>
                  <a:pt x="1081184" y="419589"/>
                  <a:pt x="1095375" y="419100"/>
                </a:cubicBezTo>
                <a:cubicBezTo>
                  <a:pt x="1358763" y="410018"/>
                  <a:pt x="1622425" y="412750"/>
                  <a:pt x="1885950" y="409575"/>
                </a:cubicBezTo>
                <a:cubicBezTo>
                  <a:pt x="1898650" y="377825"/>
                  <a:pt x="1913236" y="346766"/>
                  <a:pt x="1924050" y="314325"/>
                </a:cubicBezTo>
                <a:cubicBezTo>
                  <a:pt x="1994842" y="101950"/>
                  <a:pt x="1922538" y="230033"/>
                  <a:pt x="2352675" y="209550"/>
                </a:cubicBezTo>
                <a:cubicBezTo>
                  <a:pt x="2384425" y="190500"/>
                  <a:pt x="2414807" y="168959"/>
                  <a:pt x="2447925" y="152400"/>
                </a:cubicBezTo>
                <a:cubicBezTo>
                  <a:pt x="2460625" y="146050"/>
                  <a:pt x="2474211" y="141226"/>
                  <a:pt x="2486025" y="133350"/>
                </a:cubicBezTo>
                <a:cubicBezTo>
                  <a:pt x="2554907" y="87429"/>
                  <a:pt x="2510025" y="102300"/>
                  <a:pt x="2581275" y="66675"/>
                </a:cubicBezTo>
                <a:cubicBezTo>
                  <a:pt x="2590255" y="62185"/>
                  <a:pt x="2600233" y="60035"/>
                  <a:pt x="2609850" y="57150"/>
                </a:cubicBezTo>
                <a:cubicBezTo>
                  <a:pt x="2631990" y="50508"/>
                  <a:pt x="2653985" y="43223"/>
                  <a:pt x="2676525" y="38100"/>
                </a:cubicBezTo>
                <a:cubicBezTo>
                  <a:pt x="2723885" y="27336"/>
                  <a:pt x="2771874" y="19531"/>
                  <a:pt x="2819400" y="9525"/>
                </a:cubicBezTo>
                <a:cubicBezTo>
                  <a:pt x="2832210" y="6828"/>
                  <a:pt x="2844800" y="3175"/>
                  <a:pt x="2857500" y="0"/>
                </a:cubicBezTo>
                <a:lnTo>
                  <a:pt x="3629025" y="9525"/>
                </a:lnTo>
                <a:cubicBezTo>
                  <a:pt x="3642112" y="9833"/>
                  <a:pt x="3655599" y="12844"/>
                  <a:pt x="3667125" y="19050"/>
                </a:cubicBezTo>
                <a:cubicBezTo>
                  <a:pt x="3759333" y="68701"/>
                  <a:pt x="3728485" y="63131"/>
                  <a:pt x="3790950" y="104775"/>
                </a:cubicBezTo>
                <a:cubicBezTo>
                  <a:pt x="3806354" y="115044"/>
                  <a:pt x="3823171" y="123081"/>
                  <a:pt x="3838575" y="133350"/>
                </a:cubicBezTo>
                <a:cubicBezTo>
                  <a:pt x="3927261" y="192474"/>
                  <a:pt x="3831670" y="131636"/>
                  <a:pt x="3905250" y="190500"/>
                </a:cubicBezTo>
                <a:cubicBezTo>
                  <a:pt x="3926577" y="207562"/>
                  <a:pt x="3950449" y="221251"/>
                  <a:pt x="3971925" y="238125"/>
                </a:cubicBezTo>
                <a:cubicBezTo>
                  <a:pt x="3986141" y="249295"/>
                  <a:pt x="4068871" y="326655"/>
                  <a:pt x="4095750" y="333375"/>
                </a:cubicBezTo>
                <a:lnTo>
                  <a:pt x="4133850" y="342900"/>
                </a:lnTo>
                <a:cubicBezTo>
                  <a:pt x="4143375" y="349250"/>
                  <a:pt x="4150977" y="361950"/>
                  <a:pt x="4162425" y="361950"/>
                </a:cubicBezTo>
                <a:cubicBezTo>
                  <a:pt x="4248385" y="361950"/>
                  <a:pt x="4333640" y="342900"/>
                  <a:pt x="4419600" y="342900"/>
                </a:cubicBezTo>
                <a:cubicBezTo>
                  <a:pt x="4524567" y="342900"/>
                  <a:pt x="4629150" y="355600"/>
                  <a:pt x="4733925" y="361950"/>
                </a:cubicBezTo>
                <a:cubicBezTo>
                  <a:pt x="4756150" y="374650"/>
                  <a:pt x="4777705" y="388602"/>
                  <a:pt x="4800600" y="400050"/>
                </a:cubicBezTo>
                <a:cubicBezTo>
                  <a:pt x="4809580" y="404540"/>
                  <a:pt x="4820458" y="404594"/>
                  <a:pt x="4829175" y="409575"/>
                </a:cubicBezTo>
                <a:cubicBezTo>
                  <a:pt x="4859376" y="426833"/>
                  <a:pt x="4866366" y="442458"/>
                  <a:pt x="4895850" y="457200"/>
                </a:cubicBezTo>
                <a:cubicBezTo>
                  <a:pt x="4989056" y="503803"/>
                  <a:pt x="4905847" y="451165"/>
                  <a:pt x="4972050" y="495300"/>
                </a:cubicBezTo>
                <a:cubicBezTo>
                  <a:pt x="4987925" y="492125"/>
                  <a:pt x="5007316" y="496232"/>
                  <a:pt x="5019675" y="485775"/>
                </a:cubicBezTo>
                <a:cubicBezTo>
                  <a:pt x="5050714" y="459511"/>
                  <a:pt x="5070235" y="422082"/>
                  <a:pt x="5095875" y="390525"/>
                </a:cubicBezTo>
                <a:cubicBezTo>
                  <a:pt x="5111512" y="371279"/>
                  <a:pt x="5127797" y="352567"/>
                  <a:pt x="5143500" y="333375"/>
                </a:cubicBezTo>
                <a:cubicBezTo>
                  <a:pt x="5156374" y="317641"/>
                  <a:pt x="5163416" y="294842"/>
                  <a:pt x="5181600" y="285750"/>
                </a:cubicBezTo>
                <a:lnTo>
                  <a:pt x="5219700" y="266700"/>
                </a:lnTo>
                <a:cubicBezTo>
                  <a:pt x="5283200" y="279400"/>
                  <a:pt x="5347774" y="287579"/>
                  <a:pt x="5410200" y="304800"/>
                </a:cubicBezTo>
                <a:cubicBezTo>
                  <a:pt x="5440344" y="313116"/>
                  <a:pt x="5467665" y="329514"/>
                  <a:pt x="5495925" y="342900"/>
                </a:cubicBezTo>
                <a:cubicBezTo>
                  <a:pt x="5686713" y="433273"/>
                  <a:pt x="5498927" y="344336"/>
                  <a:pt x="5676900" y="447675"/>
                </a:cubicBezTo>
                <a:cubicBezTo>
                  <a:pt x="5745707" y="487628"/>
                  <a:pt x="5814016" y="529051"/>
                  <a:pt x="5886450" y="561975"/>
                </a:cubicBezTo>
                <a:cubicBezTo>
                  <a:pt x="5921375" y="577850"/>
                  <a:pt x="5957610" y="591112"/>
                  <a:pt x="5991225" y="609600"/>
                </a:cubicBezTo>
                <a:cubicBezTo>
                  <a:pt x="6226474" y="738987"/>
                  <a:pt x="5933112" y="602822"/>
                  <a:pt x="6162675" y="704850"/>
                </a:cubicBezTo>
                <a:cubicBezTo>
                  <a:pt x="6253772" y="826313"/>
                  <a:pt x="6107682" y="640332"/>
                  <a:pt x="6248400" y="781050"/>
                </a:cubicBezTo>
                <a:cubicBezTo>
                  <a:pt x="6252949" y="785599"/>
                  <a:pt x="6267376" y="847404"/>
                  <a:pt x="6267450" y="847725"/>
                </a:cubicBezTo>
                <a:cubicBezTo>
                  <a:pt x="6274032" y="876247"/>
                  <a:pt x="6281688" y="904576"/>
                  <a:pt x="6286500" y="933450"/>
                </a:cubicBezTo>
                <a:cubicBezTo>
                  <a:pt x="6302686" y="1030567"/>
                  <a:pt x="6285107" y="1022395"/>
                  <a:pt x="6324600" y="1123950"/>
                </a:cubicBezTo>
                <a:cubicBezTo>
                  <a:pt x="6333878" y="1147807"/>
                  <a:pt x="6351252" y="1167730"/>
                  <a:pt x="6362700" y="1190625"/>
                </a:cubicBezTo>
                <a:cubicBezTo>
                  <a:pt x="6410506" y="1286237"/>
                  <a:pt x="6367651" y="1233295"/>
                  <a:pt x="6438900" y="1323975"/>
                </a:cubicBezTo>
                <a:cubicBezTo>
                  <a:pt x="6456985" y="1346992"/>
                  <a:pt x="6480786" y="1365673"/>
                  <a:pt x="6496050" y="1390650"/>
                </a:cubicBezTo>
                <a:cubicBezTo>
                  <a:pt x="6516055" y="1423385"/>
                  <a:pt x="6521675" y="1463996"/>
                  <a:pt x="6543675" y="1495425"/>
                </a:cubicBezTo>
                <a:cubicBezTo>
                  <a:pt x="6566849" y="1528531"/>
                  <a:pt x="6601704" y="1551723"/>
                  <a:pt x="6629400" y="1581150"/>
                </a:cubicBezTo>
                <a:cubicBezTo>
                  <a:pt x="6652532" y="1605727"/>
                  <a:pt x="6670767" y="1635020"/>
                  <a:pt x="6696075" y="1657350"/>
                </a:cubicBezTo>
                <a:cubicBezTo>
                  <a:pt x="6725136" y="1682992"/>
                  <a:pt x="6760539" y="1700483"/>
                  <a:pt x="6791325" y="1724025"/>
                </a:cubicBezTo>
                <a:cubicBezTo>
                  <a:pt x="6814577" y="1741806"/>
                  <a:pt x="6834180" y="1764161"/>
                  <a:pt x="6858000" y="1781175"/>
                </a:cubicBezTo>
                <a:cubicBezTo>
                  <a:pt x="7043572" y="1913727"/>
                  <a:pt x="6941370" y="1816920"/>
                  <a:pt x="7029450" y="1905000"/>
                </a:cubicBezTo>
                <a:cubicBezTo>
                  <a:pt x="7032625" y="1914525"/>
                  <a:pt x="7036540" y="1923835"/>
                  <a:pt x="7038975" y="1933575"/>
                </a:cubicBezTo>
                <a:cubicBezTo>
                  <a:pt x="7042902" y="1949281"/>
                  <a:pt x="7037964" y="1968908"/>
                  <a:pt x="7048500" y="1981200"/>
                </a:cubicBezTo>
                <a:cubicBezTo>
                  <a:pt x="7059627" y="1994182"/>
                  <a:pt x="7081464" y="1991453"/>
                  <a:pt x="7096125" y="2000250"/>
                </a:cubicBezTo>
                <a:cubicBezTo>
                  <a:pt x="7113558" y="2010710"/>
                  <a:pt x="7126834" y="2027073"/>
                  <a:pt x="7143750" y="2038350"/>
                </a:cubicBezTo>
                <a:cubicBezTo>
                  <a:pt x="7165049" y="2052549"/>
                  <a:pt x="7188893" y="2062608"/>
                  <a:pt x="7210425" y="2076450"/>
                </a:cubicBezTo>
                <a:cubicBezTo>
                  <a:pt x="7225124" y="2085899"/>
                  <a:pt x="7306775" y="2144225"/>
                  <a:pt x="7324725" y="2162175"/>
                </a:cubicBezTo>
                <a:cubicBezTo>
                  <a:pt x="7343831" y="2181281"/>
                  <a:pt x="7362290" y="2213225"/>
                  <a:pt x="7372350" y="2238375"/>
                </a:cubicBezTo>
                <a:cubicBezTo>
                  <a:pt x="7379808" y="2257019"/>
                  <a:pt x="7379352" y="2279461"/>
                  <a:pt x="7391400" y="2295525"/>
                </a:cubicBezTo>
                <a:cubicBezTo>
                  <a:pt x="7426844" y="2342783"/>
                  <a:pt x="7411169" y="2320416"/>
                  <a:pt x="7439025" y="2362200"/>
                </a:cubicBezTo>
                <a:cubicBezTo>
                  <a:pt x="7462414" y="2455755"/>
                  <a:pt x="7428552" y="2341255"/>
                  <a:pt x="7477125" y="2438400"/>
                </a:cubicBezTo>
                <a:cubicBezTo>
                  <a:pt x="7486105" y="2456361"/>
                  <a:pt x="7489825" y="2476500"/>
                  <a:pt x="7496175" y="2495550"/>
                </a:cubicBezTo>
                <a:cubicBezTo>
                  <a:pt x="7511107" y="2540345"/>
                  <a:pt x="7501971" y="2514803"/>
                  <a:pt x="7524750" y="2571750"/>
                </a:cubicBezTo>
                <a:cubicBezTo>
                  <a:pt x="7521575" y="2692400"/>
                  <a:pt x="7523435" y="2813288"/>
                  <a:pt x="7515225" y="2933700"/>
                </a:cubicBezTo>
                <a:cubicBezTo>
                  <a:pt x="7513859" y="2953734"/>
                  <a:pt x="7503633" y="2972206"/>
                  <a:pt x="7496175" y="2990850"/>
                </a:cubicBezTo>
                <a:cubicBezTo>
                  <a:pt x="7478214" y="3035751"/>
                  <a:pt x="7454318" y="3078322"/>
                  <a:pt x="7439025" y="3124200"/>
                </a:cubicBezTo>
                <a:cubicBezTo>
                  <a:pt x="7429500" y="3152775"/>
                  <a:pt x="7422683" y="3182400"/>
                  <a:pt x="7410450" y="3209925"/>
                </a:cubicBezTo>
                <a:cubicBezTo>
                  <a:pt x="7397174" y="3239796"/>
                  <a:pt x="7377444" y="3266412"/>
                  <a:pt x="7362825" y="3295650"/>
                </a:cubicBezTo>
                <a:cubicBezTo>
                  <a:pt x="7348841" y="3323619"/>
                  <a:pt x="7337425" y="3352800"/>
                  <a:pt x="7324725" y="3381375"/>
                </a:cubicBezTo>
                <a:cubicBezTo>
                  <a:pt x="7321550" y="3400425"/>
                  <a:pt x="7320176" y="3419864"/>
                  <a:pt x="7315200" y="3438525"/>
                </a:cubicBezTo>
                <a:cubicBezTo>
                  <a:pt x="7303768" y="3481394"/>
                  <a:pt x="7274036" y="3557821"/>
                  <a:pt x="7258050" y="3600450"/>
                </a:cubicBezTo>
                <a:cubicBezTo>
                  <a:pt x="7251700" y="3667125"/>
                  <a:pt x="7242345" y="3733582"/>
                  <a:pt x="7239000" y="3800475"/>
                </a:cubicBezTo>
                <a:cubicBezTo>
                  <a:pt x="7232814" y="3924186"/>
                  <a:pt x="7242578" y="4048779"/>
                  <a:pt x="7229475" y="4171950"/>
                </a:cubicBezTo>
                <a:cubicBezTo>
                  <a:pt x="7226471" y="4200189"/>
                  <a:pt x="7191375" y="4248150"/>
                  <a:pt x="7191375" y="4248150"/>
                </a:cubicBezTo>
                <a:cubicBezTo>
                  <a:pt x="7197725" y="4292600"/>
                  <a:pt x="7193749" y="4339810"/>
                  <a:pt x="7210425" y="4381500"/>
                </a:cubicBezTo>
                <a:cubicBezTo>
                  <a:pt x="7220431" y="4406514"/>
                  <a:pt x="7267575" y="4438650"/>
                  <a:pt x="7267575" y="4438650"/>
                </a:cubicBezTo>
                <a:cubicBezTo>
                  <a:pt x="7258050" y="4508500"/>
                  <a:pt x="7244854" y="4577947"/>
                  <a:pt x="7239000" y="4648200"/>
                </a:cubicBezTo>
                <a:cubicBezTo>
                  <a:pt x="7235825" y="4686300"/>
                  <a:pt x="7236629" y="4724943"/>
                  <a:pt x="7229475" y="4762500"/>
                </a:cubicBezTo>
                <a:cubicBezTo>
                  <a:pt x="7223839" y="4792089"/>
                  <a:pt x="7210425" y="4819650"/>
                  <a:pt x="7200900" y="4848225"/>
                </a:cubicBezTo>
                <a:cubicBezTo>
                  <a:pt x="7225911" y="5181711"/>
                  <a:pt x="7245585" y="5186805"/>
                  <a:pt x="7210425" y="5476875"/>
                </a:cubicBezTo>
                <a:cubicBezTo>
                  <a:pt x="7207644" y="5499821"/>
                  <a:pt x="7201712" y="5522876"/>
                  <a:pt x="7191375" y="5543550"/>
                </a:cubicBezTo>
                <a:cubicBezTo>
                  <a:pt x="7182283" y="5561734"/>
                  <a:pt x="7167234" y="5576395"/>
                  <a:pt x="7153275" y="5591175"/>
                </a:cubicBezTo>
                <a:cubicBezTo>
                  <a:pt x="7113196" y="5633612"/>
                  <a:pt x="7075717" y="5679410"/>
                  <a:pt x="7029450" y="5715000"/>
                </a:cubicBezTo>
                <a:lnTo>
                  <a:pt x="6905625" y="5810250"/>
                </a:lnTo>
                <a:cubicBezTo>
                  <a:pt x="6889578" y="5822731"/>
                  <a:pt x="6876876" y="5840800"/>
                  <a:pt x="6858000" y="5848350"/>
                </a:cubicBezTo>
                <a:lnTo>
                  <a:pt x="6810375" y="5867400"/>
                </a:lnTo>
                <a:cubicBezTo>
                  <a:pt x="6685238" y="6034249"/>
                  <a:pt x="6902235" y="5751532"/>
                  <a:pt x="6734175" y="5943600"/>
                </a:cubicBezTo>
                <a:cubicBezTo>
                  <a:pt x="6724825" y="5954286"/>
                  <a:pt x="6725165" y="5971660"/>
                  <a:pt x="6715125" y="5981700"/>
                </a:cubicBezTo>
                <a:cubicBezTo>
                  <a:pt x="6695644" y="6001181"/>
                  <a:pt x="6591591" y="6045290"/>
                  <a:pt x="6581775" y="6048375"/>
                </a:cubicBezTo>
                <a:cubicBezTo>
                  <a:pt x="6500219" y="6074007"/>
                  <a:pt x="6416768" y="6093174"/>
                  <a:pt x="6334125" y="6115050"/>
                </a:cubicBezTo>
                <a:cubicBezTo>
                  <a:pt x="6263462" y="6133755"/>
                  <a:pt x="6258414" y="6132161"/>
                  <a:pt x="6191250" y="6153150"/>
                </a:cubicBezTo>
                <a:cubicBezTo>
                  <a:pt x="6162500" y="6162134"/>
                  <a:pt x="6134422" y="6173226"/>
                  <a:pt x="6105525" y="6181725"/>
                </a:cubicBezTo>
                <a:cubicBezTo>
                  <a:pt x="6080407" y="6189113"/>
                  <a:pt x="6054811" y="6194778"/>
                  <a:pt x="6029325" y="6200775"/>
                </a:cubicBezTo>
                <a:cubicBezTo>
                  <a:pt x="6000831" y="6207479"/>
                  <a:pt x="5971683" y="6211565"/>
                  <a:pt x="5943600" y="6219825"/>
                </a:cubicBezTo>
                <a:cubicBezTo>
                  <a:pt x="5917575" y="6227479"/>
                  <a:pt x="5891663" y="6236268"/>
                  <a:pt x="5867400" y="6248400"/>
                </a:cubicBezTo>
                <a:cubicBezTo>
                  <a:pt x="5770255" y="6296973"/>
                  <a:pt x="5884755" y="6263111"/>
                  <a:pt x="5791200" y="6286500"/>
                </a:cubicBezTo>
                <a:cubicBezTo>
                  <a:pt x="5772150" y="6299200"/>
                  <a:pt x="5747787" y="6306284"/>
                  <a:pt x="5734050" y="6324600"/>
                </a:cubicBezTo>
                <a:cubicBezTo>
                  <a:pt x="5698464" y="6372049"/>
                  <a:pt x="5694098" y="6385278"/>
                  <a:pt x="5629275" y="6419850"/>
                </a:cubicBezTo>
                <a:cubicBezTo>
                  <a:pt x="5608880" y="6430727"/>
                  <a:pt x="5583845" y="6429795"/>
                  <a:pt x="5562600" y="6438900"/>
                </a:cubicBezTo>
                <a:cubicBezTo>
                  <a:pt x="5539072" y="6448983"/>
                  <a:pt x="5520153" y="6468740"/>
                  <a:pt x="5495925" y="6477000"/>
                </a:cubicBezTo>
                <a:cubicBezTo>
                  <a:pt x="5379924" y="6516546"/>
                  <a:pt x="5261007" y="6546958"/>
                  <a:pt x="5143500" y="6581775"/>
                </a:cubicBezTo>
                <a:cubicBezTo>
                  <a:pt x="5089557" y="6597758"/>
                  <a:pt x="5036587" y="6617612"/>
                  <a:pt x="4981575" y="6629400"/>
                </a:cubicBezTo>
                <a:cubicBezTo>
                  <a:pt x="4937125" y="6638925"/>
                  <a:pt x="4891641" y="6644501"/>
                  <a:pt x="4848225" y="6657975"/>
                </a:cubicBezTo>
                <a:cubicBezTo>
                  <a:pt x="4799236" y="6673178"/>
                  <a:pt x="4752300" y="6694467"/>
                  <a:pt x="4705350" y="6715125"/>
                </a:cubicBezTo>
                <a:cubicBezTo>
                  <a:pt x="4568187" y="6775477"/>
                  <a:pt x="4657419" y="6753286"/>
                  <a:pt x="4562475" y="6772275"/>
                </a:cubicBezTo>
                <a:cubicBezTo>
                  <a:pt x="4549775" y="6778625"/>
                  <a:pt x="4538504" y="6792738"/>
                  <a:pt x="4524375" y="6791325"/>
                </a:cubicBezTo>
                <a:cubicBezTo>
                  <a:pt x="4503182" y="6789206"/>
                  <a:pt x="4487582" y="6769014"/>
                  <a:pt x="4467225" y="6762750"/>
                </a:cubicBezTo>
                <a:cubicBezTo>
                  <a:pt x="4445767" y="6756148"/>
                  <a:pt x="4422775" y="6756400"/>
                  <a:pt x="4400550" y="6753225"/>
                </a:cubicBezTo>
                <a:cubicBezTo>
                  <a:pt x="4371975" y="6737350"/>
                  <a:pt x="4344447" y="6719424"/>
                  <a:pt x="4314825" y="6705600"/>
                </a:cubicBezTo>
                <a:cubicBezTo>
                  <a:pt x="4296628" y="6697108"/>
                  <a:pt x="4275872" y="6695042"/>
                  <a:pt x="4257675" y="6686550"/>
                </a:cubicBezTo>
                <a:cubicBezTo>
                  <a:pt x="4228053" y="6672726"/>
                  <a:pt x="4203381" y="6647905"/>
                  <a:pt x="4171950" y="6638925"/>
                </a:cubicBezTo>
                <a:cubicBezTo>
                  <a:pt x="4135189" y="6628422"/>
                  <a:pt x="4095750" y="6632575"/>
                  <a:pt x="4057650" y="6629400"/>
                </a:cubicBezTo>
                <a:cubicBezTo>
                  <a:pt x="3958826" y="6602448"/>
                  <a:pt x="3840564" y="6562620"/>
                  <a:pt x="3733800" y="6553200"/>
                </a:cubicBezTo>
                <a:cubicBezTo>
                  <a:pt x="3664148" y="6547054"/>
                  <a:pt x="3594100" y="6546850"/>
                  <a:pt x="3524250" y="6543675"/>
                </a:cubicBezTo>
                <a:cubicBezTo>
                  <a:pt x="3486150" y="6537325"/>
                  <a:pt x="3448295" y="6529273"/>
                  <a:pt x="3409950" y="6524625"/>
                </a:cubicBezTo>
                <a:cubicBezTo>
                  <a:pt x="3343460" y="6516566"/>
                  <a:pt x="3275859" y="6517349"/>
                  <a:pt x="3209925" y="6505575"/>
                </a:cubicBezTo>
                <a:cubicBezTo>
                  <a:pt x="3153945" y="6495579"/>
                  <a:pt x="3138213" y="6464059"/>
                  <a:pt x="3086100" y="6448425"/>
                </a:cubicBezTo>
                <a:cubicBezTo>
                  <a:pt x="3042558" y="6435362"/>
                  <a:pt x="2997200" y="6429375"/>
                  <a:pt x="2952750" y="6419850"/>
                </a:cubicBezTo>
                <a:cubicBezTo>
                  <a:pt x="2924175" y="6403975"/>
                  <a:pt x="2897632" y="6383703"/>
                  <a:pt x="2867025" y="6372225"/>
                </a:cubicBezTo>
                <a:cubicBezTo>
                  <a:pt x="2846004" y="6364342"/>
                  <a:pt x="2822647" y="6365323"/>
                  <a:pt x="2800350" y="6362700"/>
                </a:cubicBezTo>
                <a:cubicBezTo>
                  <a:pt x="2768660" y="6358972"/>
                  <a:pt x="2736850" y="6356350"/>
                  <a:pt x="2705100" y="6353175"/>
                </a:cubicBezTo>
                <a:cubicBezTo>
                  <a:pt x="2679700" y="6343650"/>
                  <a:pt x="2655111" y="6331590"/>
                  <a:pt x="2628900" y="6324600"/>
                </a:cubicBezTo>
                <a:cubicBezTo>
                  <a:pt x="2607207" y="6318815"/>
                  <a:pt x="2583729" y="6321526"/>
                  <a:pt x="2562225" y="6315075"/>
                </a:cubicBezTo>
                <a:cubicBezTo>
                  <a:pt x="2551260" y="6311786"/>
                  <a:pt x="2544694" y="6299037"/>
                  <a:pt x="2533650" y="6296025"/>
                </a:cubicBezTo>
                <a:cubicBezTo>
                  <a:pt x="2508954" y="6289290"/>
                  <a:pt x="2482850" y="6289675"/>
                  <a:pt x="2457450" y="6286500"/>
                </a:cubicBezTo>
                <a:cubicBezTo>
                  <a:pt x="2394258" y="6299138"/>
                  <a:pt x="2487612" y="6334125"/>
                  <a:pt x="2447925" y="633412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Heap 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131D5-FDB0-40BC-94AD-2E6369A4EC82}"/>
              </a:ext>
            </a:extLst>
          </p:cNvPr>
          <p:cNvSpPr txBox="1"/>
          <p:nvPr/>
        </p:nvSpPr>
        <p:spPr>
          <a:xfrm>
            <a:off x="1413108" y="6463784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B5328-BC36-4F3C-BA0D-4845D51514F8}"/>
              </a:ext>
            </a:extLst>
          </p:cNvPr>
          <p:cNvSpPr/>
          <p:nvPr/>
        </p:nvSpPr>
        <p:spPr>
          <a:xfrm>
            <a:off x="6419849" y="5048250"/>
            <a:ext cx="2105025" cy="5125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Radius (4 bytes)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B3022B-FBA2-491F-8C51-38B7C3076B1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467100" y="5304503"/>
            <a:ext cx="2952749" cy="75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325AC18-2E73-4E2C-9278-E14D42E83B8B}"/>
              </a:ext>
            </a:extLst>
          </p:cNvPr>
          <p:cNvSpPr/>
          <p:nvPr/>
        </p:nvSpPr>
        <p:spPr>
          <a:xfrm>
            <a:off x="6096000" y="3703282"/>
            <a:ext cx="2105025" cy="5125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triangle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49017C-3DA4-4EB8-9AEA-96E3E3996202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3467099" y="3959535"/>
            <a:ext cx="2628901" cy="171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6179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2A2C1-BEF3-4212-99F9-B5A36A04B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17D6F1-FAC6-4E4F-9082-D8D880D51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7967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56F7039-0BD4-499B-9823-A6A490572F8C}"/>
              </a:ext>
            </a:extLst>
          </p:cNvPr>
          <p:cNvSpPr/>
          <p:nvPr/>
        </p:nvSpPr>
        <p:spPr>
          <a:xfrm>
            <a:off x="8239125" y="230188"/>
            <a:ext cx="3543300" cy="21510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Spring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587A1-58E9-4A47-9DF1-3D22153A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E41F-5D3D-4E05-A96D-523D8D2D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  <a:p>
            <a:r>
              <a:rPr lang="en-US" dirty="0"/>
              <a:t>Webserver (</a:t>
            </a:r>
            <a:r>
              <a:rPr lang="en-US" dirty="0" err="1"/>
              <a:t>webcontainer</a:t>
            </a:r>
            <a:r>
              <a:rPr lang="en-US" dirty="0"/>
              <a:t>) &amp; </a:t>
            </a:r>
            <a:r>
              <a:rPr lang="en-US" dirty="0" err="1"/>
              <a:t>AppServer</a:t>
            </a:r>
            <a:r>
              <a:rPr lang="en-US" dirty="0"/>
              <a:t> (</a:t>
            </a:r>
            <a:r>
              <a:rPr lang="en-US" dirty="0" err="1"/>
              <a:t>web+ejb</a:t>
            </a:r>
            <a:r>
              <a:rPr lang="en-US" dirty="0"/>
              <a:t>)</a:t>
            </a:r>
          </a:p>
          <a:p>
            <a:r>
              <a:rPr lang="en-US" dirty="0"/>
              <a:t>Web Container + Spring Container </a:t>
            </a:r>
            <a:r>
              <a:rPr lang="en-US" dirty="0">
                <a:sym typeface="Wingdings" panose="05000000000000000000" pitchFamily="2" charset="2"/>
              </a:rPr>
              <a:t> Enterprise applications</a:t>
            </a:r>
          </a:p>
          <a:p>
            <a:r>
              <a:rPr lang="en-US" dirty="0">
                <a:sym typeface="Wingdings" panose="05000000000000000000" pitchFamily="2" charset="2"/>
              </a:rPr>
              <a:t>Console, windows, web, mobile , enterprise …</a:t>
            </a:r>
          </a:p>
          <a:p>
            <a:r>
              <a:rPr lang="en-US" dirty="0">
                <a:sym typeface="Wingdings" panose="05000000000000000000" pitchFamily="2" charset="2"/>
              </a:rPr>
              <a:t>Spring 1,2,3  Config xml </a:t>
            </a:r>
          </a:p>
          <a:p>
            <a:r>
              <a:rPr lang="en-US" dirty="0">
                <a:sym typeface="Wingdings" panose="05000000000000000000" pitchFamily="2" charset="2"/>
              </a:rPr>
              <a:t>Spring 4,5  </a:t>
            </a:r>
            <a:r>
              <a:rPr lang="en-US" dirty="0" err="1">
                <a:sym typeface="Wingdings" panose="05000000000000000000" pitchFamily="2" charset="2"/>
              </a:rPr>
              <a:t>annotational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C9FE28-BE94-4976-876E-FDB4464BD1F9}"/>
              </a:ext>
            </a:extLst>
          </p:cNvPr>
          <p:cNvSpPr/>
          <p:nvPr/>
        </p:nvSpPr>
        <p:spPr>
          <a:xfrm>
            <a:off x="8924925" y="663575"/>
            <a:ext cx="2247900" cy="1162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+</a:t>
            </a:r>
          </a:p>
          <a:p>
            <a:pPr algn="ctr"/>
            <a:r>
              <a:rPr lang="en-US" dirty="0"/>
              <a:t>JEE (Ser 3.x +JSP 2.x)</a:t>
            </a:r>
          </a:p>
        </p:txBody>
      </p:sp>
    </p:spTree>
    <p:extLst>
      <p:ext uri="{BB962C8B-B14F-4D97-AF65-F5344CB8AC3E}">
        <p14:creationId xmlns:p14="http://schemas.microsoft.com/office/powerpoint/2010/main" val="15034639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E475-3D77-4764-BC12-45D21B52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31BE-D280-4FB4-B577-4FA79CDB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5"/>
            <a:ext cx="10515600" cy="4795838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Spring Core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dirty="0">
                <a:highlight>
                  <a:srgbClr val="FFFF00"/>
                </a:highlight>
              </a:rPr>
              <a:t>IOC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inversion of Control 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Dependency Injection</a:t>
            </a:r>
          </a:p>
          <a:p>
            <a:r>
              <a:rPr lang="en-US" dirty="0">
                <a:highlight>
                  <a:srgbClr val="FFFF00"/>
                </a:highlight>
              </a:rPr>
              <a:t>Spring MVC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DispatcherServlet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Spring AOP  Aspect oriented programming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Audit, logging, declarative transaction  business logic</a:t>
            </a:r>
          </a:p>
          <a:p>
            <a:r>
              <a:rPr lang="en-US" dirty="0">
                <a:sym typeface="Wingdings" panose="05000000000000000000" pitchFamily="2" charset="2"/>
              </a:rPr>
              <a:t>Not inventing new wheel  ORM (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hibernate with JPA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ibatics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toplinks</a:t>
            </a:r>
            <a:r>
              <a:rPr lang="en-US" dirty="0">
                <a:sym typeface="Wingdings" panose="05000000000000000000" pitchFamily="2" charset="2"/>
              </a:rPr>
              <a:t>….)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Integrate existing popular frameworks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Declarative transaction   container managed transaction -&gt; automated</a:t>
            </a:r>
          </a:p>
          <a:p>
            <a:r>
              <a:rPr lang="en-US" dirty="0"/>
              <a:t>Struts framework  </a:t>
            </a:r>
            <a:r>
              <a:rPr lang="en-US" dirty="0">
                <a:sym typeface="Wingdings" panose="05000000000000000000" pitchFamily="2" charset="2"/>
              </a:rPr>
              <a:t> integrated into Spring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Spring REST API  backend (JSON/XML/txt/HTML)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Angular, ember, react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js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…  front end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Layered Architecture</a:t>
            </a:r>
          </a:p>
          <a:p>
            <a:pPr lvl="1"/>
            <a:r>
              <a:rPr lang="en-US" dirty="0"/>
              <a:t>Several Module </a:t>
            </a:r>
            <a:r>
              <a:rPr lang="en-US" dirty="0">
                <a:sym typeface="Wingdings" panose="05000000000000000000" pitchFamily="2" charset="2"/>
              </a:rPr>
              <a:t> few module will be included</a:t>
            </a:r>
          </a:p>
          <a:p>
            <a:r>
              <a:rPr lang="en-US" dirty="0">
                <a:sym typeface="Wingdings" panose="05000000000000000000" pitchFamily="2" charset="2"/>
              </a:rPr>
              <a:t>Spring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light weight </a:t>
            </a:r>
            <a:r>
              <a:rPr lang="en-US" dirty="0">
                <a:sym typeface="Wingdings" panose="05000000000000000000" pitchFamily="2" charset="2"/>
              </a:rPr>
              <a:t>1</a:t>
            </a:r>
            <a:r>
              <a:rPr lang="en-US" baseline="30000" dirty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 release  of Spring 2001 2mb size  </a:t>
            </a:r>
            <a:r>
              <a:rPr lang="en-US" b="1" dirty="0">
                <a:sym typeface="Wingdings" panose="05000000000000000000" pitchFamily="2" charset="2"/>
              </a:rPr>
              <a:t>Rod Johnson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Apache Software Foundation  Open Source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953437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F94C-2A26-4256-89CE-7978B0B7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4C243-A549-46B1-95E6-51B472995D3E}"/>
              </a:ext>
            </a:extLst>
          </p:cNvPr>
          <p:cNvSpPr/>
          <p:nvPr/>
        </p:nvSpPr>
        <p:spPr>
          <a:xfrm>
            <a:off x="2076450" y="4543425"/>
            <a:ext cx="8929687" cy="7239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5D00A-13FF-42CD-A261-42E2D34598AB}"/>
              </a:ext>
            </a:extLst>
          </p:cNvPr>
          <p:cNvSpPr txBox="1"/>
          <p:nvPr/>
        </p:nvSpPr>
        <p:spPr>
          <a:xfrm>
            <a:off x="774611" y="4832866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9529A4-06DB-40AA-BACB-BEB859F72CB7}"/>
              </a:ext>
            </a:extLst>
          </p:cNvPr>
          <p:cNvSpPr/>
          <p:nvPr/>
        </p:nvSpPr>
        <p:spPr>
          <a:xfrm>
            <a:off x="2352675" y="4695825"/>
            <a:ext cx="1552575" cy="4000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4EDACF-9FE1-4CAF-A4BE-32421AD54A72}"/>
              </a:ext>
            </a:extLst>
          </p:cNvPr>
          <p:cNvSpPr/>
          <p:nvPr/>
        </p:nvSpPr>
        <p:spPr>
          <a:xfrm>
            <a:off x="4057650" y="4686300"/>
            <a:ext cx="1552575" cy="4000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58A1E3-4EE8-4BD7-9124-1D7D4220434B}"/>
              </a:ext>
            </a:extLst>
          </p:cNvPr>
          <p:cNvSpPr/>
          <p:nvPr/>
        </p:nvSpPr>
        <p:spPr>
          <a:xfrm>
            <a:off x="5762625" y="4686300"/>
            <a:ext cx="1552575" cy="4000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70947A-418D-47C9-881F-14E21A2FFFE9}"/>
              </a:ext>
            </a:extLst>
          </p:cNvPr>
          <p:cNvSpPr/>
          <p:nvPr/>
        </p:nvSpPr>
        <p:spPr>
          <a:xfrm>
            <a:off x="7608093" y="4686300"/>
            <a:ext cx="3183732" cy="4000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 Language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FE944-04E6-4CF6-AAF3-DE0B82F1C756}"/>
              </a:ext>
            </a:extLst>
          </p:cNvPr>
          <p:cNvSpPr txBox="1"/>
          <p:nvPr/>
        </p:nvSpPr>
        <p:spPr>
          <a:xfrm>
            <a:off x="11101387" y="46482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${}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7B41B-19CA-46AA-94A6-460055403349}"/>
              </a:ext>
            </a:extLst>
          </p:cNvPr>
          <p:cNvSpPr/>
          <p:nvPr/>
        </p:nvSpPr>
        <p:spPr>
          <a:xfrm>
            <a:off x="2076450" y="5391150"/>
            <a:ext cx="8929687" cy="7239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00FCE-7919-4D5C-8A4B-41203EA12786}"/>
              </a:ext>
            </a:extLst>
          </p:cNvPr>
          <p:cNvSpPr txBox="1"/>
          <p:nvPr/>
        </p:nvSpPr>
        <p:spPr>
          <a:xfrm>
            <a:off x="774660" y="5568434"/>
            <a:ext cx="82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636AA0-B123-4D0A-B653-9537E88A5DB6}"/>
              </a:ext>
            </a:extLst>
          </p:cNvPr>
          <p:cNvSpPr/>
          <p:nvPr/>
        </p:nvSpPr>
        <p:spPr>
          <a:xfrm>
            <a:off x="2076450" y="3648075"/>
            <a:ext cx="8929687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575F4-7D79-4266-BEE4-7195A8F97DF1}"/>
              </a:ext>
            </a:extLst>
          </p:cNvPr>
          <p:cNvSpPr txBox="1"/>
          <p:nvPr/>
        </p:nvSpPr>
        <p:spPr>
          <a:xfrm>
            <a:off x="774611" y="3825359"/>
            <a:ext cx="58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AOP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83546A-D1E2-4579-B0D1-AA8377A5EE83}"/>
              </a:ext>
            </a:extLst>
          </p:cNvPr>
          <p:cNvSpPr/>
          <p:nvPr/>
        </p:nvSpPr>
        <p:spPr>
          <a:xfrm>
            <a:off x="2266950" y="3833813"/>
            <a:ext cx="1552575" cy="4000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aspects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60EB9E-2729-4FA6-A7B1-66CBD3394F52}"/>
              </a:ext>
            </a:extLst>
          </p:cNvPr>
          <p:cNvSpPr/>
          <p:nvPr/>
        </p:nvSpPr>
        <p:spPr>
          <a:xfrm>
            <a:off x="4210050" y="3810000"/>
            <a:ext cx="1552575" cy="4000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aop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0AAF66-5DD0-48BF-A4F8-94DD27A2CF38}"/>
              </a:ext>
            </a:extLst>
          </p:cNvPr>
          <p:cNvSpPr/>
          <p:nvPr/>
        </p:nvSpPr>
        <p:spPr>
          <a:xfrm>
            <a:off x="6457950" y="3794641"/>
            <a:ext cx="2638425" cy="4000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20627F-371E-4798-8573-C5B6D8660414}"/>
              </a:ext>
            </a:extLst>
          </p:cNvPr>
          <p:cNvSpPr/>
          <p:nvPr/>
        </p:nvSpPr>
        <p:spPr>
          <a:xfrm>
            <a:off x="2076450" y="1524000"/>
            <a:ext cx="4181475" cy="188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CDAAE6-06AB-40EE-8F19-EB85FC6AD96B}"/>
              </a:ext>
            </a:extLst>
          </p:cNvPr>
          <p:cNvSpPr txBox="1"/>
          <p:nvPr/>
        </p:nvSpPr>
        <p:spPr>
          <a:xfrm>
            <a:off x="792821" y="2344222"/>
            <a:ext cx="6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606BF6-CC95-4090-BC58-721C5CE4256B}"/>
              </a:ext>
            </a:extLst>
          </p:cNvPr>
          <p:cNvSpPr/>
          <p:nvPr/>
        </p:nvSpPr>
        <p:spPr>
          <a:xfrm>
            <a:off x="2321719" y="1948935"/>
            <a:ext cx="1552575" cy="4000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  <a:r>
              <a:rPr lang="en-US" dirty="0" err="1"/>
              <a:t>mvc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5417E4-E1B4-44BA-9271-81470D4A8DA9}"/>
              </a:ext>
            </a:extLst>
          </p:cNvPr>
          <p:cNvSpPr/>
          <p:nvPr/>
        </p:nvSpPr>
        <p:spPr>
          <a:xfrm>
            <a:off x="4119562" y="1909761"/>
            <a:ext cx="1552575" cy="4000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Servlets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504946-D820-43E2-83D7-9D843F181EBE}"/>
              </a:ext>
            </a:extLst>
          </p:cNvPr>
          <p:cNvSpPr/>
          <p:nvPr/>
        </p:nvSpPr>
        <p:spPr>
          <a:xfrm>
            <a:off x="2476499" y="2658665"/>
            <a:ext cx="1552575" cy="4000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8CC293-6AB2-41FD-A14B-B72542C08808}"/>
              </a:ext>
            </a:extLst>
          </p:cNvPr>
          <p:cNvSpPr/>
          <p:nvPr/>
        </p:nvSpPr>
        <p:spPr>
          <a:xfrm>
            <a:off x="6824662" y="1524000"/>
            <a:ext cx="4181475" cy="1883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4F424-B390-43D4-B06F-A8300748A5BB}"/>
              </a:ext>
            </a:extLst>
          </p:cNvPr>
          <p:cNvSpPr txBox="1"/>
          <p:nvPr/>
        </p:nvSpPr>
        <p:spPr>
          <a:xfrm>
            <a:off x="8174696" y="1068943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Access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DE596F-E691-43AC-9C9F-2F1881F93366}"/>
              </a:ext>
            </a:extLst>
          </p:cNvPr>
          <p:cNvSpPr/>
          <p:nvPr/>
        </p:nvSpPr>
        <p:spPr>
          <a:xfrm>
            <a:off x="7270632" y="1678780"/>
            <a:ext cx="1552575" cy="4000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B2AA11-D553-4900-8F53-A5A2618A60A4}"/>
              </a:ext>
            </a:extLst>
          </p:cNvPr>
          <p:cNvSpPr/>
          <p:nvPr/>
        </p:nvSpPr>
        <p:spPr>
          <a:xfrm>
            <a:off x="9053512" y="1662113"/>
            <a:ext cx="1552575" cy="4000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OXM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F348B0-04B9-4403-96A0-F31C39EBBA1E}"/>
              </a:ext>
            </a:extLst>
          </p:cNvPr>
          <p:cNvSpPr/>
          <p:nvPr/>
        </p:nvSpPr>
        <p:spPr>
          <a:xfrm>
            <a:off x="7089655" y="2397403"/>
            <a:ext cx="1825744" cy="52252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195C45-742B-4941-8E66-4C18DF881A24}"/>
              </a:ext>
            </a:extLst>
          </p:cNvPr>
          <p:cNvSpPr/>
          <p:nvPr/>
        </p:nvSpPr>
        <p:spPr>
          <a:xfrm>
            <a:off x="9096375" y="2397403"/>
            <a:ext cx="1825744" cy="5225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JDBC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6D713C-22DD-4296-A4C0-90C89D9179AA}"/>
              </a:ext>
            </a:extLst>
          </p:cNvPr>
          <p:cNvSpPr/>
          <p:nvPr/>
        </p:nvSpPr>
        <p:spPr>
          <a:xfrm>
            <a:off x="4210050" y="2639078"/>
            <a:ext cx="1885950" cy="4000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377988002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E884-8551-43F9-9D83-A314C252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C26400-D814-495B-BF90-3CDA5C930491}"/>
              </a:ext>
            </a:extLst>
          </p:cNvPr>
          <p:cNvSpPr/>
          <p:nvPr/>
        </p:nvSpPr>
        <p:spPr>
          <a:xfrm>
            <a:off x="4524375" y="3200399"/>
            <a:ext cx="2543175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Container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C8A46-4B51-4080-9AC8-17DE3CF55A69}"/>
              </a:ext>
            </a:extLst>
          </p:cNvPr>
          <p:cNvSpPr/>
          <p:nvPr/>
        </p:nvSpPr>
        <p:spPr>
          <a:xfrm>
            <a:off x="4514850" y="1690688"/>
            <a:ext cx="2562225" cy="766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POJO/ </a:t>
            </a:r>
            <a:r>
              <a:rPr lang="en-US" dirty="0" err="1"/>
              <a:t>MOdel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28C8EB-B136-4EC5-853F-3CD40064428B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5795963" y="2457450"/>
            <a:ext cx="0" cy="74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4C7723E-033D-4003-873B-24B270627FAA}"/>
              </a:ext>
            </a:extLst>
          </p:cNvPr>
          <p:cNvSpPr/>
          <p:nvPr/>
        </p:nvSpPr>
        <p:spPr>
          <a:xfrm>
            <a:off x="590550" y="3281360"/>
            <a:ext cx="2143125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Configurations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361B26-4935-4AC9-856D-3E818924C10C}"/>
              </a:ext>
            </a:extLst>
          </p:cNvPr>
          <p:cNvCxnSpPr>
            <a:stCxn id="4" idx="1"/>
            <a:endCxn id="9" idx="3"/>
          </p:cNvCxnSpPr>
          <p:nvPr/>
        </p:nvCxnSpPr>
        <p:spPr>
          <a:xfrm flipH="1" flipV="1">
            <a:off x="2733675" y="3681411"/>
            <a:ext cx="17907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FE59A1-0EF2-4C0D-ADC1-4B3E655FE1DF}"/>
              </a:ext>
            </a:extLst>
          </p:cNvPr>
          <p:cNvSpPr txBox="1"/>
          <p:nvPr/>
        </p:nvSpPr>
        <p:spPr>
          <a:xfrm>
            <a:off x="2774665" y="3400425"/>
            <a:ext cx="17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  <a:p>
            <a:r>
              <a:rPr lang="en-US" dirty="0"/>
              <a:t>Xml/annotations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4B4E9C-39C7-4A61-8CD5-2D6C270AB84C}"/>
              </a:ext>
            </a:extLst>
          </p:cNvPr>
          <p:cNvSpPr/>
          <p:nvPr/>
        </p:nvSpPr>
        <p:spPr>
          <a:xfrm>
            <a:off x="4552950" y="4914896"/>
            <a:ext cx="2514600" cy="86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Application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35472C-B895-401C-804F-4942E31EFF7C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5795963" y="4162424"/>
            <a:ext cx="14287" cy="75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B9E54D-E1BC-4CB1-9566-93972F8DFF37}"/>
              </a:ext>
            </a:extLst>
          </p:cNvPr>
          <p:cNvSpPr txBox="1"/>
          <p:nvPr/>
        </p:nvSpPr>
        <p:spPr>
          <a:xfrm>
            <a:off x="8096250" y="2457450"/>
            <a:ext cx="2946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Servlet Context</a:t>
            </a:r>
          </a:p>
          <a:p>
            <a:r>
              <a:rPr lang="en-US" b="1" dirty="0">
                <a:highlight>
                  <a:srgbClr val="FFFF00"/>
                </a:highlight>
              </a:rPr>
              <a:t>Spring Context</a:t>
            </a:r>
          </a:p>
          <a:p>
            <a:r>
              <a:rPr lang="en-US" dirty="0"/>
              <a:t>	populate all objects</a:t>
            </a:r>
          </a:p>
          <a:p>
            <a:r>
              <a:rPr lang="en-US" dirty="0"/>
              <a:t>	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3B1B5F-873A-48DE-B0AB-CC3102D6E04F}"/>
              </a:ext>
            </a:extLst>
          </p:cNvPr>
          <p:cNvSpPr/>
          <p:nvPr/>
        </p:nvSpPr>
        <p:spPr>
          <a:xfrm>
            <a:off x="5972175" y="3281360"/>
            <a:ext cx="561975" cy="2428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8BF2F0-F0B4-41D7-9C78-7A85B6C8234D}"/>
              </a:ext>
            </a:extLst>
          </p:cNvPr>
          <p:cNvSpPr/>
          <p:nvPr/>
        </p:nvSpPr>
        <p:spPr>
          <a:xfrm>
            <a:off x="5248275" y="3281360"/>
            <a:ext cx="561975" cy="24289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413695-6337-4B6F-AF2C-550F9BF5D668}"/>
              </a:ext>
            </a:extLst>
          </p:cNvPr>
          <p:cNvSpPr/>
          <p:nvPr/>
        </p:nvSpPr>
        <p:spPr>
          <a:xfrm>
            <a:off x="4614863" y="3312315"/>
            <a:ext cx="561975" cy="24289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0DADFB-D135-4F3C-80EC-A7F56C0AA7FF}"/>
              </a:ext>
            </a:extLst>
          </p:cNvPr>
          <p:cNvCxnSpPr>
            <a:stCxn id="19" idx="6"/>
          </p:cNvCxnSpPr>
          <p:nvPr/>
        </p:nvCxnSpPr>
        <p:spPr>
          <a:xfrm>
            <a:off x="6534150" y="3402805"/>
            <a:ext cx="1981200" cy="46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601F35-8663-46CB-8D40-5C340577E3AA}"/>
              </a:ext>
            </a:extLst>
          </p:cNvPr>
          <p:cNvSpPr txBox="1"/>
          <p:nvPr/>
        </p:nvSpPr>
        <p:spPr>
          <a:xfrm>
            <a:off x="8424862" y="370260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Beans</a:t>
            </a:r>
          </a:p>
        </p:txBody>
      </p:sp>
    </p:spTree>
    <p:extLst>
      <p:ext uri="{BB962C8B-B14F-4D97-AF65-F5344CB8AC3E}">
        <p14:creationId xmlns:p14="http://schemas.microsoft.com/office/powerpoint/2010/main" val="43341883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CC70-20D4-4B3D-98C5-E29F14B8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B6BE-87A2-485D-B7AE-9D3890A6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Setter Injection </a:t>
            </a:r>
            <a:r>
              <a:rPr lang="en-US" dirty="0">
                <a:sym typeface="Wingdings" panose="05000000000000000000" pitchFamily="2" charset="2"/>
              </a:rPr>
              <a:t> &lt;property&gt; …..&lt;/property&gt;</a:t>
            </a:r>
            <a:endParaRPr lang="en-US" dirty="0"/>
          </a:p>
          <a:p>
            <a:pPr lvl="1"/>
            <a:r>
              <a:rPr lang="en-US" dirty="0"/>
              <a:t>Customer </a:t>
            </a:r>
            <a:r>
              <a:rPr lang="en-US" dirty="0" err="1"/>
              <a:t>cust</a:t>
            </a:r>
            <a:r>
              <a:rPr lang="en-US" dirty="0"/>
              <a:t>=new Customer();</a:t>
            </a:r>
          </a:p>
          <a:p>
            <a:pPr lvl="1"/>
            <a:r>
              <a:rPr lang="en-US" dirty="0" err="1"/>
              <a:t>Cust.setAddress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address</a:t>
            </a:r>
            <a:r>
              <a:rPr lang="en-US" dirty="0"/>
              <a:t>);</a:t>
            </a:r>
          </a:p>
          <a:p>
            <a:r>
              <a:rPr lang="en-US" dirty="0"/>
              <a:t>Constructor Injection &lt;</a:t>
            </a:r>
            <a:r>
              <a:rPr lang="en-US" dirty="0" err="1"/>
              <a:t>constrcutor-arg</a:t>
            </a:r>
            <a:r>
              <a:rPr lang="en-US" dirty="0"/>
              <a:t>&gt; ….&lt;/constructor-</a:t>
            </a:r>
            <a:r>
              <a:rPr lang="en-US" dirty="0" err="1"/>
              <a:t>arg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Customer </a:t>
            </a:r>
            <a:r>
              <a:rPr lang="en-US" dirty="0" err="1"/>
              <a:t>cust</a:t>
            </a:r>
            <a:r>
              <a:rPr lang="en-US" dirty="0"/>
              <a:t>=new Customer(12,’tom’,’jerry’,</a:t>
            </a:r>
            <a:r>
              <a:rPr lang="en-US" dirty="0">
                <a:solidFill>
                  <a:srgbClr val="FF0000"/>
                </a:solidFill>
              </a:rPr>
              <a:t>address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r>
              <a:rPr lang="en-US" dirty="0"/>
              <a:t>Method Injection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xml</a:t>
            </a:r>
            <a:r>
              <a:rPr lang="en-US" dirty="0">
                <a:sym typeface="Wingdings" panose="05000000000000000000" pitchFamily="2" charset="2"/>
              </a:rPr>
              <a:t> + java config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Prototype bean </a:t>
            </a:r>
            <a:r>
              <a:rPr lang="en-US" dirty="0"/>
              <a:t>injected into Singleton beans </a:t>
            </a:r>
          </a:p>
          <a:p>
            <a:pPr lvl="1"/>
            <a:endParaRPr lang="en-US" dirty="0"/>
          </a:p>
          <a:p>
            <a:r>
              <a:rPr lang="en-US" b="1" dirty="0"/>
              <a:t>Field Injection </a:t>
            </a:r>
            <a:r>
              <a:rPr lang="en-US" b="1" dirty="0">
                <a:sym typeface="Wingdings" panose="05000000000000000000" pitchFamily="2" charset="2"/>
              </a:rPr>
              <a:t> annotation config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360299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61D7-17DF-47B7-8529-5833D201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8409-DE81-4F98-8FA2-77E698EC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Spring Context</a:t>
            </a:r>
          </a:p>
          <a:p>
            <a:pPr lvl="1"/>
            <a:r>
              <a:rPr lang="en-US" sz="3600" dirty="0" err="1">
                <a:highlight>
                  <a:srgbClr val="00FF00"/>
                </a:highlight>
              </a:rPr>
              <a:t>AbstractApplicationContext</a:t>
            </a:r>
            <a:endParaRPr lang="en-US" sz="3600" dirty="0">
              <a:highlight>
                <a:srgbClr val="00FF00"/>
              </a:highlight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ClassPathXmlApplicationContext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FileSystemXMLsApplicationContext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ebApplicationContext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Web applications  spring-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webmvc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600" dirty="0" err="1"/>
              <a:t>BeanFactory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 backwards compatibility support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258424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8F48-7ED2-45EE-BAC0-9A505ECE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A0D3-774A-4B38-A43A-9BFD72028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&lt;bean&gt; </a:t>
            </a:r>
          </a:p>
          <a:p>
            <a:r>
              <a:rPr lang="en-US" dirty="0"/>
              <a:t>Default scope</a:t>
            </a:r>
          </a:p>
          <a:p>
            <a:pPr lvl="1"/>
            <a:r>
              <a:rPr lang="en-US" dirty="0"/>
              <a:t>Singleton </a:t>
            </a:r>
            <a:r>
              <a:rPr lang="en-US" dirty="0">
                <a:sym typeface="Wingdings" panose="05000000000000000000" pitchFamily="2" charset="2"/>
              </a:rPr>
              <a:t> only one object created through out life time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Prototype  for every request new object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Other scopes (web application)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Request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Application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Session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Thread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websocket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0735B2-6C5A-4D97-843D-B1F4911FC800}"/>
              </a:ext>
            </a:extLst>
          </p:cNvPr>
          <p:cNvSpPr/>
          <p:nvPr/>
        </p:nvSpPr>
        <p:spPr>
          <a:xfrm>
            <a:off x="8582025" y="514350"/>
            <a:ext cx="2571750" cy="2571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F9D75E-AEFB-47A3-80A1-DB3702677276}"/>
              </a:ext>
            </a:extLst>
          </p:cNvPr>
          <p:cNvSpPr/>
          <p:nvPr/>
        </p:nvSpPr>
        <p:spPr>
          <a:xfrm>
            <a:off x="9753600" y="1085850"/>
            <a:ext cx="2438400" cy="9773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  <a:p>
            <a:pPr algn="ctr"/>
            <a:r>
              <a:rPr lang="en-US" dirty="0"/>
              <a:t>Tom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863B9D-9097-449D-9C78-D88F4FEE22C5}"/>
              </a:ext>
            </a:extLst>
          </p:cNvPr>
          <p:cNvCxnSpPr>
            <a:cxnSpLocks/>
          </p:cNvCxnSpPr>
          <p:nvPr/>
        </p:nvCxnSpPr>
        <p:spPr>
          <a:xfrm>
            <a:off x="7658100" y="681037"/>
            <a:ext cx="2266950" cy="67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9DAD40-2BEC-4E2A-881B-EF62120B77CC}"/>
              </a:ext>
            </a:extLst>
          </p:cNvPr>
          <p:cNvCxnSpPr>
            <a:cxnSpLocks/>
          </p:cNvCxnSpPr>
          <p:nvPr/>
        </p:nvCxnSpPr>
        <p:spPr>
          <a:xfrm>
            <a:off x="7077075" y="1924051"/>
            <a:ext cx="2143125" cy="73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ADDB9E-7979-4272-988B-A1D0869F86FF}"/>
              </a:ext>
            </a:extLst>
          </p:cNvPr>
          <p:cNvSpPr txBox="1"/>
          <p:nvPr/>
        </p:nvSpPr>
        <p:spPr>
          <a:xfrm>
            <a:off x="6096000" y="1693902"/>
            <a:ext cx="12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FF02E-0EB9-495E-9B8D-A77DA3D90B5D}"/>
              </a:ext>
            </a:extLst>
          </p:cNvPr>
          <p:cNvSpPr txBox="1"/>
          <p:nvPr/>
        </p:nvSpPr>
        <p:spPr>
          <a:xfrm>
            <a:off x="7143750" y="750887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B9326C-F5CF-4C98-B580-BE65AC135D51}"/>
              </a:ext>
            </a:extLst>
          </p:cNvPr>
          <p:cNvSpPr/>
          <p:nvPr/>
        </p:nvSpPr>
        <p:spPr>
          <a:xfrm>
            <a:off x="9124950" y="2238891"/>
            <a:ext cx="2438400" cy="9773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</a:t>
            </a:r>
          </a:p>
          <a:p>
            <a:pPr algn="ctr"/>
            <a:r>
              <a:rPr lang="en-US" dirty="0"/>
              <a:t>Kamal singh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61900509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06AE-969F-4C09-8128-0BFF85CF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- wiring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0C2B-5715-4EF6-B55E-90904E2C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do dependency injection / container does dependency injection </a:t>
            </a:r>
          </a:p>
          <a:p>
            <a:r>
              <a:rPr lang="en-US" dirty="0"/>
              <a:t>No /default</a:t>
            </a:r>
          </a:p>
          <a:p>
            <a:r>
              <a:rPr lang="en-US" dirty="0" err="1"/>
              <a:t>byName</a:t>
            </a:r>
            <a:endParaRPr lang="en-US" dirty="0"/>
          </a:p>
          <a:p>
            <a:r>
              <a:rPr lang="en-US" dirty="0" err="1"/>
              <a:t>byType</a:t>
            </a:r>
            <a:endParaRPr lang="en-US" dirty="0"/>
          </a:p>
          <a:p>
            <a:pPr lvl="1"/>
            <a:r>
              <a:rPr lang="en-US" dirty="0"/>
              <a:t>Ambiguous problem may arise </a:t>
            </a:r>
            <a:r>
              <a:rPr lang="en-US" dirty="0">
                <a:sym typeface="Wingdings" panose="05000000000000000000" pitchFamily="2" charset="2"/>
              </a:rPr>
              <a:t> @Qualifier</a:t>
            </a:r>
            <a:endParaRPr lang="en-US" dirty="0"/>
          </a:p>
          <a:p>
            <a:r>
              <a:rPr lang="en-US" dirty="0"/>
              <a:t>Constructor/field</a:t>
            </a:r>
          </a:p>
          <a:p>
            <a:pPr lvl="1"/>
            <a:r>
              <a:rPr lang="en-US" dirty="0"/>
              <a:t>Auto-detect</a:t>
            </a:r>
          </a:p>
        </p:txBody>
      </p:sp>
    </p:spTree>
    <p:extLst>
      <p:ext uri="{BB962C8B-B14F-4D97-AF65-F5344CB8AC3E}">
        <p14:creationId xmlns:p14="http://schemas.microsoft.com/office/powerpoint/2010/main" val="211292722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B88F-7C67-41B1-BAA0-BB611027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0284-6E0C-4F8F-A938-DCE07508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ByTYpe</a:t>
            </a:r>
            <a:r>
              <a:rPr lang="en-US" dirty="0"/>
              <a:t> </a:t>
            </a:r>
            <a:r>
              <a:rPr lang="en-US" dirty="0" err="1"/>
              <a:t>autowiring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Ambiguous problem may arise </a:t>
            </a:r>
          </a:p>
          <a:p>
            <a:r>
              <a:rPr lang="en-US" dirty="0"/>
              <a:t>Primitive can not be auto wired</a:t>
            </a:r>
          </a:p>
          <a:p>
            <a:r>
              <a:rPr lang="en-US" dirty="0"/>
              <a:t>Overwriting (manually, auto-wiring)</a:t>
            </a:r>
          </a:p>
        </p:txBody>
      </p:sp>
    </p:spTree>
    <p:extLst>
      <p:ext uri="{BB962C8B-B14F-4D97-AF65-F5344CB8AC3E}">
        <p14:creationId xmlns:p14="http://schemas.microsoft.com/office/powerpoint/2010/main" val="285501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AC93EB-7D93-47C7-9246-5E2E5FEEF692}"/>
              </a:ext>
            </a:extLst>
          </p:cNvPr>
          <p:cNvSpPr/>
          <p:nvPr/>
        </p:nvSpPr>
        <p:spPr>
          <a:xfrm>
            <a:off x="3390900" y="514350"/>
            <a:ext cx="5600700" cy="2609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Double </a:t>
            </a:r>
            <a:r>
              <a:rPr lang="en-US" dirty="0" err="1"/>
              <a:t>calculateTax</a:t>
            </a:r>
            <a:r>
              <a:rPr lang="en-US" dirty="0"/>
              <a:t>(double </a:t>
            </a:r>
            <a:r>
              <a:rPr lang="en-US" dirty="0" err="1"/>
              <a:t>totalEarnings</a:t>
            </a:r>
            <a:r>
              <a:rPr lang="en-US" dirty="0"/>
              <a:t>); (s)</a:t>
            </a:r>
          </a:p>
          <a:p>
            <a:pPr algn="ctr"/>
            <a:r>
              <a:rPr lang="en-US" dirty="0"/>
              <a:t>public String </a:t>
            </a:r>
            <a:r>
              <a:rPr lang="en-US" dirty="0" err="1"/>
              <a:t>greetUser</a:t>
            </a:r>
            <a:r>
              <a:rPr lang="en-US" dirty="0"/>
              <a:t>(String username) (a)</a:t>
            </a:r>
          </a:p>
          <a:p>
            <a:pPr algn="ctr"/>
            <a:r>
              <a:rPr lang="en-US" dirty="0"/>
              <a:t>Default public void </a:t>
            </a:r>
            <a:r>
              <a:rPr lang="en-US" dirty="0" err="1"/>
              <a:t>printColor</a:t>
            </a:r>
            <a:r>
              <a:rPr lang="en-US" dirty="0"/>
              <a:t>(String color){} (d)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EA811-B431-4481-A71D-FCEFB13E4503}"/>
              </a:ext>
            </a:extLst>
          </p:cNvPr>
          <p:cNvSpPr/>
          <p:nvPr/>
        </p:nvSpPr>
        <p:spPr>
          <a:xfrm>
            <a:off x="3390900" y="514350"/>
            <a:ext cx="56007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IService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64869-0425-4255-A308-0649246B0912}"/>
              </a:ext>
            </a:extLst>
          </p:cNvPr>
          <p:cNvSpPr txBox="1"/>
          <p:nvPr/>
        </p:nvSpPr>
        <p:spPr>
          <a:xfrm>
            <a:off x="847725" y="3886200"/>
            <a:ext cx="16770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ighlight>
                  <a:srgbClr val="C0C0C0"/>
                </a:highlight>
              </a:rPr>
              <a:t>Tax Calculation</a:t>
            </a:r>
          </a:p>
          <a:p>
            <a:r>
              <a:rPr lang="en-US" dirty="0">
                <a:highlight>
                  <a:srgbClr val="C0C0C0"/>
                </a:highlight>
              </a:rPr>
              <a:t>&gt; 5000000 30%</a:t>
            </a:r>
          </a:p>
          <a:p>
            <a:r>
              <a:rPr lang="en-US" dirty="0">
                <a:highlight>
                  <a:srgbClr val="C0C0C0"/>
                </a:highlight>
              </a:rPr>
              <a:t>&gt;1000000   20%</a:t>
            </a:r>
          </a:p>
          <a:p>
            <a:r>
              <a:rPr lang="en-US" dirty="0">
                <a:highlight>
                  <a:srgbClr val="C0C0C0"/>
                </a:highlight>
              </a:rPr>
              <a:t>&gt;500000	   10%</a:t>
            </a:r>
          </a:p>
          <a:p>
            <a:r>
              <a:rPr lang="en-US" dirty="0">
                <a:highlight>
                  <a:srgbClr val="C0C0C0"/>
                </a:highlight>
              </a:rPr>
              <a:t>&lt;5lak	0%</a:t>
            </a:r>
          </a:p>
          <a:p>
            <a:r>
              <a:rPr lang="en-US" u="sng" dirty="0"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509561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F7E9-C493-4A52-A311-55FDD882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71A3-E64C-4FBE-B5A6-4F9DE928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&lt;props&gt;</a:t>
            </a:r>
          </a:p>
        </p:txBody>
      </p:sp>
    </p:spTree>
    <p:extLst>
      <p:ext uri="{BB962C8B-B14F-4D97-AF65-F5344CB8AC3E}">
        <p14:creationId xmlns:p14="http://schemas.microsoft.com/office/powerpoint/2010/main" val="244496046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D21C-2449-4FBC-A208-792611B1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8A8-7500-4D60-9566-42EDE99E2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TokenMachine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singleton</a:t>
            </a:r>
            <a:endParaRPr lang="en-US" dirty="0"/>
          </a:p>
          <a:p>
            <a:r>
              <a:rPr lang="en-US" dirty="0"/>
              <a:t>Token </a:t>
            </a:r>
            <a:r>
              <a:rPr lang="en-US" dirty="0">
                <a:sym typeface="Wingdings" panose="05000000000000000000" pitchFamily="2" charset="2"/>
              </a:rPr>
              <a:t> prototype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786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EC11-42F5-4217-977E-DF352841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Config </a:t>
            </a:r>
            <a:r>
              <a:rPr lang="en-US" dirty="0">
                <a:sym typeface="Wingdings" panose="05000000000000000000" pitchFamily="2" charset="2"/>
              </a:rPr>
              <a:t> annotations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175C-5B33-4849-AD5C-27E7DD0B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JavaClass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@Configurations</a:t>
            </a:r>
          </a:p>
          <a:p>
            <a:r>
              <a:rPr lang="en-US" dirty="0">
                <a:sym typeface="Wingdings" panose="05000000000000000000" pitchFamily="2" charset="2"/>
              </a:rPr>
              <a:t>@Bean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2511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E4FB-AF8D-40A6-AB3E-F4870389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Autowiring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557E0-9659-41A7-9E5E-4FD5277C1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en-US" dirty="0"/>
              <a:t>@Autowired </a:t>
            </a:r>
            <a:r>
              <a:rPr lang="en-US" dirty="0">
                <a:sym typeface="Wingdings" panose="05000000000000000000" pitchFamily="2" charset="2"/>
              </a:rPr>
              <a:t> filed/setter method</a:t>
            </a:r>
          </a:p>
          <a:p>
            <a:r>
              <a:rPr lang="en-US" dirty="0">
                <a:sym typeface="Wingdings" panose="05000000000000000000" pitchFamily="2" charset="2"/>
              </a:rPr>
              <a:t>@Qulifier</a:t>
            </a:r>
          </a:p>
          <a:p>
            <a:r>
              <a:rPr lang="en-US" dirty="0">
                <a:sym typeface="Wingdings" panose="05000000000000000000" pitchFamily="2" charset="2"/>
              </a:rPr>
              <a:t>@Configuration</a:t>
            </a:r>
          </a:p>
          <a:p>
            <a:r>
              <a:rPr lang="en-US" dirty="0">
                <a:sym typeface="Wingdings" panose="05000000000000000000" pitchFamily="2" charset="2"/>
              </a:rPr>
              <a:t>@Bean</a:t>
            </a:r>
          </a:p>
          <a:p>
            <a:r>
              <a:rPr lang="en-US" dirty="0">
                <a:sym typeface="Wingdings" panose="05000000000000000000" pitchFamily="2" charset="2"/>
              </a:rPr>
              <a:t>@scope</a:t>
            </a:r>
          </a:p>
          <a:p>
            <a:r>
              <a:rPr lang="en-US" dirty="0">
                <a:sym typeface="Wingdings" panose="05000000000000000000" pitchFamily="2" charset="2"/>
              </a:rPr>
              <a:t>@PreConstuct</a:t>
            </a:r>
          </a:p>
          <a:p>
            <a:r>
              <a:rPr lang="en-US" dirty="0">
                <a:sym typeface="Wingdings" panose="05000000000000000000" pitchFamily="2" charset="2"/>
              </a:rPr>
              <a:t>@PostDestroy</a:t>
            </a:r>
          </a:p>
          <a:p>
            <a:r>
              <a:rPr lang="en-US" dirty="0">
                <a:sym typeface="Wingdings" panose="05000000000000000000" pitchFamily="2" charset="2"/>
              </a:rPr>
              <a:t>@Lazy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095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C592-54FE-409E-9D98-8A489B74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C4B6E-5973-4F53-B95D-978C60BBE7F3}"/>
              </a:ext>
            </a:extLst>
          </p:cNvPr>
          <p:cNvSpPr/>
          <p:nvPr/>
        </p:nvSpPr>
        <p:spPr>
          <a:xfrm>
            <a:off x="190500" y="3429000"/>
            <a:ext cx="22479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Client/</a:t>
            </a:r>
          </a:p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72D71F-C502-47C4-93B1-793DAF833BBA}"/>
              </a:ext>
            </a:extLst>
          </p:cNvPr>
          <p:cNvSpPr/>
          <p:nvPr/>
        </p:nvSpPr>
        <p:spPr>
          <a:xfrm>
            <a:off x="3788566" y="2980250"/>
            <a:ext cx="1990726" cy="17335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Dispatcher</a:t>
            </a:r>
          </a:p>
          <a:p>
            <a:pPr algn="ctr"/>
            <a:r>
              <a:rPr lang="en-US" sz="2000" b="1" dirty="0"/>
              <a:t>Servlet</a:t>
            </a:r>
          </a:p>
          <a:p>
            <a:pPr algn="ctr"/>
            <a:r>
              <a:rPr lang="en-US" sz="1400" b="1" dirty="0"/>
              <a:t>(manage flow of Spring MVC)</a:t>
            </a:r>
          </a:p>
          <a:p>
            <a:pPr algn="ctr"/>
            <a:endParaRPr lang="en-US" sz="2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031B85-9127-48B7-984E-3585BA7DF7C9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2438400" y="3752850"/>
            <a:ext cx="1350166" cy="9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3C3529-A1E6-4F49-B2A1-D458ED9A4729}"/>
              </a:ext>
            </a:extLst>
          </p:cNvPr>
          <p:cNvSpPr txBox="1"/>
          <p:nvPr/>
        </p:nvSpPr>
        <p:spPr>
          <a:xfrm>
            <a:off x="3658081" y="1991022"/>
            <a:ext cx="22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Front 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3A0B4-CF5D-4F3F-9A44-351DEE321144}"/>
              </a:ext>
            </a:extLst>
          </p:cNvPr>
          <p:cNvSpPr txBox="1"/>
          <p:nvPr/>
        </p:nvSpPr>
        <p:spPr>
          <a:xfrm>
            <a:off x="2800350" y="3429000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7AACD2-8938-4B89-887C-3C3AE656004A}"/>
              </a:ext>
            </a:extLst>
          </p:cNvPr>
          <p:cNvSpPr/>
          <p:nvPr/>
        </p:nvSpPr>
        <p:spPr>
          <a:xfrm>
            <a:off x="6663087" y="2839039"/>
            <a:ext cx="2781300" cy="185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@</a:t>
            </a:r>
            <a:r>
              <a:rPr lang="en-US" sz="2400" b="1" dirty="0">
                <a:solidFill>
                  <a:srgbClr val="FF0000"/>
                </a:solidFill>
                <a:highlight>
                  <a:srgbClr val="00FFFF"/>
                </a:highlight>
              </a:rPr>
              <a:t>Controller</a:t>
            </a:r>
            <a:endParaRPr lang="en-US" b="1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9E0BB1-4D53-447F-8DA9-32A81FFA8664}"/>
              </a:ext>
            </a:extLst>
          </p:cNvPr>
          <p:cNvCxnSpPr>
            <a:stCxn id="5" idx="6"/>
            <a:endCxn id="13" idx="1"/>
          </p:cNvCxnSpPr>
          <p:nvPr/>
        </p:nvCxnSpPr>
        <p:spPr>
          <a:xfrm flipV="1">
            <a:off x="5779292" y="3766462"/>
            <a:ext cx="883795" cy="8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exagon 16">
            <a:extLst>
              <a:ext uri="{FF2B5EF4-FFF2-40B4-BE49-F238E27FC236}">
                <a16:creationId xmlns:a16="http://schemas.microsoft.com/office/drawing/2014/main" id="{0D5D52B5-9453-4ADE-BC21-4E2D1A4C3F46}"/>
              </a:ext>
            </a:extLst>
          </p:cNvPr>
          <p:cNvSpPr/>
          <p:nvPr/>
        </p:nvSpPr>
        <p:spPr>
          <a:xfrm>
            <a:off x="8453435" y="2927866"/>
            <a:ext cx="733425" cy="636032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login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EF983D94-319D-43E9-9BB5-9EE430A29F92}"/>
              </a:ext>
            </a:extLst>
          </p:cNvPr>
          <p:cNvSpPr/>
          <p:nvPr/>
        </p:nvSpPr>
        <p:spPr>
          <a:xfrm>
            <a:off x="6729413" y="2886075"/>
            <a:ext cx="733425" cy="63603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5EDCD51D-1E4F-4933-B9B0-7E1C6DE8F2DA}"/>
              </a:ext>
            </a:extLst>
          </p:cNvPr>
          <p:cNvSpPr/>
          <p:nvPr/>
        </p:nvSpPr>
        <p:spPr>
          <a:xfrm>
            <a:off x="7546181" y="2865276"/>
            <a:ext cx="733425" cy="63603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Report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B9DED8B-0E78-4170-BB05-83DA9188D762}"/>
              </a:ext>
            </a:extLst>
          </p:cNvPr>
          <p:cNvSpPr/>
          <p:nvPr/>
        </p:nvSpPr>
        <p:spPr>
          <a:xfrm>
            <a:off x="6867523" y="3550682"/>
            <a:ext cx="733425" cy="63603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0C63F42-B20D-4DE9-8C21-4872B8796CA3}"/>
              </a:ext>
            </a:extLst>
          </p:cNvPr>
          <p:cNvSpPr/>
          <p:nvPr/>
        </p:nvSpPr>
        <p:spPr>
          <a:xfrm>
            <a:off x="7986712" y="3560207"/>
            <a:ext cx="733425" cy="63603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validate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F3317-A83A-42A7-AD08-490F9264BF33}"/>
              </a:ext>
            </a:extLst>
          </p:cNvPr>
          <p:cNvSpPr txBox="1"/>
          <p:nvPr/>
        </p:nvSpPr>
        <p:spPr>
          <a:xfrm>
            <a:off x="5733722" y="331664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F801AA-FC12-4C84-9C9B-7698351A0833}"/>
              </a:ext>
            </a:extLst>
          </p:cNvPr>
          <p:cNvSpPr/>
          <p:nvPr/>
        </p:nvSpPr>
        <p:spPr>
          <a:xfrm>
            <a:off x="6505571" y="1152526"/>
            <a:ext cx="2905131" cy="78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handler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@</a:t>
            </a:r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Request Mapping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13A07A-4937-4777-9579-8F9EC4CDA192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124699" y="1937851"/>
            <a:ext cx="833438" cy="88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82017E-2BAD-4489-81B1-516A13A5D29C}"/>
              </a:ext>
            </a:extLst>
          </p:cNvPr>
          <p:cNvCxnSpPr>
            <a:stCxn id="23" idx="2"/>
          </p:cNvCxnSpPr>
          <p:nvPr/>
        </p:nvCxnSpPr>
        <p:spPr>
          <a:xfrm>
            <a:off x="7958137" y="1937851"/>
            <a:ext cx="833438" cy="99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C01986-8EB1-4504-A056-CEBCB4B1150D}"/>
              </a:ext>
            </a:extLst>
          </p:cNvPr>
          <p:cNvCxnSpPr/>
          <p:nvPr/>
        </p:nvCxnSpPr>
        <p:spPr>
          <a:xfrm flipH="1">
            <a:off x="5619750" y="4186714"/>
            <a:ext cx="1009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742126-6DAA-4A69-B733-D10D0817973C}"/>
              </a:ext>
            </a:extLst>
          </p:cNvPr>
          <p:cNvSpPr txBox="1"/>
          <p:nvPr/>
        </p:nvSpPr>
        <p:spPr>
          <a:xfrm>
            <a:off x="5307461" y="4201396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00FFFF"/>
                </a:highlight>
              </a:rPr>
              <a:t>ModelAndView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3F6ADC-04BA-44BF-A165-9B0798771D6A}"/>
              </a:ext>
            </a:extLst>
          </p:cNvPr>
          <p:cNvSpPr txBox="1"/>
          <p:nvPr/>
        </p:nvSpPr>
        <p:spPr>
          <a:xfrm>
            <a:off x="6798" y="4939965"/>
            <a:ext cx="44244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</a:t>
            </a:r>
            <a:r>
              <a:rPr lang="en-US" dirty="0">
                <a:sym typeface="Wingdings" panose="05000000000000000000" pitchFamily="2" charset="2"/>
              </a:rPr>
              <a:t> rendered with POJO (input/output)</a:t>
            </a:r>
          </a:p>
          <a:p>
            <a:r>
              <a:rPr lang="en-US" dirty="0">
                <a:sym typeface="Wingdings" panose="05000000000000000000" pitchFamily="2" charset="2"/>
              </a:rPr>
              <a:t>Data of app</a:t>
            </a:r>
          </a:p>
          <a:p>
            <a:r>
              <a:rPr lang="en-US" dirty="0">
                <a:sym typeface="Wingdings" panose="05000000000000000000" pitchFamily="2" charset="2"/>
              </a:rPr>
              <a:t>Data can be obj or collection</a:t>
            </a:r>
            <a:endParaRPr lang="en-US" dirty="0"/>
          </a:p>
          <a:p>
            <a:r>
              <a:rPr lang="en-US" dirty="0" err="1"/>
              <a:t>AndView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 (</a:t>
            </a:r>
            <a:r>
              <a:rPr lang="en-US" dirty="0" err="1">
                <a:sym typeface="Wingdings" panose="05000000000000000000" pitchFamily="2" charset="2"/>
              </a:rPr>
              <a:t>JSPpages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presentation tier (view name)</a:t>
            </a:r>
            <a:endParaRPr lang="en-US" dirty="0"/>
          </a:p>
        </p:txBody>
      </p:sp>
      <p:sp>
        <p:nvSpPr>
          <p:cNvPr id="32" name="Flowchart: Multidocument 31">
            <a:extLst>
              <a:ext uri="{FF2B5EF4-FFF2-40B4-BE49-F238E27FC236}">
                <a16:creationId xmlns:a16="http://schemas.microsoft.com/office/drawing/2014/main" id="{31E08344-18CB-441C-B779-DBDBED42CE70}"/>
              </a:ext>
            </a:extLst>
          </p:cNvPr>
          <p:cNvSpPr/>
          <p:nvPr/>
        </p:nvSpPr>
        <p:spPr>
          <a:xfrm>
            <a:off x="3783668" y="5686743"/>
            <a:ext cx="2257424" cy="1143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Template</a:t>
            </a:r>
          </a:p>
          <a:p>
            <a:pPr algn="ctr"/>
            <a:r>
              <a:rPr lang="en-US" sz="2000" b="1" dirty="0"/>
              <a:t>View Resolver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F90AFC-5210-470A-875A-2372DAC7862B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4775958" y="4713800"/>
            <a:ext cx="7971" cy="124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E62209-E80D-45FB-AECC-F7777CC53A4F}"/>
              </a:ext>
            </a:extLst>
          </p:cNvPr>
          <p:cNvSpPr txBox="1"/>
          <p:nvPr/>
        </p:nvSpPr>
        <p:spPr>
          <a:xfrm rot="16200000">
            <a:off x="4250772" y="4817447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ModelAndView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00D00B-5368-4351-8A21-FDCBC3318813}"/>
              </a:ext>
            </a:extLst>
          </p:cNvPr>
          <p:cNvCxnSpPr>
            <a:cxnSpLocks/>
          </p:cNvCxnSpPr>
          <p:nvPr/>
        </p:nvCxnSpPr>
        <p:spPr>
          <a:xfrm flipV="1">
            <a:off x="4383693" y="4570728"/>
            <a:ext cx="40723" cy="124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7BDB60-1BCA-43EC-9823-631A564685CC}"/>
              </a:ext>
            </a:extLst>
          </p:cNvPr>
          <p:cNvSpPr txBox="1"/>
          <p:nvPr/>
        </p:nvSpPr>
        <p:spPr>
          <a:xfrm rot="16200000">
            <a:off x="3813549" y="489747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004628-5D9F-4699-B101-BD06E4D2B84E}"/>
              </a:ext>
            </a:extLst>
          </p:cNvPr>
          <p:cNvCxnSpPr>
            <a:cxnSpLocks/>
          </p:cNvCxnSpPr>
          <p:nvPr/>
        </p:nvCxnSpPr>
        <p:spPr>
          <a:xfrm flipH="1">
            <a:off x="2438400" y="3962400"/>
            <a:ext cx="1345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37F6D3-1C91-47F1-82A4-6ECFB4BF55C6}"/>
              </a:ext>
            </a:extLst>
          </p:cNvPr>
          <p:cNvSpPr txBox="1"/>
          <p:nvPr/>
        </p:nvSpPr>
        <p:spPr>
          <a:xfrm>
            <a:off x="2686527" y="3881914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285618E-0A06-47EF-A236-4B17D1F3CDD4}"/>
              </a:ext>
            </a:extLst>
          </p:cNvPr>
          <p:cNvSpPr/>
          <p:nvPr/>
        </p:nvSpPr>
        <p:spPr>
          <a:xfrm>
            <a:off x="10206034" y="3429000"/>
            <a:ext cx="1600200" cy="67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2F734E-E70C-44DA-9018-F098919609B1}"/>
              </a:ext>
            </a:extLst>
          </p:cNvPr>
          <p:cNvCxnSpPr>
            <a:stCxn id="13" idx="3"/>
            <a:endCxn id="44" idx="1"/>
          </p:cNvCxnSpPr>
          <p:nvPr/>
        </p:nvCxnSpPr>
        <p:spPr>
          <a:xfrm>
            <a:off x="9444387" y="3766462"/>
            <a:ext cx="761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D825AF-6B40-4225-A8FC-10E617A475D8}"/>
              </a:ext>
            </a:extLst>
          </p:cNvPr>
          <p:cNvCxnSpPr>
            <a:cxnSpLocks/>
          </p:cNvCxnSpPr>
          <p:nvPr/>
        </p:nvCxnSpPr>
        <p:spPr>
          <a:xfrm flipH="1">
            <a:off x="9391650" y="3962400"/>
            <a:ext cx="814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3F35043-C782-4022-8BE0-B23F6C887B8F}"/>
              </a:ext>
            </a:extLst>
          </p:cNvPr>
          <p:cNvSpPr/>
          <p:nvPr/>
        </p:nvSpPr>
        <p:spPr>
          <a:xfrm>
            <a:off x="10196509" y="4623316"/>
            <a:ext cx="1600200" cy="67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B3E20D-0DEE-4D64-84E6-7FE6C91E0F4C}"/>
              </a:ext>
            </a:extLst>
          </p:cNvPr>
          <p:cNvCxnSpPr/>
          <p:nvPr/>
        </p:nvCxnSpPr>
        <p:spPr>
          <a:xfrm>
            <a:off x="11353800" y="4103925"/>
            <a:ext cx="0" cy="51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3C1754-BC25-4442-A0EB-E48F1BB3070F}"/>
              </a:ext>
            </a:extLst>
          </p:cNvPr>
          <p:cNvCxnSpPr/>
          <p:nvPr/>
        </p:nvCxnSpPr>
        <p:spPr>
          <a:xfrm flipV="1">
            <a:off x="10610850" y="4076700"/>
            <a:ext cx="0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>
            <a:extLst>
              <a:ext uri="{FF2B5EF4-FFF2-40B4-BE49-F238E27FC236}">
                <a16:creationId xmlns:a16="http://schemas.microsoft.com/office/drawing/2014/main" id="{F79C2BE0-6616-4472-A03C-AEBC2F7303EF}"/>
              </a:ext>
            </a:extLst>
          </p:cNvPr>
          <p:cNvSpPr/>
          <p:nvPr/>
        </p:nvSpPr>
        <p:spPr>
          <a:xfrm>
            <a:off x="10496550" y="5863295"/>
            <a:ext cx="1152525" cy="8279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FDBB79-DDFE-404F-98F5-0938C1F2B9EC}"/>
              </a:ext>
            </a:extLst>
          </p:cNvPr>
          <p:cNvCxnSpPr>
            <a:stCxn id="51" idx="2"/>
            <a:endCxn id="56" idx="1"/>
          </p:cNvCxnSpPr>
          <p:nvPr/>
        </p:nvCxnSpPr>
        <p:spPr>
          <a:xfrm>
            <a:off x="10996609" y="5298241"/>
            <a:ext cx="76204" cy="56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42F003-AB9D-4AF2-9314-1C38408B7962}"/>
              </a:ext>
            </a:extLst>
          </p:cNvPr>
          <p:cNvSpPr txBox="1"/>
          <p:nvPr/>
        </p:nvSpPr>
        <p:spPr>
          <a:xfrm>
            <a:off x="3409448" y="1334618"/>
            <a:ext cx="252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Java Config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</a:p>
          <a:p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Dispatcher Servlet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985EB0C-D557-48EA-9ADD-8F744A32FE0A}"/>
              </a:ext>
            </a:extLst>
          </p:cNvPr>
          <p:cNvSpPr txBox="1"/>
          <p:nvPr/>
        </p:nvSpPr>
        <p:spPr>
          <a:xfrm>
            <a:off x="6124576" y="6045943"/>
            <a:ext cx="252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ViewResolver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@bean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3A52F-6243-4392-8C35-A8036A11895A}"/>
              </a:ext>
            </a:extLst>
          </p:cNvPr>
          <p:cNvSpPr txBox="1"/>
          <p:nvPr/>
        </p:nvSpPr>
        <p:spPr>
          <a:xfrm>
            <a:off x="695325" y="4251246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00FFFF"/>
                </a:highlight>
              </a:rPr>
              <a:t>index.jsp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2AFAA-C967-4CE2-B7E6-40D0B0F4153F}"/>
              </a:ext>
            </a:extLst>
          </p:cNvPr>
          <p:cNvSpPr txBox="1"/>
          <p:nvPr/>
        </p:nvSpPr>
        <p:spPr>
          <a:xfrm>
            <a:off x="3054375" y="2546864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AbstractAnnotationConfig</a:t>
            </a:r>
            <a:endParaRPr lang="en-US" sz="1800" dirty="0">
              <a:solidFill>
                <a:srgbClr val="000000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DispatcherServletInitializer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A4390-4A0A-4498-9F9E-80F83D7915BA}"/>
              </a:ext>
            </a:extLst>
          </p:cNvPr>
          <p:cNvSpPr txBox="1"/>
          <p:nvPr/>
        </p:nvSpPr>
        <p:spPr>
          <a:xfrm>
            <a:off x="9933026" y="5374825"/>
            <a:ext cx="142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@Repository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290F68-3BF2-43AE-AF21-576FA57585F8}"/>
              </a:ext>
            </a:extLst>
          </p:cNvPr>
          <p:cNvSpPr txBox="1"/>
          <p:nvPr/>
        </p:nvSpPr>
        <p:spPr>
          <a:xfrm>
            <a:off x="10266821" y="3091262"/>
            <a:ext cx="107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@Service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8F856F-E756-4A3B-A7CD-483E602D82B1}"/>
              </a:ext>
            </a:extLst>
          </p:cNvPr>
          <p:cNvSpPr txBox="1"/>
          <p:nvPr/>
        </p:nvSpPr>
        <p:spPr>
          <a:xfrm>
            <a:off x="6124576" y="6045943"/>
            <a:ext cx="252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ViewResolver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@bean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AC3804-E477-41B1-9F06-4F70DCCC9AE6}"/>
              </a:ext>
            </a:extLst>
          </p:cNvPr>
          <p:cNvSpPr txBox="1"/>
          <p:nvPr/>
        </p:nvSpPr>
        <p:spPr>
          <a:xfrm>
            <a:off x="7220197" y="4835003"/>
            <a:ext cx="252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420943459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71F1-F814-430B-BDCF-8F0F598C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A1FD-31B6-45AC-9E8E-AA265BDA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Jars </a:t>
            </a:r>
            <a:r>
              <a:rPr lang="en-US" dirty="0">
                <a:sym typeface="Wingdings" panose="05000000000000000000" pitchFamily="2" charset="2"/>
              </a:rPr>
              <a:t> hibernate-core, </a:t>
            </a:r>
            <a:r>
              <a:rPr lang="en-US" dirty="0" err="1">
                <a:sym typeface="Wingdings" panose="05000000000000000000" pitchFamily="2" charset="2"/>
              </a:rPr>
              <a:t>sql</a:t>
            </a:r>
            <a:r>
              <a:rPr lang="en-US" dirty="0">
                <a:sym typeface="Wingdings" panose="05000000000000000000" pitchFamily="2" charset="2"/>
              </a:rPr>
              <a:t> jar, spring-</a:t>
            </a:r>
            <a:r>
              <a:rPr lang="en-US" dirty="0" err="1">
                <a:sym typeface="Wingdings" panose="05000000000000000000" pitchFamily="2" charset="2"/>
              </a:rPr>
              <a:t>orm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Persistence.xml</a:t>
            </a:r>
          </a:p>
          <a:p>
            <a:r>
              <a:rPr lang="en-US" dirty="0"/>
              <a:t>Configurations </a:t>
            </a:r>
            <a:r>
              <a:rPr lang="en-US" dirty="0">
                <a:sym typeface="Wingdings" panose="05000000000000000000" pitchFamily="2" charset="2"/>
              </a:rPr>
              <a:t> @Entity, @Id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Spring   JPA transaction Bean 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Declarative transactions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Container managed transactions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Configurations</a:t>
            </a:r>
          </a:p>
          <a:p>
            <a:r>
              <a:rPr lang="en-US" dirty="0"/>
              <a:t>Dao Layer</a:t>
            </a:r>
          </a:p>
          <a:p>
            <a:pPr lvl="1"/>
            <a:r>
              <a:rPr lang="en-US" dirty="0" err="1"/>
              <a:t>DaoImpl</a:t>
            </a:r>
            <a:endParaRPr lang="en-US" dirty="0"/>
          </a:p>
          <a:p>
            <a:pPr lvl="1"/>
            <a:r>
              <a:rPr lang="en-US" dirty="0" err="1"/>
              <a:t>EntityManager</a:t>
            </a:r>
            <a:r>
              <a:rPr lang="en-US" dirty="0"/>
              <a:t> from </a:t>
            </a:r>
            <a:r>
              <a:rPr lang="en-US" dirty="0" err="1"/>
              <a:t>Pernsistence</a:t>
            </a:r>
            <a:r>
              <a:rPr lang="en-US" dirty="0"/>
              <a:t> context</a:t>
            </a:r>
          </a:p>
        </p:txBody>
      </p:sp>
    </p:spTree>
    <p:extLst>
      <p:ext uri="{BB962C8B-B14F-4D97-AF65-F5344CB8AC3E}">
        <p14:creationId xmlns:p14="http://schemas.microsoft.com/office/powerpoint/2010/main" val="144380626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19D-2773-491D-B16D-43A7066C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A35F-AE10-465C-B844-00F06DEB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  <a:p>
            <a:endParaRPr lang="en-US" dirty="0"/>
          </a:p>
          <a:p>
            <a:r>
              <a:rPr lang="en-US" dirty="0"/>
              <a:t>Directly you can map </a:t>
            </a:r>
            <a:r>
              <a:rPr lang="en-US" dirty="0" err="1"/>
              <a:t>pojo</a:t>
            </a:r>
            <a:r>
              <a:rPr lang="en-US" dirty="0"/>
              <a:t>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6104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2E7A-2E84-4DB3-B6CC-AFC66AD9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Validations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FF65-6BDC-4E86-9658-4B937B1C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Side Validation –&gt; JS</a:t>
            </a:r>
          </a:p>
          <a:p>
            <a:r>
              <a:rPr lang="en-US" dirty="0"/>
              <a:t>AJAX validations</a:t>
            </a:r>
          </a:p>
          <a:p>
            <a:r>
              <a:rPr lang="en-US" dirty="0">
                <a:highlight>
                  <a:srgbClr val="FFFF00"/>
                </a:highlight>
              </a:rPr>
              <a:t>Spring Framework validations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server side only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970708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4852-4DA7-4AA8-B434-D2754E4E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4C93-9EFB-4E4A-A1A4-2A481E15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Jar </a:t>
            </a:r>
            <a:r>
              <a:rPr lang="en-US" dirty="0">
                <a:sym typeface="Wingdings" panose="05000000000000000000" pitchFamily="2" charset="2"/>
              </a:rPr>
              <a:t> spring validation jars</a:t>
            </a:r>
          </a:p>
          <a:p>
            <a:r>
              <a:rPr lang="en-US" dirty="0">
                <a:sym typeface="Wingdings" panose="05000000000000000000" pitchFamily="2" charset="2"/>
              </a:rPr>
              <a:t>Configuration  @Not Null, @NotEmpty, @Email ….</a:t>
            </a:r>
          </a:p>
          <a:p>
            <a:r>
              <a:rPr lang="en-US" dirty="0" err="1">
                <a:sym typeface="Wingdings" panose="05000000000000000000" pitchFamily="2" charset="2"/>
              </a:rPr>
              <a:t>BindingResults</a:t>
            </a:r>
            <a:r>
              <a:rPr lang="en-US" dirty="0">
                <a:sym typeface="Wingdings" panose="05000000000000000000" pitchFamily="2" charset="2"/>
              </a:rPr>
              <a:t>  get the error in forms</a:t>
            </a:r>
          </a:p>
          <a:p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form:errors</a:t>
            </a:r>
            <a:r>
              <a:rPr lang="en-US" dirty="0">
                <a:sym typeface="Wingdings" panose="05000000000000000000" pitchFamily="2" charset="2"/>
              </a:rPr>
              <a:t>&gt;&lt;/</a:t>
            </a:r>
            <a:r>
              <a:rPr lang="en-US" dirty="0" err="1">
                <a:sym typeface="Wingdings" panose="05000000000000000000" pitchFamily="2" charset="2"/>
              </a:rPr>
              <a:t>form:errors</a:t>
            </a:r>
            <a:r>
              <a:rPr lang="en-US" dirty="0">
                <a:sym typeface="Wingdings" panose="05000000000000000000" pitchFamily="2" charset="2"/>
              </a:rPr>
              <a:t>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2561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5963-C691-43D2-AE58-01589B87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0DDB-9EF7-43AA-8BA9-67EB03D67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Distribute business methods</a:t>
            </a:r>
          </a:p>
          <a:p>
            <a:pPr lvl="1"/>
            <a:r>
              <a:rPr lang="en-US" dirty="0"/>
              <a:t>Loosely coupled</a:t>
            </a:r>
          </a:p>
          <a:p>
            <a:pPr lvl="1"/>
            <a:r>
              <a:rPr lang="en-US" dirty="0"/>
              <a:t>Technology agnostics</a:t>
            </a:r>
          </a:p>
          <a:p>
            <a:pPr lvl="1"/>
            <a:endParaRPr lang="en-US" dirty="0"/>
          </a:p>
          <a:p>
            <a:r>
              <a:rPr lang="en-US" dirty="0"/>
              <a:t>2 ways Java</a:t>
            </a:r>
          </a:p>
          <a:p>
            <a:pPr lvl="1"/>
            <a:r>
              <a:rPr lang="en-US" dirty="0"/>
              <a:t>SOAP</a:t>
            </a:r>
          </a:p>
          <a:p>
            <a:pPr lvl="2"/>
            <a:r>
              <a:rPr lang="en-US" dirty="0"/>
              <a:t>XML </a:t>
            </a:r>
          </a:p>
          <a:p>
            <a:pPr lvl="2"/>
            <a:r>
              <a:rPr lang="en-US" dirty="0" err="1"/>
              <a:t>Wsdl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webservice description language (XML)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Consume/produce</a:t>
            </a:r>
            <a:endParaRPr lang="en-US" dirty="0"/>
          </a:p>
          <a:p>
            <a:pPr lvl="1"/>
            <a:r>
              <a:rPr lang="en-US" dirty="0"/>
              <a:t>REST</a:t>
            </a:r>
          </a:p>
          <a:p>
            <a:pPr lvl="2"/>
            <a:r>
              <a:rPr lang="en-US" dirty="0"/>
              <a:t>URL mapping</a:t>
            </a:r>
          </a:p>
          <a:p>
            <a:pPr lvl="3"/>
            <a:r>
              <a:rPr lang="en-US" dirty="0"/>
              <a:t>/user/register</a:t>
            </a:r>
          </a:p>
          <a:p>
            <a:pPr lvl="3"/>
            <a:r>
              <a:rPr lang="en-US" dirty="0"/>
              <a:t>/user/success</a:t>
            </a:r>
          </a:p>
          <a:p>
            <a:pPr lvl="3"/>
            <a:r>
              <a:rPr lang="en-US" dirty="0"/>
              <a:t>/user/delete/12</a:t>
            </a:r>
          </a:p>
          <a:p>
            <a:pPr lvl="2"/>
            <a:r>
              <a:rPr lang="en-US" dirty="0"/>
              <a:t>HTTP/ https </a:t>
            </a:r>
            <a:r>
              <a:rPr lang="en-US" dirty="0">
                <a:sym typeface="Wingdings" panose="05000000000000000000" pitchFamily="2" charset="2"/>
              </a:rPr>
              <a:t> get, post, put, delete, patch..</a:t>
            </a:r>
          </a:p>
          <a:p>
            <a:pPr lvl="2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JSON</a:t>
            </a:r>
            <a:r>
              <a:rPr lang="en-US" dirty="0">
                <a:sym typeface="Wingdings" panose="05000000000000000000" pitchFamily="2" charset="2"/>
              </a:rPr>
              <a:t>, xml, html, txt ,….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1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C913-2A04-41F2-8473-21701BF5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B427-3407-4758-BF26-D14A95D9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Notation for Functional Interfaces</a:t>
            </a:r>
          </a:p>
          <a:p>
            <a:endParaRPr lang="en-US" dirty="0"/>
          </a:p>
          <a:p>
            <a:r>
              <a:rPr lang="en-US" dirty="0" err="1"/>
              <a:t>FunctionInterface</a:t>
            </a:r>
            <a:r>
              <a:rPr lang="en-US" dirty="0"/>
              <a:t> ref= (</a:t>
            </a:r>
            <a:r>
              <a:rPr lang="en-US" dirty="0" err="1"/>
              <a:t>arglist</a:t>
            </a:r>
            <a:r>
              <a:rPr lang="en-US" dirty="0"/>
              <a:t>) -&gt; implementation;</a:t>
            </a:r>
          </a:p>
          <a:p>
            <a:r>
              <a:rPr lang="en-US" dirty="0" err="1"/>
              <a:t>FunctionInterface</a:t>
            </a:r>
            <a:r>
              <a:rPr lang="en-US" dirty="0"/>
              <a:t> ref= (</a:t>
            </a:r>
            <a:r>
              <a:rPr lang="en-US" dirty="0" err="1"/>
              <a:t>arglist</a:t>
            </a:r>
            <a:r>
              <a:rPr lang="en-US" dirty="0"/>
              <a:t>) -&gt; { implementation; }</a:t>
            </a:r>
          </a:p>
          <a:p>
            <a:endParaRPr lang="en-US" dirty="0"/>
          </a:p>
          <a:p>
            <a:r>
              <a:rPr lang="en-US" dirty="0" err="1"/>
              <a:t>ref.astract_method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3985504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D37A-0FBA-406B-BC25-C784C504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@RequestMapping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A94B-E334-49CD-AA60-CA125821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73513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@GetMapping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Get the date from server</a:t>
            </a:r>
          </a:p>
          <a:p>
            <a:r>
              <a:rPr lang="en-US" dirty="0">
                <a:highlight>
                  <a:srgbClr val="FFFF00"/>
                </a:highlight>
              </a:rPr>
              <a:t>@PostMapping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Post/save the data into server</a:t>
            </a:r>
          </a:p>
          <a:p>
            <a:r>
              <a:rPr lang="en-US" dirty="0">
                <a:highlight>
                  <a:srgbClr val="FFFF00"/>
                </a:highlight>
              </a:rPr>
              <a:t>@PutMapping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Update data into server</a:t>
            </a:r>
          </a:p>
          <a:p>
            <a:r>
              <a:rPr lang="en-US" dirty="0">
                <a:highlight>
                  <a:srgbClr val="FFFF00"/>
                </a:highlight>
              </a:rPr>
              <a:t>@DeleteMapping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Delete data from server</a:t>
            </a:r>
          </a:p>
          <a:p>
            <a:r>
              <a:rPr lang="en-US" dirty="0">
                <a:highlight>
                  <a:srgbClr val="FFFF00"/>
                </a:highlight>
              </a:rPr>
              <a:t>@PatchMapping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Partial update of object into server</a:t>
            </a:r>
          </a:p>
        </p:txBody>
      </p:sp>
    </p:spTree>
    <p:extLst>
      <p:ext uri="{BB962C8B-B14F-4D97-AF65-F5344CB8AC3E}">
        <p14:creationId xmlns:p14="http://schemas.microsoft.com/office/powerpoint/2010/main" val="85306438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C592-54FE-409E-9D98-8A489B74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/>
          <a:lstStyle/>
          <a:p>
            <a:r>
              <a:rPr lang="en-US" dirty="0"/>
              <a:t>Spring 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C4B6E-5973-4F53-B95D-978C60BBE7F3}"/>
              </a:ext>
            </a:extLst>
          </p:cNvPr>
          <p:cNvSpPr/>
          <p:nvPr/>
        </p:nvSpPr>
        <p:spPr>
          <a:xfrm>
            <a:off x="190500" y="3429000"/>
            <a:ext cx="22479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Client/</a:t>
            </a:r>
          </a:p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72D71F-C502-47C4-93B1-793DAF833BBA}"/>
              </a:ext>
            </a:extLst>
          </p:cNvPr>
          <p:cNvSpPr/>
          <p:nvPr/>
        </p:nvSpPr>
        <p:spPr>
          <a:xfrm>
            <a:off x="3771900" y="2886075"/>
            <a:ext cx="1990726" cy="17335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Dispatcher</a:t>
            </a:r>
          </a:p>
          <a:p>
            <a:pPr algn="ctr"/>
            <a:r>
              <a:rPr lang="en-US" sz="2000" b="1" dirty="0"/>
              <a:t>Servlet</a:t>
            </a:r>
          </a:p>
          <a:p>
            <a:pPr algn="ctr"/>
            <a:endParaRPr lang="en-US" sz="2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031B85-9127-48B7-984E-3585BA7DF7C9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2438400" y="3752850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3C3529-A1E6-4F49-B2A1-D458ED9A4729}"/>
              </a:ext>
            </a:extLst>
          </p:cNvPr>
          <p:cNvSpPr txBox="1"/>
          <p:nvPr/>
        </p:nvSpPr>
        <p:spPr>
          <a:xfrm>
            <a:off x="3658081" y="1991022"/>
            <a:ext cx="22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Front 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3A0B4-CF5D-4F3F-9A44-351DEE321144}"/>
              </a:ext>
            </a:extLst>
          </p:cNvPr>
          <p:cNvSpPr txBox="1"/>
          <p:nvPr/>
        </p:nvSpPr>
        <p:spPr>
          <a:xfrm>
            <a:off x="2800350" y="3429000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7AACD2-8938-4B89-887C-3C3AE656004A}"/>
              </a:ext>
            </a:extLst>
          </p:cNvPr>
          <p:cNvSpPr/>
          <p:nvPr/>
        </p:nvSpPr>
        <p:spPr>
          <a:xfrm>
            <a:off x="6663087" y="2839039"/>
            <a:ext cx="2781300" cy="185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@Rest</a:t>
            </a:r>
            <a:r>
              <a:rPr lang="en-US" sz="2400" b="1" dirty="0">
                <a:solidFill>
                  <a:srgbClr val="FF0000"/>
                </a:solidFill>
                <a:highlight>
                  <a:srgbClr val="00FFFF"/>
                </a:highlight>
              </a:rPr>
              <a:t>Controller</a:t>
            </a:r>
            <a:endParaRPr lang="en-US" b="1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9E0BB1-4D53-447F-8DA9-32A81FFA8664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5762626" y="3752850"/>
            <a:ext cx="900461" cy="1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exagon 16">
            <a:extLst>
              <a:ext uri="{FF2B5EF4-FFF2-40B4-BE49-F238E27FC236}">
                <a16:creationId xmlns:a16="http://schemas.microsoft.com/office/drawing/2014/main" id="{0D5D52B5-9453-4ADE-BC21-4E2D1A4C3F46}"/>
              </a:ext>
            </a:extLst>
          </p:cNvPr>
          <p:cNvSpPr/>
          <p:nvPr/>
        </p:nvSpPr>
        <p:spPr>
          <a:xfrm>
            <a:off x="8453435" y="2927866"/>
            <a:ext cx="733425" cy="636032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login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EF983D94-319D-43E9-9BB5-9EE430A29F92}"/>
              </a:ext>
            </a:extLst>
          </p:cNvPr>
          <p:cNvSpPr/>
          <p:nvPr/>
        </p:nvSpPr>
        <p:spPr>
          <a:xfrm>
            <a:off x="6729413" y="2886075"/>
            <a:ext cx="733425" cy="63603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5EDCD51D-1E4F-4933-B9B0-7E1C6DE8F2DA}"/>
              </a:ext>
            </a:extLst>
          </p:cNvPr>
          <p:cNvSpPr/>
          <p:nvPr/>
        </p:nvSpPr>
        <p:spPr>
          <a:xfrm>
            <a:off x="7546181" y="2865276"/>
            <a:ext cx="733425" cy="63603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Report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B9DED8B-0E78-4170-BB05-83DA9188D762}"/>
              </a:ext>
            </a:extLst>
          </p:cNvPr>
          <p:cNvSpPr/>
          <p:nvPr/>
        </p:nvSpPr>
        <p:spPr>
          <a:xfrm>
            <a:off x="6867523" y="3550682"/>
            <a:ext cx="733425" cy="63603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0C63F42-B20D-4DE9-8C21-4872B8796CA3}"/>
              </a:ext>
            </a:extLst>
          </p:cNvPr>
          <p:cNvSpPr/>
          <p:nvPr/>
        </p:nvSpPr>
        <p:spPr>
          <a:xfrm>
            <a:off x="7986712" y="3560207"/>
            <a:ext cx="733425" cy="63603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validate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F3317-A83A-42A7-AD08-490F9264BF33}"/>
              </a:ext>
            </a:extLst>
          </p:cNvPr>
          <p:cNvSpPr txBox="1"/>
          <p:nvPr/>
        </p:nvSpPr>
        <p:spPr>
          <a:xfrm>
            <a:off x="5733722" y="331664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F801AA-FC12-4C84-9C9B-7698351A0833}"/>
              </a:ext>
            </a:extLst>
          </p:cNvPr>
          <p:cNvSpPr/>
          <p:nvPr/>
        </p:nvSpPr>
        <p:spPr>
          <a:xfrm>
            <a:off x="6505571" y="1152526"/>
            <a:ext cx="2905131" cy="78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handler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@</a:t>
            </a:r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Request Mapping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13A07A-4937-4777-9579-8F9EC4CDA192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124699" y="1937851"/>
            <a:ext cx="833438" cy="88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82017E-2BAD-4489-81B1-516A13A5D29C}"/>
              </a:ext>
            </a:extLst>
          </p:cNvPr>
          <p:cNvCxnSpPr>
            <a:stCxn id="23" idx="2"/>
          </p:cNvCxnSpPr>
          <p:nvPr/>
        </p:nvCxnSpPr>
        <p:spPr>
          <a:xfrm>
            <a:off x="7958137" y="1937851"/>
            <a:ext cx="833438" cy="99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C01986-8EB1-4504-A056-CEBCB4B1150D}"/>
              </a:ext>
            </a:extLst>
          </p:cNvPr>
          <p:cNvCxnSpPr/>
          <p:nvPr/>
        </p:nvCxnSpPr>
        <p:spPr>
          <a:xfrm flipH="1">
            <a:off x="5619750" y="4186714"/>
            <a:ext cx="1009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742126-6DAA-4A69-B733-D10D0817973C}"/>
              </a:ext>
            </a:extLst>
          </p:cNvPr>
          <p:cNvSpPr txBox="1"/>
          <p:nvPr/>
        </p:nvSpPr>
        <p:spPr>
          <a:xfrm>
            <a:off x="4630168" y="4223664"/>
            <a:ext cx="226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highlight>
                  <a:srgbClr val="00FFFF"/>
                </a:highlight>
              </a:rPr>
              <a:t>ResponseEntity</a:t>
            </a:r>
            <a:endParaRPr lang="en-US" dirty="0">
              <a:solidFill>
                <a:srgbClr val="FF0000"/>
              </a:solidFill>
              <a:highlight>
                <a:srgbClr val="00FFFF"/>
              </a:highlight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JSON</a:t>
            </a:r>
            <a:r>
              <a:rPr lang="en-US" dirty="0">
                <a:highlight>
                  <a:srgbClr val="00FFFF"/>
                </a:highlight>
              </a:rPr>
              <a:t>/XML/HTML/text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3F6ADC-04BA-44BF-A165-9B0798771D6A}"/>
              </a:ext>
            </a:extLst>
          </p:cNvPr>
          <p:cNvSpPr txBox="1"/>
          <p:nvPr/>
        </p:nvSpPr>
        <p:spPr>
          <a:xfrm>
            <a:off x="6798" y="4939965"/>
            <a:ext cx="4424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</a:t>
            </a:r>
            <a:r>
              <a:rPr lang="en-US" dirty="0">
                <a:sym typeface="Wingdings" panose="05000000000000000000" pitchFamily="2" charset="2"/>
              </a:rPr>
              <a:t> rendered with POJO (input/output)</a:t>
            </a:r>
          </a:p>
          <a:p>
            <a:r>
              <a:rPr lang="en-US" dirty="0">
                <a:sym typeface="Wingdings" panose="05000000000000000000" pitchFamily="2" charset="2"/>
              </a:rPr>
              <a:t>Response Object  </a:t>
            </a:r>
            <a:r>
              <a:rPr lang="en-US" b="1" dirty="0">
                <a:sym typeface="Wingdings" panose="05000000000000000000" pitchFamily="2" charset="2"/>
              </a:rPr>
              <a:t>http status, header …..</a:t>
            </a:r>
            <a:endParaRPr lang="en-US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004628-5D9F-4699-B101-BD06E4D2B84E}"/>
              </a:ext>
            </a:extLst>
          </p:cNvPr>
          <p:cNvCxnSpPr>
            <a:cxnSpLocks/>
          </p:cNvCxnSpPr>
          <p:nvPr/>
        </p:nvCxnSpPr>
        <p:spPr>
          <a:xfrm flipH="1">
            <a:off x="2438400" y="3962400"/>
            <a:ext cx="1345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37F6D3-1C91-47F1-82A4-6ECFB4BF55C6}"/>
              </a:ext>
            </a:extLst>
          </p:cNvPr>
          <p:cNvSpPr txBox="1"/>
          <p:nvPr/>
        </p:nvSpPr>
        <p:spPr>
          <a:xfrm>
            <a:off x="2686527" y="3881914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285618E-0A06-47EF-A236-4B17D1F3CDD4}"/>
              </a:ext>
            </a:extLst>
          </p:cNvPr>
          <p:cNvSpPr/>
          <p:nvPr/>
        </p:nvSpPr>
        <p:spPr>
          <a:xfrm>
            <a:off x="10206034" y="3429000"/>
            <a:ext cx="1600200" cy="67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2F734E-E70C-44DA-9018-F098919609B1}"/>
              </a:ext>
            </a:extLst>
          </p:cNvPr>
          <p:cNvCxnSpPr>
            <a:stCxn id="13" idx="3"/>
            <a:endCxn id="44" idx="1"/>
          </p:cNvCxnSpPr>
          <p:nvPr/>
        </p:nvCxnSpPr>
        <p:spPr>
          <a:xfrm>
            <a:off x="9444387" y="3766462"/>
            <a:ext cx="761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D825AF-6B40-4225-A8FC-10E617A475D8}"/>
              </a:ext>
            </a:extLst>
          </p:cNvPr>
          <p:cNvCxnSpPr>
            <a:cxnSpLocks/>
          </p:cNvCxnSpPr>
          <p:nvPr/>
        </p:nvCxnSpPr>
        <p:spPr>
          <a:xfrm flipH="1">
            <a:off x="9391650" y="3962400"/>
            <a:ext cx="814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3F35043-C782-4022-8BE0-B23F6C887B8F}"/>
              </a:ext>
            </a:extLst>
          </p:cNvPr>
          <p:cNvSpPr/>
          <p:nvPr/>
        </p:nvSpPr>
        <p:spPr>
          <a:xfrm>
            <a:off x="10196509" y="4623316"/>
            <a:ext cx="1600200" cy="67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B3E20D-0DEE-4D64-84E6-7FE6C91E0F4C}"/>
              </a:ext>
            </a:extLst>
          </p:cNvPr>
          <p:cNvCxnSpPr/>
          <p:nvPr/>
        </p:nvCxnSpPr>
        <p:spPr>
          <a:xfrm>
            <a:off x="11353800" y="4103925"/>
            <a:ext cx="0" cy="51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3C1754-BC25-4442-A0EB-E48F1BB3070F}"/>
              </a:ext>
            </a:extLst>
          </p:cNvPr>
          <p:cNvCxnSpPr/>
          <p:nvPr/>
        </p:nvCxnSpPr>
        <p:spPr>
          <a:xfrm flipV="1">
            <a:off x="10610850" y="4076700"/>
            <a:ext cx="0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>
            <a:extLst>
              <a:ext uri="{FF2B5EF4-FFF2-40B4-BE49-F238E27FC236}">
                <a16:creationId xmlns:a16="http://schemas.microsoft.com/office/drawing/2014/main" id="{F79C2BE0-6616-4472-A03C-AEBC2F7303EF}"/>
              </a:ext>
            </a:extLst>
          </p:cNvPr>
          <p:cNvSpPr/>
          <p:nvPr/>
        </p:nvSpPr>
        <p:spPr>
          <a:xfrm>
            <a:off x="10496550" y="5863295"/>
            <a:ext cx="1152525" cy="8279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FDBB79-DDFE-404F-98F5-0938C1F2B9EC}"/>
              </a:ext>
            </a:extLst>
          </p:cNvPr>
          <p:cNvCxnSpPr>
            <a:stCxn id="51" idx="2"/>
            <a:endCxn id="56" idx="1"/>
          </p:cNvCxnSpPr>
          <p:nvPr/>
        </p:nvCxnSpPr>
        <p:spPr>
          <a:xfrm>
            <a:off x="10996609" y="5298241"/>
            <a:ext cx="76204" cy="56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42F003-AB9D-4AF2-9314-1C38408B7962}"/>
              </a:ext>
            </a:extLst>
          </p:cNvPr>
          <p:cNvSpPr txBox="1"/>
          <p:nvPr/>
        </p:nvSpPr>
        <p:spPr>
          <a:xfrm>
            <a:off x="3409448" y="1334618"/>
            <a:ext cx="252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Java Config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</a:p>
          <a:p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Dispatcher Servlet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2AFAA-C967-4CE2-B7E6-40D0B0F4153F}"/>
              </a:ext>
            </a:extLst>
          </p:cNvPr>
          <p:cNvSpPr txBox="1"/>
          <p:nvPr/>
        </p:nvSpPr>
        <p:spPr>
          <a:xfrm>
            <a:off x="3054375" y="2546864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AbstractAnnotationConfig</a:t>
            </a:r>
            <a:endParaRPr lang="en-US" sz="1800" dirty="0">
              <a:solidFill>
                <a:srgbClr val="000000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DispatcherServletInitializer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A4390-4A0A-4498-9F9E-80F83D7915BA}"/>
              </a:ext>
            </a:extLst>
          </p:cNvPr>
          <p:cNvSpPr txBox="1"/>
          <p:nvPr/>
        </p:nvSpPr>
        <p:spPr>
          <a:xfrm>
            <a:off x="9933026" y="5374825"/>
            <a:ext cx="142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@Repository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290F68-3BF2-43AE-AF21-576FA57585F8}"/>
              </a:ext>
            </a:extLst>
          </p:cNvPr>
          <p:cNvSpPr txBox="1"/>
          <p:nvPr/>
        </p:nvSpPr>
        <p:spPr>
          <a:xfrm>
            <a:off x="10266821" y="3091262"/>
            <a:ext cx="107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@Service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DCC65-63A0-4453-A25E-3202776B4E61}"/>
              </a:ext>
            </a:extLst>
          </p:cNvPr>
          <p:cNvSpPr txBox="1"/>
          <p:nvPr/>
        </p:nvSpPr>
        <p:spPr>
          <a:xfrm>
            <a:off x="5020036" y="5292545"/>
            <a:ext cx="914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</a:t>
            </a:r>
          </a:p>
          <a:p>
            <a:r>
              <a:rPr lang="en-US" dirty="0"/>
              <a:t>Ember</a:t>
            </a:r>
          </a:p>
          <a:p>
            <a:r>
              <a:rPr lang="en-US" dirty="0"/>
              <a:t>React </a:t>
            </a:r>
          </a:p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83976-1CFA-4F8C-9A63-C960267F5060}"/>
              </a:ext>
            </a:extLst>
          </p:cNvPr>
          <p:cNvSpPr txBox="1"/>
          <p:nvPr/>
        </p:nvSpPr>
        <p:spPr>
          <a:xfrm>
            <a:off x="6981008" y="4713691"/>
            <a:ext cx="312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@Controller + @RepsonseBody</a:t>
            </a:r>
          </a:p>
        </p:txBody>
      </p:sp>
    </p:spTree>
    <p:extLst>
      <p:ext uri="{BB962C8B-B14F-4D97-AF65-F5344CB8AC3E}">
        <p14:creationId xmlns:p14="http://schemas.microsoft.com/office/powerpoint/2010/main" val="162448601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D37A-0FBA-406B-BC25-C784C504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@RequestMapping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A94B-E334-49CD-AA60-CA125821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@GetMapping</a:t>
            </a:r>
          </a:p>
          <a:p>
            <a:pPr lvl="1"/>
            <a:r>
              <a:rPr lang="en-US" dirty="0"/>
              <a:t>Get the date from server</a:t>
            </a:r>
          </a:p>
          <a:p>
            <a:r>
              <a:rPr lang="en-US" dirty="0"/>
              <a:t>@PostMapping</a:t>
            </a:r>
          </a:p>
          <a:p>
            <a:pPr lvl="1"/>
            <a:r>
              <a:rPr lang="en-US" dirty="0"/>
              <a:t>Post/save the data into server</a:t>
            </a:r>
          </a:p>
          <a:p>
            <a:r>
              <a:rPr lang="en-US" dirty="0"/>
              <a:t>@PutMapping</a:t>
            </a:r>
          </a:p>
          <a:p>
            <a:pPr lvl="1"/>
            <a:r>
              <a:rPr lang="en-US" dirty="0"/>
              <a:t>Update data into server</a:t>
            </a:r>
          </a:p>
          <a:p>
            <a:r>
              <a:rPr lang="en-US" dirty="0"/>
              <a:t>@DeleteMapping</a:t>
            </a:r>
          </a:p>
          <a:p>
            <a:pPr lvl="1"/>
            <a:r>
              <a:rPr lang="en-US" dirty="0"/>
              <a:t>Delete data from server</a:t>
            </a:r>
          </a:p>
          <a:p>
            <a:r>
              <a:rPr lang="en-US" dirty="0"/>
              <a:t>@PatchMapping</a:t>
            </a:r>
          </a:p>
          <a:p>
            <a:pPr lvl="1"/>
            <a:r>
              <a:rPr lang="en-US" dirty="0"/>
              <a:t>Partial update of object into server</a:t>
            </a:r>
          </a:p>
          <a:p>
            <a:pPr lvl="1"/>
            <a:endParaRPr lang="en-US" dirty="0"/>
          </a:p>
          <a:p>
            <a:r>
              <a:rPr lang="en-US" dirty="0" err="1"/>
              <a:t>Jaskson-databind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java to json / json to java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dependency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9637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F42F-A9DB-443D-973B-A711757B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C1FB-34A7-42DE-897B-C0D4EAEA1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man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5151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5A61-AD33-443C-9C96-411EF35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</a:t>
            </a:r>
            <a:r>
              <a:rPr lang="en-US" dirty="0"/>
              <a:t> integrate in Spring REST     30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F4AE-2AC4-4EB1-945B-EAB47BE7E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Service Layer</a:t>
            </a:r>
          </a:p>
          <a:p>
            <a:endParaRPr lang="en-US" dirty="0"/>
          </a:p>
          <a:p>
            <a:r>
              <a:rPr lang="en-US" dirty="0"/>
              <a:t>Controller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service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dao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803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893823B-57AA-4A06-8272-636E23DAC6EB}"/>
              </a:ext>
            </a:extLst>
          </p:cNvPr>
          <p:cNvSpPr/>
          <p:nvPr/>
        </p:nvSpPr>
        <p:spPr>
          <a:xfrm>
            <a:off x="2828924" y="2076450"/>
            <a:ext cx="4857751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Spring boot 2.5.x, 2.4, 1.5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5C9AC7-044F-47B4-94F9-6278688C63F6}"/>
              </a:ext>
            </a:extLst>
          </p:cNvPr>
          <p:cNvSpPr/>
          <p:nvPr/>
        </p:nvSpPr>
        <p:spPr>
          <a:xfrm>
            <a:off x="3648075" y="2647950"/>
            <a:ext cx="3295650" cy="25717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Spring 5.3.x, 5.4.x, 4.x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A3B50-307D-44F7-A191-9A221728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900"/>
          </a:xfrm>
        </p:spPr>
        <p:txBody>
          <a:bodyPr/>
          <a:lstStyle/>
          <a:p>
            <a:r>
              <a:rPr lang="en-US" dirty="0"/>
              <a:t>Spring Boot Framework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E35B2A-F829-486B-BB23-53DE0D8F51F5}"/>
              </a:ext>
            </a:extLst>
          </p:cNvPr>
          <p:cNvSpPr/>
          <p:nvPr/>
        </p:nvSpPr>
        <p:spPr>
          <a:xfrm>
            <a:off x="4543425" y="3190875"/>
            <a:ext cx="1485900" cy="133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11, 8, 7, 5 +</a:t>
            </a:r>
          </a:p>
          <a:p>
            <a:pPr algn="ctr"/>
            <a:r>
              <a:rPr lang="en-US" dirty="0"/>
              <a:t>JEE 3.1.x, 3.0.x,2.5.x</a:t>
            </a:r>
          </a:p>
        </p:txBody>
      </p:sp>
    </p:spTree>
    <p:extLst>
      <p:ext uri="{BB962C8B-B14F-4D97-AF65-F5344CB8AC3E}">
        <p14:creationId xmlns:p14="http://schemas.microsoft.com/office/powerpoint/2010/main" val="34110168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39C0-37F8-4D9F-B36C-E31779CF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D937-BB0F-4782-B383-E7FBFCBBA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Too Many Annotation Config</a:t>
            </a:r>
          </a:p>
          <a:p>
            <a:r>
              <a:rPr lang="en-US" dirty="0">
                <a:highlight>
                  <a:srgbClr val="FFFF00"/>
                </a:highlight>
              </a:rPr>
              <a:t>Too many dependencies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Pom.xml</a:t>
            </a:r>
          </a:p>
          <a:p>
            <a:r>
              <a:rPr lang="en-US" dirty="0">
                <a:highlight>
                  <a:srgbClr val="FFFF00"/>
                </a:highlight>
              </a:rPr>
              <a:t>Tomcat server config</a:t>
            </a:r>
          </a:p>
          <a:p>
            <a:r>
              <a:rPr lang="en-US" dirty="0"/>
              <a:t>Cloud integration </a:t>
            </a:r>
          </a:p>
          <a:p>
            <a:r>
              <a:rPr lang="en-US" dirty="0"/>
              <a:t>Microservices </a:t>
            </a:r>
            <a:r>
              <a:rPr lang="en-US" dirty="0">
                <a:sym typeface="Wingdings" panose="05000000000000000000" pitchFamily="2" charset="2"/>
              </a:rPr>
              <a:t> Spring + 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Spring Boot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439833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DC22-2A2F-4A81-8062-8792C8F0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9C01-B8E1-48F2-8878-95DFE09F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Less configuration </a:t>
            </a:r>
          </a:p>
          <a:p>
            <a:r>
              <a:rPr lang="en-US" dirty="0"/>
              <a:t>Less Dependencies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Spring Starters 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Servers  default </a:t>
            </a:r>
            <a:r>
              <a:rPr 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tomcat, jetty, undertow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Spring IO   build Spring boot projects  Spring initializers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Maven +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gradle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dirty="0" err="1">
                <a:highlight>
                  <a:srgbClr val="00FF00"/>
                </a:highlight>
                <a:sym typeface="Wingdings" panose="05000000000000000000" pitchFamily="2" charset="2"/>
              </a:rPr>
              <a:t>Springboot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 Auto Configuration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add configuration + beans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Spring boot  sub projects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Actuators  monitor application (health, up/down,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db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…..)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Spring Cloud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Spring Boot Admin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Spring Boot Data JPA</a:t>
            </a:r>
          </a:p>
          <a:p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Springboot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CLI support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Web, mobile, enterprise</a:t>
            </a:r>
          </a:p>
          <a:p>
            <a:pPr lvl="1"/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31534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C592-54FE-409E-9D98-8A489B74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 MVC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C4B6E-5973-4F53-B95D-978C60BBE7F3}"/>
              </a:ext>
            </a:extLst>
          </p:cNvPr>
          <p:cNvSpPr/>
          <p:nvPr/>
        </p:nvSpPr>
        <p:spPr>
          <a:xfrm>
            <a:off x="190500" y="3429000"/>
            <a:ext cx="22479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Client/</a:t>
            </a:r>
          </a:p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72D71F-C502-47C4-93B1-793DAF833BBA}"/>
              </a:ext>
            </a:extLst>
          </p:cNvPr>
          <p:cNvSpPr/>
          <p:nvPr/>
        </p:nvSpPr>
        <p:spPr>
          <a:xfrm>
            <a:off x="3771900" y="2886075"/>
            <a:ext cx="1990726" cy="17335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Dispatcher</a:t>
            </a:r>
          </a:p>
          <a:p>
            <a:pPr algn="ctr"/>
            <a:r>
              <a:rPr lang="en-US" sz="2000" b="1" dirty="0"/>
              <a:t>Servlet</a:t>
            </a:r>
          </a:p>
          <a:p>
            <a:pPr algn="ctr"/>
            <a:endParaRPr lang="en-US" sz="2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031B85-9127-48B7-984E-3585BA7DF7C9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2438400" y="3752850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3C3529-A1E6-4F49-B2A1-D458ED9A4729}"/>
              </a:ext>
            </a:extLst>
          </p:cNvPr>
          <p:cNvSpPr txBox="1"/>
          <p:nvPr/>
        </p:nvSpPr>
        <p:spPr>
          <a:xfrm>
            <a:off x="3658081" y="1991022"/>
            <a:ext cx="22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Front 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3A0B4-CF5D-4F3F-9A44-351DEE321144}"/>
              </a:ext>
            </a:extLst>
          </p:cNvPr>
          <p:cNvSpPr txBox="1"/>
          <p:nvPr/>
        </p:nvSpPr>
        <p:spPr>
          <a:xfrm>
            <a:off x="2800350" y="3429000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7AACD2-8938-4B89-887C-3C3AE656004A}"/>
              </a:ext>
            </a:extLst>
          </p:cNvPr>
          <p:cNvSpPr/>
          <p:nvPr/>
        </p:nvSpPr>
        <p:spPr>
          <a:xfrm>
            <a:off x="6663087" y="2839039"/>
            <a:ext cx="2781300" cy="185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@</a:t>
            </a:r>
            <a:r>
              <a:rPr lang="en-US" sz="2400" b="1" dirty="0">
                <a:solidFill>
                  <a:srgbClr val="FF0000"/>
                </a:solidFill>
                <a:highlight>
                  <a:srgbClr val="00FFFF"/>
                </a:highlight>
              </a:rPr>
              <a:t>Controller</a:t>
            </a:r>
            <a:endParaRPr lang="en-US" b="1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9E0BB1-4D53-447F-8DA9-32A81FFA8664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5762626" y="3752850"/>
            <a:ext cx="900461" cy="1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exagon 16">
            <a:extLst>
              <a:ext uri="{FF2B5EF4-FFF2-40B4-BE49-F238E27FC236}">
                <a16:creationId xmlns:a16="http://schemas.microsoft.com/office/drawing/2014/main" id="{0D5D52B5-9453-4ADE-BC21-4E2D1A4C3F46}"/>
              </a:ext>
            </a:extLst>
          </p:cNvPr>
          <p:cNvSpPr/>
          <p:nvPr/>
        </p:nvSpPr>
        <p:spPr>
          <a:xfrm>
            <a:off x="8453435" y="2927866"/>
            <a:ext cx="733425" cy="636032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login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EF983D94-319D-43E9-9BB5-9EE430A29F92}"/>
              </a:ext>
            </a:extLst>
          </p:cNvPr>
          <p:cNvSpPr/>
          <p:nvPr/>
        </p:nvSpPr>
        <p:spPr>
          <a:xfrm>
            <a:off x="6729413" y="2886075"/>
            <a:ext cx="733425" cy="63603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5EDCD51D-1E4F-4933-B9B0-7E1C6DE8F2DA}"/>
              </a:ext>
            </a:extLst>
          </p:cNvPr>
          <p:cNvSpPr/>
          <p:nvPr/>
        </p:nvSpPr>
        <p:spPr>
          <a:xfrm>
            <a:off x="7546181" y="2865276"/>
            <a:ext cx="733425" cy="63603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Report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B9DED8B-0E78-4170-BB05-83DA9188D762}"/>
              </a:ext>
            </a:extLst>
          </p:cNvPr>
          <p:cNvSpPr/>
          <p:nvPr/>
        </p:nvSpPr>
        <p:spPr>
          <a:xfrm>
            <a:off x="6867523" y="3550682"/>
            <a:ext cx="733425" cy="63603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0C63F42-B20D-4DE9-8C21-4872B8796CA3}"/>
              </a:ext>
            </a:extLst>
          </p:cNvPr>
          <p:cNvSpPr/>
          <p:nvPr/>
        </p:nvSpPr>
        <p:spPr>
          <a:xfrm>
            <a:off x="7986712" y="3560207"/>
            <a:ext cx="733425" cy="63603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validate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F3317-A83A-42A7-AD08-490F9264BF33}"/>
              </a:ext>
            </a:extLst>
          </p:cNvPr>
          <p:cNvSpPr txBox="1"/>
          <p:nvPr/>
        </p:nvSpPr>
        <p:spPr>
          <a:xfrm>
            <a:off x="5733722" y="331664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F801AA-FC12-4C84-9C9B-7698351A0833}"/>
              </a:ext>
            </a:extLst>
          </p:cNvPr>
          <p:cNvSpPr/>
          <p:nvPr/>
        </p:nvSpPr>
        <p:spPr>
          <a:xfrm>
            <a:off x="6505571" y="1152526"/>
            <a:ext cx="2905131" cy="78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handler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@</a:t>
            </a:r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Request Mapping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13A07A-4937-4777-9579-8F9EC4CDA192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124699" y="1937851"/>
            <a:ext cx="833438" cy="88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82017E-2BAD-4489-81B1-516A13A5D29C}"/>
              </a:ext>
            </a:extLst>
          </p:cNvPr>
          <p:cNvCxnSpPr>
            <a:stCxn id="23" idx="2"/>
          </p:cNvCxnSpPr>
          <p:nvPr/>
        </p:nvCxnSpPr>
        <p:spPr>
          <a:xfrm>
            <a:off x="7958137" y="1937851"/>
            <a:ext cx="833438" cy="99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C01986-8EB1-4504-A056-CEBCB4B1150D}"/>
              </a:ext>
            </a:extLst>
          </p:cNvPr>
          <p:cNvCxnSpPr/>
          <p:nvPr/>
        </p:nvCxnSpPr>
        <p:spPr>
          <a:xfrm flipH="1">
            <a:off x="5619750" y="4186714"/>
            <a:ext cx="1009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742126-6DAA-4A69-B733-D10D0817973C}"/>
              </a:ext>
            </a:extLst>
          </p:cNvPr>
          <p:cNvSpPr txBox="1"/>
          <p:nvPr/>
        </p:nvSpPr>
        <p:spPr>
          <a:xfrm>
            <a:off x="5307461" y="4201396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00FFFF"/>
                </a:highlight>
              </a:rPr>
              <a:t>ModelAndView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3F6ADC-04BA-44BF-A165-9B0798771D6A}"/>
              </a:ext>
            </a:extLst>
          </p:cNvPr>
          <p:cNvSpPr txBox="1"/>
          <p:nvPr/>
        </p:nvSpPr>
        <p:spPr>
          <a:xfrm>
            <a:off x="6798" y="4939965"/>
            <a:ext cx="4424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</a:t>
            </a:r>
            <a:r>
              <a:rPr lang="en-US" dirty="0">
                <a:sym typeface="Wingdings" panose="05000000000000000000" pitchFamily="2" charset="2"/>
              </a:rPr>
              <a:t> rendered with POJO (input/output)</a:t>
            </a:r>
            <a:endParaRPr lang="en-US" dirty="0"/>
          </a:p>
          <a:p>
            <a:r>
              <a:rPr lang="en-US" dirty="0" err="1"/>
              <a:t>AndView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 (</a:t>
            </a:r>
            <a:r>
              <a:rPr lang="en-US" dirty="0" err="1">
                <a:sym typeface="Wingdings" panose="05000000000000000000" pitchFamily="2" charset="2"/>
              </a:rPr>
              <a:t>JSPpages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presentation tier (view name)</a:t>
            </a:r>
            <a:endParaRPr lang="en-US" dirty="0"/>
          </a:p>
        </p:txBody>
      </p:sp>
      <p:sp>
        <p:nvSpPr>
          <p:cNvPr id="32" name="Flowchart: Multidocument 31">
            <a:extLst>
              <a:ext uri="{FF2B5EF4-FFF2-40B4-BE49-F238E27FC236}">
                <a16:creationId xmlns:a16="http://schemas.microsoft.com/office/drawing/2014/main" id="{31E08344-18CB-441C-B779-DBDBED42CE70}"/>
              </a:ext>
            </a:extLst>
          </p:cNvPr>
          <p:cNvSpPr/>
          <p:nvPr/>
        </p:nvSpPr>
        <p:spPr>
          <a:xfrm>
            <a:off x="3783668" y="5686743"/>
            <a:ext cx="2257424" cy="1143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Template</a:t>
            </a:r>
          </a:p>
          <a:p>
            <a:pPr algn="ctr"/>
            <a:r>
              <a:rPr lang="en-US" sz="2000" b="1" dirty="0"/>
              <a:t>View Resolver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F90AFC-5210-470A-875A-2372DAC7862B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4759292" y="4619625"/>
            <a:ext cx="7971" cy="124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E62209-E80D-45FB-AECC-F7777CC53A4F}"/>
              </a:ext>
            </a:extLst>
          </p:cNvPr>
          <p:cNvSpPr txBox="1"/>
          <p:nvPr/>
        </p:nvSpPr>
        <p:spPr>
          <a:xfrm rot="16200000">
            <a:off x="4250772" y="4817447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ModelAndView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00D00B-5368-4351-8A21-FDCBC3318813}"/>
              </a:ext>
            </a:extLst>
          </p:cNvPr>
          <p:cNvCxnSpPr>
            <a:cxnSpLocks/>
          </p:cNvCxnSpPr>
          <p:nvPr/>
        </p:nvCxnSpPr>
        <p:spPr>
          <a:xfrm flipV="1">
            <a:off x="4383693" y="4570728"/>
            <a:ext cx="40723" cy="124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7BDB60-1BCA-43EC-9823-631A564685CC}"/>
              </a:ext>
            </a:extLst>
          </p:cNvPr>
          <p:cNvSpPr txBox="1"/>
          <p:nvPr/>
        </p:nvSpPr>
        <p:spPr>
          <a:xfrm rot="16200000">
            <a:off x="3813549" y="489747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004628-5D9F-4699-B101-BD06E4D2B84E}"/>
              </a:ext>
            </a:extLst>
          </p:cNvPr>
          <p:cNvCxnSpPr>
            <a:cxnSpLocks/>
          </p:cNvCxnSpPr>
          <p:nvPr/>
        </p:nvCxnSpPr>
        <p:spPr>
          <a:xfrm flipH="1">
            <a:off x="2438400" y="3962400"/>
            <a:ext cx="1345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37F6D3-1C91-47F1-82A4-6ECFB4BF55C6}"/>
              </a:ext>
            </a:extLst>
          </p:cNvPr>
          <p:cNvSpPr txBox="1"/>
          <p:nvPr/>
        </p:nvSpPr>
        <p:spPr>
          <a:xfrm>
            <a:off x="2686527" y="3881914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285618E-0A06-47EF-A236-4B17D1F3CDD4}"/>
              </a:ext>
            </a:extLst>
          </p:cNvPr>
          <p:cNvSpPr/>
          <p:nvPr/>
        </p:nvSpPr>
        <p:spPr>
          <a:xfrm>
            <a:off x="10206034" y="3429000"/>
            <a:ext cx="1600200" cy="67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2F734E-E70C-44DA-9018-F098919609B1}"/>
              </a:ext>
            </a:extLst>
          </p:cNvPr>
          <p:cNvCxnSpPr>
            <a:stCxn id="13" idx="3"/>
            <a:endCxn id="44" idx="1"/>
          </p:cNvCxnSpPr>
          <p:nvPr/>
        </p:nvCxnSpPr>
        <p:spPr>
          <a:xfrm>
            <a:off x="9444387" y="3766462"/>
            <a:ext cx="761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D825AF-6B40-4225-A8FC-10E617A475D8}"/>
              </a:ext>
            </a:extLst>
          </p:cNvPr>
          <p:cNvCxnSpPr>
            <a:cxnSpLocks/>
          </p:cNvCxnSpPr>
          <p:nvPr/>
        </p:nvCxnSpPr>
        <p:spPr>
          <a:xfrm flipH="1">
            <a:off x="9391650" y="3962400"/>
            <a:ext cx="814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3F35043-C782-4022-8BE0-B23F6C887B8F}"/>
              </a:ext>
            </a:extLst>
          </p:cNvPr>
          <p:cNvSpPr/>
          <p:nvPr/>
        </p:nvSpPr>
        <p:spPr>
          <a:xfrm>
            <a:off x="10196509" y="4623316"/>
            <a:ext cx="1600200" cy="67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B3E20D-0DEE-4D64-84E6-7FE6C91E0F4C}"/>
              </a:ext>
            </a:extLst>
          </p:cNvPr>
          <p:cNvCxnSpPr/>
          <p:nvPr/>
        </p:nvCxnSpPr>
        <p:spPr>
          <a:xfrm>
            <a:off x="11353800" y="4103925"/>
            <a:ext cx="0" cy="51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3C1754-BC25-4442-A0EB-E48F1BB3070F}"/>
              </a:ext>
            </a:extLst>
          </p:cNvPr>
          <p:cNvCxnSpPr/>
          <p:nvPr/>
        </p:nvCxnSpPr>
        <p:spPr>
          <a:xfrm flipV="1">
            <a:off x="10610850" y="4076700"/>
            <a:ext cx="0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>
            <a:extLst>
              <a:ext uri="{FF2B5EF4-FFF2-40B4-BE49-F238E27FC236}">
                <a16:creationId xmlns:a16="http://schemas.microsoft.com/office/drawing/2014/main" id="{F79C2BE0-6616-4472-A03C-AEBC2F7303EF}"/>
              </a:ext>
            </a:extLst>
          </p:cNvPr>
          <p:cNvSpPr/>
          <p:nvPr/>
        </p:nvSpPr>
        <p:spPr>
          <a:xfrm>
            <a:off x="10496550" y="5863295"/>
            <a:ext cx="1152525" cy="8279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FDBB79-DDFE-404F-98F5-0938C1F2B9EC}"/>
              </a:ext>
            </a:extLst>
          </p:cNvPr>
          <p:cNvCxnSpPr>
            <a:stCxn id="51" idx="2"/>
            <a:endCxn id="56" idx="1"/>
          </p:cNvCxnSpPr>
          <p:nvPr/>
        </p:nvCxnSpPr>
        <p:spPr>
          <a:xfrm>
            <a:off x="10996609" y="5298241"/>
            <a:ext cx="76204" cy="56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985EB0C-D557-48EA-9ADD-8F744A32FE0A}"/>
              </a:ext>
            </a:extLst>
          </p:cNvPr>
          <p:cNvSpPr txBox="1"/>
          <p:nvPr/>
        </p:nvSpPr>
        <p:spPr>
          <a:xfrm>
            <a:off x="6124576" y="6045943"/>
            <a:ext cx="252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ViewResolver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@bean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3A52F-6243-4392-8C35-A8036A11895A}"/>
              </a:ext>
            </a:extLst>
          </p:cNvPr>
          <p:cNvSpPr txBox="1"/>
          <p:nvPr/>
        </p:nvSpPr>
        <p:spPr>
          <a:xfrm>
            <a:off x="695325" y="4251246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00FFFF"/>
                </a:highlight>
              </a:rPr>
              <a:t>index.jsp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2AFAA-C967-4CE2-B7E6-40D0B0F4153F}"/>
              </a:ext>
            </a:extLst>
          </p:cNvPr>
          <p:cNvSpPr txBox="1"/>
          <p:nvPr/>
        </p:nvSpPr>
        <p:spPr>
          <a:xfrm>
            <a:off x="2685967" y="2423636"/>
            <a:ext cx="3956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EnableAutoConfiguration</a:t>
            </a:r>
            <a:r>
              <a:rPr lang="en-US" sz="1800" dirty="0">
                <a:solidFill>
                  <a:srgbClr val="3F7F5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F7F5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Springweb-mvc.jar </a:t>
            </a:r>
            <a:r>
              <a:rPr lang="en-US" dirty="0">
                <a:solidFill>
                  <a:srgbClr val="3F7F5F"/>
                </a:solidFill>
                <a:highlight>
                  <a:srgbClr val="00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3F7F5F"/>
                </a:solidFill>
                <a:highlight>
                  <a:srgbClr val="00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classpath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A4390-4A0A-4498-9F9E-80F83D7915BA}"/>
              </a:ext>
            </a:extLst>
          </p:cNvPr>
          <p:cNvSpPr txBox="1"/>
          <p:nvPr/>
        </p:nvSpPr>
        <p:spPr>
          <a:xfrm>
            <a:off x="9933026" y="5374825"/>
            <a:ext cx="142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@Repository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290F68-3BF2-43AE-AF21-576FA57585F8}"/>
              </a:ext>
            </a:extLst>
          </p:cNvPr>
          <p:cNvSpPr txBox="1"/>
          <p:nvPr/>
        </p:nvSpPr>
        <p:spPr>
          <a:xfrm>
            <a:off x="10266821" y="3091262"/>
            <a:ext cx="107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@Service</a:t>
            </a:r>
          </a:p>
        </p:txBody>
      </p:sp>
    </p:spTree>
    <p:extLst>
      <p:ext uri="{BB962C8B-B14F-4D97-AF65-F5344CB8AC3E}">
        <p14:creationId xmlns:p14="http://schemas.microsoft.com/office/powerpoint/2010/main" val="394811044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C592-54FE-409E-9D98-8A489B74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/>
          <a:lstStyle/>
          <a:p>
            <a:r>
              <a:rPr lang="en-US" dirty="0" err="1"/>
              <a:t>SpringBoot</a:t>
            </a:r>
            <a:r>
              <a:rPr lang="en-US" dirty="0"/>
              <a:t> 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C4B6E-5973-4F53-B95D-978C60BBE7F3}"/>
              </a:ext>
            </a:extLst>
          </p:cNvPr>
          <p:cNvSpPr/>
          <p:nvPr/>
        </p:nvSpPr>
        <p:spPr>
          <a:xfrm>
            <a:off x="190500" y="3429000"/>
            <a:ext cx="22479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Client/</a:t>
            </a:r>
          </a:p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72D71F-C502-47C4-93B1-793DAF833BBA}"/>
              </a:ext>
            </a:extLst>
          </p:cNvPr>
          <p:cNvSpPr/>
          <p:nvPr/>
        </p:nvSpPr>
        <p:spPr>
          <a:xfrm>
            <a:off x="3771900" y="2886075"/>
            <a:ext cx="1990726" cy="17335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Dispatcher</a:t>
            </a:r>
          </a:p>
          <a:p>
            <a:pPr algn="ctr"/>
            <a:r>
              <a:rPr lang="en-US" sz="2000" b="1" dirty="0"/>
              <a:t>Servlet</a:t>
            </a:r>
          </a:p>
          <a:p>
            <a:pPr algn="ctr"/>
            <a:endParaRPr lang="en-US" sz="2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031B85-9127-48B7-984E-3585BA7DF7C9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2438400" y="3752850"/>
            <a:ext cx="133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3C3529-A1E6-4F49-B2A1-D458ED9A4729}"/>
              </a:ext>
            </a:extLst>
          </p:cNvPr>
          <p:cNvSpPr txBox="1"/>
          <p:nvPr/>
        </p:nvSpPr>
        <p:spPr>
          <a:xfrm>
            <a:off x="3658081" y="1991022"/>
            <a:ext cx="22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Front Controller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3A0B4-CF5D-4F3F-9A44-351DEE321144}"/>
              </a:ext>
            </a:extLst>
          </p:cNvPr>
          <p:cNvSpPr txBox="1"/>
          <p:nvPr/>
        </p:nvSpPr>
        <p:spPr>
          <a:xfrm>
            <a:off x="2800350" y="3429000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7AACD2-8938-4B89-887C-3C3AE656004A}"/>
              </a:ext>
            </a:extLst>
          </p:cNvPr>
          <p:cNvSpPr/>
          <p:nvPr/>
        </p:nvSpPr>
        <p:spPr>
          <a:xfrm>
            <a:off x="6663087" y="2839039"/>
            <a:ext cx="2781300" cy="1854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@Rest</a:t>
            </a:r>
            <a:r>
              <a:rPr lang="en-US" sz="2400" b="1" dirty="0">
                <a:solidFill>
                  <a:srgbClr val="FF0000"/>
                </a:solidFill>
                <a:highlight>
                  <a:srgbClr val="00FFFF"/>
                </a:highlight>
              </a:rPr>
              <a:t>Controller</a:t>
            </a:r>
            <a:endParaRPr lang="en-US" b="1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9E0BB1-4D53-447F-8DA9-32A81FFA8664}"/>
              </a:ext>
            </a:extLst>
          </p:cNvPr>
          <p:cNvCxnSpPr>
            <a:stCxn id="5" idx="6"/>
            <a:endCxn id="13" idx="1"/>
          </p:cNvCxnSpPr>
          <p:nvPr/>
        </p:nvCxnSpPr>
        <p:spPr>
          <a:xfrm>
            <a:off x="5762626" y="3752850"/>
            <a:ext cx="900461" cy="1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exagon 16">
            <a:extLst>
              <a:ext uri="{FF2B5EF4-FFF2-40B4-BE49-F238E27FC236}">
                <a16:creationId xmlns:a16="http://schemas.microsoft.com/office/drawing/2014/main" id="{0D5D52B5-9453-4ADE-BC21-4E2D1A4C3F46}"/>
              </a:ext>
            </a:extLst>
          </p:cNvPr>
          <p:cNvSpPr/>
          <p:nvPr/>
        </p:nvSpPr>
        <p:spPr>
          <a:xfrm>
            <a:off x="8453435" y="2927866"/>
            <a:ext cx="733425" cy="636032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login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EF983D94-319D-43E9-9BB5-9EE430A29F92}"/>
              </a:ext>
            </a:extLst>
          </p:cNvPr>
          <p:cNvSpPr/>
          <p:nvPr/>
        </p:nvSpPr>
        <p:spPr>
          <a:xfrm>
            <a:off x="6729413" y="2886075"/>
            <a:ext cx="733425" cy="63603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5EDCD51D-1E4F-4933-B9B0-7E1C6DE8F2DA}"/>
              </a:ext>
            </a:extLst>
          </p:cNvPr>
          <p:cNvSpPr/>
          <p:nvPr/>
        </p:nvSpPr>
        <p:spPr>
          <a:xfrm>
            <a:off x="7546181" y="2865276"/>
            <a:ext cx="733425" cy="63603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Report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B9DED8B-0E78-4170-BB05-83DA9188D762}"/>
              </a:ext>
            </a:extLst>
          </p:cNvPr>
          <p:cNvSpPr/>
          <p:nvPr/>
        </p:nvSpPr>
        <p:spPr>
          <a:xfrm>
            <a:off x="6867523" y="3550682"/>
            <a:ext cx="733425" cy="63603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0C63F42-B20D-4DE9-8C21-4872B8796CA3}"/>
              </a:ext>
            </a:extLst>
          </p:cNvPr>
          <p:cNvSpPr/>
          <p:nvPr/>
        </p:nvSpPr>
        <p:spPr>
          <a:xfrm>
            <a:off x="7986712" y="3560207"/>
            <a:ext cx="733425" cy="63603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validate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F3317-A83A-42A7-AD08-490F9264BF33}"/>
              </a:ext>
            </a:extLst>
          </p:cNvPr>
          <p:cNvSpPr txBox="1"/>
          <p:nvPr/>
        </p:nvSpPr>
        <p:spPr>
          <a:xfrm>
            <a:off x="5733722" y="331664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F801AA-FC12-4C84-9C9B-7698351A0833}"/>
              </a:ext>
            </a:extLst>
          </p:cNvPr>
          <p:cNvSpPr/>
          <p:nvPr/>
        </p:nvSpPr>
        <p:spPr>
          <a:xfrm>
            <a:off x="6505571" y="1152526"/>
            <a:ext cx="2905131" cy="78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handler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@</a:t>
            </a:r>
            <a:r>
              <a:rPr 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Request Mapping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13A07A-4937-4777-9579-8F9EC4CDA192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124699" y="1937851"/>
            <a:ext cx="833438" cy="88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82017E-2BAD-4489-81B1-516A13A5D29C}"/>
              </a:ext>
            </a:extLst>
          </p:cNvPr>
          <p:cNvCxnSpPr>
            <a:stCxn id="23" idx="2"/>
          </p:cNvCxnSpPr>
          <p:nvPr/>
        </p:nvCxnSpPr>
        <p:spPr>
          <a:xfrm>
            <a:off x="7958137" y="1937851"/>
            <a:ext cx="833438" cy="99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C01986-8EB1-4504-A056-CEBCB4B1150D}"/>
              </a:ext>
            </a:extLst>
          </p:cNvPr>
          <p:cNvCxnSpPr/>
          <p:nvPr/>
        </p:nvCxnSpPr>
        <p:spPr>
          <a:xfrm flipH="1">
            <a:off x="5619750" y="4186714"/>
            <a:ext cx="1009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742126-6DAA-4A69-B733-D10D0817973C}"/>
              </a:ext>
            </a:extLst>
          </p:cNvPr>
          <p:cNvSpPr txBox="1"/>
          <p:nvPr/>
        </p:nvSpPr>
        <p:spPr>
          <a:xfrm>
            <a:off x="4630168" y="4223664"/>
            <a:ext cx="2264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highlight>
                  <a:srgbClr val="00FFFF"/>
                </a:highlight>
              </a:rPr>
              <a:t>ResponseEntity</a:t>
            </a:r>
            <a:endParaRPr lang="en-US" dirty="0">
              <a:solidFill>
                <a:srgbClr val="FF0000"/>
              </a:solidFill>
              <a:highlight>
                <a:srgbClr val="00FFFF"/>
              </a:highlight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JSON</a:t>
            </a:r>
            <a:r>
              <a:rPr lang="en-US" dirty="0">
                <a:highlight>
                  <a:srgbClr val="00FFFF"/>
                </a:highlight>
              </a:rPr>
              <a:t>/XML/HTML/text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3F6ADC-04BA-44BF-A165-9B0798771D6A}"/>
              </a:ext>
            </a:extLst>
          </p:cNvPr>
          <p:cNvSpPr txBox="1"/>
          <p:nvPr/>
        </p:nvSpPr>
        <p:spPr>
          <a:xfrm>
            <a:off x="6798" y="4939965"/>
            <a:ext cx="4424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</a:t>
            </a:r>
            <a:r>
              <a:rPr lang="en-US" dirty="0">
                <a:sym typeface="Wingdings" panose="05000000000000000000" pitchFamily="2" charset="2"/>
              </a:rPr>
              <a:t> rendered with POJO (input/output)</a:t>
            </a:r>
          </a:p>
          <a:p>
            <a:r>
              <a:rPr lang="en-US" dirty="0">
                <a:sym typeface="Wingdings" panose="05000000000000000000" pitchFamily="2" charset="2"/>
              </a:rPr>
              <a:t>Response Object  </a:t>
            </a:r>
            <a:r>
              <a:rPr lang="en-US" b="1" dirty="0">
                <a:sym typeface="Wingdings" panose="05000000000000000000" pitchFamily="2" charset="2"/>
              </a:rPr>
              <a:t>http status, header …..</a:t>
            </a:r>
            <a:endParaRPr lang="en-US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004628-5D9F-4699-B101-BD06E4D2B84E}"/>
              </a:ext>
            </a:extLst>
          </p:cNvPr>
          <p:cNvCxnSpPr>
            <a:cxnSpLocks/>
          </p:cNvCxnSpPr>
          <p:nvPr/>
        </p:nvCxnSpPr>
        <p:spPr>
          <a:xfrm flipH="1">
            <a:off x="2438400" y="3962400"/>
            <a:ext cx="1345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37F6D3-1C91-47F1-82A4-6ECFB4BF55C6}"/>
              </a:ext>
            </a:extLst>
          </p:cNvPr>
          <p:cNvSpPr txBox="1"/>
          <p:nvPr/>
        </p:nvSpPr>
        <p:spPr>
          <a:xfrm>
            <a:off x="2686527" y="3881914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285618E-0A06-47EF-A236-4B17D1F3CDD4}"/>
              </a:ext>
            </a:extLst>
          </p:cNvPr>
          <p:cNvSpPr/>
          <p:nvPr/>
        </p:nvSpPr>
        <p:spPr>
          <a:xfrm>
            <a:off x="10206034" y="3429000"/>
            <a:ext cx="1600200" cy="67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2F734E-E70C-44DA-9018-F098919609B1}"/>
              </a:ext>
            </a:extLst>
          </p:cNvPr>
          <p:cNvCxnSpPr>
            <a:stCxn id="13" idx="3"/>
            <a:endCxn id="44" idx="1"/>
          </p:cNvCxnSpPr>
          <p:nvPr/>
        </p:nvCxnSpPr>
        <p:spPr>
          <a:xfrm>
            <a:off x="9444387" y="3766462"/>
            <a:ext cx="761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D825AF-6B40-4225-A8FC-10E617A475D8}"/>
              </a:ext>
            </a:extLst>
          </p:cNvPr>
          <p:cNvCxnSpPr>
            <a:cxnSpLocks/>
          </p:cNvCxnSpPr>
          <p:nvPr/>
        </p:nvCxnSpPr>
        <p:spPr>
          <a:xfrm flipH="1">
            <a:off x="9391650" y="3962400"/>
            <a:ext cx="814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3F35043-C782-4022-8BE0-B23F6C887B8F}"/>
              </a:ext>
            </a:extLst>
          </p:cNvPr>
          <p:cNvSpPr/>
          <p:nvPr/>
        </p:nvSpPr>
        <p:spPr>
          <a:xfrm>
            <a:off x="10196509" y="4623316"/>
            <a:ext cx="1600200" cy="67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B3E20D-0DEE-4D64-84E6-7FE6C91E0F4C}"/>
              </a:ext>
            </a:extLst>
          </p:cNvPr>
          <p:cNvCxnSpPr/>
          <p:nvPr/>
        </p:nvCxnSpPr>
        <p:spPr>
          <a:xfrm>
            <a:off x="11353800" y="4103925"/>
            <a:ext cx="0" cy="51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3C1754-BC25-4442-A0EB-E48F1BB3070F}"/>
              </a:ext>
            </a:extLst>
          </p:cNvPr>
          <p:cNvCxnSpPr/>
          <p:nvPr/>
        </p:nvCxnSpPr>
        <p:spPr>
          <a:xfrm flipV="1">
            <a:off x="10610850" y="4076700"/>
            <a:ext cx="0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Magnetic Disk 55">
            <a:extLst>
              <a:ext uri="{FF2B5EF4-FFF2-40B4-BE49-F238E27FC236}">
                <a16:creationId xmlns:a16="http://schemas.microsoft.com/office/drawing/2014/main" id="{F79C2BE0-6616-4472-A03C-AEBC2F7303EF}"/>
              </a:ext>
            </a:extLst>
          </p:cNvPr>
          <p:cNvSpPr/>
          <p:nvPr/>
        </p:nvSpPr>
        <p:spPr>
          <a:xfrm>
            <a:off x="10496550" y="5863295"/>
            <a:ext cx="1152525" cy="8279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FDBB79-DDFE-404F-98F5-0938C1F2B9EC}"/>
              </a:ext>
            </a:extLst>
          </p:cNvPr>
          <p:cNvCxnSpPr>
            <a:stCxn id="51" idx="2"/>
            <a:endCxn id="56" idx="1"/>
          </p:cNvCxnSpPr>
          <p:nvPr/>
        </p:nvCxnSpPr>
        <p:spPr>
          <a:xfrm>
            <a:off x="10996609" y="5298241"/>
            <a:ext cx="76204" cy="565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4A4390-4A0A-4498-9F9E-80F83D7915BA}"/>
              </a:ext>
            </a:extLst>
          </p:cNvPr>
          <p:cNvSpPr txBox="1"/>
          <p:nvPr/>
        </p:nvSpPr>
        <p:spPr>
          <a:xfrm>
            <a:off x="9933026" y="5374825"/>
            <a:ext cx="142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@Repository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290F68-3BF2-43AE-AF21-576FA57585F8}"/>
              </a:ext>
            </a:extLst>
          </p:cNvPr>
          <p:cNvSpPr txBox="1"/>
          <p:nvPr/>
        </p:nvSpPr>
        <p:spPr>
          <a:xfrm>
            <a:off x="10266821" y="3091262"/>
            <a:ext cx="107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@Service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DCC65-63A0-4453-A25E-3202776B4E61}"/>
              </a:ext>
            </a:extLst>
          </p:cNvPr>
          <p:cNvSpPr txBox="1"/>
          <p:nvPr/>
        </p:nvSpPr>
        <p:spPr>
          <a:xfrm>
            <a:off x="5020036" y="5292545"/>
            <a:ext cx="914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Angular</a:t>
            </a:r>
          </a:p>
          <a:p>
            <a:r>
              <a:rPr lang="en-US" dirty="0"/>
              <a:t>Ember</a:t>
            </a:r>
          </a:p>
          <a:p>
            <a:r>
              <a:rPr lang="en-US" dirty="0"/>
              <a:t>React </a:t>
            </a:r>
          </a:p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83976-1CFA-4F8C-9A63-C960267F5060}"/>
              </a:ext>
            </a:extLst>
          </p:cNvPr>
          <p:cNvSpPr txBox="1"/>
          <p:nvPr/>
        </p:nvSpPr>
        <p:spPr>
          <a:xfrm>
            <a:off x="6981008" y="4713691"/>
            <a:ext cx="312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@Controller + @RepsonseBody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24E9CB-C0B7-4D8D-BCCC-FEC68C4C7FAE}"/>
              </a:ext>
            </a:extLst>
          </p:cNvPr>
          <p:cNvSpPr txBox="1"/>
          <p:nvPr/>
        </p:nvSpPr>
        <p:spPr>
          <a:xfrm>
            <a:off x="2685967" y="2423636"/>
            <a:ext cx="3956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FF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EnableAutoConfiguration</a:t>
            </a:r>
            <a:r>
              <a:rPr lang="en-US" sz="1800" dirty="0">
                <a:solidFill>
                  <a:srgbClr val="3F7F5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F7F5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Springweb-mvc.jar </a:t>
            </a:r>
            <a:r>
              <a:rPr lang="en-US" dirty="0">
                <a:solidFill>
                  <a:srgbClr val="3F7F5F"/>
                </a:solidFill>
                <a:highlight>
                  <a:srgbClr val="00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3F7F5F"/>
                </a:solidFill>
                <a:highlight>
                  <a:srgbClr val="00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classpath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1598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433E-3FA8-4C54-A34F-647DE06C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AAC5-C0DD-4D10-A544-64C914E7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::</a:t>
            </a:r>
          </a:p>
          <a:p>
            <a:r>
              <a:rPr lang="en-US" dirty="0"/>
              <a:t>Replacement for Lambda expression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Reference to a static method</a:t>
            </a:r>
          </a:p>
          <a:p>
            <a:pPr lvl="1"/>
            <a:r>
              <a:rPr lang="en-US" dirty="0"/>
              <a:t>Reference to an instance method</a:t>
            </a:r>
          </a:p>
          <a:p>
            <a:pPr lvl="1"/>
            <a:r>
              <a:rPr lang="en-US" dirty="0"/>
              <a:t>Reference to a constructor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7627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3193-4236-49AF-9C4A-EE0806D1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Jpa</a:t>
            </a:r>
            <a:r>
              <a:rPr lang="en-US" dirty="0"/>
              <a:t> </a:t>
            </a:r>
            <a:r>
              <a:rPr lang="en-US" dirty="0" err="1"/>
              <a:t>integartion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9A4C-52C4-4BD0-BF2B-8D785E3D9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DataJpa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8932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71F1-F814-430B-BDCF-8F0F598C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ighlight>
                  <a:srgbClr val="00FF00"/>
                </a:highlight>
              </a:rPr>
              <a:t>DataJPA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–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A1FD-31B6-45AC-9E8E-AA265BDA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Jars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datajpa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sql</a:t>
            </a:r>
            <a:r>
              <a:rPr lang="en-US" dirty="0">
                <a:sym typeface="Wingdings" panose="05000000000000000000" pitchFamily="2" charset="2"/>
              </a:rPr>
              <a:t> jar, </a:t>
            </a:r>
            <a:r>
              <a:rPr lang="en-US" strike="sngStrike" dirty="0">
                <a:sym typeface="Wingdings" panose="05000000000000000000" pitchFamily="2" charset="2"/>
              </a:rPr>
              <a:t>spring-</a:t>
            </a:r>
            <a:r>
              <a:rPr lang="en-US" strike="sngStrike" dirty="0" err="1">
                <a:sym typeface="Wingdings" panose="05000000000000000000" pitchFamily="2" charset="2"/>
              </a:rPr>
              <a:t>orm</a:t>
            </a:r>
            <a:endParaRPr lang="en-US" strike="sngStrike" dirty="0">
              <a:sym typeface="Wingdings" panose="05000000000000000000" pitchFamily="2" charset="2"/>
            </a:endParaRPr>
          </a:p>
          <a:p>
            <a:r>
              <a:rPr lang="en-US" strike="sngStrike" dirty="0"/>
              <a:t>Persistence.xml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application.properties</a:t>
            </a:r>
            <a:r>
              <a:rPr lang="en-US" dirty="0">
                <a:sym typeface="Wingdings" panose="05000000000000000000" pitchFamily="2" charset="2"/>
              </a:rPr>
              <a:t>/ </a:t>
            </a:r>
            <a:r>
              <a:rPr lang="en-US" dirty="0" err="1">
                <a:sym typeface="Wingdings" panose="05000000000000000000" pitchFamily="2" charset="2"/>
              </a:rPr>
              <a:t>yaml</a:t>
            </a:r>
            <a:endParaRPr lang="en-US" dirty="0"/>
          </a:p>
          <a:p>
            <a:r>
              <a:rPr lang="en-US" dirty="0"/>
              <a:t>Configurations </a:t>
            </a:r>
            <a:r>
              <a:rPr lang="en-US" dirty="0">
                <a:sym typeface="Wingdings" panose="05000000000000000000" pitchFamily="2" charset="2"/>
              </a:rPr>
              <a:t> @Entity, @Id</a:t>
            </a:r>
          </a:p>
          <a:p>
            <a:r>
              <a:rPr lang="en-US" strike="sngStrike" dirty="0">
                <a:highlight>
                  <a:srgbClr val="FFFF00"/>
                </a:highlight>
                <a:sym typeface="Wingdings" panose="05000000000000000000" pitchFamily="2" charset="2"/>
              </a:rPr>
              <a:t>Spring   JPA transaction Bean  </a:t>
            </a:r>
            <a:r>
              <a:rPr lang="en-US" strike="sngStrike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Declarative transactions</a:t>
            </a:r>
          </a:p>
          <a:p>
            <a:pPr lvl="1"/>
            <a:r>
              <a:rPr lang="en-US" strike="sngStrike" dirty="0">
                <a:highlight>
                  <a:srgbClr val="FFFF00"/>
                </a:highlight>
                <a:sym typeface="Wingdings" panose="05000000000000000000" pitchFamily="2" charset="2"/>
              </a:rPr>
              <a:t>Container managed transactions</a:t>
            </a:r>
          </a:p>
          <a:p>
            <a:pPr lvl="1"/>
            <a:r>
              <a:rPr lang="en-US" strike="sngStrike" dirty="0">
                <a:highlight>
                  <a:srgbClr val="FFFF00"/>
                </a:highlight>
                <a:sym typeface="Wingdings" panose="05000000000000000000" pitchFamily="2" charset="2"/>
              </a:rPr>
              <a:t>Configurations 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AutoConfigurations</a:t>
            </a:r>
            <a:endParaRPr lang="en-US" strike="sngStrike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dirty="0"/>
              <a:t>Dao Layer </a:t>
            </a:r>
            <a:r>
              <a:rPr lang="en-US" dirty="0">
                <a:sym typeface="Wingdings" panose="05000000000000000000" pitchFamily="2" charset="2"/>
              </a:rPr>
              <a:t> interface must extend </a:t>
            </a:r>
            <a:r>
              <a:rPr lang="en-US" dirty="0" err="1">
                <a:sym typeface="Wingdings" panose="05000000000000000000" pitchFamily="2" charset="2"/>
              </a:rPr>
              <a:t>JpaRepostiory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CrudRepos</a:t>
            </a:r>
            <a:endParaRPr lang="en-US" dirty="0"/>
          </a:p>
          <a:p>
            <a:pPr lvl="1"/>
            <a:r>
              <a:rPr lang="en-US" strike="sngStrike" dirty="0" err="1"/>
              <a:t>DaoImpl</a:t>
            </a:r>
            <a:endParaRPr lang="en-US" strike="sngStrike" dirty="0"/>
          </a:p>
          <a:p>
            <a:pPr lvl="1"/>
            <a:r>
              <a:rPr lang="en-US" strike="sngStrike" dirty="0" err="1"/>
              <a:t>EntityManager</a:t>
            </a:r>
            <a:r>
              <a:rPr lang="en-US" strike="sngStrike" dirty="0"/>
              <a:t> from </a:t>
            </a:r>
            <a:r>
              <a:rPr lang="en-US" strike="sngStrike" dirty="0" err="1"/>
              <a:t>Pernsistence</a:t>
            </a:r>
            <a:r>
              <a:rPr lang="en-US" strike="sngStrike" dirty="0"/>
              <a:t> context</a:t>
            </a:r>
          </a:p>
        </p:txBody>
      </p:sp>
    </p:spTree>
    <p:extLst>
      <p:ext uri="{BB962C8B-B14F-4D97-AF65-F5344CB8AC3E}">
        <p14:creationId xmlns:p14="http://schemas.microsoft.com/office/powerpoint/2010/main" val="304127641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32B5-7073-41C5-B6C3-3AE8BB0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0024A1-32A8-4631-B4E6-4B1B26DC2AC4}"/>
              </a:ext>
            </a:extLst>
          </p:cNvPr>
          <p:cNvSpPr/>
          <p:nvPr/>
        </p:nvSpPr>
        <p:spPr>
          <a:xfrm>
            <a:off x="4514850" y="1590675"/>
            <a:ext cx="26193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Respository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9402AA-B620-43DB-8DCF-6641EA53552F}"/>
              </a:ext>
            </a:extLst>
          </p:cNvPr>
          <p:cNvSpPr/>
          <p:nvPr/>
        </p:nvSpPr>
        <p:spPr>
          <a:xfrm>
            <a:off x="4514849" y="2552700"/>
            <a:ext cx="26193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CRUDRespository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FFFCB-F79A-43E6-8160-B08ADF5EC372}"/>
              </a:ext>
            </a:extLst>
          </p:cNvPr>
          <p:cNvSpPr/>
          <p:nvPr/>
        </p:nvSpPr>
        <p:spPr>
          <a:xfrm>
            <a:off x="4514848" y="3800476"/>
            <a:ext cx="26193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JpaRespository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0B385D-BDCD-43A1-A469-6B3BEA156750}"/>
              </a:ext>
            </a:extLst>
          </p:cNvPr>
          <p:cNvSpPr/>
          <p:nvPr/>
        </p:nvSpPr>
        <p:spPr>
          <a:xfrm>
            <a:off x="7905749" y="2595562"/>
            <a:ext cx="3333751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PagingAndSortingRepository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462204-8885-4429-B0D8-4B4FB8A2091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824537" y="2095500"/>
            <a:ext cx="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D019F2-FDBC-400F-AFDE-05DB488BE82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824536" y="3057525"/>
            <a:ext cx="1" cy="74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29E369-83DD-4E48-B63D-546AAFAB3378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5824536" y="3100387"/>
            <a:ext cx="3748089" cy="70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8317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0D43-E579-4E8E-9620-D94DC8E8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Customized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A964-8E2D-42BC-9E58-25CEA220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a method</a:t>
            </a:r>
          </a:p>
          <a:p>
            <a:pPr lvl="1"/>
            <a:r>
              <a:rPr lang="en-US" dirty="0"/>
              <a:t>Filter, find, get,…</a:t>
            </a:r>
          </a:p>
          <a:p>
            <a:pPr lvl="1"/>
            <a:r>
              <a:rPr lang="en-US" dirty="0" err="1"/>
              <a:t>findSalaryByEmployeeId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findByEmployeeId</a:t>
            </a:r>
            <a:r>
              <a:rPr lang="en-US" dirty="0"/>
              <a:t>();</a:t>
            </a:r>
          </a:p>
          <a:p>
            <a:pPr lvl="1"/>
            <a:endParaRPr lang="en-US" dirty="0"/>
          </a:p>
          <a:p>
            <a:r>
              <a:rPr lang="en-US" dirty="0"/>
              <a:t>Write Query JPQL</a:t>
            </a:r>
          </a:p>
          <a:p>
            <a:pPr lvl="1"/>
            <a:r>
              <a:rPr lang="en-US" dirty="0"/>
              <a:t>@Query</a:t>
            </a:r>
          </a:p>
          <a:p>
            <a:pPr lvl="1"/>
            <a:r>
              <a:rPr lang="en-US" dirty="0"/>
              <a:t>@Param</a:t>
            </a:r>
          </a:p>
          <a:p>
            <a:pPr lvl="1"/>
            <a:r>
              <a:rPr lang="en-US" dirty="0"/>
              <a:t>?1,?2…</a:t>
            </a:r>
          </a:p>
        </p:txBody>
      </p:sp>
    </p:spTree>
    <p:extLst>
      <p:ext uri="{BB962C8B-B14F-4D97-AF65-F5344CB8AC3E}">
        <p14:creationId xmlns:p14="http://schemas.microsoft.com/office/powerpoint/2010/main" val="309643565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0849-C9F3-4884-A5B7-2AEA18EE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 DB – H2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BAAB-E23C-40A8-8F8B-905C9B50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H2 DB </a:t>
            </a:r>
            <a:r>
              <a:rPr lang="en-US" dirty="0">
                <a:sym typeface="Wingdings" panose="05000000000000000000" pitchFamily="2" charset="2"/>
              </a:rPr>
              <a:t>  Non persistence DB</a:t>
            </a:r>
          </a:p>
          <a:p>
            <a:r>
              <a:rPr lang="en-US" dirty="0"/>
              <a:t>In memory DB  </a:t>
            </a:r>
            <a:r>
              <a:rPr lang="en-US" dirty="0">
                <a:sym typeface="Wingdings" panose="05000000000000000000" pitchFamily="2" charset="2"/>
              </a:rPr>
              <a:t> Heap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7434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5E72-0108-476B-98D4-B14D91F0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40C7-DD1B-4472-936B-57F23F99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for properties</a:t>
            </a:r>
          </a:p>
          <a:p>
            <a:pPr lvl="1"/>
            <a:r>
              <a:rPr lang="en-US" dirty="0"/>
              <a:t>Key/value</a:t>
            </a:r>
          </a:p>
        </p:txBody>
      </p:sp>
    </p:spTree>
    <p:extLst>
      <p:ext uri="{BB962C8B-B14F-4D97-AF65-F5344CB8AC3E}">
        <p14:creationId xmlns:p14="http://schemas.microsoft.com/office/powerpoint/2010/main" val="152714889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0C59-1651-498C-B93A-A62CFE46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38575" cy="1325563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7329-C4C3-4CEE-A1B6-88238560E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6250" cy="4351338"/>
          </a:xfrm>
        </p:spPr>
        <p:txBody>
          <a:bodyPr/>
          <a:lstStyle/>
          <a:p>
            <a:r>
              <a:rPr lang="en-US" dirty="0"/>
              <a:t>Key/value</a:t>
            </a:r>
          </a:p>
          <a:p>
            <a:r>
              <a:rPr lang="en-US" dirty="0"/>
              <a:t>Java Technology</a:t>
            </a:r>
          </a:p>
          <a:p>
            <a:endParaRPr lang="en-US" dirty="0"/>
          </a:p>
          <a:p>
            <a:r>
              <a:rPr lang="en-US" dirty="0"/>
              <a:t>No Such begin</a:t>
            </a:r>
          </a:p>
          <a:p>
            <a:r>
              <a:rPr lang="en-US" dirty="0"/>
              <a:t>Every properties </a:t>
            </a:r>
            <a:r>
              <a:rPr lang="en-US" dirty="0">
                <a:sym typeface="Wingdings" panose="05000000000000000000" pitchFamily="2" charset="2"/>
              </a:rPr>
              <a:t> dedicated file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40DC16-300C-4E6B-9B10-401CEEAF654E}"/>
              </a:ext>
            </a:extLst>
          </p:cNvPr>
          <p:cNvSpPr txBox="1">
            <a:spLocks/>
          </p:cNvSpPr>
          <p:nvPr/>
        </p:nvSpPr>
        <p:spPr>
          <a:xfrm>
            <a:off x="6096000" y="512762"/>
            <a:ext cx="38385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YAML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293A67-AE6B-4349-944A-4C86B5E2B138}"/>
              </a:ext>
            </a:extLst>
          </p:cNvPr>
          <p:cNvSpPr txBox="1">
            <a:spLocks/>
          </p:cNvSpPr>
          <p:nvPr/>
        </p:nvSpPr>
        <p:spPr>
          <a:xfrm>
            <a:off x="5715000" y="1690688"/>
            <a:ext cx="4286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Hierarchy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H2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console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enabled :</a:t>
            </a: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Cloud and Microservice, .NET ..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YAML inheritance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Profiling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enchanced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1930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5296-D0EB-4EDD-9051-C341A70C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AEF7-44FE-43AF-912D-7B2C1F234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custom exception class(</a:t>
            </a:r>
            <a:r>
              <a:rPr lang="en-US" dirty="0" err="1"/>
              <a:t>EmpIdNotFound</a:t>
            </a:r>
            <a:r>
              <a:rPr lang="en-US" dirty="0"/>
              <a:t>,…..)</a:t>
            </a:r>
          </a:p>
          <a:p>
            <a:pPr lvl="1"/>
            <a:r>
              <a:rPr lang="en-US" dirty="0"/>
              <a:t>@ResponseStatus(httpStatus.Not_Found)</a:t>
            </a:r>
          </a:p>
          <a:p>
            <a:r>
              <a:rPr lang="en-US" dirty="0" err="1"/>
              <a:t>ErrorReponse</a:t>
            </a:r>
            <a:endParaRPr lang="en-US" dirty="0"/>
          </a:p>
          <a:p>
            <a:endParaRPr lang="en-US" dirty="0"/>
          </a:p>
          <a:p>
            <a:r>
              <a:rPr lang="en-US" dirty="0"/>
              <a:t>@ControllerAdvice</a:t>
            </a:r>
          </a:p>
          <a:p>
            <a:r>
              <a:rPr lang="en-US" dirty="0"/>
              <a:t>@ExceptionHandler</a:t>
            </a:r>
          </a:p>
          <a:p>
            <a:r>
              <a:rPr lang="en-US" dirty="0" err="1"/>
              <a:t>CustomExceptionHandler</a:t>
            </a:r>
            <a:r>
              <a:rPr lang="en-US" dirty="0"/>
              <a:t> extends </a:t>
            </a:r>
            <a:r>
              <a:rPr lang="en-US" dirty="0" err="1"/>
              <a:t>ResponseEntityExceptionHandler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8547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388C-009F-4A85-A079-37B41DC2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40D9-7EEB-4D19-BB64-BB6BA2BDA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@SpringBootApplication</a:t>
            </a:r>
          </a:p>
          <a:p>
            <a:pPr lvl="1"/>
            <a:r>
              <a:rPr lang="en-US" dirty="0"/>
              <a:t>@Configuration + @EnableAutoConfiguration+@ComponentScan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Groovy features</a:t>
            </a:r>
          </a:p>
          <a:p>
            <a:pPr lvl="1"/>
            <a:endParaRPr lang="en-US" dirty="0"/>
          </a:p>
          <a:p>
            <a:r>
              <a:rPr lang="en-US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100880682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B07F-C8F6-4355-BEE8-AB51977C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F097C-8E5D-45DC-9642-FF93CADE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reduced code</a:t>
            </a:r>
          </a:p>
          <a:p>
            <a:r>
              <a:rPr lang="en-US" dirty="0"/>
              <a:t>Dependencies</a:t>
            </a:r>
          </a:p>
          <a:p>
            <a:pPr lvl="1"/>
            <a:r>
              <a:rPr lang="en-US" dirty="0"/>
              <a:t>Spring Web</a:t>
            </a:r>
          </a:p>
          <a:p>
            <a:pPr lvl="1"/>
            <a:r>
              <a:rPr lang="en-US" dirty="0"/>
              <a:t>H2</a:t>
            </a:r>
          </a:p>
          <a:p>
            <a:pPr lvl="1"/>
            <a:r>
              <a:rPr lang="en-US" dirty="0"/>
              <a:t>Rest repository</a:t>
            </a:r>
          </a:p>
          <a:p>
            <a:pPr lvl="1"/>
            <a:r>
              <a:rPr lang="en-US" dirty="0"/>
              <a:t>Rest repository HAL explorer</a:t>
            </a:r>
          </a:p>
          <a:p>
            <a:pPr lvl="1"/>
            <a:r>
              <a:rPr lang="en-US" dirty="0" err="1"/>
              <a:t>lombok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54D7-FA19-449A-897A-E7F9F981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 in Java8 (</a:t>
            </a:r>
            <a:r>
              <a:rPr lang="en-US" dirty="0" err="1"/>
              <a:t>java.util.function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B541-2CC6-4FCF-91B8-49A965A82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2325" cy="4351338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Conditional Check</a:t>
            </a:r>
          </a:p>
          <a:p>
            <a:pPr lvl="1"/>
            <a:r>
              <a:rPr lang="en-US" dirty="0"/>
              <a:t>Predicate</a:t>
            </a:r>
          </a:p>
          <a:p>
            <a:pPr lvl="1"/>
            <a:r>
              <a:rPr lang="en-US" dirty="0" err="1"/>
              <a:t>BiPredicate</a:t>
            </a:r>
            <a:endParaRPr lang="en-US" dirty="0"/>
          </a:p>
          <a:p>
            <a:pPr lvl="1"/>
            <a:r>
              <a:rPr lang="en-US" dirty="0" err="1"/>
              <a:t>DoublePredicate</a:t>
            </a:r>
            <a:endParaRPr lang="en-US" dirty="0"/>
          </a:p>
          <a:p>
            <a:pPr lvl="1"/>
            <a:r>
              <a:rPr lang="en-US" dirty="0" err="1"/>
              <a:t>LongPredicate</a:t>
            </a:r>
            <a:endParaRPr lang="en-US" dirty="0"/>
          </a:p>
          <a:p>
            <a:pPr lvl="1"/>
            <a:r>
              <a:rPr lang="en-US" dirty="0" err="1"/>
              <a:t>IntPredicate</a:t>
            </a:r>
            <a:endParaRPr lang="en-US" dirty="0"/>
          </a:p>
          <a:p>
            <a:r>
              <a:rPr lang="en-US" u="sng" dirty="0"/>
              <a:t>Perform action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 err="1"/>
              <a:t>BiFunction</a:t>
            </a:r>
            <a:endParaRPr lang="en-US" dirty="0"/>
          </a:p>
          <a:p>
            <a:pPr lvl="1"/>
            <a:r>
              <a:rPr lang="en-US" dirty="0" err="1"/>
              <a:t>BinaryOperator</a:t>
            </a:r>
            <a:endParaRPr lang="en-US" dirty="0"/>
          </a:p>
          <a:p>
            <a:pPr lvl="1"/>
            <a:r>
              <a:rPr lang="en-US" dirty="0" err="1"/>
              <a:t>UnaryOperator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BD188-62AD-497B-9A56-7BAC6DF4AF0B}"/>
              </a:ext>
            </a:extLst>
          </p:cNvPr>
          <p:cNvSpPr txBox="1">
            <a:spLocks/>
          </p:cNvSpPr>
          <p:nvPr/>
        </p:nvSpPr>
        <p:spPr>
          <a:xfrm>
            <a:off x="4562475" y="1841500"/>
            <a:ext cx="3362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Consume Data</a:t>
            </a:r>
          </a:p>
          <a:p>
            <a:pPr lvl="1"/>
            <a:r>
              <a:rPr lang="en-US" dirty="0"/>
              <a:t>Consumer</a:t>
            </a:r>
          </a:p>
          <a:p>
            <a:pPr lvl="1"/>
            <a:r>
              <a:rPr lang="en-US" dirty="0" err="1"/>
              <a:t>BiConsumer</a:t>
            </a:r>
            <a:endParaRPr lang="en-US" dirty="0"/>
          </a:p>
          <a:p>
            <a:r>
              <a:rPr lang="en-US" u="sng" dirty="0"/>
              <a:t>Supply Data</a:t>
            </a:r>
          </a:p>
          <a:p>
            <a:pPr lvl="1"/>
            <a:r>
              <a:rPr lang="en-US" dirty="0"/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15220477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59D2-687B-4F57-8095-463F2C1B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lombok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4B54-DF9D-40A3-8EAC-952C110B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project</a:t>
            </a:r>
          </a:p>
          <a:p>
            <a:r>
              <a:rPr lang="en-US" dirty="0"/>
              <a:t>Lombok jar must be executed in CMD</a:t>
            </a:r>
          </a:p>
          <a:p>
            <a:endParaRPr lang="en-US" dirty="0"/>
          </a:p>
          <a:p>
            <a:r>
              <a:rPr lang="en-US" dirty="0" err="1"/>
              <a:t>Pojo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Setter and getters</a:t>
            </a:r>
          </a:p>
          <a:p>
            <a:pPr lvl="1"/>
            <a:r>
              <a:rPr lang="en-US" dirty="0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60633911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944F-165D-4A16-A4B2-D4EE90E4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4718-F249-48D7-8F8C-C962EF80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Status</a:t>
            </a:r>
          </a:p>
          <a:p>
            <a:r>
              <a:rPr lang="en-US" dirty="0"/>
              <a:t>Monitor the app</a:t>
            </a:r>
          </a:p>
          <a:p>
            <a:r>
              <a:rPr lang="en-US" dirty="0"/>
              <a:t>Several instance</a:t>
            </a:r>
          </a:p>
          <a:p>
            <a:pPr lvl="1"/>
            <a:r>
              <a:rPr lang="en-US" dirty="0"/>
              <a:t>100 instance</a:t>
            </a:r>
          </a:p>
          <a:p>
            <a:pPr lvl="1"/>
            <a:endParaRPr lang="en-US" dirty="0"/>
          </a:p>
          <a:p>
            <a:r>
              <a:rPr lang="en-US" dirty="0"/>
              <a:t>Sub project</a:t>
            </a:r>
          </a:p>
          <a:p>
            <a:pPr lvl="1"/>
            <a:r>
              <a:rPr lang="en-US" dirty="0"/>
              <a:t>Data in the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Spring Boot Admin</a:t>
            </a:r>
          </a:p>
          <a:p>
            <a:pPr lvl="1"/>
            <a:r>
              <a:rPr lang="en-US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24401735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BB6B-252F-438E-92A4-90C04893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1BCE-285E-41D9-970C-B7450B39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  <a:p>
            <a:r>
              <a:rPr lang="en-US" dirty="0"/>
              <a:t>Logs</a:t>
            </a:r>
          </a:p>
          <a:p>
            <a:r>
              <a:rPr lang="en-US" dirty="0"/>
              <a:t>Dumps</a:t>
            </a:r>
          </a:p>
          <a:p>
            <a:r>
              <a:rPr lang="en-US" dirty="0" err="1"/>
              <a:t>Mertics</a:t>
            </a:r>
            <a:endParaRPr lang="en-US" dirty="0"/>
          </a:p>
          <a:p>
            <a:r>
              <a:rPr lang="en-US" dirty="0"/>
              <a:t>Endpoints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0730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9D0E-A41E-4534-BB51-A078D2A8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u enable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D847-C04B-40A1-86B8-7264D10C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  <a:p>
            <a:pPr lvl="1"/>
            <a:r>
              <a:rPr lang="en-US" dirty="0"/>
              <a:t>Spring-boot-starter-actuator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68205646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017E-A7AB-4128-A083-3585BAEB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 are customizable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4632-535C-4F08-97CF-404CA978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HealthIndicator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1327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2B57-8A86-4F0B-A365-5965EC14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F8AB-65C0-466D-AE1F-D9428DF5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deploy your application</a:t>
            </a:r>
          </a:p>
          <a:p>
            <a:r>
              <a:rPr lang="en-US" dirty="0"/>
              <a:t>Under </a:t>
            </a:r>
            <a:r>
              <a:rPr lang="en-US" dirty="0" err="1"/>
              <a:t>classpath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5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A4F45F5-9375-464A-A1DF-69CFACA02266}"/>
              </a:ext>
            </a:extLst>
          </p:cNvPr>
          <p:cNvGrpSpPr/>
          <p:nvPr/>
        </p:nvGrpSpPr>
        <p:grpSpPr>
          <a:xfrm>
            <a:off x="1685925" y="1133475"/>
            <a:ext cx="2371725" cy="2914650"/>
            <a:chOff x="1685925" y="1133475"/>
            <a:chExt cx="2371725" cy="29146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250926-B7D2-49FB-8329-AE1A4BD9ECD6}"/>
                </a:ext>
              </a:extLst>
            </p:cNvPr>
            <p:cNvSpPr/>
            <p:nvPr/>
          </p:nvSpPr>
          <p:spPr>
            <a:xfrm>
              <a:off x="1685925" y="1133475"/>
              <a:ext cx="2371725" cy="2914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tournamentId</a:t>
              </a:r>
              <a:endParaRPr lang="en-US" dirty="0"/>
            </a:p>
            <a:p>
              <a:r>
                <a:rPr lang="en-US" dirty="0" err="1"/>
                <a:t>eventName</a:t>
              </a:r>
              <a:endParaRPr lang="en-US" dirty="0"/>
            </a:p>
            <a:p>
              <a:r>
                <a:rPr lang="en-US" dirty="0"/>
                <a:t>Venue</a:t>
              </a:r>
            </a:p>
            <a:p>
              <a:r>
                <a:rPr lang="en-US" dirty="0" err="1"/>
                <a:t>date_of_event</a:t>
              </a:r>
              <a:endParaRPr lang="en-US" dirty="0"/>
            </a:p>
            <a:p>
              <a:r>
                <a:rPr lang="en-US" dirty="0"/>
                <a:t>List&lt;Games&gt;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D2DB47-EC38-43D2-A0EC-C8CADF56AC59}"/>
                </a:ext>
              </a:extLst>
            </p:cNvPr>
            <p:cNvSpPr/>
            <p:nvPr/>
          </p:nvSpPr>
          <p:spPr>
            <a:xfrm>
              <a:off x="1685925" y="1133475"/>
              <a:ext cx="23717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ysClr val="windowText" lastClr="000000"/>
                  </a:solidFill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Tournament</a:t>
              </a:r>
              <a:r>
                <a:rPr lang="en-US" sz="1800" b="1" dirty="0">
                  <a:solidFill>
                    <a:sysClr val="windowText" lastClr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E27582-BEE2-4EA9-9937-1FD32EB363CE}"/>
              </a:ext>
            </a:extLst>
          </p:cNvPr>
          <p:cNvGrpSpPr/>
          <p:nvPr/>
        </p:nvGrpSpPr>
        <p:grpSpPr>
          <a:xfrm>
            <a:off x="4910137" y="3590925"/>
            <a:ext cx="2371725" cy="2914650"/>
            <a:chOff x="1685925" y="1133475"/>
            <a:chExt cx="2371725" cy="29146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32D9B2-28AA-49CC-9C28-BF8DC12C3B74}"/>
                </a:ext>
              </a:extLst>
            </p:cNvPr>
            <p:cNvSpPr/>
            <p:nvPr/>
          </p:nvSpPr>
          <p:spPr>
            <a:xfrm>
              <a:off x="1685925" y="1133475"/>
              <a:ext cx="2371725" cy="2914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  <a:p>
              <a:r>
                <a:rPr lang="en-US" dirty="0" err="1"/>
                <a:t>gameId</a:t>
              </a:r>
              <a:endParaRPr lang="en-US" dirty="0"/>
            </a:p>
            <a:p>
              <a:r>
                <a:rPr lang="en-US" dirty="0" err="1"/>
                <a:t>gameName</a:t>
              </a:r>
              <a:endParaRPr lang="en-US" dirty="0"/>
            </a:p>
            <a:p>
              <a:r>
                <a:rPr lang="en-US" dirty="0" err="1"/>
                <a:t>datetime_of_game</a:t>
              </a:r>
              <a:endParaRPr lang="en-US" dirty="0"/>
            </a:p>
            <a:p>
              <a:r>
                <a:rPr lang="en-US" dirty="0"/>
                <a:t>days</a:t>
              </a:r>
            </a:p>
            <a:p>
              <a:r>
                <a:rPr lang="en-US" dirty="0"/>
                <a:t>List&lt;Player&gt;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97D9CB-07BB-41A6-B3F4-CB9CD2ADFF25}"/>
                </a:ext>
              </a:extLst>
            </p:cNvPr>
            <p:cNvSpPr/>
            <p:nvPr/>
          </p:nvSpPr>
          <p:spPr>
            <a:xfrm>
              <a:off x="1685925" y="1133475"/>
              <a:ext cx="23717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ysClr val="windowText" lastClr="000000"/>
                  </a:solidFill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Game</a:t>
              </a:r>
              <a:r>
                <a:rPr lang="en-US" sz="1800" b="1" dirty="0">
                  <a:solidFill>
                    <a:sysClr val="windowText" lastClr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5CD45E-4AD4-4CA3-AFA8-136A082E7C79}"/>
              </a:ext>
            </a:extLst>
          </p:cNvPr>
          <p:cNvCxnSpPr>
            <a:endCxn id="9" idx="1"/>
          </p:cNvCxnSpPr>
          <p:nvPr/>
        </p:nvCxnSpPr>
        <p:spPr>
          <a:xfrm>
            <a:off x="3448050" y="3171825"/>
            <a:ext cx="1462087" cy="74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9D2E0C-E558-409B-B506-4359448170E3}"/>
              </a:ext>
            </a:extLst>
          </p:cNvPr>
          <p:cNvGrpSpPr/>
          <p:nvPr/>
        </p:nvGrpSpPr>
        <p:grpSpPr>
          <a:xfrm>
            <a:off x="8467725" y="1462087"/>
            <a:ext cx="2371725" cy="2914650"/>
            <a:chOff x="1685925" y="1133475"/>
            <a:chExt cx="2371725" cy="291465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BDB9BA-724C-4A34-A7AB-05364D6106EB}"/>
                </a:ext>
              </a:extLst>
            </p:cNvPr>
            <p:cNvSpPr/>
            <p:nvPr/>
          </p:nvSpPr>
          <p:spPr>
            <a:xfrm>
              <a:off x="1685925" y="1133475"/>
              <a:ext cx="2371725" cy="2914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pPr lvl="1"/>
              <a:r>
                <a:rPr lang="en-US" dirty="0" err="1"/>
                <a:t>playerId</a:t>
              </a:r>
              <a:endParaRPr lang="en-US" dirty="0"/>
            </a:p>
            <a:p>
              <a:pPr lvl="1"/>
              <a:r>
                <a:rPr lang="en-US" dirty="0" err="1"/>
                <a:t>firstName</a:t>
              </a:r>
              <a:endParaRPr lang="en-US" dirty="0"/>
            </a:p>
            <a:p>
              <a:pPr lvl="1"/>
              <a:r>
                <a:rPr lang="en-US" dirty="0" err="1"/>
                <a:t>lastName</a:t>
              </a:r>
              <a:endParaRPr lang="en-US" dirty="0"/>
            </a:p>
            <a:p>
              <a:pPr lvl="1"/>
              <a:r>
                <a:rPr lang="en-US" dirty="0" err="1"/>
                <a:t>Date_of_birth</a:t>
              </a:r>
              <a:endParaRPr lang="en-US" dirty="0"/>
            </a:p>
            <a:p>
              <a:pPr lvl="1"/>
              <a:r>
                <a:rPr lang="en-US" dirty="0">
                  <a:solidFill>
                    <a:sysClr val="windowText" lastClr="000000"/>
                  </a:solidFill>
                  <a:highlight>
                    <a:srgbClr val="FFFF00"/>
                  </a:highlight>
                </a:rPr>
                <a:t>List&lt;Game&gt;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8F3E5C-F620-4D27-A71D-D5237B0F2CDB}"/>
                </a:ext>
              </a:extLst>
            </p:cNvPr>
            <p:cNvSpPr/>
            <p:nvPr/>
          </p:nvSpPr>
          <p:spPr>
            <a:xfrm>
              <a:off x="1685925" y="1133475"/>
              <a:ext cx="2371725" cy="657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ysClr val="windowText" lastClr="000000"/>
                  </a:solidFill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Player</a:t>
              </a:r>
              <a:r>
                <a:rPr lang="en-US" sz="1800" b="1" dirty="0">
                  <a:solidFill>
                    <a:sysClr val="windowText" lastClr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B08132-F926-4288-864F-E9D00525AC18}"/>
              </a:ext>
            </a:extLst>
          </p:cNvPr>
          <p:cNvCxnSpPr>
            <a:endCxn id="14" idx="1"/>
          </p:cNvCxnSpPr>
          <p:nvPr/>
        </p:nvCxnSpPr>
        <p:spPr>
          <a:xfrm flipV="1">
            <a:off x="6672262" y="1790700"/>
            <a:ext cx="1795463" cy="384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43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81B0-1C0F-46C1-B2F7-4046836E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57FE-E2D4-4FD6-96EF-1DB67D94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interface Predicate&lt;T&gt;{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test(T 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Chain Methods:</a:t>
            </a:r>
          </a:p>
          <a:p>
            <a:pPr marL="0" indent="0">
              <a:buNone/>
            </a:pPr>
            <a:r>
              <a:rPr lang="en-US" dirty="0"/>
              <a:t>---------------------</a:t>
            </a:r>
          </a:p>
          <a:p>
            <a:pPr marL="0" indent="0">
              <a:buNone/>
            </a:pPr>
            <a:r>
              <a:rPr lang="en-US" dirty="0"/>
              <a:t>and, or, negate</a:t>
            </a:r>
          </a:p>
        </p:txBody>
      </p:sp>
    </p:spTree>
    <p:extLst>
      <p:ext uri="{BB962C8B-B14F-4D97-AF65-F5344CB8AC3E}">
        <p14:creationId xmlns:p14="http://schemas.microsoft.com/office/powerpoint/2010/main" val="366877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81B0-1C0F-46C1-B2F7-4046836E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BiPredicate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157FE-E2D4-4FD6-96EF-1DB67D94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BiPredicate</a:t>
            </a:r>
            <a:r>
              <a:rPr lang="en-US" dirty="0"/>
              <a:t>&lt;T,R&gt;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test(T </a:t>
            </a:r>
            <a:r>
              <a:rPr lang="en-US" dirty="0" err="1"/>
              <a:t>t,R</a:t>
            </a:r>
            <a:r>
              <a:rPr lang="en-US" dirty="0"/>
              <a:t> 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Chain Methods:</a:t>
            </a:r>
          </a:p>
          <a:p>
            <a:pPr marL="0" indent="0">
              <a:buNone/>
            </a:pPr>
            <a:r>
              <a:rPr lang="en-US" dirty="0"/>
              <a:t>---------------------</a:t>
            </a:r>
          </a:p>
          <a:p>
            <a:pPr marL="0" indent="0">
              <a:buNone/>
            </a:pPr>
            <a:r>
              <a:rPr lang="en-US" dirty="0"/>
              <a:t>and, or, negate</a:t>
            </a:r>
          </a:p>
        </p:txBody>
      </p:sp>
    </p:spTree>
    <p:extLst>
      <p:ext uri="{BB962C8B-B14F-4D97-AF65-F5344CB8AC3E}">
        <p14:creationId xmlns:p14="http://schemas.microsoft.com/office/powerpoint/2010/main" val="67867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38AB-D97B-45B4-9DE6-D455C9D0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C739-2645-454D-88A0-5F6F0F15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DoublePRedicate</a:t>
            </a:r>
            <a:endParaRPr lang="en-US" dirty="0"/>
          </a:p>
          <a:p>
            <a:r>
              <a:rPr lang="en-US" dirty="0" err="1"/>
              <a:t>IntPredicate</a:t>
            </a:r>
            <a:endParaRPr lang="en-US" dirty="0"/>
          </a:p>
          <a:p>
            <a:r>
              <a:rPr lang="en-US" dirty="0" err="1"/>
              <a:t>LongPRedicate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4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0419-1862-4A22-B376-A41CA6AB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F6B5-5226-4272-8F3F-583DF28A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Function&lt;T, R&gt;{</a:t>
            </a:r>
          </a:p>
          <a:p>
            <a:pPr marL="0" indent="0">
              <a:buNone/>
            </a:pPr>
            <a:r>
              <a:rPr lang="en-US" dirty="0"/>
              <a:t> public R apply(T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Chain method: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andThen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88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0419-1862-4A22-B376-A41CA6AB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F6B5-5226-4272-8F3F-583DF28A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BiFunction</a:t>
            </a:r>
            <a:r>
              <a:rPr lang="en-US" dirty="0"/>
              <a:t>&lt;T,S, R&gt;{</a:t>
            </a:r>
          </a:p>
          <a:p>
            <a:pPr marL="0" indent="0">
              <a:buNone/>
            </a:pPr>
            <a:r>
              <a:rPr lang="en-US" dirty="0"/>
              <a:t> public R apply(T </a:t>
            </a:r>
            <a:r>
              <a:rPr lang="en-US" dirty="0" err="1"/>
              <a:t>t,S</a:t>
            </a:r>
            <a:r>
              <a:rPr lang="en-US" dirty="0"/>
              <a:t> 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Chain method: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andThen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35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702A-6828-41DB-9F1A-3FE1760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BinaryOperator</a:t>
            </a:r>
            <a:r>
              <a:rPr lang="en-US" dirty="0"/>
              <a:t>			(+,-,*,/,%)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3389-F145-4C28-84DF-FD285135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BinaryOperator</a:t>
            </a:r>
            <a:r>
              <a:rPr lang="en-US" dirty="0"/>
              <a:t> &lt;T&gt; extends </a:t>
            </a:r>
            <a:r>
              <a:rPr lang="en-US" dirty="0" err="1"/>
              <a:t>BiFunction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T apply(T </a:t>
            </a:r>
            <a:r>
              <a:rPr lang="en-US" dirty="0" err="1"/>
              <a:t>t</a:t>
            </a:r>
            <a:r>
              <a:rPr lang="en-US" dirty="0"/>
              <a:t>, T 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05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9514-C64D-4D1D-BC90-AE51F687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UnaryOperator</a:t>
            </a:r>
            <a:r>
              <a:rPr lang="en-US" dirty="0"/>
              <a:t>			++, 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7349-A468-4AA0-8DF8-9E74D91C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BinaryOperator</a:t>
            </a:r>
            <a:r>
              <a:rPr lang="en-US" dirty="0"/>
              <a:t> &lt;T&gt; extends Function {</a:t>
            </a:r>
          </a:p>
          <a:p>
            <a:pPr marL="0" indent="0">
              <a:buNone/>
            </a:pPr>
            <a:r>
              <a:rPr lang="en-US" dirty="0"/>
              <a:t>Public T apply(T 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2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5DB7-3302-4DE6-9BDF-EE6F321F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2D41-289B-41F5-B3FD-382BDA33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DoubleBinaryOperator</a:t>
            </a:r>
            <a:endParaRPr lang="en-US" dirty="0"/>
          </a:p>
          <a:p>
            <a:r>
              <a:rPr lang="en-US" dirty="0" err="1"/>
              <a:t>IntBinaryOperator</a:t>
            </a:r>
            <a:endParaRPr lang="en-US" dirty="0"/>
          </a:p>
          <a:p>
            <a:r>
              <a:rPr lang="en-US" dirty="0" err="1"/>
              <a:t>LongBinaryOperator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DoubleUnaryOPerator</a:t>
            </a:r>
            <a:endParaRPr lang="en-US" dirty="0"/>
          </a:p>
          <a:p>
            <a:r>
              <a:rPr lang="en-US" dirty="0" err="1"/>
              <a:t>IntUnaryOPerator</a:t>
            </a:r>
            <a:endParaRPr lang="en-US" dirty="0"/>
          </a:p>
          <a:p>
            <a:r>
              <a:rPr lang="en-US" dirty="0" err="1"/>
              <a:t>LongUnaryOPerator</a:t>
            </a:r>
            <a:endParaRPr lang="en-US" dirty="0"/>
          </a:p>
          <a:p>
            <a:r>
              <a:rPr lang="en-US" dirty="0" err="1"/>
              <a:t>ToIntBiFunction</a:t>
            </a:r>
            <a:endParaRPr lang="en-US" dirty="0"/>
          </a:p>
          <a:p>
            <a:r>
              <a:rPr lang="en-US" dirty="0" err="1"/>
              <a:t>ToDoubleBiFunction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1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9CFF-ED2D-4B06-A14D-2AAD48F7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98B-893B-4F25-B994-1F848F6B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Consumer&lt;T&gt;{</a:t>
            </a:r>
          </a:p>
          <a:p>
            <a:pPr marL="0" indent="0">
              <a:buNone/>
            </a:pPr>
            <a:r>
              <a:rPr lang="en-US" dirty="0"/>
              <a:t>public void accept(T 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0496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9CFF-ED2D-4B06-A14D-2AAD48F7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BiConsumer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98B-893B-4F25-B994-1F848F6B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BiConsumer</a:t>
            </a:r>
            <a:r>
              <a:rPr lang="en-US" dirty="0"/>
              <a:t>&lt;T,R&gt;{</a:t>
            </a:r>
          </a:p>
          <a:p>
            <a:pPr marL="0" indent="0">
              <a:buNone/>
            </a:pPr>
            <a:r>
              <a:rPr lang="en-US" dirty="0"/>
              <a:t>public void accept(T </a:t>
            </a:r>
            <a:r>
              <a:rPr lang="en-US" dirty="0" err="1"/>
              <a:t>t,R</a:t>
            </a:r>
            <a:r>
              <a:rPr lang="en-US" dirty="0"/>
              <a:t> r);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60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57A3-658C-427C-834A-30E1761D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</p:spPr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EEAC7-2E31-40E4-A645-89B48FD01DFB}"/>
              </a:ext>
            </a:extLst>
          </p:cNvPr>
          <p:cNvSpPr/>
          <p:nvPr/>
        </p:nvSpPr>
        <p:spPr>
          <a:xfrm>
            <a:off x="3857625" y="3009899"/>
            <a:ext cx="2733675" cy="104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BootClass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Main Method</a:t>
            </a:r>
          </a:p>
          <a:p>
            <a:pPr algn="ctr"/>
            <a:r>
              <a:rPr lang="en-US" dirty="0" err="1"/>
              <a:t>org.cap.demo.controller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1B049-3C04-487F-86B1-AABBF3E3300E}"/>
              </a:ext>
            </a:extLst>
          </p:cNvPr>
          <p:cNvSpPr/>
          <p:nvPr/>
        </p:nvSpPr>
        <p:spPr>
          <a:xfrm>
            <a:off x="3857624" y="1238250"/>
            <a:ext cx="2733675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  <a:p>
            <a:pPr algn="ctr"/>
            <a:r>
              <a:rPr lang="en-US" dirty="0"/>
              <a:t>(UI) Presentation Tier</a:t>
            </a:r>
          </a:p>
          <a:p>
            <a:pPr algn="ctr"/>
            <a:r>
              <a:rPr lang="en-US" dirty="0" err="1"/>
              <a:t>org.cap.demo.view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73022-4E3F-4AA4-9DE8-350FFC21A826}"/>
              </a:ext>
            </a:extLst>
          </p:cNvPr>
          <p:cNvSpPr/>
          <p:nvPr/>
        </p:nvSpPr>
        <p:spPr>
          <a:xfrm>
            <a:off x="3857623" y="4781550"/>
            <a:ext cx="2733675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(POJO/Bean Class)</a:t>
            </a:r>
          </a:p>
          <a:p>
            <a:pPr algn="ctr"/>
            <a:r>
              <a:rPr lang="en-US" dirty="0" err="1"/>
              <a:t>org.cap.demo.model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0276D3-1E46-4A7B-A7E5-F0A6F79E406B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5224461" y="4054474"/>
            <a:ext cx="2" cy="727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FCAC3E-5189-40C1-A080-29872B0735DA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5224462" y="2209800"/>
            <a:ext cx="1" cy="800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12E03AF-CD76-438B-A000-5F79ADB478D7}"/>
              </a:ext>
            </a:extLst>
          </p:cNvPr>
          <p:cNvSpPr/>
          <p:nvPr/>
        </p:nvSpPr>
        <p:spPr>
          <a:xfrm>
            <a:off x="7258051" y="3009900"/>
            <a:ext cx="2219324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  <a:p>
            <a:pPr algn="ctr"/>
            <a:r>
              <a:rPr lang="en-US" dirty="0"/>
              <a:t>(Business)</a:t>
            </a:r>
          </a:p>
          <a:p>
            <a:pPr algn="ctr"/>
            <a:r>
              <a:rPr lang="en-US" dirty="0" err="1"/>
              <a:t>org.cap.demo.service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88FFC2-4E52-442C-A42D-CC1289D449FB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591300" y="3495675"/>
            <a:ext cx="666751" cy="36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E9E4CF-50C7-4E4C-9795-C2D7C429D655}"/>
              </a:ext>
            </a:extLst>
          </p:cNvPr>
          <p:cNvSpPr/>
          <p:nvPr/>
        </p:nvSpPr>
        <p:spPr>
          <a:xfrm>
            <a:off x="10267951" y="3009900"/>
            <a:ext cx="1990724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 Layer</a:t>
            </a:r>
          </a:p>
          <a:p>
            <a:pPr algn="ctr"/>
            <a:r>
              <a:rPr lang="en-US" dirty="0"/>
              <a:t>(Database)</a:t>
            </a:r>
          </a:p>
          <a:p>
            <a:pPr algn="ctr"/>
            <a:r>
              <a:rPr lang="en-US" dirty="0" err="1"/>
              <a:t>org.cap.demo.dao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FC4E3A-0050-46CC-B643-41E497F23AD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9477375" y="3495675"/>
            <a:ext cx="7905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70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9CFF-ED2D-4B06-A14D-2AAD48F7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98B-893B-4F25-B994-1F848F6B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interface Supplier&lt;T&gt;{</a:t>
            </a:r>
          </a:p>
          <a:p>
            <a:pPr marL="0" indent="0">
              <a:buNone/>
            </a:pPr>
            <a:r>
              <a:rPr lang="en-US" dirty="0"/>
              <a:t>public T get( 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167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94BB-ECBF-472F-954F-CA3406D1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AD9A-81F2-49C4-91AE-8AF08DDC4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6250" cy="4351338"/>
          </a:xfrm>
        </p:spPr>
        <p:txBody>
          <a:bodyPr/>
          <a:lstStyle/>
          <a:p>
            <a:r>
              <a:rPr lang="en-US" dirty="0"/>
              <a:t>Array</a:t>
            </a:r>
          </a:p>
          <a:p>
            <a:pPr lvl="1"/>
            <a:r>
              <a:rPr lang="en-US" dirty="0"/>
              <a:t>Fixed size</a:t>
            </a:r>
          </a:p>
          <a:p>
            <a:pPr lvl="1"/>
            <a:r>
              <a:rPr lang="en-US" dirty="0"/>
              <a:t>Consecutive memory location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Insert, delete, manipulation </a:t>
            </a:r>
          </a:p>
          <a:p>
            <a:pPr lvl="1"/>
            <a:r>
              <a:rPr lang="en-US" dirty="0"/>
              <a:t>Primitive &amp; Objects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A9CAE7-197D-41B8-8BF1-8B7C1277998E}"/>
              </a:ext>
            </a:extLst>
          </p:cNvPr>
          <p:cNvSpPr txBox="1">
            <a:spLocks/>
          </p:cNvSpPr>
          <p:nvPr/>
        </p:nvSpPr>
        <p:spPr>
          <a:xfrm>
            <a:off x="6096000" y="2016125"/>
            <a:ext cx="5048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Collection</a:t>
            </a:r>
          </a:p>
          <a:p>
            <a:pPr lvl="1"/>
            <a:r>
              <a:rPr lang="en-US" dirty="0"/>
              <a:t>Growable size</a:t>
            </a:r>
          </a:p>
          <a:p>
            <a:pPr lvl="1"/>
            <a:r>
              <a:rPr lang="en-US" dirty="0"/>
              <a:t>No Consecutive memory location</a:t>
            </a:r>
          </a:p>
          <a:p>
            <a:pPr lvl="1"/>
            <a:r>
              <a:rPr lang="en-US" dirty="0"/>
              <a:t>Linked List</a:t>
            </a:r>
          </a:p>
          <a:p>
            <a:pPr lvl="1"/>
            <a:r>
              <a:rPr lang="en-US" dirty="0"/>
              <a:t>Manipulate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Storing, sorting, manipulating and searching objects from collection container</a:t>
            </a:r>
          </a:p>
        </p:txBody>
      </p:sp>
    </p:spTree>
    <p:extLst>
      <p:ext uri="{BB962C8B-B14F-4D97-AF65-F5344CB8AC3E}">
        <p14:creationId xmlns:p14="http://schemas.microsoft.com/office/powerpoint/2010/main" val="1995137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0A3D-E79B-46A5-A2D8-D0250C85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API Vs 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CE85-339D-4260-8A8E-CD35B2EC0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6325" cy="4351338"/>
          </a:xfrm>
        </p:spPr>
        <p:txBody>
          <a:bodyPr/>
          <a:lstStyle/>
          <a:p>
            <a:r>
              <a:rPr lang="en-US" dirty="0"/>
              <a:t>Collection</a:t>
            </a:r>
          </a:p>
          <a:p>
            <a:pPr lvl="1"/>
            <a:r>
              <a:rPr lang="en-US" dirty="0"/>
              <a:t>Store huge volume of data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Storing, sorting, manipulating and searching objects from collection container</a:t>
            </a:r>
          </a:p>
          <a:p>
            <a:pPr lvl="2"/>
            <a:r>
              <a:rPr lang="en-US" dirty="0"/>
              <a:t>Dealing with small amount of data</a:t>
            </a:r>
          </a:p>
          <a:p>
            <a:pPr lvl="2"/>
            <a:r>
              <a:rPr lang="en-US" dirty="0"/>
              <a:t>Poor performance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E02BB2-5B7A-4ABE-AFCB-08293825595B}"/>
              </a:ext>
            </a:extLst>
          </p:cNvPr>
          <p:cNvSpPr txBox="1">
            <a:spLocks/>
          </p:cNvSpPr>
          <p:nvPr/>
        </p:nvSpPr>
        <p:spPr>
          <a:xfrm>
            <a:off x="6343650" y="1841500"/>
            <a:ext cx="4886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Stream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huge volume of data need to be processed</a:t>
            </a:r>
          </a:p>
          <a:p>
            <a:pPr lvl="1"/>
            <a:r>
              <a:rPr lang="en-US" dirty="0"/>
              <a:t>Stream Pipeline</a:t>
            </a:r>
          </a:p>
          <a:p>
            <a:pPr lvl="2"/>
            <a:r>
              <a:rPr lang="en-US" dirty="0"/>
              <a:t>Collection of streams (bytes)</a:t>
            </a:r>
          </a:p>
          <a:p>
            <a:pPr lvl="1"/>
            <a:r>
              <a:rPr lang="en-US" dirty="0"/>
              <a:t>Stream processed</a:t>
            </a:r>
          </a:p>
          <a:p>
            <a:pPr lvl="2"/>
            <a:r>
              <a:rPr lang="en-US" dirty="0">
                <a:highlight>
                  <a:srgbClr val="00FF00"/>
                </a:highlight>
              </a:rPr>
              <a:t>Sequentially</a:t>
            </a:r>
          </a:p>
          <a:p>
            <a:pPr lvl="2"/>
            <a:r>
              <a:rPr lang="en-US" dirty="0">
                <a:highlight>
                  <a:srgbClr val="00FF00"/>
                </a:highlight>
              </a:rPr>
              <a:t>Parallelly</a:t>
            </a:r>
          </a:p>
          <a:p>
            <a:pPr lvl="1"/>
            <a:r>
              <a:rPr lang="en-US" dirty="0"/>
              <a:t>Good performance </a:t>
            </a:r>
            <a:r>
              <a:rPr lang="en-US" dirty="0">
                <a:sym typeface="Wingdings" panose="05000000000000000000" pitchFamily="2" charset="2"/>
              </a:rPr>
              <a:t> dealing with large volume of data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16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4CBF-D012-4AAB-8621-3B4C9F7B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62E6B59-C317-4EC6-927D-9CEFEC1318CF}"/>
              </a:ext>
            </a:extLst>
          </p:cNvPr>
          <p:cNvSpPr/>
          <p:nvPr/>
        </p:nvSpPr>
        <p:spPr>
          <a:xfrm rot="5400000">
            <a:off x="4876800" y="-209550"/>
            <a:ext cx="1733550" cy="9296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51FEB9-E444-49F3-8A4B-93D370EA55D8}"/>
              </a:ext>
            </a:extLst>
          </p:cNvPr>
          <p:cNvSpPr/>
          <p:nvPr/>
        </p:nvSpPr>
        <p:spPr>
          <a:xfrm>
            <a:off x="457200" y="1924050"/>
            <a:ext cx="2028825" cy="933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  <a:p>
            <a:pPr algn="ctr"/>
            <a:r>
              <a:rPr lang="en-US" dirty="0" err="1"/>
              <a:t>Conatiner</a:t>
            </a:r>
            <a:r>
              <a:rPr lang="en-US" dirty="0"/>
              <a:t> Objects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2010FA-1916-40B7-BCFD-C835470D8B47}"/>
              </a:ext>
            </a:extLst>
          </p:cNvPr>
          <p:cNvCxnSpPr>
            <a:stCxn id="5" idx="2"/>
          </p:cNvCxnSpPr>
          <p:nvPr/>
        </p:nvCxnSpPr>
        <p:spPr>
          <a:xfrm>
            <a:off x="1471613" y="2857500"/>
            <a:ext cx="4762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312492-691D-4AA9-85FD-F6F2D20EA4F7}"/>
              </a:ext>
            </a:extLst>
          </p:cNvPr>
          <p:cNvSpPr txBox="1"/>
          <p:nvPr/>
        </p:nvSpPr>
        <p:spPr>
          <a:xfrm>
            <a:off x="3905250" y="5800725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 Pipeline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CD50CF-D74C-4332-80FB-92C4E2D70BBC}"/>
              </a:ext>
            </a:extLst>
          </p:cNvPr>
          <p:cNvSpPr/>
          <p:nvPr/>
        </p:nvSpPr>
        <p:spPr>
          <a:xfrm>
            <a:off x="1471613" y="3790950"/>
            <a:ext cx="2952750" cy="131444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D5A51F-243B-4FA1-9E3B-DCCF9CE1EAD6}"/>
              </a:ext>
            </a:extLst>
          </p:cNvPr>
          <p:cNvSpPr/>
          <p:nvPr/>
        </p:nvSpPr>
        <p:spPr>
          <a:xfrm>
            <a:off x="4455319" y="4000500"/>
            <a:ext cx="2440781" cy="8286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9B5349-BAE2-4748-8A2A-344280ECCDBA}"/>
              </a:ext>
            </a:extLst>
          </p:cNvPr>
          <p:cNvSpPr/>
          <p:nvPr/>
        </p:nvSpPr>
        <p:spPr>
          <a:xfrm>
            <a:off x="6927056" y="4000500"/>
            <a:ext cx="2440781" cy="8286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Sorting/ Grouping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A1194B-BAEE-49BA-9339-BE7F2488324B}"/>
              </a:ext>
            </a:extLst>
          </p:cNvPr>
          <p:cNvSpPr/>
          <p:nvPr/>
        </p:nvSpPr>
        <p:spPr>
          <a:xfrm>
            <a:off x="10210800" y="4314825"/>
            <a:ext cx="1143000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19F7AAB-172D-44EA-B2CD-25F13B2742D2}"/>
              </a:ext>
            </a:extLst>
          </p:cNvPr>
          <p:cNvSpPr/>
          <p:nvPr/>
        </p:nvSpPr>
        <p:spPr>
          <a:xfrm>
            <a:off x="10925175" y="4562474"/>
            <a:ext cx="485775" cy="1085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08B770-53CD-4A33-82FE-081664AB9CAF}"/>
              </a:ext>
            </a:extLst>
          </p:cNvPr>
          <p:cNvSpPr/>
          <p:nvPr/>
        </p:nvSpPr>
        <p:spPr>
          <a:xfrm>
            <a:off x="10048874" y="5572125"/>
            <a:ext cx="2143125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Objects</a:t>
            </a:r>
          </a:p>
          <a:p>
            <a:pPr algn="ctr"/>
            <a:r>
              <a:rPr lang="en-US" dirty="0"/>
              <a:t>Streams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A97D3B60-29BC-4769-BA81-494F85E0EDED}"/>
              </a:ext>
            </a:extLst>
          </p:cNvPr>
          <p:cNvSpPr/>
          <p:nvPr/>
        </p:nvSpPr>
        <p:spPr>
          <a:xfrm>
            <a:off x="4829175" y="971550"/>
            <a:ext cx="2871792" cy="21240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7A2565-5FAC-449E-8E89-AA125CC86DA7}"/>
              </a:ext>
            </a:extLst>
          </p:cNvPr>
          <p:cNvSpPr/>
          <p:nvPr/>
        </p:nvSpPr>
        <p:spPr>
          <a:xfrm>
            <a:off x="3418284" y="2986086"/>
            <a:ext cx="552450" cy="38576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97F3CEC-9C59-4C96-AADA-BD68DA10AE04}"/>
              </a:ext>
            </a:extLst>
          </p:cNvPr>
          <p:cNvSpPr/>
          <p:nvPr/>
        </p:nvSpPr>
        <p:spPr>
          <a:xfrm>
            <a:off x="2908696" y="2902743"/>
            <a:ext cx="552450" cy="38576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D7C665-D94A-4170-8588-F54A035AF137}"/>
              </a:ext>
            </a:extLst>
          </p:cNvPr>
          <p:cNvSpPr/>
          <p:nvPr/>
        </p:nvSpPr>
        <p:spPr>
          <a:xfrm>
            <a:off x="5295900" y="1027906"/>
            <a:ext cx="552450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7CBC00-17D5-4C75-A984-EA10C113F074}"/>
              </a:ext>
            </a:extLst>
          </p:cNvPr>
          <p:cNvSpPr/>
          <p:nvPr/>
        </p:nvSpPr>
        <p:spPr>
          <a:xfrm>
            <a:off x="5448300" y="1180306"/>
            <a:ext cx="552450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2F701B-6BCA-4CBD-B5B5-306DADBC0AAA}"/>
              </a:ext>
            </a:extLst>
          </p:cNvPr>
          <p:cNvSpPr/>
          <p:nvPr/>
        </p:nvSpPr>
        <p:spPr>
          <a:xfrm>
            <a:off x="5600700" y="1332706"/>
            <a:ext cx="552450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9C5853-9239-4274-AFBD-1FF3F3C6016D}"/>
              </a:ext>
            </a:extLst>
          </p:cNvPr>
          <p:cNvSpPr/>
          <p:nvPr/>
        </p:nvSpPr>
        <p:spPr>
          <a:xfrm>
            <a:off x="5753100" y="1485106"/>
            <a:ext cx="552450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C6F14F-C02A-472F-A439-1325713CD387}"/>
              </a:ext>
            </a:extLst>
          </p:cNvPr>
          <p:cNvSpPr/>
          <p:nvPr/>
        </p:nvSpPr>
        <p:spPr>
          <a:xfrm>
            <a:off x="5905500" y="1637506"/>
            <a:ext cx="552450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330CC3-C8A3-4910-A3C2-6EDA2112F65F}"/>
              </a:ext>
            </a:extLst>
          </p:cNvPr>
          <p:cNvSpPr/>
          <p:nvPr/>
        </p:nvSpPr>
        <p:spPr>
          <a:xfrm>
            <a:off x="6057900" y="1789906"/>
            <a:ext cx="552450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956F97-4331-4E1C-9375-264D125675BD}"/>
              </a:ext>
            </a:extLst>
          </p:cNvPr>
          <p:cNvSpPr/>
          <p:nvPr/>
        </p:nvSpPr>
        <p:spPr>
          <a:xfrm>
            <a:off x="6403183" y="1262461"/>
            <a:ext cx="552450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CC3CF46-31CA-4FC1-8837-3BCB6CA21469}"/>
              </a:ext>
            </a:extLst>
          </p:cNvPr>
          <p:cNvSpPr/>
          <p:nvPr/>
        </p:nvSpPr>
        <p:spPr>
          <a:xfrm>
            <a:off x="4886325" y="1686720"/>
            <a:ext cx="552450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1818FC-E684-4D86-A39B-71CEFE5D5681}"/>
              </a:ext>
            </a:extLst>
          </p:cNvPr>
          <p:cNvSpPr/>
          <p:nvPr/>
        </p:nvSpPr>
        <p:spPr>
          <a:xfrm>
            <a:off x="3981452" y="2350693"/>
            <a:ext cx="552450" cy="38576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89919F-AE8A-4508-8832-1C4387FC815E}"/>
              </a:ext>
            </a:extLst>
          </p:cNvPr>
          <p:cNvSpPr/>
          <p:nvPr/>
        </p:nvSpPr>
        <p:spPr>
          <a:xfrm>
            <a:off x="3924300" y="2810273"/>
            <a:ext cx="552450" cy="38576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6F3CF6-D1F9-4DC5-95F7-6791F3AF103A}"/>
              </a:ext>
            </a:extLst>
          </p:cNvPr>
          <p:cNvSpPr/>
          <p:nvPr/>
        </p:nvSpPr>
        <p:spPr>
          <a:xfrm>
            <a:off x="3381375" y="2516981"/>
            <a:ext cx="552450" cy="385762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004410-9F3F-441B-8AC8-177820F25201}"/>
              </a:ext>
            </a:extLst>
          </p:cNvPr>
          <p:cNvSpPr/>
          <p:nvPr/>
        </p:nvSpPr>
        <p:spPr>
          <a:xfrm>
            <a:off x="6555583" y="1414861"/>
            <a:ext cx="552450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9C79C7-99F1-42EC-958C-3681652E0FD8}"/>
              </a:ext>
            </a:extLst>
          </p:cNvPr>
          <p:cNvSpPr/>
          <p:nvPr/>
        </p:nvSpPr>
        <p:spPr>
          <a:xfrm>
            <a:off x="6707983" y="1567261"/>
            <a:ext cx="552450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755594-35BE-4B06-BD95-89FBF190FD02}"/>
              </a:ext>
            </a:extLst>
          </p:cNvPr>
          <p:cNvSpPr/>
          <p:nvPr/>
        </p:nvSpPr>
        <p:spPr>
          <a:xfrm>
            <a:off x="6860383" y="1719661"/>
            <a:ext cx="552450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10B2CA-F54B-4DF6-A68B-084E9998ED89}"/>
              </a:ext>
            </a:extLst>
          </p:cNvPr>
          <p:cNvSpPr/>
          <p:nvPr/>
        </p:nvSpPr>
        <p:spPr>
          <a:xfrm>
            <a:off x="5948362" y="2303462"/>
            <a:ext cx="552450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3975817-10E5-4440-B25C-9387DD66F17B}"/>
              </a:ext>
            </a:extLst>
          </p:cNvPr>
          <p:cNvSpPr/>
          <p:nvPr/>
        </p:nvSpPr>
        <p:spPr>
          <a:xfrm>
            <a:off x="7012783" y="1872061"/>
            <a:ext cx="552450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A88F9A-032D-4433-A9B6-B26A44DD5573}"/>
              </a:ext>
            </a:extLst>
          </p:cNvPr>
          <p:cNvSpPr/>
          <p:nvPr/>
        </p:nvSpPr>
        <p:spPr>
          <a:xfrm>
            <a:off x="6100762" y="2455862"/>
            <a:ext cx="552450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6BC8E9-B1F7-4EBD-9C63-1AE6302CAE04}"/>
              </a:ext>
            </a:extLst>
          </p:cNvPr>
          <p:cNvSpPr/>
          <p:nvPr/>
        </p:nvSpPr>
        <p:spPr>
          <a:xfrm>
            <a:off x="6253162" y="2608262"/>
            <a:ext cx="552450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EE9CDF-C999-460A-85E6-BB1F995AEB4E}"/>
              </a:ext>
            </a:extLst>
          </p:cNvPr>
          <p:cNvSpPr/>
          <p:nvPr/>
        </p:nvSpPr>
        <p:spPr>
          <a:xfrm>
            <a:off x="6719887" y="2500708"/>
            <a:ext cx="552450" cy="3857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22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1B7F-B94C-406C-8417-485C1E02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D58C-3186-46F2-815D-28416824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Initialization phase </a:t>
            </a:r>
            <a:r>
              <a:rPr lang="en-US" dirty="0">
                <a:sym typeface="Wingdings" panose="05000000000000000000" pitchFamily="2" charset="2"/>
              </a:rPr>
              <a:t> collection container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Intermediate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Aggregate / Terminal </a:t>
            </a:r>
          </a:p>
        </p:txBody>
      </p:sp>
    </p:spTree>
    <p:extLst>
      <p:ext uri="{BB962C8B-B14F-4D97-AF65-F5344CB8AC3E}">
        <p14:creationId xmlns:p14="http://schemas.microsoft.com/office/powerpoint/2010/main" val="1213599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18CA-9F18-4CEB-AF61-1813B3CD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err="1"/>
              <a:t>Api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871F-D26F-4FB6-A09D-B4A0435C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filter </a:t>
            </a:r>
            <a:r>
              <a:rPr lang="en-US" dirty="0">
                <a:sym typeface="Wingdings" panose="05000000000000000000" pitchFamily="2" charset="2"/>
              </a:rPr>
              <a:t> predicate  intermediate</a:t>
            </a:r>
          </a:p>
          <a:p>
            <a:r>
              <a:rPr lang="en-US" dirty="0">
                <a:sym typeface="Wingdings" panose="05000000000000000000" pitchFamily="2" charset="2"/>
              </a:rPr>
              <a:t>map  function  intermediate</a:t>
            </a:r>
          </a:p>
          <a:p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Consumer/</a:t>
            </a:r>
            <a:r>
              <a:rPr lang="en-US" dirty="0" err="1">
                <a:sym typeface="Wingdings" panose="05000000000000000000" pitchFamily="2" charset="2"/>
              </a:rPr>
              <a:t>BiConsumer</a:t>
            </a:r>
            <a:r>
              <a:rPr lang="en-US" dirty="0">
                <a:sym typeface="Wingdings" panose="05000000000000000000" pitchFamily="2" charset="2"/>
              </a:rPr>
              <a:t>  terminal</a:t>
            </a:r>
          </a:p>
          <a:p>
            <a:r>
              <a:rPr lang="en-US" dirty="0">
                <a:sym typeface="Wingdings" panose="05000000000000000000" pitchFamily="2" charset="2"/>
              </a:rPr>
              <a:t>Sorted  no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r>
              <a:rPr lang="en-US" dirty="0">
                <a:sym typeface="Wingdings" panose="05000000000000000000" pitchFamily="2" charset="2"/>
              </a:rPr>
              <a:t>/ comparator  intermediate</a:t>
            </a:r>
          </a:p>
          <a:p>
            <a:r>
              <a:rPr lang="en-US" dirty="0">
                <a:sym typeface="Wingdings" panose="05000000000000000000" pitchFamily="2" charset="2"/>
              </a:rPr>
              <a:t>Collect  Collectors  terminal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groupingBy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summingInt</a:t>
            </a:r>
            <a:r>
              <a:rPr lang="en-US" dirty="0">
                <a:sym typeface="Wingdings" panose="05000000000000000000" pitchFamily="2" charset="2"/>
              </a:rPr>
              <a:t>, count….</a:t>
            </a:r>
          </a:p>
          <a:p>
            <a:r>
              <a:rPr lang="en-US" dirty="0">
                <a:sym typeface="Wingdings" panose="05000000000000000000" pitchFamily="2" charset="2"/>
              </a:rPr>
              <a:t>Distinct  no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r>
              <a:rPr lang="en-US" dirty="0">
                <a:sym typeface="Wingdings" panose="05000000000000000000" pitchFamily="2" charset="2"/>
              </a:rPr>
              <a:t>  intermediate</a:t>
            </a:r>
          </a:p>
          <a:p>
            <a:r>
              <a:rPr lang="en-US" dirty="0"/>
              <a:t>Count, sum, average </a:t>
            </a:r>
            <a:r>
              <a:rPr lang="en-US" dirty="0">
                <a:sym typeface="Wingdings" panose="05000000000000000000" pitchFamily="2" charset="2"/>
              </a:rPr>
              <a:t> no </a:t>
            </a:r>
            <a:r>
              <a:rPr lang="en-US" dirty="0" err="1">
                <a:sym typeface="Wingdings" panose="05000000000000000000" pitchFamily="2" charset="2"/>
              </a:rPr>
              <a:t>arg</a:t>
            </a:r>
            <a:r>
              <a:rPr lang="en-US" dirty="0">
                <a:sym typeface="Wingdings" panose="05000000000000000000" pitchFamily="2" charset="2"/>
              </a:rPr>
              <a:t>  terminal</a:t>
            </a:r>
          </a:p>
          <a:p>
            <a:r>
              <a:rPr lang="en-US" dirty="0">
                <a:sym typeface="Wingdings" panose="05000000000000000000" pitchFamily="2" charset="2"/>
              </a:rPr>
              <a:t>Reduce  </a:t>
            </a:r>
            <a:r>
              <a:rPr lang="en-US" dirty="0" err="1">
                <a:sym typeface="Wingdings" panose="05000000000000000000" pitchFamily="2" charset="2"/>
              </a:rPr>
              <a:t>binaryOperator</a:t>
            </a:r>
            <a:r>
              <a:rPr lang="en-US" dirty="0">
                <a:sym typeface="Wingdings" panose="05000000000000000000" pitchFamily="2" charset="2"/>
              </a:rPr>
              <a:t>  terminal</a:t>
            </a:r>
          </a:p>
          <a:p>
            <a:r>
              <a:rPr lang="en-US" dirty="0" err="1">
                <a:sym typeface="Wingdings" panose="05000000000000000000" pitchFamily="2" charset="2"/>
              </a:rPr>
              <a:t>flatMap</a:t>
            </a:r>
            <a:r>
              <a:rPr lang="en-US" dirty="0">
                <a:sym typeface="Wingdings" panose="05000000000000000000" pitchFamily="2" charset="2"/>
              </a:rPr>
              <a:t>  function  intermediate  // </a:t>
            </a:r>
            <a:r>
              <a:rPr lang="en-US" dirty="0" err="1">
                <a:sym typeface="Wingdings" panose="05000000000000000000" pitchFamily="2" charset="2"/>
              </a:rPr>
              <a:t>flatterning</a:t>
            </a:r>
            <a:r>
              <a:rPr lang="en-US" dirty="0">
                <a:sym typeface="Wingdings" panose="05000000000000000000" pitchFamily="2" charset="2"/>
              </a:rPr>
              <a:t> the object (</a:t>
            </a:r>
            <a:r>
              <a:rPr lang="en-US" dirty="0" err="1">
                <a:sym typeface="Wingdings" panose="05000000000000000000" pitchFamily="2" charset="2"/>
              </a:rPr>
              <a:t>comprese</a:t>
            </a:r>
            <a:r>
              <a:rPr lang="en-US" dirty="0">
                <a:sym typeface="Wingdings" panose="05000000000000000000" pitchFamily="2" charset="2"/>
              </a:rPr>
              <a:t> the list)</a:t>
            </a:r>
          </a:p>
          <a:p>
            <a:r>
              <a:rPr lang="en-US" dirty="0">
                <a:sym typeface="Wingdings" panose="05000000000000000000" pitchFamily="2" charset="2"/>
              </a:rPr>
              <a:t>Peek  Consumer  intermediate //debugging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032E4-186F-4AE1-80AD-278D5E3D8647}"/>
              </a:ext>
            </a:extLst>
          </p:cNvPr>
          <p:cNvSpPr txBox="1"/>
          <p:nvPr/>
        </p:nvSpPr>
        <p:spPr>
          <a:xfrm>
            <a:off x="7524749" y="646906"/>
            <a:ext cx="42576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As Map </a:t>
            </a:r>
            <a:r>
              <a:rPr lang="en-US" b="1" i="1" dirty="0">
                <a:sym typeface="Wingdings" panose="05000000000000000000" pitchFamily="2" charset="2"/>
              </a:rPr>
              <a:t> Bi..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768761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EC37-C0CC-416F-B783-3321CB9D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– Duration :15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9068-3DF3-4B9D-A2A0-EEB551CC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Employee POJO Class</a:t>
            </a:r>
          </a:p>
          <a:p>
            <a:r>
              <a:rPr lang="en-US" dirty="0"/>
              <a:t>Add 10 different emp objects into list</a:t>
            </a:r>
          </a:p>
          <a:p>
            <a:r>
              <a:rPr lang="en-US" dirty="0"/>
              <a:t>List all employee using Stream API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 as </a:t>
            </a:r>
            <a:r>
              <a:rPr lang="en-US" dirty="0" err="1"/>
              <a:t>FullName</a:t>
            </a:r>
            <a:r>
              <a:rPr lang="en-US" dirty="0"/>
              <a:t> with uppercase</a:t>
            </a:r>
          </a:p>
        </p:txBody>
      </p:sp>
    </p:spTree>
    <p:extLst>
      <p:ext uri="{BB962C8B-B14F-4D97-AF65-F5344CB8AC3E}">
        <p14:creationId xmlns:p14="http://schemas.microsoft.com/office/powerpoint/2010/main" val="3584699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E001-946A-438C-A23C-9324C8EE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9D3C-4990-44FF-ABC7-6955ACE7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IntStream</a:t>
            </a:r>
            <a:endParaRPr lang="en-US" dirty="0"/>
          </a:p>
          <a:p>
            <a:r>
              <a:rPr lang="en-US" dirty="0" err="1"/>
              <a:t>LongStream</a:t>
            </a:r>
            <a:endParaRPr lang="en-US" dirty="0"/>
          </a:p>
          <a:p>
            <a:r>
              <a:rPr lang="en-US" dirty="0" err="1"/>
              <a:t>DoubleStream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73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CBB7-2982-4E5B-A1C7-E5CD3B98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Time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8169-B338-4CE4-A86E-D808C3EC1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2427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LocalDate</a:t>
            </a:r>
            <a:endParaRPr lang="en-US" dirty="0"/>
          </a:p>
          <a:p>
            <a:r>
              <a:rPr lang="en-US" dirty="0" err="1"/>
              <a:t>LocalDateAndTime</a:t>
            </a:r>
            <a:endParaRPr lang="en-US" dirty="0"/>
          </a:p>
          <a:p>
            <a:r>
              <a:rPr lang="en-US" dirty="0" err="1"/>
              <a:t>LocalTime</a:t>
            </a:r>
            <a:endParaRPr lang="en-US" dirty="0"/>
          </a:p>
          <a:p>
            <a:r>
              <a:rPr lang="en-US" dirty="0" err="1"/>
              <a:t>ZonedId</a:t>
            </a:r>
            <a:endParaRPr lang="en-US" dirty="0"/>
          </a:p>
          <a:p>
            <a:r>
              <a:rPr lang="en-US" dirty="0" err="1"/>
              <a:t>ZonedDateTime</a:t>
            </a:r>
            <a:endParaRPr lang="en-US" dirty="0"/>
          </a:p>
          <a:p>
            <a:r>
              <a:rPr lang="en-US" dirty="0" err="1"/>
              <a:t>ZoneOffset</a:t>
            </a:r>
            <a:endParaRPr lang="en-US" dirty="0"/>
          </a:p>
          <a:p>
            <a:r>
              <a:rPr lang="en-US" dirty="0"/>
              <a:t>Clock</a:t>
            </a:r>
          </a:p>
          <a:p>
            <a:endParaRPr lang="en-US" dirty="0"/>
          </a:p>
          <a:p>
            <a:r>
              <a:rPr lang="en-US" dirty="0"/>
              <a:t>Period</a:t>
            </a:r>
          </a:p>
          <a:p>
            <a:r>
              <a:rPr lang="en-US" dirty="0"/>
              <a:t>Instant</a:t>
            </a:r>
          </a:p>
          <a:p>
            <a:r>
              <a:rPr lang="en-US" dirty="0"/>
              <a:t>Duration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B5A44C-7175-4082-8EBB-FE56E29DB07C}"/>
              </a:ext>
            </a:extLst>
          </p:cNvPr>
          <p:cNvSpPr txBox="1">
            <a:spLocks/>
          </p:cNvSpPr>
          <p:nvPr/>
        </p:nvSpPr>
        <p:spPr>
          <a:xfrm>
            <a:off x="5114925" y="1435100"/>
            <a:ext cx="503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</a:t>
            </a:r>
          </a:p>
          <a:p>
            <a:r>
              <a:rPr lang="en-US" dirty="0" err="1"/>
              <a:t>DayOfWeek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Java.text.DateFormat</a:t>
            </a:r>
            <a:endParaRPr lang="en-US" dirty="0"/>
          </a:p>
          <a:p>
            <a:r>
              <a:rPr lang="en-US" dirty="0" err="1"/>
              <a:t>Java.text.SimpleDateFormat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00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E8FB-771E-43ED-9ACA-21E458D2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36068-BE92-498E-86D4-D89470564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0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2C272-E21E-4662-A87D-B1C46B409426}"/>
              </a:ext>
            </a:extLst>
          </p:cNvPr>
          <p:cNvSpPr/>
          <p:nvPr/>
        </p:nvSpPr>
        <p:spPr>
          <a:xfrm>
            <a:off x="1400175" y="1790700"/>
            <a:ext cx="3324225" cy="380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New-year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F1CF8-A74E-4EF2-B75C-1EE85499AB8D}"/>
              </a:ext>
            </a:extLst>
          </p:cNvPr>
          <p:cNvSpPr/>
          <p:nvPr/>
        </p:nvSpPr>
        <p:spPr>
          <a:xfrm>
            <a:off x="5991225" y="1790699"/>
            <a:ext cx="3324225" cy="380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X-mas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5CF9F8-708B-425D-8D55-3277BC631F43}"/>
              </a:ext>
            </a:extLst>
          </p:cNvPr>
          <p:cNvGrpSpPr/>
          <p:nvPr/>
        </p:nvGrpSpPr>
        <p:grpSpPr>
          <a:xfrm>
            <a:off x="6372224" y="2019300"/>
            <a:ext cx="2562225" cy="2114550"/>
            <a:chOff x="1781175" y="2047875"/>
            <a:chExt cx="2562225" cy="21145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C63E81-FC98-4F6D-A4EA-6442D390A3A6}"/>
                </a:ext>
              </a:extLst>
            </p:cNvPr>
            <p:cNvSpPr/>
            <p:nvPr/>
          </p:nvSpPr>
          <p:spPr>
            <a:xfrm>
              <a:off x="1781175" y="2047875"/>
              <a:ext cx="2562225" cy="2114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games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071A5B-3C61-4347-B27E-3B602D713BBE}"/>
                </a:ext>
              </a:extLst>
            </p:cNvPr>
            <p:cNvSpPr/>
            <p:nvPr/>
          </p:nvSpPr>
          <p:spPr>
            <a:xfrm>
              <a:off x="2000250" y="2190750"/>
              <a:ext cx="1181100" cy="5905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football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2F055B-D70D-4BD0-BC63-D803B472E771}"/>
                </a:ext>
              </a:extLst>
            </p:cNvPr>
            <p:cNvSpPr/>
            <p:nvPr/>
          </p:nvSpPr>
          <p:spPr>
            <a:xfrm>
              <a:off x="2633662" y="2743200"/>
              <a:ext cx="1181100" cy="5905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tennis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E8F1D-D7D9-486C-B5E4-B68801EA112D}"/>
              </a:ext>
            </a:extLst>
          </p:cNvPr>
          <p:cNvGrpSpPr/>
          <p:nvPr/>
        </p:nvGrpSpPr>
        <p:grpSpPr>
          <a:xfrm>
            <a:off x="1933575" y="2200275"/>
            <a:ext cx="2562225" cy="2114550"/>
            <a:chOff x="1781175" y="2047875"/>
            <a:chExt cx="2562225" cy="211455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1849BE-7CC4-43D7-8F62-AC7105AA8BD3}"/>
                </a:ext>
              </a:extLst>
            </p:cNvPr>
            <p:cNvSpPr/>
            <p:nvPr/>
          </p:nvSpPr>
          <p:spPr>
            <a:xfrm>
              <a:off x="1781175" y="2047875"/>
              <a:ext cx="2562225" cy="2114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games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04D4872-8BC3-42F8-9D01-480976B0CF15}"/>
                </a:ext>
              </a:extLst>
            </p:cNvPr>
            <p:cNvSpPr/>
            <p:nvPr/>
          </p:nvSpPr>
          <p:spPr>
            <a:xfrm>
              <a:off x="2000250" y="2190750"/>
              <a:ext cx="1181100" cy="5905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football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942CB6-8EF3-40C1-A690-E4B02A502DD9}"/>
                </a:ext>
              </a:extLst>
            </p:cNvPr>
            <p:cNvSpPr/>
            <p:nvPr/>
          </p:nvSpPr>
          <p:spPr>
            <a:xfrm>
              <a:off x="2633662" y="2743200"/>
              <a:ext cx="1181100" cy="5905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volleyball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ACAA02-B574-425D-B85A-D73D762686CC}"/>
                </a:ext>
              </a:extLst>
            </p:cNvPr>
            <p:cNvSpPr/>
            <p:nvPr/>
          </p:nvSpPr>
          <p:spPr>
            <a:xfrm>
              <a:off x="3014662" y="2152650"/>
              <a:ext cx="1181100" cy="59055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cricket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4832EB-CCFA-4D00-987C-4BB9390820A7}"/>
              </a:ext>
            </a:extLst>
          </p:cNvPr>
          <p:cNvSpPr/>
          <p:nvPr/>
        </p:nvSpPr>
        <p:spPr>
          <a:xfrm>
            <a:off x="10039350" y="4714875"/>
            <a:ext cx="2000250" cy="1857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8F50EE-DAF7-400C-9559-FCAAB24A4AAD}"/>
              </a:ext>
            </a:extLst>
          </p:cNvPr>
          <p:cNvSpPr/>
          <p:nvPr/>
        </p:nvSpPr>
        <p:spPr>
          <a:xfrm>
            <a:off x="9991725" y="4810125"/>
            <a:ext cx="1181100" cy="5905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football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26B297-4474-4BDB-B990-0D99D7447E1A}"/>
              </a:ext>
            </a:extLst>
          </p:cNvPr>
          <p:cNvSpPr/>
          <p:nvPr/>
        </p:nvSpPr>
        <p:spPr>
          <a:xfrm>
            <a:off x="10629900" y="5395912"/>
            <a:ext cx="1181100" cy="5905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football</a:t>
            </a:r>
          </a:p>
        </p:txBody>
      </p:sp>
    </p:spTree>
    <p:extLst>
      <p:ext uri="{BB962C8B-B14F-4D97-AF65-F5344CB8AC3E}">
        <p14:creationId xmlns:p14="http://schemas.microsoft.com/office/powerpoint/2010/main" val="883399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9045-F403-4934-935E-06C1810B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: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69163D-02AB-49D8-9A35-9223C7D1C89D}"/>
              </a:ext>
            </a:extLst>
          </p:cNvPr>
          <p:cNvGrpSpPr/>
          <p:nvPr/>
        </p:nvGrpSpPr>
        <p:grpSpPr>
          <a:xfrm>
            <a:off x="1133475" y="2085975"/>
            <a:ext cx="2743200" cy="2876550"/>
            <a:chOff x="1133475" y="2085975"/>
            <a:chExt cx="2743200" cy="2876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3AC761-4DB4-4D9C-97F1-615ED8774EE3}"/>
                </a:ext>
              </a:extLst>
            </p:cNvPr>
            <p:cNvSpPr/>
            <p:nvPr/>
          </p:nvSpPr>
          <p:spPr>
            <a:xfrm>
              <a:off x="1133475" y="2085975"/>
              <a:ext cx="2743200" cy="2876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empId</a:t>
              </a:r>
              <a:endParaRPr lang="en-US" dirty="0"/>
            </a:p>
            <a:p>
              <a:pPr algn="ctr"/>
              <a:r>
                <a:rPr lang="en-US" dirty="0" err="1"/>
                <a:t>firstName</a:t>
              </a:r>
              <a:endParaRPr lang="en-US" dirty="0"/>
            </a:p>
            <a:p>
              <a:pPr algn="ctr"/>
              <a:r>
                <a:rPr lang="en-US" dirty="0" err="1"/>
                <a:t>lastName</a:t>
              </a:r>
              <a:endParaRPr lang="en-US" dirty="0"/>
            </a:p>
            <a:p>
              <a:pPr algn="ctr"/>
              <a:r>
                <a:rPr lang="en-US" dirty="0"/>
                <a:t>Salary</a:t>
              </a:r>
            </a:p>
            <a:p>
              <a:pPr algn="ctr"/>
              <a:r>
                <a:rPr lang="en-US" dirty="0"/>
                <a:t>List&lt;Department&gt;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312E3B-5A0B-4E59-A667-5FBC63F0A03F}"/>
                </a:ext>
              </a:extLst>
            </p:cNvPr>
            <p:cNvSpPr/>
            <p:nvPr/>
          </p:nvSpPr>
          <p:spPr>
            <a:xfrm>
              <a:off x="1133475" y="2085975"/>
              <a:ext cx="2743200" cy="714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Employee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6D859E-D16E-432E-8763-8DE00C7D003C}"/>
              </a:ext>
            </a:extLst>
          </p:cNvPr>
          <p:cNvGrpSpPr/>
          <p:nvPr/>
        </p:nvGrpSpPr>
        <p:grpSpPr>
          <a:xfrm>
            <a:off x="4724400" y="3257550"/>
            <a:ext cx="2743200" cy="2876550"/>
            <a:chOff x="1133475" y="2085975"/>
            <a:chExt cx="2743200" cy="28765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42371C-879A-459F-BE38-8A9912A2F0B1}"/>
                </a:ext>
              </a:extLst>
            </p:cNvPr>
            <p:cNvSpPr/>
            <p:nvPr/>
          </p:nvSpPr>
          <p:spPr>
            <a:xfrm>
              <a:off x="1133475" y="2085975"/>
              <a:ext cx="2743200" cy="2876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departmentId</a:t>
              </a:r>
              <a:endParaRPr lang="en-US" dirty="0"/>
            </a:p>
            <a:p>
              <a:pPr algn="ctr"/>
              <a:r>
                <a:rPr lang="en-US" dirty="0" err="1"/>
                <a:t>departmentName</a:t>
              </a:r>
              <a:endParaRPr lang="en-US" dirty="0"/>
            </a:p>
            <a:p>
              <a:pPr algn="ctr"/>
              <a:r>
                <a:rPr lang="en-US" dirty="0"/>
                <a:t>location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AE8A79-5348-4FB1-BA85-DAED097737B4}"/>
                </a:ext>
              </a:extLst>
            </p:cNvPr>
            <p:cNvSpPr/>
            <p:nvPr/>
          </p:nvSpPr>
          <p:spPr>
            <a:xfrm>
              <a:off x="1133475" y="2085975"/>
              <a:ext cx="2743200" cy="714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Department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ADD815-77A9-4CBC-8888-4667A8F6D376}"/>
              </a:ext>
            </a:extLst>
          </p:cNvPr>
          <p:cNvCxnSpPr>
            <a:endCxn id="9" idx="1"/>
          </p:cNvCxnSpPr>
          <p:nvPr/>
        </p:nvCxnSpPr>
        <p:spPr>
          <a:xfrm flipV="1">
            <a:off x="2828925" y="3614738"/>
            <a:ext cx="1895475" cy="52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870B43-D682-4783-A78C-C595E3AB625B}"/>
              </a:ext>
            </a:extLst>
          </p:cNvPr>
          <p:cNvSpPr txBox="1"/>
          <p:nvPr/>
        </p:nvSpPr>
        <p:spPr>
          <a:xfrm>
            <a:off x="8010525" y="1349931"/>
            <a:ext cx="33375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Employee </a:t>
            </a:r>
            <a:r>
              <a:rPr lang="en-US" dirty="0">
                <a:sym typeface="Wingdings" panose="05000000000000000000" pitchFamily="2" charset="2"/>
              </a:rPr>
              <a:t> 10 diff emp</a:t>
            </a:r>
          </a:p>
          <a:p>
            <a:r>
              <a:rPr lang="en-US" dirty="0" err="1">
                <a:sym typeface="Wingdings" panose="05000000000000000000" pitchFamily="2" charset="2"/>
              </a:rPr>
              <a:t>Aggreation</a:t>
            </a:r>
            <a:r>
              <a:rPr lang="en-US" dirty="0">
                <a:sym typeface="Wingdings" panose="05000000000000000000" pitchFamily="2" charset="2"/>
              </a:rPr>
              <a:t>  : Department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Location wise count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Location wise min, max Salary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Location wise sum of Salary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71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A577-F9AB-4D82-B8F3-F6BC4599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23A8-8E04-402B-8402-8A5C93C3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Assignment</a:t>
            </a:r>
          </a:p>
          <a:p>
            <a:pPr lvl="1"/>
            <a:r>
              <a:rPr lang="en-US" dirty="0"/>
              <a:t>Weak Match</a:t>
            </a:r>
          </a:p>
          <a:p>
            <a:pPr lvl="1"/>
            <a:r>
              <a:rPr lang="en-US" dirty="0"/>
              <a:t>Breaks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Sprint Transaction Summary Report</a:t>
            </a:r>
          </a:p>
        </p:txBody>
      </p:sp>
    </p:spTree>
    <p:extLst>
      <p:ext uri="{BB962C8B-B14F-4D97-AF65-F5344CB8AC3E}">
        <p14:creationId xmlns:p14="http://schemas.microsoft.com/office/powerpoint/2010/main" val="3677659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4307-4CB9-436B-AED0-F7F0BF37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7771-AB24-484A-8F3D-493E12A4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32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4DFE-A2F2-4504-987C-DCABCD1F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7F9D-E15A-47D9-9999-D854566F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Nashron</a:t>
            </a:r>
            <a:r>
              <a:rPr lang="en-US" dirty="0"/>
              <a:t> engine </a:t>
            </a:r>
            <a:r>
              <a:rPr lang="en-US" dirty="0">
                <a:sym typeface="Wingdings" panose="05000000000000000000" pitchFamily="2" charset="2"/>
              </a:rPr>
              <a:t> java8</a:t>
            </a:r>
          </a:p>
          <a:p>
            <a:r>
              <a:rPr lang="en-US" dirty="0" err="1">
                <a:sym typeface="Wingdings" panose="05000000000000000000" pitchFamily="2" charset="2"/>
              </a:rPr>
              <a:t>jjs</a:t>
            </a:r>
            <a:r>
              <a:rPr lang="en-US" dirty="0">
                <a:sym typeface="Wingdings" panose="05000000000000000000" pitchFamily="2" charset="2"/>
              </a:rPr>
              <a:t>  java11</a:t>
            </a:r>
            <a:endParaRPr lang="en-US" dirty="0"/>
          </a:p>
          <a:p>
            <a:r>
              <a:rPr lang="en-US" dirty="0" err="1"/>
              <a:t>Nashron</a:t>
            </a:r>
            <a:r>
              <a:rPr lang="en-US" dirty="0"/>
              <a:t> engine got removed in java15</a:t>
            </a:r>
          </a:p>
          <a:p>
            <a:pPr lvl="1"/>
            <a:r>
              <a:rPr lang="en-US" dirty="0"/>
              <a:t>Support JS through </a:t>
            </a:r>
            <a:r>
              <a:rPr lang="en-US" dirty="0" err="1"/>
              <a:t>Graal</a:t>
            </a:r>
            <a:r>
              <a:rPr lang="en-US" dirty="0"/>
              <a:t> VM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24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802A-8B68-4021-B7F7-F3CCDF36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dirty="0"/>
              <a:t>Maven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358C-D545-4195-9061-6094574A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5238750"/>
          </a:xfrm>
        </p:spPr>
        <p:txBody>
          <a:bodyPr>
            <a:normAutofit/>
          </a:bodyPr>
          <a:lstStyle/>
          <a:p>
            <a:r>
              <a:rPr lang="en-US" dirty="0"/>
              <a:t>Build Script tool</a:t>
            </a:r>
          </a:p>
          <a:p>
            <a:pPr lvl="1"/>
            <a:r>
              <a:rPr lang="en-US" dirty="0" err="1"/>
              <a:t>Ant,Maven,Gradle</a:t>
            </a:r>
            <a:r>
              <a:rPr lang="en-US" dirty="0"/>
              <a:t>, ……</a:t>
            </a:r>
          </a:p>
          <a:p>
            <a:r>
              <a:rPr lang="en-US" dirty="0"/>
              <a:t>Maven</a:t>
            </a:r>
          </a:p>
          <a:p>
            <a:pPr lvl="1"/>
            <a:r>
              <a:rPr lang="en-US" dirty="0"/>
              <a:t>Project Structure (Simple project, web, mobile, framework….)</a:t>
            </a:r>
          </a:p>
          <a:p>
            <a:pPr lvl="1"/>
            <a:r>
              <a:rPr lang="en-US" dirty="0"/>
              <a:t>Configuration </a:t>
            </a:r>
            <a:r>
              <a:rPr lang="en-US" b="1" dirty="0">
                <a:sym typeface="Wingdings" panose="05000000000000000000" pitchFamily="2" charset="2"/>
              </a:rPr>
              <a:t> pom.xml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Resolving Dependency </a:t>
            </a:r>
          </a:p>
          <a:p>
            <a:pPr lvl="2"/>
            <a:r>
              <a:rPr lang="en-US" b="1" dirty="0">
                <a:sym typeface="Wingdings" panose="05000000000000000000" pitchFamily="2" charset="2"/>
              </a:rPr>
              <a:t>Pull the transitive dependencies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Build Plugin config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Java compiler Version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Maven jar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Framework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Maven Goals 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Clean, install, test, compile, package, build, …..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0428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EA34-6614-4751-BE19-02C4166B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C8B7EB-B1DC-40FD-8796-49DA0F796C9C}"/>
              </a:ext>
            </a:extLst>
          </p:cNvPr>
          <p:cNvSpPr/>
          <p:nvPr/>
        </p:nvSpPr>
        <p:spPr>
          <a:xfrm>
            <a:off x="6591301" y="1028700"/>
            <a:ext cx="3429000" cy="168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Maven Repo</a:t>
            </a:r>
          </a:p>
          <a:p>
            <a:pPr algn="ctr"/>
            <a:r>
              <a:rPr lang="en-US" dirty="0"/>
              <a:t>(all jars)</a:t>
            </a:r>
          </a:p>
          <a:p>
            <a:pPr algn="ctr"/>
            <a:r>
              <a:rPr lang="en-US" dirty="0"/>
              <a:t>dependencies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928D51-E20C-44DF-BAF4-0A2C0155BC77}"/>
              </a:ext>
            </a:extLst>
          </p:cNvPr>
          <p:cNvSpPr/>
          <p:nvPr/>
        </p:nvSpPr>
        <p:spPr>
          <a:xfrm>
            <a:off x="533400" y="3514725"/>
            <a:ext cx="4848225" cy="297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My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5600F-7047-4709-990F-07E3AD4D623B}"/>
              </a:ext>
            </a:extLst>
          </p:cNvPr>
          <p:cNvSpPr/>
          <p:nvPr/>
        </p:nvSpPr>
        <p:spPr>
          <a:xfrm>
            <a:off x="2933700" y="3924300"/>
            <a:ext cx="2047875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Project1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Project2</a:t>
            </a:r>
            <a:endParaRPr lang="en-US" dirty="0"/>
          </a:p>
          <a:p>
            <a:pPr algn="ctr"/>
            <a:r>
              <a:rPr lang="en-US" dirty="0"/>
              <a:t>(pom.xml (dependency))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862768-4219-4D34-BB0A-A7CC8260C676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4981575" y="2714625"/>
            <a:ext cx="3324226" cy="18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F37068-DD1B-45B6-AA5A-7AD69302D630}"/>
              </a:ext>
            </a:extLst>
          </p:cNvPr>
          <p:cNvCxnSpPr/>
          <p:nvPr/>
        </p:nvCxnSpPr>
        <p:spPr>
          <a:xfrm flipH="1">
            <a:off x="4981575" y="2714625"/>
            <a:ext cx="4276725" cy="218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AB9C869-AA78-49F9-9602-7C5CF4E64DCA}"/>
              </a:ext>
            </a:extLst>
          </p:cNvPr>
          <p:cNvSpPr/>
          <p:nvPr/>
        </p:nvSpPr>
        <p:spPr>
          <a:xfrm>
            <a:off x="838200" y="3819525"/>
            <a:ext cx="1333499" cy="158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</a:t>
            </a:r>
          </a:p>
          <a:p>
            <a:pPr algn="ctr"/>
            <a:r>
              <a:rPr lang="en-US" dirty="0"/>
              <a:t>Maven repo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A73FD9-7F32-42FD-8589-737012672C8B}"/>
              </a:ext>
            </a:extLst>
          </p:cNvPr>
          <p:cNvCxnSpPr>
            <a:stCxn id="6" idx="1"/>
            <a:endCxn id="11" idx="6"/>
          </p:cNvCxnSpPr>
          <p:nvPr/>
        </p:nvCxnSpPr>
        <p:spPr>
          <a:xfrm flipH="1">
            <a:off x="2171699" y="4591050"/>
            <a:ext cx="762001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3D1A3B-85DB-4296-849E-F65C50CA5558}"/>
              </a:ext>
            </a:extLst>
          </p:cNvPr>
          <p:cNvSpPr/>
          <p:nvPr/>
        </p:nvSpPr>
        <p:spPr>
          <a:xfrm>
            <a:off x="6015039" y="3124200"/>
            <a:ext cx="1604961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Corporate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E617F2-25D0-4766-B3E0-CB9C1D771D63}"/>
              </a:ext>
            </a:extLst>
          </p:cNvPr>
          <p:cNvSpPr/>
          <p:nvPr/>
        </p:nvSpPr>
        <p:spPr>
          <a:xfrm>
            <a:off x="76199" y="2857500"/>
            <a:ext cx="5695951" cy="4000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012FCA-111C-4ECE-A605-0102FB0041B2}"/>
              </a:ext>
            </a:extLst>
          </p:cNvPr>
          <p:cNvCxnSpPr>
            <a:endCxn id="14" idx="1"/>
          </p:cNvCxnSpPr>
          <p:nvPr/>
        </p:nvCxnSpPr>
        <p:spPr>
          <a:xfrm flipV="1">
            <a:off x="4376739" y="3762375"/>
            <a:ext cx="163830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FD7350-61D1-4E22-B81C-16429E12A687}"/>
              </a:ext>
            </a:extLst>
          </p:cNvPr>
          <p:cNvCxnSpPr/>
          <p:nvPr/>
        </p:nvCxnSpPr>
        <p:spPr>
          <a:xfrm flipH="1">
            <a:off x="4343400" y="4400550"/>
            <a:ext cx="2600325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70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371E-D7BD-4F4B-84C7-B509C739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0E06-D5C6-48C3-A5C3-67BB834D7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Must be installed:</a:t>
            </a:r>
          </a:p>
          <a:p>
            <a:r>
              <a:rPr lang="en-US" dirty="0"/>
              <a:t>JAVA_HOME = C:\vidavid\java11\jdk-11</a:t>
            </a:r>
          </a:p>
          <a:p>
            <a:r>
              <a:rPr lang="en-US" dirty="0"/>
              <a:t>PATH = %JAVA_HOME%\bin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MAVEN_HOME = C:\vidavid\Maven\apache-maven-3.8.4</a:t>
            </a:r>
          </a:p>
          <a:p>
            <a:r>
              <a:rPr lang="en-US" dirty="0"/>
              <a:t>PATH = %MAVEN_HOME%\bin</a:t>
            </a:r>
          </a:p>
        </p:txBody>
      </p:sp>
    </p:spTree>
    <p:extLst>
      <p:ext uri="{BB962C8B-B14F-4D97-AF65-F5344CB8AC3E}">
        <p14:creationId xmlns:p14="http://schemas.microsoft.com/office/powerpoint/2010/main" val="2451833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FFDB-7405-4F38-9FF1-F99DD684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Manuallly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FC0E-287F-4380-978E-C2B8BEAE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JAVA_HOME=C:\vidavid\java11\jdk-11</a:t>
            </a:r>
          </a:p>
          <a:p>
            <a:pPr marL="0" indent="0">
              <a:buNone/>
            </a:pPr>
            <a:r>
              <a:rPr lang="en-US" dirty="0"/>
              <a:t>set PATH=.;%JAVA_HOME%\bin;</a:t>
            </a:r>
          </a:p>
          <a:p>
            <a:pPr marL="0" indent="0">
              <a:buNone/>
            </a:pPr>
            <a:r>
              <a:rPr lang="en-US" dirty="0"/>
              <a:t>set MAVEN_HOME=C:\vidavid\Maven\apache-maven-3.8.4</a:t>
            </a:r>
          </a:p>
          <a:p>
            <a:pPr marL="0" indent="0">
              <a:buNone/>
            </a:pPr>
            <a:r>
              <a:rPr lang="en-US" dirty="0"/>
              <a:t>set PATH=.;%JAVA_HOME%\bin;%MAVEN_HOME%\bin;</a:t>
            </a:r>
          </a:p>
        </p:txBody>
      </p:sp>
    </p:spTree>
    <p:extLst>
      <p:ext uri="{BB962C8B-B14F-4D97-AF65-F5344CB8AC3E}">
        <p14:creationId xmlns:p14="http://schemas.microsoft.com/office/powerpoint/2010/main" val="2664185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669D-1DFE-4366-B256-27E2563E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0A0C-EB98-418F-B6CA-338B009C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project</a:t>
            </a:r>
          </a:p>
          <a:p>
            <a:pPr lvl="1"/>
            <a:r>
              <a:rPr lang="en-US" dirty="0"/>
              <a:t>One method (</a:t>
            </a:r>
            <a:r>
              <a:rPr lang="en-US" dirty="0" err="1"/>
              <a:t>AddNumber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artifact(jar)</a:t>
            </a:r>
          </a:p>
          <a:p>
            <a:pPr lvl="1"/>
            <a:r>
              <a:rPr lang="en-US" dirty="0"/>
              <a:t>Upload the artifact into Maven repo</a:t>
            </a:r>
          </a:p>
          <a:p>
            <a:r>
              <a:rPr lang="en-US" dirty="0"/>
              <a:t>Create another project</a:t>
            </a:r>
          </a:p>
          <a:p>
            <a:pPr lvl="1"/>
            <a:r>
              <a:rPr lang="en-US" dirty="0"/>
              <a:t>Pull the previous project artifact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AddNumber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97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C188-8DF1-41EC-B448-11718014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FD9E-EE7F-43CA-83ED-7511F95A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Equi</a:t>
            </a:r>
            <a:r>
              <a:rPr lang="en-US" dirty="0"/>
              <a:t> join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b.BranchName</a:t>
            </a:r>
            <a:r>
              <a:rPr lang="en-US" dirty="0"/>
              <a:t> from branch b, area a where </a:t>
            </a:r>
            <a:r>
              <a:rPr lang="en-US" dirty="0" err="1"/>
              <a:t>b.area_code</a:t>
            </a:r>
            <a:r>
              <a:rPr lang="en-US" dirty="0"/>
              <a:t>=</a:t>
            </a:r>
            <a:r>
              <a:rPr lang="en-US" dirty="0" err="1"/>
              <a:t>a.area_code</a:t>
            </a:r>
            <a:r>
              <a:rPr lang="en-US" dirty="0"/>
              <a:t>;</a:t>
            </a:r>
          </a:p>
          <a:p>
            <a:r>
              <a:rPr lang="en-US" dirty="0"/>
              <a:t>inner join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b.BranchName</a:t>
            </a:r>
            <a:r>
              <a:rPr lang="en-US" dirty="0"/>
              <a:t> from branch b </a:t>
            </a:r>
            <a:r>
              <a:rPr lang="en-US" b="1" dirty="0"/>
              <a:t>inner join </a:t>
            </a:r>
            <a:r>
              <a:rPr lang="en-US" dirty="0"/>
              <a:t>area a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b.area_code</a:t>
            </a:r>
            <a:r>
              <a:rPr lang="en-US" dirty="0"/>
              <a:t>=</a:t>
            </a:r>
            <a:r>
              <a:rPr lang="en-US" dirty="0" err="1"/>
              <a:t>a.area_code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p.prod_desc</a:t>
            </a:r>
            <a:r>
              <a:rPr lang="en-US" dirty="0"/>
              <a:t> from product p inner join stock s inner join branch b on </a:t>
            </a:r>
            <a:r>
              <a:rPr lang="en-US" dirty="0" err="1"/>
              <a:t>s.product_code</a:t>
            </a:r>
            <a:r>
              <a:rPr lang="en-US" dirty="0"/>
              <a:t>=</a:t>
            </a:r>
            <a:r>
              <a:rPr lang="en-US" dirty="0" err="1"/>
              <a:t>p.product_code</a:t>
            </a:r>
            <a:r>
              <a:rPr lang="en-US" dirty="0"/>
              <a:t> and </a:t>
            </a:r>
            <a:r>
              <a:rPr lang="en-US" dirty="0" err="1"/>
              <a:t>s.branch_code</a:t>
            </a:r>
            <a:r>
              <a:rPr lang="en-US" dirty="0"/>
              <a:t>=</a:t>
            </a:r>
            <a:r>
              <a:rPr lang="en-US" dirty="0" err="1"/>
              <a:t>b.branch_code</a:t>
            </a:r>
            <a:r>
              <a:rPr lang="en-US" dirty="0"/>
              <a:t> where </a:t>
            </a:r>
            <a:r>
              <a:rPr lang="en-US" dirty="0" err="1"/>
              <a:t>s.stack_quant</a:t>
            </a:r>
            <a:r>
              <a:rPr lang="en-US" dirty="0"/>
              <a:t>&lt;4;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5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798A-CDAE-4BD0-A8F3-16BACA4E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US" dirty="0"/>
              <a:t>Collection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75BDC-6357-4379-9A52-456823BA4975}"/>
              </a:ext>
            </a:extLst>
          </p:cNvPr>
          <p:cNvSpPr/>
          <p:nvPr/>
        </p:nvSpPr>
        <p:spPr>
          <a:xfrm>
            <a:off x="4752975" y="981076"/>
            <a:ext cx="198120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ED2CC-20DE-4820-A9D2-1C338CD89514}"/>
              </a:ext>
            </a:extLst>
          </p:cNvPr>
          <p:cNvSpPr/>
          <p:nvPr/>
        </p:nvSpPr>
        <p:spPr>
          <a:xfrm>
            <a:off x="1028700" y="2609850"/>
            <a:ext cx="198120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52AC59-9DED-4421-8ABF-EEA2A06624DF}"/>
              </a:ext>
            </a:extLst>
          </p:cNvPr>
          <p:cNvSpPr/>
          <p:nvPr/>
        </p:nvSpPr>
        <p:spPr>
          <a:xfrm>
            <a:off x="4752975" y="2609849"/>
            <a:ext cx="198120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3E072-4697-45D4-BE79-ED4729EEA0A8}"/>
              </a:ext>
            </a:extLst>
          </p:cNvPr>
          <p:cNvSpPr/>
          <p:nvPr/>
        </p:nvSpPr>
        <p:spPr>
          <a:xfrm>
            <a:off x="9048750" y="2609849"/>
            <a:ext cx="198120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965ED3-B88E-47A0-AD9C-0621AFEE7A64}"/>
              </a:ext>
            </a:extLst>
          </p:cNvPr>
          <p:cNvSpPr/>
          <p:nvPr/>
        </p:nvSpPr>
        <p:spPr>
          <a:xfrm>
            <a:off x="2667000" y="3986211"/>
            <a:ext cx="1619250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BA6050-32EC-42A3-AF58-45FD380208EF}"/>
              </a:ext>
            </a:extLst>
          </p:cNvPr>
          <p:cNvSpPr/>
          <p:nvPr/>
        </p:nvSpPr>
        <p:spPr>
          <a:xfrm>
            <a:off x="28575" y="4238624"/>
            <a:ext cx="1619250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LinkedList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95F862-8DC8-4BFA-82CC-9606C05B452D}"/>
              </a:ext>
            </a:extLst>
          </p:cNvPr>
          <p:cNvSpPr/>
          <p:nvPr/>
        </p:nvSpPr>
        <p:spPr>
          <a:xfrm>
            <a:off x="1266825" y="6102346"/>
            <a:ext cx="1619250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A9C9EA-07B6-44F2-B615-F99C12ED5AE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838200" y="3114675"/>
            <a:ext cx="1181100" cy="11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F3257E-6E2B-4765-9758-13EBEDBCA481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019300" y="3114675"/>
            <a:ext cx="1457325" cy="87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8846E7-E2E7-4F9D-AFE5-98FC46D599DC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2019300" y="3114675"/>
            <a:ext cx="57150" cy="210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5F8ED81-0C01-4A1D-8F6B-EA6D103C5A44}"/>
              </a:ext>
            </a:extLst>
          </p:cNvPr>
          <p:cNvSpPr/>
          <p:nvPr/>
        </p:nvSpPr>
        <p:spPr>
          <a:xfrm>
            <a:off x="1266825" y="5221282"/>
            <a:ext cx="1619250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ECED36-91DA-471C-81A7-B70B77B35A48}"/>
              </a:ext>
            </a:extLst>
          </p:cNvPr>
          <p:cNvCxnSpPr>
            <a:stCxn id="20" idx="4"/>
            <a:endCxn id="10" idx="0"/>
          </p:cNvCxnSpPr>
          <p:nvPr/>
        </p:nvCxnSpPr>
        <p:spPr>
          <a:xfrm>
            <a:off x="2076450" y="5726107"/>
            <a:ext cx="0" cy="37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DD48DA-8979-4B96-8211-20529232DD6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019300" y="1485901"/>
            <a:ext cx="3724275" cy="112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D5BA9E-9286-41DD-89DF-AA29BFC130C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743575" y="1485901"/>
            <a:ext cx="0" cy="112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121FAC-83D1-4FB8-BF1B-C720AC7B5FA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743575" y="1485901"/>
            <a:ext cx="4295775" cy="112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2F5C979-B1DE-4494-B04F-05865D5D42F1}"/>
              </a:ext>
            </a:extLst>
          </p:cNvPr>
          <p:cNvSpPr/>
          <p:nvPr/>
        </p:nvSpPr>
        <p:spPr>
          <a:xfrm>
            <a:off x="4657725" y="3986211"/>
            <a:ext cx="1619250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HashSet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DFB748-B8AA-42B1-9C3A-6EC2904F60F0}"/>
              </a:ext>
            </a:extLst>
          </p:cNvPr>
          <p:cNvSpPr/>
          <p:nvPr/>
        </p:nvSpPr>
        <p:spPr>
          <a:xfrm>
            <a:off x="4476750" y="5228417"/>
            <a:ext cx="1981200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LinkedHashSet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15DA14-FFB6-4832-B13D-4377B5C8CD77}"/>
              </a:ext>
            </a:extLst>
          </p:cNvPr>
          <p:cNvCxnSpPr>
            <a:stCxn id="6" idx="2"/>
            <a:endCxn id="32" idx="0"/>
          </p:cNvCxnSpPr>
          <p:nvPr/>
        </p:nvCxnSpPr>
        <p:spPr>
          <a:xfrm flipH="1">
            <a:off x="5467350" y="3114674"/>
            <a:ext cx="276225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57C56D-EE37-4E7F-ACB2-5DD623C35FB4}"/>
              </a:ext>
            </a:extLst>
          </p:cNvPr>
          <p:cNvCxnSpPr>
            <a:stCxn id="32" idx="4"/>
          </p:cNvCxnSpPr>
          <p:nvPr/>
        </p:nvCxnSpPr>
        <p:spPr>
          <a:xfrm>
            <a:off x="5467350" y="4491036"/>
            <a:ext cx="19050" cy="73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1F93D86-AAD2-4210-9CDE-9FDB0938A15A}"/>
              </a:ext>
            </a:extLst>
          </p:cNvPr>
          <p:cNvSpPr/>
          <p:nvPr/>
        </p:nvSpPr>
        <p:spPr>
          <a:xfrm>
            <a:off x="6943725" y="4867274"/>
            <a:ext cx="1619250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TreeSet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6AE30C-6786-442B-9517-4140AEB645CF}"/>
              </a:ext>
            </a:extLst>
          </p:cNvPr>
          <p:cNvSpPr/>
          <p:nvPr/>
        </p:nvSpPr>
        <p:spPr>
          <a:xfrm>
            <a:off x="6734175" y="3410740"/>
            <a:ext cx="198120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SortedSet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F5A2D1-8C2D-4EC3-B1D6-F3805719EFF4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>
            <a:off x="7724775" y="3915565"/>
            <a:ext cx="28575" cy="951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56BCF79-501E-46B5-A8F2-D0E358BBD22E}"/>
              </a:ext>
            </a:extLst>
          </p:cNvPr>
          <p:cNvCxnSpPr>
            <a:stCxn id="6" idx="3"/>
            <a:endCxn id="39" idx="0"/>
          </p:cNvCxnSpPr>
          <p:nvPr/>
        </p:nvCxnSpPr>
        <p:spPr>
          <a:xfrm>
            <a:off x="6734175" y="2862262"/>
            <a:ext cx="990600" cy="54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475B815-AB8D-4697-AACD-3FBE377A1837}"/>
              </a:ext>
            </a:extLst>
          </p:cNvPr>
          <p:cNvSpPr/>
          <p:nvPr/>
        </p:nvSpPr>
        <p:spPr>
          <a:xfrm>
            <a:off x="6762750" y="4139006"/>
            <a:ext cx="198120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NavigableSet</a:t>
            </a: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0FFE70-BB2B-4A77-BEC9-077B32DB8722}"/>
              </a:ext>
            </a:extLst>
          </p:cNvPr>
          <p:cNvSpPr/>
          <p:nvPr/>
        </p:nvSpPr>
        <p:spPr>
          <a:xfrm>
            <a:off x="10039349" y="3490914"/>
            <a:ext cx="24860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PriorityQueue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7C0DDB-55E5-42E1-8628-D8697526170F}"/>
              </a:ext>
            </a:extLst>
          </p:cNvPr>
          <p:cNvSpPr/>
          <p:nvPr/>
        </p:nvSpPr>
        <p:spPr>
          <a:xfrm>
            <a:off x="9091612" y="4371979"/>
            <a:ext cx="2486025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PriorityBlockingQueue</a:t>
            </a:r>
            <a:r>
              <a:rPr lang="en-US" dirty="0"/>
              <a:t>,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5AA771-1500-4985-AC85-F3883A82C6FC}"/>
              </a:ext>
            </a:extLst>
          </p:cNvPr>
          <p:cNvCxnSpPr>
            <a:stCxn id="7" idx="2"/>
            <a:endCxn id="47" idx="0"/>
          </p:cNvCxnSpPr>
          <p:nvPr/>
        </p:nvCxnSpPr>
        <p:spPr>
          <a:xfrm>
            <a:off x="10039350" y="3114674"/>
            <a:ext cx="1243012" cy="37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0FA17A-6957-4079-99D5-955818BE463E}"/>
              </a:ext>
            </a:extLst>
          </p:cNvPr>
          <p:cNvCxnSpPr>
            <a:stCxn id="7" idx="2"/>
            <a:endCxn id="48" idx="0"/>
          </p:cNvCxnSpPr>
          <p:nvPr/>
        </p:nvCxnSpPr>
        <p:spPr>
          <a:xfrm>
            <a:off x="10039350" y="3114674"/>
            <a:ext cx="295275" cy="125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D65FC1A-26B6-4DB8-A1B7-A15A18D930C4}"/>
              </a:ext>
            </a:extLst>
          </p:cNvPr>
          <p:cNvSpPr/>
          <p:nvPr/>
        </p:nvSpPr>
        <p:spPr>
          <a:xfrm>
            <a:off x="8384600" y="1370142"/>
            <a:ext cx="4645600" cy="4298650"/>
          </a:xfrm>
          <a:custGeom>
            <a:avLst/>
            <a:gdLst>
              <a:gd name="connsiteX0" fmla="*/ 3845500 w 4645600"/>
              <a:gd name="connsiteY0" fmla="*/ 3801933 h 4298650"/>
              <a:gd name="connsiteX1" fmla="*/ 3321625 w 4645600"/>
              <a:gd name="connsiteY1" fmla="*/ 4135308 h 4298650"/>
              <a:gd name="connsiteX2" fmla="*/ 3254950 w 4645600"/>
              <a:gd name="connsiteY2" fmla="*/ 4144833 h 4298650"/>
              <a:gd name="connsiteX3" fmla="*/ 3207325 w 4645600"/>
              <a:gd name="connsiteY3" fmla="*/ 4182933 h 4298650"/>
              <a:gd name="connsiteX4" fmla="*/ 3121600 w 4645600"/>
              <a:gd name="connsiteY4" fmla="*/ 4201983 h 4298650"/>
              <a:gd name="connsiteX5" fmla="*/ 3054925 w 4645600"/>
              <a:gd name="connsiteY5" fmla="*/ 4221033 h 4298650"/>
              <a:gd name="connsiteX6" fmla="*/ 2978725 w 4645600"/>
              <a:gd name="connsiteY6" fmla="*/ 4249608 h 4298650"/>
              <a:gd name="connsiteX7" fmla="*/ 2807275 w 4645600"/>
              <a:gd name="connsiteY7" fmla="*/ 4259133 h 4298650"/>
              <a:gd name="connsiteX8" fmla="*/ 1549975 w 4645600"/>
              <a:gd name="connsiteY8" fmla="*/ 4259133 h 4298650"/>
              <a:gd name="connsiteX9" fmla="*/ 1483300 w 4645600"/>
              <a:gd name="connsiteY9" fmla="*/ 4240083 h 4298650"/>
              <a:gd name="connsiteX10" fmla="*/ 1283275 w 4645600"/>
              <a:gd name="connsiteY10" fmla="*/ 4221033 h 4298650"/>
              <a:gd name="connsiteX11" fmla="*/ 1035625 w 4645600"/>
              <a:gd name="connsiteY11" fmla="*/ 4182933 h 4298650"/>
              <a:gd name="connsiteX12" fmla="*/ 873700 w 4645600"/>
              <a:gd name="connsiteY12" fmla="*/ 4154358 h 4298650"/>
              <a:gd name="connsiteX13" fmla="*/ 759400 w 4645600"/>
              <a:gd name="connsiteY13" fmla="*/ 4116258 h 4298650"/>
              <a:gd name="connsiteX14" fmla="*/ 730825 w 4645600"/>
              <a:gd name="connsiteY14" fmla="*/ 4106733 h 4298650"/>
              <a:gd name="connsiteX15" fmla="*/ 664150 w 4645600"/>
              <a:gd name="connsiteY15" fmla="*/ 4078158 h 4298650"/>
              <a:gd name="connsiteX16" fmla="*/ 635575 w 4645600"/>
              <a:gd name="connsiteY16" fmla="*/ 4040058 h 4298650"/>
              <a:gd name="connsiteX17" fmla="*/ 607000 w 4645600"/>
              <a:gd name="connsiteY17" fmla="*/ 4021008 h 4298650"/>
              <a:gd name="connsiteX18" fmla="*/ 587950 w 4645600"/>
              <a:gd name="connsiteY18" fmla="*/ 3982908 h 4298650"/>
              <a:gd name="connsiteX19" fmla="*/ 578425 w 4645600"/>
              <a:gd name="connsiteY19" fmla="*/ 3935283 h 4298650"/>
              <a:gd name="connsiteX20" fmla="*/ 559375 w 4645600"/>
              <a:gd name="connsiteY20" fmla="*/ 3878133 h 4298650"/>
              <a:gd name="connsiteX21" fmla="*/ 549850 w 4645600"/>
              <a:gd name="connsiteY21" fmla="*/ 3763833 h 4298650"/>
              <a:gd name="connsiteX22" fmla="*/ 568900 w 4645600"/>
              <a:gd name="connsiteY22" fmla="*/ 3430458 h 4298650"/>
              <a:gd name="connsiteX23" fmla="*/ 578425 w 4645600"/>
              <a:gd name="connsiteY23" fmla="*/ 3287583 h 4298650"/>
              <a:gd name="connsiteX24" fmla="*/ 597475 w 4645600"/>
              <a:gd name="connsiteY24" fmla="*/ 3211383 h 4298650"/>
              <a:gd name="connsiteX25" fmla="*/ 616525 w 4645600"/>
              <a:gd name="connsiteY25" fmla="*/ 3106608 h 4298650"/>
              <a:gd name="connsiteX26" fmla="*/ 626050 w 4645600"/>
              <a:gd name="connsiteY26" fmla="*/ 3068508 h 4298650"/>
              <a:gd name="connsiteX27" fmla="*/ 645100 w 4645600"/>
              <a:gd name="connsiteY27" fmla="*/ 3030408 h 4298650"/>
              <a:gd name="connsiteX28" fmla="*/ 654625 w 4645600"/>
              <a:gd name="connsiteY28" fmla="*/ 2982783 h 4298650"/>
              <a:gd name="connsiteX29" fmla="*/ 664150 w 4645600"/>
              <a:gd name="connsiteY29" fmla="*/ 2916108 h 4298650"/>
              <a:gd name="connsiteX30" fmla="*/ 683200 w 4645600"/>
              <a:gd name="connsiteY30" fmla="*/ 2887533 h 4298650"/>
              <a:gd name="connsiteX31" fmla="*/ 673675 w 4645600"/>
              <a:gd name="connsiteY31" fmla="*/ 2668458 h 4298650"/>
              <a:gd name="connsiteX32" fmla="*/ 645100 w 4645600"/>
              <a:gd name="connsiteY32" fmla="*/ 2601783 h 4298650"/>
              <a:gd name="connsiteX33" fmla="*/ 635575 w 4645600"/>
              <a:gd name="connsiteY33" fmla="*/ 2563683 h 4298650"/>
              <a:gd name="connsiteX34" fmla="*/ 616525 w 4645600"/>
              <a:gd name="connsiteY34" fmla="*/ 2535108 h 4298650"/>
              <a:gd name="connsiteX35" fmla="*/ 587950 w 4645600"/>
              <a:gd name="connsiteY35" fmla="*/ 2487483 h 4298650"/>
              <a:gd name="connsiteX36" fmla="*/ 578425 w 4645600"/>
              <a:gd name="connsiteY36" fmla="*/ 2449383 h 4298650"/>
              <a:gd name="connsiteX37" fmla="*/ 511750 w 4645600"/>
              <a:gd name="connsiteY37" fmla="*/ 2344608 h 4298650"/>
              <a:gd name="connsiteX38" fmla="*/ 502225 w 4645600"/>
              <a:gd name="connsiteY38" fmla="*/ 2306508 h 4298650"/>
              <a:gd name="connsiteX39" fmla="*/ 483175 w 4645600"/>
              <a:gd name="connsiteY39" fmla="*/ 2268408 h 4298650"/>
              <a:gd name="connsiteX40" fmla="*/ 454600 w 4645600"/>
              <a:gd name="connsiteY40" fmla="*/ 2201733 h 4298650"/>
              <a:gd name="connsiteX41" fmla="*/ 445075 w 4645600"/>
              <a:gd name="connsiteY41" fmla="*/ 2173158 h 4298650"/>
              <a:gd name="connsiteX42" fmla="*/ 397450 w 4645600"/>
              <a:gd name="connsiteY42" fmla="*/ 2058858 h 4298650"/>
              <a:gd name="connsiteX43" fmla="*/ 340300 w 4645600"/>
              <a:gd name="connsiteY43" fmla="*/ 1944558 h 4298650"/>
              <a:gd name="connsiteX44" fmla="*/ 292675 w 4645600"/>
              <a:gd name="connsiteY44" fmla="*/ 1849308 h 4298650"/>
              <a:gd name="connsiteX45" fmla="*/ 283150 w 4645600"/>
              <a:gd name="connsiteY45" fmla="*/ 1811208 h 4298650"/>
              <a:gd name="connsiteX46" fmla="*/ 264100 w 4645600"/>
              <a:gd name="connsiteY46" fmla="*/ 1763583 h 4298650"/>
              <a:gd name="connsiteX47" fmla="*/ 235525 w 4645600"/>
              <a:gd name="connsiteY47" fmla="*/ 1715958 h 4298650"/>
              <a:gd name="connsiteX48" fmla="*/ 178375 w 4645600"/>
              <a:gd name="connsiteY48" fmla="*/ 1573083 h 4298650"/>
              <a:gd name="connsiteX49" fmla="*/ 121225 w 4645600"/>
              <a:gd name="connsiteY49" fmla="*/ 1487358 h 4298650"/>
              <a:gd name="connsiteX50" fmla="*/ 83125 w 4645600"/>
              <a:gd name="connsiteY50" fmla="*/ 1411158 h 4298650"/>
              <a:gd name="connsiteX51" fmla="*/ 64075 w 4645600"/>
              <a:gd name="connsiteY51" fmla="*/ 1354008 h 4298650"/>
              <a:gd name="connsiteX52" fmla="*/ 54550 w 4645600"/>
              <a:gd name="connsiteY52" fmla="*/ 1315908 h 4298650"/>
              <a:gd name="connsiteX53" fmla="*/ 25975 w 4645600"/>
              <a:gd name="connsiteY53" fmla="*/ 1268283 h 4298650"/>
              <a:gd name="connsiteX54" fmla="*/ 25975 w 4645600"/>
              <a:gd name="connsiteY54" fmla="*/ 782508 h 4298650"/>
              <a:gd name="connsiteX55" fmla="*/ 45025 w 4645600"/>
              <a:gd name="connsiteY55" fmla="*/ 725358 h 4298650"/>
              <a:gd name="connsiteX56" fmla="*/ 83125 w 4645600"/>
              <a:gd name="connsiteY56" fmla="*/ 630108 h 4298650"/>
              <a:gd name="connsiteX57" fmla="*/ 92650 w 4645600"/>
              <a:gd name="connsiteY57" fmla="*/ 572958 h 4298650"/>
              <a:gd name="connsiteX58" fmla="*/ 140275 w 4645600"/>
              <a:gd name="connsiteY58" fmla="*/ 515808 h 4298650"/>
              <a:gd name="connsiteX59" fmla="*/ 149800 w 4645600"/>
              <a:gd name="connsiteY59" fmla="*/ 477708 h 4298650"/>
              <a:gd name="connsiteX60" fmla="*/ 197425 w 4645600"/>
              <a:gd name="connsiteY60" fmla="*/ 420558 h 4298650"/>
              <a:gd name="connsiteX61" fmla="*/ 292675 w 4645600"/>
              <a:gd name="connsiteY61" fmla="*/ 306258 h 4298650"/>
              <a:gd name="connsiteX62" fmla="*/ 387925 w 4645600"/>
              <a:gd name="connsiteY62" fmla="*/ 249108 h 4298650"/>
              <a:gd name="connsiteX63" fmla="*/ 416500 w 4645600"/>
              <a:gd name="connsiteY63" fmla="*/ 230058 h 4298650"/>
              <a:gd name="connsiteX64" fmla="*/ 540325 w 4645600"/>
              <a:gd name="connsiteY64" fmla="*/ 191958 h 4298650"/>
              <a:gd name="connsiteX65" fmla="*/ 607000 w 4645600"/>
              <a:gd name="connsiteY65" fmla="*/ 172908 h 4298650"/>
              <a:gd name="connsiteX66" fmla="*/ 654625 w 4645600"/>
              <a:gd name="connsiteY66" fmla="*/ 153858 h 4298650"/>
              <a:gd name="connsiteX67" fmla="*/ 826075 w 4645600"/>
              <a:gd name="connsiteY67" fmla="*/ 125283 h 4298650"/>
              <a:gd name="connsiteX68" fmla="*/ 949900 w 4645600"/>
              <a:gd name="connsiteY68" fmla="*/ 106233 h 4298650"/>
              <a:gd name="connsiteX69" fmla="*/ 1197550 w 4645600"/>
              <a:gd name="connsiteY69" fmla="*/ 68133 h 4298650"/>
              <a:gd name="connsiteX70" fmla="*/ 1473775 w 4645600"/>
              <a:gd name="connsiteY70" fmla="*/ 39558 h 4298650"/>
              <a:gd name="connsiteX71" fmla="*/ 1607125 w 4645600"/>
              <a:gd name="connsiteY71" fmla="*/ 1458 h 4298650"/>
              <a:gd name="connsiteX72" fmla="*/ 2416750 w 4645600"/>
              <a:gd name="connsiteY72" fmla="*/ 20508 h 4298650"/>
              <a:gd name="connsiteX73" fmla="*/ 2531050 w 4645600"/>
              <a:gd name="connsiteY73" fmla="*/ 49083 h 4298650"/>
              <a:gd name="connsiteX74" fmla="*/ 2797750 w 4645600"/>
              <a:gd name="connsiteY74" fmla="*/ 153858 h 4298650"/>
              <a:gd name="connsiteX75" fmla="*/ 2969200 w 4645600"/>
              <a:gd name="connsiteY75" fmla="*/ 211008 h 4298650"/>
              <a:gd name="connsiteX76" fmla="*/ 3073975 w 4645600"/>
              <a:gd name="connsiteY76" fmla="*/ 239583 h 4298650"/>
              <a:gd name="connsiteX77" fmla="*/ 3207325 w 4645600"/>
              <a:gd name="connsiteY77" fmla="*/ 306258 h 4298650"/>
              <a:gd name="connsiteX78" fmla="*/ 3274000 w 4645600"/>
              <a:gd name="connsiteY78" fmla="*/ 353883 h 4298650"/>
              <a:gd name="connsiteX79" fmla="*/ 3388300 w 4645600"/>
              <a:gd name="connsiteY79" fmla="*/ 420558 h 4298650"/>
              <a:gd name="connsiteX80" fmla="*/ 3474025 w 4645600"/>
              <a:gd name="connsiteY80" fmla="*/ 487233 h 4298650"/>
              <a:gd name="connsiteX81" fmla="*/ 3502600 w 4645600"/>
              <a:gd name="connsiteY81" fmla="*/ 525333 h 4298650"/>
              <a:gd name="connsiteX82" fmla="*/ 3607375 w 4645600"/>
              <a:gd name="connsiteY82" fmla="*/ 639633 h 4298650"/>
              <a:gd name="connsiteX83" fmla="*/ 3635950 w 4645600"/>
              <a:gd name="connsiteY83" fmla="*/ 706308 h 4298650"/>
              <a:gd name="connsiteX84" fmla="*/ 3645475 w 4645600"/>
              <a:gd name="connsiteY84" fmla="*/ 734883 h 4298650"/>
              <a:gd name="connsiteX85" fmla="*/ 3674050 w 4645600"/>
              <a:gd name="connsiteY85" fmla="*/ 763458 h 4298650"/>
              <a:gd name="connsiteX86" fmla="*/ 3721675 w 4645600"/>
              <a:gd name="connsiteY86" fmla="*/ 906333 h 4298650"/>
              <a:gd name="connsiteX87" fmla="*/ 3750250 w 4645600"/>
              <a:gd name="connsiteY87" fmla="*/ 1001583 h 4298650"/>
              <a:gd name="connsiteX88" fmla="*/ 3769300 w 4645600"/>
              <a:gd name="connsiteY88" fmla="*/ 1030158 h 4298650"/>
              <a:gd name="connsiteX89" fmla="*/ 3797875 w 4645600"/>
              <a:gd name="connsiteY89" fmla="*/ 1087308 h 4298650"/>
              <a:gd name="connsiteX90" fmla="*/ 3826450 w 4645600"/>
              <a:gd name="connsiteY90" fmla="*/ 1220658 h 4298650"/>
              <a:gd name="connsiteX91" fmla="*/ 3845500 w 4645600"/>
              <a:gd name="connsiteY91" fmla="*/ 1258758 h 4298650"/>
              <a:gd name="connsiteX92" fmla="*/ 3855025 w 4645600"/>
              <a:gd name="connsiteY92" fmla="*/ 1296858 h 4298650"/>
              <a:gd name="connsiteX93" fmla="*/ 3864550 w 4645600"/>
              <a:gd name="connsiteY93" fmla="*/ 1344483 h 4298650"/>
              <a:gd name="connsiteX94" fmla="*/ 3940750 w 4645600"/>
              <a:gd name="connsiteY94" fmla="*/ 1439733 h 4298650"/>
              <a:gd name="connsiteX95" fmla="*/ 3969325 w 4645600"/>
              <a:gd name="connsiteY95" fmla="*/ 1487358 h 4298650"/>
              <a:gd name="connsiteX96" fmla="*/ 4036000 w 4645600"/>
              <a:gd name="connsiteY96" fmla="*/ 1573083 h 4298650"/>
              <a:gd name="connsiteX97" fmla="*/ 4188400 w 4645600"/>
              <a:gd name="connsiteY97" fmla="*/ 1687383 h 4298650"/>
              <a:gd name="connsiteX98" fmla="*/ 4226500 w 4645600"/>
              <a:gd name="connsiteY98" fmla="*/ 1706433 h 4298650"/>
              <a:gd name="connsiteX99" fmla="*/ 4321750 w 4645600"/>
              <a:gd name="connsiteY99" fmla="*/ 1754058 h 4298650"/>
              <a:gd name="connsiteX100" fmla="*/ 4378900 w 4645600"/>
              <a:gd name="connsiteY100" fmla="*/ 1811208 h 4298650"/>
              <a:gd name="connsiteX101" fmla="*/ 4426525 w 4645600"/>
              <a:gd name="connsiteY101" fmla="*/ 1820733 h 4298650"/>
              <a:gd name="connsiteX102" fmla="*/ 4455100 w 4645600"/>
              <a:gd name="connsiteY102" fmla="*/ 1858833 h 4298650"/>
              <a:gd name="connsiteX103" fmla="*/ 4493200 w 4645600"/>
              <a:gd name="connsiteY103" fmla="*/ 1877883 h 4298650"/>
              <a:gd name="connsiteX104" fmla="*/ 4559875 w 4645600"/>
              <a:gd name="connsiteY104" fmla="*/ 1925508 h 4298650"/>
              <a:gd name="connsiteX105" fmla="*/ 4636075 w 4645600"/>
              <a:gd name="connsiteY105" fmla="*/ 2020758 h 4298650"/>
              <a:gd name="connsiteX106" fmla="*/ 4645600 w 4645600"/>
              <a:gd name="connsiteY106" fmla="*/ 2049333 h 4298650"/>
              <a:gd name="connsiteX107" fmla="*/ 4636075 w 4645600"/>
              <a:gd name="connsiteY107" fmla="*/ 2649408 h 4298650"/>
              <a:gd name="connsiteX108" fmla="*/ 4607500 w 4645600"/>
              <a:gd name="connsiteY108" fmla="*/ 2773233 h 4298650"/>
              <a:gd name="connsiteX109" fmla="*/ 4578925 w 4645600"/>
              <a:gd name="connsiteY109" fmla="*/ 2811333 h 4298650"/>
              <a:gd name="connsiteX110" fmla="*/ 4540825 w 4645600"/>
              <a:gd name="connsiteY110" fmla="*/ 2954208 h 4298650"/>
              <a:gd name="connsiteX111" fmla="*/ 4521775 w 4645600"/>
              <a:gd name="connsiteY111" fmla="*/ 3030408 h 4298650"/>
              <a:gd name="connsiteX112" fmla="*/ 4512250 w 4645600"/>
              <a:gd name="connsiteY112" fmla="*/ 3068508 h 4298650"/>
              <a:gd name="connsiteX113" fmla="*/ 4483675 w 4645600"/>
              <a:gd name="connsiteY113" fmla="*/ 3135183 h 4298650"/>
              <a:gd name="connsiteX114" fmla="*/ 4445575 w 4645600"/>
              <a:gd name="connsiteY114" fmla="*/ 3230433 h 4298650"/>
              <a:gd name="connsiteX115" fmla="*/ 4417000 w 4645600"/>
              <a:gd name="connsiteY115" fmla="*/ 3316158 h 4298650"/>
              <a:gd name="connsiteX116" fmla="*/ 4369375 w 4645600"/>
              <a:gd name="connsiteY116" fmla="*/ 3411408 h 4298650"/>
              <a:gd name="connsiteX117" fmla="*/ 4302700 w 4645600"/>
              <a:gd name="connsiteY117" fmla="*/ 3497133 h 4298650"/>
              <a:gd name="connsiteX118" fmla="*/ 4226500 w 4645600"/>
              <a:gd name="connsiteY118" fmla="*/ 3544758 h 4298650"/>
              <a:gd name="connsiteX119" fmla="*/ 4197925 w 4645600"/>
              <a:gd name="connsiteY119" fmla="*/ 3563808 h 4298650"/>
              <a:gd name="connsiteX120" fmla="*/ 4169350 w 4645600"/>
              <a:gd name="connsiteY120" fmla="*/ 3573333 h 4298650"/>
              <a:gd name="connsiteX121" fmla="*/ 4140775 w 4645600"/>
              <a:gd name="connsiteY121" fmla="*/ 3592383 h 4298650"/>
              <a:gd name="connsiteX122" fmla="*/ 4064575 w 4645600"/>
              <a:gd name="connsiteY122" fmla="*/ 3620958 h 4298650"/>
              <a:gd name="connsiteX123" fmla="*/ 3969325 w 4645600"/>
              <a:gd name="connsiteY123" fmla="*/ 3659058 h 4298650"/>
              <a:gd name="connsiteX124" fmla="*/ 3940750 w 4645600"/>
              <a:gd name="connsiteY124" fmla="*/ 3668583 h 4298650"/>
              <a:gd name="connsiteX125" fmla="*/ 3912175 w 4645600"/>
              <a:gd name="connsiteY125" fmla="*/ 3697158 h 4298650"/>
              <a:gd name="connsiteX126" fmla="*/ 3883600 w 4645600"/>
              <a:gd name="connsiteY126" fmla="*/ 3706683 h 4298650"/>
              <a:gd name="connsiteX127" fmla="*/ 3855025 w 4645600"/>
              <a:gd name="connsiteY127" fmla="*/ 3725733 h 4298650"/>
              <a:gd name="connsiteX128" fmla="*/ 3835975 w 4645600"/>
              <a:gd name="connsiteY128" fmla="*/ 3754308 h 4298650"/>
              <a:gd name="connsiteX129" fmla="*/ 3845500 w 4645600"/>
              <a:gd name="connsiteY129" fmla="*/ 3801933 h 429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645600" h="4298650">
                <a:moveTo>
                  <a:pt x="3845500" y="3801933"/>
                </a:moveTo>
                <a:cubicBezTo>
                  <a:pt x="3759775" y="3865433"/>
                  <a:pt x="3500623" y="4031374"/>
                  <a:pt x="3321625" y="4135308"/>
                </a:cubicBezTo>
                <a:cubicBezTo>
                  <a:pt x="3302210" y="4146581"/>
                  <a:pt x="3275674" y="4136198"/>
                  <a:pt x="3254950" y="4144833"/>
                </a:cubicBezTo>
                <a:cubicBezTo>
                  <a:pt x="3236184" y="4152652"/>
                  <a:pt x="3225097" y="4173060"/>
                  <a:pt x="3207325" y="4182933"/>
                </a:cubicBezTo>
                <a:cubicBezTo>
                  <a:pt x="3199325" y="4187378"/>
                  <a:pt x="3125414" y="4201030"/>
                  <a:pt x="3121600" y="4201983"/>
                </a:cubicBezTo>
                <a:cubicBezTo>
                  <a:pt x="3099176" y="4207589"/>
                  <a:pt x="3076853" y="4213724"/>
                  <a:pt x="3054925" y="4221033"/>
                </a:cubicBezTo>
                <a:cubicBezTo>
                  <a:pt x="3029190" y="4229611"/>
                  <a:pt x="3005537" y="4245483"/>
                  <a:pt x="2978725" y="4249608"/>
                </a:cubicBezTo>
                <a:cubicBezTo>
                  <a:pt x="2922152" y="4258311"/>
                  <a:pt x="2864425" y="4255958"/>
                  <a:pt x="2807275" y="4259133"/>
                </a:cubicBezTo>
                <a:cubicBezTo>
                  <a:pt x="2360054" y="4333670"/>
                  <a:pt x="2675218" y="4284514"/>
                  <a:pt x="1549975" y="4259133"/>
                </a:cubicBezTo>
                <a:cubicBezTo>
                  <a:pt x="1526867" y="4258612"/>
                  <a:pt x="1506159" y="4243512"/>
                  <a:pt x="1483300" y="4240083"/>
                </a:cubicBezTo>
                <a:cubicBezTo>
                  <a:pt x="1371124" y="4223257"/>
                  <a:pt x="1377568" y="4238994"/>
                  <a:pt x="1283275" y="4221033"/>
                </a:cubicBezTo>
                <a:cubicBezTo>
                  <a:pt x="1060862" y="4178669"/>
                  <a:pt x="1258612" y="4200086"/>
                  <a:pt x="1035625" y="4182933"/>
                </a:cubicBezTo>
                <a:cubicBezTo>
                  <a:pt x="886751" y="4133308"/>
                  <a:pt x="1100560" y="4199730"/>
                  <a:pt x="873700" y="4154358"/>
                </a:cubicBezTo>
                <a:lnTo>
                  <a:pt x="759400" y="4116258"/>
                </a:lnTo>
                <a:cubicBezTo>
                  <a:pt x="749875" y="4113083"/>
                  <a:pt x="739179" y="4112302"/>
                  <a:pt x="730825" y="4106733"/>
                </a:cubicBezTo>
                <a:cubicBezTo>
                  <a:pt x="691358" y="4080421"/>
                  <a:pt x="713356" y="4090459"/>
                  <a:pt x="664150" y="4078158"/>
                </a:cubicBezTo>
                <a:cubicBezTo>
                  <a:pt x="654625" y="4065458"/>
                  <a:pt x="646800" y="4051283"/>
                  <a:pt x="635575" y="4040058"/>
                </a:cubicBezTo>
                <a:cubicBezTo>
                  <a:pt x="627480" y="4031963"/>
                  <a:pt x="614329" y="4029802"/>
                  <a:pt x="607000" y="4021008"/>
                </a:cubicBezTo>
                <a:cubicBezTo>
                  <a:pt x="597910" y="4010100"/>
                  <a:pt x="594300" y="3995608"/>
                  <a:pt x="587950" y="3982908"/>
                </a:cubicBezTo>
                <a:cubicBezTo>
                  <a:pt x="584775" y="3967033"/>
                  <a:pt x="582685" y="3950902"/>
                  <a:pt x="578425" y="3935283"/>
                </a:cubicBezTo>
                <a:cubicBezTo>
                  <a:pt x="573141" y="3915910"/>
                  <a:pt x="562676" y="3897940"/>
                  <a:pt x="559375" y="3878133"/>
                </a:cubicBezTo>
                <a:cubicBezTo>
                  <a:pt x="553090" y="3840421"/>
                  <a:pt x="553025" y="3801933"/>
                  <a:pt x="549850" y="3763833"/>
                </a:cubicBezTo>
                <a:cubicBezTo>
                  <a:pt x="569329" y="3276865"/>
                  <a:pt x="547985" y="3691899"/>
                  <a:pt x="568900" y="3430458"/>
                </a:cubicBezTo>
                <a:cubicBezTo>
                  <a:pt x="572706" y="3382879"/>
                  <a:pt x="572252" y="3334913"/>
                  <a:pt x="578425" y="3287583"/>
                </a:cubicBezTo>
                <a:cubicBezTo>
                  <a:pt x="581811" y="3261621"/>
                  <a:pt x="591588" y="3236894"/>
                  <a:pt x="597475" y="3211383"/>
                </a:cubicBezTo>
                <a:cubicBezTo>
                  <a:pt x="612798" y="3144981"/>
                  <a:pt x="601940" y="3179535"/>
                  <a:pt x="616525" y="3106608"/>
                </a:cubicBezTo>
                <a:cubicBezTo>
                  <a:pt x="619092" y="3093771"/>
                  <a:pt x="621453" y="3080765"/>
                  <a:pt x="626050" y="3068508"/>
                </a:cubicBezTo>
                <a:cubicBezTo>
                  <a:pt x="631036" y="3055213"/>
                  <a:pt x="638750" y="3043108"/>
                  <a:pt x="645100" y="3030408"/>
                </a:cubicBezTo>
                <a:cubicBezTo>
                  <a:pt x="648275" y="3014533"/>
                  <a:pt x="651963" y="2998752"/>
                  <a:pt x="654625" y="2982783"/>
                </a:cubicBezTo>
                <a:cubicBezTo>
                  <a:pt x="658316" y="2960638"/>
                  <a:pt x="657699" y="2937612"/>
                  <a:pt x="664150" y="2916108"/>
                </a:cubicBezTo>
                <a:cubicBezTo>
                  <a:pt x="667439" y="2905143"/>
                  <a:pt x="676850" y="2897058"/>
                  <a:pt x="683200" y="2887533"/>
                </a:cubicBezTo>
                <a:cubicBezTo>
                  <a:pt x="680025" y="2814508"/>
                  <a:pt x="679281" y="2741337"/>
                  <a:pt x="673675" y="2668458"/>
                </a:cubicBezTo>
                <a:cubicBezTo>
                  <a:pt x="672149" y="2648620"/>
                  <a:pt x="650978" y="2617457"/>
                  <a:pt x="645100" y="2601783"/>
                </a:cubicBezTo>
                <a:cubicBezTo>
                  <a:pt x="640503" y="2589526"/>
                  <a:pt x="640732" y="2575715"/>
                  <a:pt x="635575" y="2563683"/>
                </a:cubicBezTo>
                <a:cubicBezTo>
                  <a:pt x="631066" y="2553161"/>
                  <a:pt x="622592" y="2544816"/>
                  <a:pt x="616525" y="2535108"/>
                </a:cubicBezTo>
                <a:cubicBezTo>
                  <a:pt x="606713" y="2519409"/>
                  <a:pt x="597475" y="2503358"/>
                  <a:pt x="587950" y="2487483"/>
                </a:cubicBezTo>
                <a:cubicBezTo>
                  <a:pt x="584775" y="2474783"/>
                  <a:pt x="583022" y="2461640"/>
                  <a:pt x="578425" y="2449383"/>
                </a:cubicBezTo>
                <a:cubicBezTo>
                  <a:pt x="563616" y="2409891"/>
                  <a:pt x="535976" y="2378525"/>
                  <a:pt x="511750" y="2344608"/>
                </a:cubicBezTo>
                <a:cubicBezTo>
                  <a:pt x="508575" y="2331908"/>
                  <a:pt x="506822" y="2318765"/>
                  <a:pt x="502225" y="2306508"/>
                </a:cubicBezTo>
                <a:cubicBezTo>
                  <a:pt x="497239" y="2293213"/>
                  <a:pt x="489051" y="2281334"/>
                  <a:pt x="483175" y="2268408"/>
                </a:cubicBezTo>
                <a:cubicBezTo>
                  <a:pt x="473169" y="2246395"/>
                  <a:pt x="463580" y="2224184"/>
                  <a:pt x="454600" y="2201733"/>
                </a:cubicBezTo>
                <a:cubicBezTo>
                  <a:pt x="450871" y="2192411"/>
                  <a:pt x="448804" y="2182480"/>
                  <a:pt x="445075" y="2173158"/>
                </a:cubicBezTo>
                <a:cubicBezTo>
                  <a:pt x="429746" y="2134835"/>
                  <a:pt x="413709" y="2096796"/>
                  <a:pt x="397450" y="2058858"/>
                </a:cubicBezTo>
                <a:cubicBezTo>
                  <a:pt x="358976" y="1969084"/>
                  <a:pt x="375131" y="1996804"/>
                  <a:pt x="340300" y="1944558"/>
                </a:cubicBezTo>
                <a:cubicBezTo>
                  <a:pt x="318738" y="1858310"/>
                  <a:pt x="349377" y="1962712"/>
                  <a:pt x="292675" y="1849308"/>
                </a:cubicBezTo>
                <a:cubicBezTo>
                  <a:pt x="286821" y="1837599"/>
                  <a:pt x="287290" y="1823627"/>
                  <a:pt x="283150" y="1811208"/>
                </a:cubicBezTo>
                <a:cubicBezTo>
                  <a:pt x="277743" y="1794988"/>
                  <a:pt x="271746" y="1778876"/>
                  <a:pt x="264100" y="1763583"/>
                </a:cubicBezTo>
                <a:cubicBezTo>
                  <a:pt x="255821" y="1747024"/>
                  <a:pt x="243122" y="1732841"/>
                  <a:pt x="235525" y="1715958"/>
                </a:cubicBezTo>
                <a:cubicBezTo>
                  <a:pt x="214476" y="1669182"/>
                  <a:pt x="204765" y="1617067"/>
                  <a:pt x="178375" y="1573083"/>
                </a:cubicBezTo>
                <a:cubicBezTo>
                  <a:pt x="141632" y="1511845"/>
                  <a:pt x="160908" y="1540269"/>
                  <a:pt x="121225" y="1487358"/>
                </a:cubicBezTo>
                <a:cubicBezTo>
                  <a:pt x="97836" y="1393803"/>
                  <a:pt x="131698" y="1508303"/>
                  <a:pt x="83125" y="1411158"/>
                </a:cubicBezTo>
                <a:cubicBezTo>
                  <a:pt x="74145" y="1393197"/>
                  <a:pt x="68945" y="1373489"/>
                  <a:pt x="64075" y="1354008"/>
                </a:cubicBezTo>
                <a:cubicBezTo>
                  <a:pt x="60900" y="1341308"/>
                  <a:pt x="59867" y="1327871"/>
                  <a:pt x="54550" y="1315908"/>
                </a:cubicBezTo>
                <a:cubicBezTo>
                  <a:pt x="47031" y="1298990"/>
                  <a:pt x="35500" y="1284158"/>
                  <a:pt x="25975" y="1268283"/>
                </a:cubicBezTo>
                <a:cubicBezTo>
                  <a:pt x="-18587" y="1090037"/>
                  <a:pt x="2899" y="1190181"/>
                  <a:pt x="25975" y="782508"/>
                </a:cubicBezTo>
                <a:cubicBezTo>
                  <a:pt x="27110" y="762460"/>
                  <a:pt x="39741" y="744731"/>
                  <a:pt x="45025" y="725358"/>
                </a:cubicBezTo>
                <a:cubicBezTo>
                  <a:pt x="66951" y="644962"/>
                  <a:pt x="36191" y="708331"/>
                  <a:pt x="83125" y="630108"/>
                </a:cubicBezTo>
                <a:cubicBezTo>
                  <a:pt x="86300" y="611058"/>
                  <a:pt x="86543" y="591280"/>
                  <a:pt x="92650" y="572958"/>
                </a:cubicBezTo>
                <a:cubicBezTo>
                  <a:pt x="99281" y="553066"/>
                  <a:pt x="127012" y="529071"/>
                  <a:pt x="140275" y="515808"/>
                </a:cubicBezTo>
                <a:cubicBezTo>
                  <a:pt x="143450" y="503108"/>
                  <a:pt x="144643" y="489740"/>
                  <a:pt x="149800" y="477708"/>
                </a:cubicBezTo>
                <a:cubicBezTo>
                  <a:pt x="162320" y="448495"/>
                  <a:pt x="177232" y="444790"/>
                  <a:pt x="197425" y="420558"/>
                </a:cubicBezTo>
                <a:cubicBezTo>
                  <a:pt x="210961" y="404315"/>
                  <a:pt x="261353" y="330620"/>
                  <a:pt x="292675" y="306258"/>
                </a:cubicBezTo>
                <a:cubicBezTo>
                  <a:pt x="357200" y="256072"/>
                  <a:pt x="332100" y="281008"/>
                  <a:pt x="387925" y="249108"/>
                </a:cubicBezTo>
                <a:cubicBezTo>
                  <a:pt x="397864" y="243428"/>
                  <a:pt x="405933" y="234461"/>
                  <a:pt x="416500" y="230058"/>
                </a:cubicBezTo>
                <a:cubicBezTo>
                  <a:pt x="482282" y="202649"/>
                  <a:pt x="487069" y="206482"/>
                  <a:pt x="540325" y="191958"/>
                </a:cubicBezTo>
                <a:cubicBezTo>
                  <a:pt x="562625" y="185876"/>
                  <a:pt x="585072" y="180217"/>
                  <a:pt x="607000" y="172908"/>
                </a:cubicBezTo>
                <a:cubicBezTo>
                  <a:pt x="623220" y="167501"/>
                  <a:pt x="638104" y="158263"/>
                  <a:pt x="654625" y="153858"/>
                </a:cubicBezTo>
                <a:cubicBezTo>
                  <a:pt x="729935" y="133775"/>
                  <a:pt x="753354" y="135672"/>
                  <a:pt x="826075" y="125283"/>
                </a:cubicBezTo>
                <a:cubicBezTo>
                  <a:pt x="867416" y="119377"/>
                  <a:pt x="908838" y="113837"/>
                  <a:pt x="949900" y="106233"/>
                </a:cubicBezTo>
                <a:cubicBezTo>
                  <a:pt x="1278954" y="45297"/>
                  <a:pt x="904797" y="101912"/>
                  <a:pt x="1197550" y="68133"/>
                </a:cubicBezTo>
                <a:cubicBezTo>
                  <a:pt x="1479994" y="35543"/>
                  <a:pt x="1177838" y="59287"/>
                  <a:pt x="1473775" y="39558"/>
                </a:cubicBezTo>
                <a:cubicBezTo>
                  <a:pt x="1518225" y="26858"/>
                  <a:pt x="1560906" y="2392"/>
                  <a:pt x="1607125" y="1458"/>
                </a:cubicBezTo>
                <a:cubicBezTo>
                  <a:pt x="1877020" y="-3994"/>
                  <a:pt x="2147158" y="6612"/>
                  <a:pt x="2416750" y="20508"/>
                </a:cubicBezTo>
                <a:cubicBezTo>
                  <a:pt x="2455971" y="22530"/>
                  <a:pt x="2493434" y="37798"/>
                  <a:pt x="2531050" y="49083"/>
                </a:cubicBezTo>
                <a:cubicBezTo>
                  <a:pt x="2954562" y="176137"/>
                  <a:pt x="2519933" y="44716"/>
                  <a:pt x="2797750" y="153858"/>
                </a:cubicBezTo>
                <a:cubicBezTo>
                  <a:pt x="2853820" y="175885"/>
                  <a:pt x="2910757" y="196397"/>
                  <a:pt x="2969200" y="211008"/>
                </a:cubicBezTo>
                <a:cubicBezTo>
                  <a:pt x="3029724" y="226139"/>
                  <a:pt x="2994713" y="216937"/>
                  <a:pt x="3073975" y="239583"/>
                </a:cubicBezTo>
                <a:cubicBezTo>
                  <a:pt x="3184497" y="328000"/>
                  <a:pt x="3043974" y="224582"/>
                  <a:pt x="3207325" y="306258"/>
                </a:cubicBezTo>
                <a:cubicBezTo>
                  <a:pt x="3231754" y="318472"/>
                  <a:pt x="3250908" y="339298"/>
                  <a:pt x="3274000" y="353883"/>
                </a:cubicBezTo>
                <a:cubicBezTo>
                  <a:pt x="3311293" y="377437"/>
                  <a:pt x="3353483" y="393478"/>
                  <a:pt x="3388300" y="420558"/>
                </a:cubicBezTo>
                <a:cubicBezTo>
                  <a:pt x="3416875" y="442783"/>
                  <a:pt x="3452305" y="458273"/>
                  <a:pt x="3474025" y="487233"/>
                </a:cubicBezTo>
                <a:cubicBezTo>
                  <a:pt x="3483550" y="499933"/>
                  <a:pt x="3491375" y="514108"/>
                  <a:pt x="3502600" y="525333"/>
                </a:cubicBezTo>
                <a:cubicBezTo>
                  <a:pt x="3555903" y="578636"/>
                  <a:pt x="3562326" y="534519"/>
                  <a:pt x="3607375" y="639633"/>
                </a:cubicBezTo>
                <a:cubicBezTo>
                  <a:pt x="3616900" y="661858"/>
                  <a:pt x="3626970" y="683857"/>
                  <a:pt x="3635950" y="706308"/>
                </a:cubicBezTo>
                <a:cubicBezTo>
                  <a:pt x="3639679" y="715630"/>
                  <a:pt x="3639906" y="726529"/>
                  <a:pt x="3645475" y="734883"/>
                </a:cubicBezTo>
                <a:cubicBezTo>
                  <a:pt x="3652947" y="746091"/>
                  <a:pt x="3664525" y="753933"/>
                  <a:pt x="3674050" y="763458"/>
                </a:cubicBezTo>
                <a:cubicBezTo>
                  <a:pt x="3703643" y="881831"/>
                  <a:pt x="3678466" y="798309"/>
                  <a:pt x="3721675" y="906333"/>
                </a:cubicBezTo>
                <a:cubicBezTo>
                  <a:pt x="3733986" y="937110"/>
                  <a:pt x="3737939" y="970806"/>
                  <a:pt x="3750250" y="1001583"/>
                </a:cubicBezTo>
                <a:cubicBezTo>
                  <a:pt x="3754502" y="1012212"/>
                  <a:pt x="3763741" y="1020151"/>
                  <a:pt x="3769300" y="1030158"/>
                </a:cubicBezTo>
                <a:cubicBezTo>
                  <a:pt x="3779643" y="1048776"/>
                  <a:pt x="3788350" y="1068258"/>
                  <a:pt x="3797875" y="1087308"/>
                </a:cubicBezTo>
                <a:cubicBezTo>
                  <a:pt x="3807400" y="1131758"/>
                  <a:pt x="3806120" y="1179998"/>
                  <a:pt x="3826450" y="1220658"/>
                </a:cubicBezTo>
                <a:cubicBezTo>
                  <a:pt x="3832800" y="1233358"/>
                  <a:pt x="3840514" y="1245463"/>
                  <a:pt x="3845500" y="1258758"/>
                </a:cubicBezTo>
                <a:cubicBezTo>
                  <a:pt x="3850097" y="1271015"/>
                  <a:pt x="3852185" y="1284079"/>
                  <a:pt x="3855025" y="1296858"/>
                </a:cubicBezTo>
                <a:cubicBezTo>
                  <a:pt x="3858537" y="1312662"/>
                  <a:pt x="3856221" y="1330601"/>
                  <a:pt x="3864550" y="1344483"/>
                </a:cubicBezTo>
                <a:cubicBezTo>
                  <a:pt x="3885469" y="1379349"/>
                  <a:pt x="3919831" y="1404867"/>
                  <a:pt x="3940750" y="1439733"/>
                </a:cubicBezTo>
                <a:cubicBezTo>
                  <a:pt x="3950275" y="1455608"/>
                  <a:pt x="3959386" y="1471739"/>
                  <a:pt x="3969325" y="1487358"/>
                </a:cubicBezTo>
                <a:cubicBezTo>
                  <a:pt x="3993306" y="1525043"/>
                  <a:pt x="4003938" y="1546365"/>
                  <a:pt x="4036000" y="1573083"/>
                </a:cubicBezTo>
                <a:cubicBezTo>
                  <a:pt x="4062618" y="1595265"/>
                  <a:pt x="4153128" y="1664937"/>
                  <a:pt x="4188400" y="1687383"/>
                </a:cubicBezTo>
                <a:cubicBezTo>
                  <a:pt x="4200379" y="1695006"/>
                  <a:pt x="4214686" y="1698557"/>
                  <a:pt x="4226500" y="1706433"/>
                </a:cubicBezTo>
                <a:cubicBezTo>
                  <a:pt x="4303986" y="1758090"/>
                  <a:pt x="4240478" y="1737804"/>
                  <a:pt x="4321750" y="1754058"/>
                </a:cubicBezTo>
                <a:cubicBezTo>
                  <a:pt x="4339559" y="1777803"/>
                  <a:pt x="4349833" y="1800308"/>
                  <a:pt x="4378900" y="1811208"/>
                </a:cubicBezTo>
                <a:cubicBezTo>
                  <a:pt x="4394059" y="1816892"/>
                  <a:pt x="4410650" y="1817558"/>
                  <a:pt x="4426525" y="1820733"/>
                </a:cubicBezTo>
                <a:cubicBezTo>
                  <a:pt x="4436050" y="1833433"/>
                  <a:pt x="4443047" y="1848502"/>
                  <a:pt x="4455100" y="1858833"/>
                </a:cubicBezTo>
                <a:cubicBezTo>
                  <a:pt x="4465881" y="1868074"/>
                  <a:pt x="4480872" y="1870838"/>
                  <a:pt x="4493200" y="1877883"/>
                </a:cubicBezTo>
                <a:cubicBezTo>
                  <a:pt x="4507843" y="1886250"/>
                  <a:pt x="4550255" y="1917090"/>
                  <a:pt x="4559875" y="1925508"/>
                </a:cubicBezTo>
                <a:cubicBezTo>
                  <a:pt x="4584357" y="1946929"/>
                  <a:pt x="4626010" y="1990562"/>
                  <a:pt x="4636075" y="2020758"/>
                </a:cubicBezTo>
                <a:lnTo>
                  <a:pt x="4645600" y="2049333"/>
                </a:lnTo>
                <a:cubicBezTo>
                  <a:pt x="4642425" y="2249358"/>
                  <a:pt x="4641956" y="2449444"/>
                  <a:pt x="4636075" y="2649408"/>
                </a:cubicBezTo>
                <a:cubicBezTo>
                  <a:pt x="4635589" y="2665921"/>
                  <a:pt x="4607554" y="2773161"/>
                  <a:pt x="4607500" y="2773233"/>
                </a:cubicBezTo>
                <a:lnTo>
                  <a:pt x="4578925" y="2811333"/>
                </a:lnTo>
                <a:cubicBezTo>
                  <a:pt x="4553329" y="2964906"/>
                  <a:pt x="4592848" y="2746115"/>
                  <a:pt x="4540825" y="2954208"/>
                </a:cubicBezTo>
                <a:lnTo>
                  <a:pt x="4521775" y="3030408"/>
                </a:lnTo>
                <a:cubicBezTo>
                  <a:pt x="4518600" y="3043108"/>
                  <a:pt x="4517407" y="3056476"/>
                  <a:pt x="4512250" y="3068508"/>
                </a:cubicBezTo>
                <a:cubicBezTo>
                  <a:pt x="4502725" y="3090733"/>
                  <a:pt x="4493681" y="3113170"/>
                  <a:pt x="4483675" y="3135183"/>
                </a:cubicBezTo>
                <a:cubicBezTo>
                  <a:pt x="4461778" y="3183357"/>
                  <a:pt x="4460442" y="3170966"/>
                  <a:pt x="4445575" y="3230433"/>
                </a:cubicBezTo>
                <a:cubicBezTo>
                  <a:pt x="4435424" y="3271037"/>
                  <a:pt x="4436313" y="3274772"/>
                  <a:pt x="4417000" y="3316158"/>
                </a:cubicBezTo>
                <a:cubicBezTo>
                  <a:pt x="4401989" y="3348325"/>
                  <a:pt x="4389066" y="3381872"/>
                  <a:pt x="4369375" y="3411408"/>
                </a:cubicBezTo>
                <a:cubicBezTo>
                  <a:pt x="4350656" y="3439486"/>
                  <a:pt x="4331665" y="3476067"/>
                  <a:pt x="4302700" y="3497133"/>
                </a:cubicBezTo>
                <a:cubicBezTo>
                  <a:pt x="4278476" y="3514750"/>
                  <a:pt x="4251422" y="3528143"/>
                  <a:pt x="4226500" y="3544758"/>
                </a:cubicBezTo>
                <a:cubicBezTo>
                  <a:pt x="4216975" y="3551108"/>
                  <a:pt x="4208164" y="3558688"/>
                  <a:pt x="4197925" y="3563808"/>
                </a:cubicBezTo>
                <a:cubicBezTo>
                  <a:pt x="4188945" y="3568298"/>
                  <a:pt x="4178330" y="3568843"/>
                  <a:pt x="4169350" y="3573333"/>
                </a:cubicBezTo>
                <a:cubicBezTo>
                  <a:pt x="4159111" y="3578453"/>
                  <a:pt x="4151014" y="3587263"/>
                  <a:pt x="4140775" y="3592383"/>
                </a:cubicBezTo>
                <a:cubicBezTo>
                  <a:pt x="4061842" y="3631850"/>
                  <a:pt x="4122281" y="3596227"/>
                  <a:pt x="4064575" y="3620958"/>
                </a:cubicBezTo>
                <a:cubicBezTo>
                  <a:pt x="3966469" y="3663003"/>
                  <a:pt x="4099407" y="3615697"/>
                  <a:pt x="3969325" y="3659058"/>
                </a:cubicBezTo>
                <a:lnTo>
                  <a:pt x="3940750" y="3668583"/>
                </a:lnTo>
                <a:cubicBezTo>
                  <a:pt x="3931225" y="3678108"/>
                  <a:pt x="3923383" y="3689686"/>
                  <a:pt x="3912175" y="3697158"/>
                </a:cubicBezTo>
                <a:cubicBezTo>
                  <a:pt x="3903821" y="3702727"/>
                  <a:pt x="3892580" y="3702193"/>
                  <a:pt x="3883600" y="3706683"/>
                </a:cubicBezTo>
                <a:cubicBezTo>
                  <a:pt x="3873361" y="3711803"/>
                  <a:pt x="3864550" y="3719383"/>
                  <a:pt x="3855025" y="3725733"/>
                </a:cubicBezTo>
                <a:cubicBezTo>
                  <a:pt x="3848675" y="3735258"/>
                  <a:pt x="3839595" y="3743448"/>
                  <a:pt x="3835975" y="3754308"/>
                </a:cubicBezTo>
                <a:cubicBezTo>
                  <a:pt x="3793206" y="3882614"/>
                  <a:pt x="3931225" y="3738433"/>
                  <a:pt x="3845500" y="380193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21B159-37F4-4D8A-AC93-BE927FC7F54E}"/>
              </a:ext>
            </a:extLst>
          </p:cNvPr>
          <p:cNvSpPr txBox="1"/>
          <p:nvPr/>
        </p:nvSpPr>
        <p:spPr>
          <a:xfrm>
            <a:off x="7351284" y="5417564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86920D-63B3-42DA-984B-1B1C7DC4F52D}"/>
              </a:ext>
            </a:extLst>
          </p:cNvPr>
          <p:cNvSpPr/>
          <p:nvPr/>
        </p:nvSpPr>
        <p:spPr>
          <a:xfrm>
            <a:off x="95250" y="1636718"/>
            <a:ext cx="198120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ListIterator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9CCCE9E-03E9-4AE4-AF59-B18ED32D14D8}"/>
              </a:ext>
            </a:extLst>
          </p:cNvPr>
          <p:cNvCxnSpPr>
            <a:stCxn id="55" idx="2"/>
            <a:endCxn id="5" idx="0"/>
          </p:cNvCxnSpPr>
          <p:nvPr/>
        </p:nvCxnSpPr>
        <p:spPr>
          <a:xfrm>
            <a:off x="1085850" y="2141543"/>
            <a:ext cx="933450" cy="46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25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2A1F-9D45-4072-9A65-AE8DBBE9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C6E8-41CD-42C4-ACC9-BBEA0B32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p.product_code</a:t>
            </a:r>
            <a:r>
              <a:rPr lang="en-US" dirty="0"/>
              <a:t>, avg(</a:t>
            </a:r>
            <a:r>
              <a:rPr lang="en-US" dirty="0" err="1"/>
              <a:t>p.product_price</a:t>
            </a:r>
            <a:r>
              <a:rPr lang="en-US" dirty="0"/>
              <a:t>*</a:t>
            </a:r>
            <a:r>
              <a:rPr lang="en-US" dirty="0" err="1"/>
              <a:t>s.stack_quant</a:t>
            </a:r>
            <a:r>
              <a:rPr lang="en-US" dirty="0"/>
              <a:t>) as </a:t>
            </a:r>
            <a:r>
              <a:rPr lang="en-US" dirty="0" err="1"/>
              <a:t>Average_Price</a:t>
            </a:r>
            <a:r>
              <a:rPr lang="en-US" dirty="0"/>
              <a:t> from product p, stock s where </a:t>
            </a:r>
            <a:r>
              <a:rPr lang="en-US" dirty="0" err="1"/>
              <a:t>p.product_code</a:t>
            </a:r>
            <a:r>
              <a:rPr lang="en-US" dirty="0"/>
              <a:t>=</a:t>
            </a:r>
            <a:r>
              <a:rPr lang="en-US" dirty="0" err="1"/>
              <a:t>s.product_code</a:t>
            </a:r>
            <a:r>
              <a:rPr lang="en-US" dirty="0"/>
              <a:t> </a:t>
            </a:r>
            <a:r>
              <a:rPr lang="en-US" b="1" dirty="0"/>
              <a:t>group by </a:t>
            </a:r>
            <a:r>
              <a:rPr lang="en-US" b="1" dirty="0" err="1"/>
              <a:t>p.product_code</a:t>
            </a:r>
            <a:r>
              <a:rPr 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1076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A2AB-1185-493C-BC26-B5FB414E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0C0DF-E8C4-4F09-9C05-E2F6ED96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Min, max, count, avg, sum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p.product_code</a:t>
            </a:r>
            <a:r>
              <a:rPr lang="en-US" dirty="0"/>
              <a:t>, </a:t>
            </a:r>
            <a:r>
              <a:rPr lang="en-US" b="1" dirty="0"/>
              <a:t>max(</a:t>
            </a:r>
            <a:r>
              <a:rPr lang="en-US" b="1" dirty="0" err="1"/>
              <a:t>p.product_price</a:t>
            </a:r>
            <a:r>
              <a:rPr lang="en-US" b="1" dirty="0"/>
              <a:t>*</a:t>
            </a:r>
            <a:r>
              <a:rPr lang="en-US" b="1" dirty="0" err="1"/>
              <a:t>s.stack_quant</a:t>
            </a:r>
            <a:r>
              <a:rPr lang="en-US" b="1" dirty="0"/>
              <a:t>) as </a:t>
            </a:r>
            <a:r>
              <a:rPr lang="en-US" b="1" dirty="0" err="1"/>
              <a:t>Average_Price</a:t>
            </a:r>
            <a:r>
              <a:rPr lang="en-US" dirty="0"/>
              <a:t> from product p, stock s where </a:t>
            </a:r>
            <a:r>
              <a:rPr lang="en-US" dirty="0" err="1"/>
              <a:t>p.product_code</a:t>
            </a:r>
            <a:r>
              <a:rPr lang="en-US" dirty="0"/>
              <a:t>=</a:t>
            </a:r>
            <a:r>
              <a:rPr lang="en-US" dirty="0" err="1"/>
              <a:t>s.product_code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86912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8E3F-D2D3-4AAF-8AF3-3C0E054F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0B436-2C3D-49CF-BCDC-ECDFD947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town from branch where </a:t>
            </a:r>
            <a:r>
              <a:rPr lang="en-US" dirty="0" err="1"/>
              <a:t>branch_code</a:t>
            </a:r>
            <a:r>
              <a:rPr lang="en-US" dirty="0"/>
              <a:t>=(select </a:t>
            </a:r>
            <a:r>
              <a:rPr lang="en-US" dirty="0" err="1"/>
              <a:t>branch_code</a:t>
            </a:r>
            <a:r>
              <a:rPr lang="en-US" dirty="0"/>
              <a:t> from stock where </a:t>
            </a:r>
            <a:r>
              <a:rPr lang="en-US" dirty="0" err="1"/>
              <a:t>product_code</a:t>
            </a:r>
            <a:r>
              <a:rPr lang="en-US" dirty="0"/>
              <a:t>=(select </a:t>
            </a:r>
            <a:r>
              <a:rPr lang="en-US" dirty="0" err="1"/>
              <a:t>product_code</a:t>
            </a:r>
            <a:r>
              <a:rPr lang="en-US" dirty="0"/>
              <a:t> from product where </a:t>
            </a:r>
            <a:r>
              <a:rPr lang="en-US" dirty="0" err="1"/>
              <a:t>prod_desc</a:t>
            </a:r>
            <a:r>
              <a:rPr lang="en-US" dirty="0"/>
              <a:t>='Posh-Dress'));</a:t>
            </a:r>
          </a:p>
        </p:txBody>
      </p:sp>
    </p:spTree>
    <p:extLst>
      <p:ext uri="{BB962C8B-B14F-4D97-AF65-F5344CB8AC3E}">
        <p14:creationId xmlns:p14="http://schemas.microsoft.com/office/powerpoint/2010/main" val="2388572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1B041B-751B-4B83-9D70-FF4EBE1F7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5BD158C-40A4-4B71-8AC0-F89F4DC86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Data 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1480820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0CE8-DCA0-4E55-8F4C-8697C467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 (RDMS)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4CC1-BF77-45D5-8F90-2C18468B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pPr lvl="1"/>
            <a:r>
              <a:rPr lang="en-US" dirty="0"/>
              <a:t>Structured Query Language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DDL </a:t>
            </a:r>
            <a:r>
              <a:rPr lang="en-US" b="1" dirty="0">
                <a:sym typeface="Wingdings" panose="05000000000000000000" pitchFamily="2" charset="2"/>
              </a:rPr>
              <a:t> create, alter, drop</a:t>
            </a:r>
            <a:endParaRPr lang="en-US" b="1" dirty="0"/>
          </a:p>
          <a:p>
            <a:pPr lvl="1"/>
            <a:r>
              <a:rPr lang="en-US" b="1" dirty="0"/>
              <a:t>DML </a:t>
            </a:r>
            <a:r>
              <a:rPr lang="en-US" b="1" dirty="0">
                <a:sym typeface="Wingdings" panose="05000000000000000000" pitchFamily="2" charset="2"/>
              </a:rPr>
              <a:t> insert, update, delete, truncate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DQL  select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DCL  grant, revoke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TCL  commit, rollback, </a:t>
            </a:r>
            <a:r>
              <a:rPr lang="en-US" dirty="0" err="1">
                <a:sym typeface="Wingdings" panose="05000000000000000000" pitchFamily="2" charset="2"/>
              </a:rPr>
              <a:t>savepoint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2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EFC4-1612-460A-90BA-2449C2AE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0BA2-292F-495D-941B-CD5E2166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Sub Query</a:t>
            </a:r>
          </a:p>
          <a:p>
            <a:pPr lvl="1"/>
            <a:r>
              <a:rPr lang="en-US" dirty="0"/>
              <a:t>Single Row </a:t>
            </a:r>
          </a:p>
          <a:p>
            <a:pPr lvl="1"/>
            <a:r>
              <a:rPr lang="en-US" dirty="0"/>
              <a:t>Multi Row</a:t>
            </a:r>
          </a:p>
          <a:p>
            <a:pPr lvl="1"/>
            <a:r>
              <a:rPr lang="en-US" dirty="0"/>
              <a:t>Single Column</a:t>
            </a:r>
          </a:p>
          <a:p>
            <a:pPr lvl="1"/>
            <a:r>
              <a:rPr lang="en-US" dirty="0"/>
              <a:t>Multi Column</a:t>
            </a:r>
          </a:p>
          <a:p>
            <a:pPr lvl="1"/>
            <a:r>
              <a:rPr lang="en-US" dirty="0"/>
              <a:t>Correlated</a:t>
            </a:r>
          </a:p>
          <a:p>
            <a:r>
              <a:rPr lang="en-US" dirty="0"/>
              <a:t>Joins</a:t>
            </a:r>
          </a:p>
          <a:p>
            <a:pPr lvl="1"/>
            <a:r>
              <a:rPr lang="en-US" dirty="0" err="1"/>
              <a:t>Equi</a:t>
            </a:r>
            <a:r>
              <a:rPr lang="en-US" dirty="0"/>
              <a:t> Join</a:t>
            </a:r>
          </a:p>
          <a:p>
            <a:pPr lvl="1"/>
            <a:r>
              <a:rPr lang="en-US" dirty="0"/>
              <a:t>Non </a:t>
            </a:r>
            <a:r>
              <a:rPr lang="en-US" dirty="0" err="1"/>
              <a:t>Equi</a:t>
            </a:r>
            <a:r>
              <a:rPr lang="en-US" dirty="0"/>
              <a:t> Join</a:t>
            </a:r>
          </a:p>
          <a:p>
            <a:pPr lvl="1"/>
            <a:r>
              <a:rPr lang="en-US" dirty="0"/>
              <a:t>Inner Join</a:t>
            </a:r>
          </a:p>
          <a:p>
            <a:pPr lvl="1"/>
            <a:r>
              <a:rPr lang="en-US" dirty="0"/>
              <a:t>Outer Join</a:t>
            </a:r>
          </a:p>
          <a:p>
            <a:pPr lvl="2"/>
            <a:r>
              <a:rPr lang="en-US" dirty="0"/>
              <a:t>Left Outer Join</a:t>
            </a:r>
          </a:p>
          <a:p>
            <a:pPr lvl="2"/>
            <a:r>
              <a:rPr lang="en-US" dirty="0"/>
              <a:t>Right Outer join</a:t>
            </a:r>
          </a:p>
          <a:p>
            <a:pPr lvl="1"/>
            <a:r>
              <a:rPr lang="en-US" dirty="0"/>
              <a:t>Self Join</a:t>
            </a:r>
          </a:p>
          <a:p>
            <a:pPr lvl="1"/>
            <a:r>
              <a:rPr lang="en-US" dirty="0"/>
              <a:t>Cross Join</a:t>
            </a:r>
          </a:p>
        </p:txBody>
      </p:sp>
    </p:spTree>
    <p:extLst>
      <p:ext uri="{BB962C8B-B14F-4D97-AF65-F5344CB8AC3E}">
        <p14:creationId xmlns:p14="http://schemas.microsoft.com/office/powerpoint/2010/main" val="18458373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5A17-7FBE-4AD4-AB14-741804E3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Operations </a:t>
            </a:r>
            <a:r>
              <a:rPr lang="en-US" dirty="0">
                <a:sym typeface="Wingdings" panose="05000000000000000000" pitchFamily="2" charset="2"/>
              </a:rPr>
              <a:t> Group 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1B92-7C17-4753-BC66-1DDBE8A3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</a:t>
            </a:r>
          </a:p>
          <a:p>
            <a:r>
              <a:rPr lang="en-US" dirty="0"/>
              <a:t>Max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Avg</a:t>
            </a:r>
          </a:p>
          <a:p>
            <a:r>
              <a:rPr lang="en-US" dirty="0"/>
              <a:t>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302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0D7E-9F7D-449B-B3FF-2AE914FF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ABD70-809D-4487-A38E-15561CE339A8}"/>
              </a:ext>
            </a:extLst>
          </p:cNvPr>
          <p:cNvSpPr/>
          <p:nvPr/>
        </p:nvSpPr>
        <p:spPr>
          <a:xfrm>
            <a:off x="590550" y="2838450"/>
            <a:ext cx="16097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API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640FE86-07AE-4785-80DC-7D601599704C}"/>
              </a:ext>
            </a:extLst>
          </p:cNvPr>
          <p:cNvSpPr/>
          <p:nvPr/>
        </p:nvSpPr>
        <p:spPr>
          <a:xfrm>
            <a:off x="9791700" y="2408237"/>
            <a:ext cx="1809750" cy="15255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24EA3-8271-4261-9657-173AB1998E1A}"/>
              </a:ext>
            </a:extLst>
          </p:cNvPr>
          <p:cNvSpPr/>
          <p:nvPr/>
        </p:nvSpPr>
        <p:spPr>
          <a:xfrm>
            <a:off x="5362575" y="1181100"/>
            <a:ext cx="1495425" cy="465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JDBC</a:t>
            </a:r>
          </a:p>
          <a:p>
            <a:pPr algn="ctr"/>
            <a:r>
              <a:rPr lang="en-US" dirty="0"/>
              <a:t>Bridge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9945C1-5407-4093-BC5A-6E16A39B7EE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00275" y="3286125"/>
            <a:ext cx="3162300" cy="22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0379CD-2CA0-4170-BB54-F8194A28790E}"/>
              </a:ext>
            </a:extLst>
          </p:cNvPr>
          <p:cNvCxnSpPr>
            <a:stCxn id="6" idx="3"/>
            <a:endCxn id="5" idx="2"/>
          </p:cNvCxnSpPr>
          <p:nvPr/>
        </p:nvCxnSpPr>
        <p:spPr>
          <a:xfrm flipV="1">
            <a:off x="6858000" y="3171031"/>
            <a:ext cx="2933700" cy="3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6A1CB0-7E58-4241-83CA-720373CFBD4A}"/>
              </a:ext>
            </a:extLst>
          </p:cNvPr>
          <p:cNvSpPr txBox="1"/>
          <p:nvPr/>
        </p:nvSpPr>
        <p:spPr>
          <a:xfrm>
            <a:off x="10544175" y="4325938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SQL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C31200-5F8B-4EA8-9029-86A22862FA46}"/>
              </a:ext>
            </a:extLst>
          </p:cNvPr>
          <p:cNvCxnSpPr/>
          <p:nvPr/>
        </p:nvCxnSpPr>
        <p:spPr>
          <a:xfrm flipH="1" flipV="1">
            <a:off x="6858000" y="2695575"/>
            <a:ext cx="2933700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9819CE-8E73-41F7-85EE-089B54DFC23A}"/>
              </a:ext>
            </a:extLst>
          </p:cNvPr>
          <p:cNvCxnSpPr/>
          <p:nvPr/>
        </p:nvCxnSpPr>
        <p:spPr>
          <a:xfrm flipH="1">
            <a:off x="2200275" y="2506663"/>
            <a:ext cx="3162300" cy="52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4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75C9-33BC-43B0-8584-5A46563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6DFD-F7B2-41D6-96C0-7B336228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Type1</a:t>
            </a:r>
          </a:p>
          <a:p>
            <a:pPr lvl="1"/>
            <a:r>
              <a:rPr lang="en-US" dirty="0"/>
              <a:t>JDBC-ODBC Bridge Driver </a:t>
            </a:r>
          </a:p>
          <a:p>
            <a:r>
              <a:rPr lang="en-US" dirty="0"/>
              <a:t>Type2 (partially Java Driver)</a:t>
            </a:r>
          </a:p>
          <a:p>
            <a:pPr lvl="1"/>
            <a:r>
              <a:rPr lang="en-US" dirty="0"/>
              <a:t>Native API driver</a:t>
            </a:r>
          </a:p>
          <a:p>
            <a:r>
              <a:rPr lang="en-US" dirty="0"/>
              <a:t>Type3 (fully java driver)</a:t>
            </a:r>
          </a:p>
          <a:p>
            <a:pPr lvl="1"/>
            <a:r>
              <a:rPr lang="en-US" dirty="0"/>
              <a:t>Network protocol driver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Type4 (pure java driver)</a:t>
            </a:r>
          </a:p>
          <a:p>
            <a:pPr lvl="1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Thin driver</a:t>
            </a:r>
          </a:p>
        </p:txBody>
      </p:sp>
    </p:spTree>
    <p:extLst>
      <p:ext uri="{BB962C8B-B14F-4D97-AF65-F5344CB8AC3E}">
        <p14:creationId xmlns:p14="http://schemas.microsoft.com/office/powerpoint/2010/main" val="1528308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4BB9-3063-46A9-9E53-9E7E70F2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90D9-1092-40D5-B685-A08943C1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DriverManger</a:t>
            </a:r>
            <a:endParaRPr lang="en-US" dirty="0"/>
          </a:p>
          <a:p>
            <a:pPr lvl="1"/>
            <a:r>
              <a:rPr lang="en-US" dirty="0" err="1"/>
              <a:t>Initilize</a:t>
            </a:r>
            <a:r>
              <a:rPr lang="en-US" dirty="0"/>
              <a:t> the drivers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SQLException</a:t>
            </a:r>
            <a:endParaRPr lang="en-US" dirty="0"/>
          </a:p>
          <a:p>
            <a:pPr lvl="1"/>
            <a:r>
              <a:rPr lang="en-US" dirty="0"/>
              <a:t>Check Exception </a:t>
            </a:r>
            <a:r>
              <a:rPr lang="en-US" dirty="0">
                <a:sym typeface="Wingdings" panose="05000000000000000000" pitchFamily="2" charset="2"/>
              </a:rPr>
              <a:t> compile time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4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589E83-C23D-458C-A991-AAA24F14D275}"/>
              </a:ext>
            </a:extLst>
          </p:cNvPr>
          <p:cNvSpPr/>
          <p:nvPr/>
        </p:nvSpPr>
        <p:spPr>
          <a:xfrm>
            <a:off x="4857750" y="666750"/>
            <a:ext cx="2476500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5B70A6-4C31-4AF6-9181-097310A21CE9}"/>
              </a:ext>
            </a:extLst>
          </p:cNvPr>
          <p:cNvSpPr/>
          <p:nvPr/>
        </p:nvSpPr>
        <p:spPr>
          <a:xfrm>
            <a:off x="4524375" y="3671887"/>
            <a:ext cx="1619250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LinkedHashmap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05AAE7-3806-4322-A91F-447983C20193}"/>
              </a:ext>
            </a:extLst>
          </p:cNvPr>
          <p:cNvSpPr/>
          <p:nvPr/>
        </p:nvSpPr>
        <p:spPr>
          <a:xfrm>
            <a:off x="4524375" y="2590799"/>
            <a:ext cx="1619250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5D0FFF-3CD4-4827-BD76-BFB136030AAB}"/>
              </a:ext>
            </a:extLst>
          </p:cNvPr>
          <p:cNvSpPr/>
          <p:nvPr/>
        </p:nvSpPr>
        <p:spPr>
          <a:xfrm>
            <a:off x="6819900" y="2843211"/>
            <a:ext cx="1619250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1995FF-CBD1-4CBB-A602-938ED04DBD6D}"/>
              </a:ext>
            </a:extLst>
          </p:cNvPr>
          <p:cNvSpPr/>
          <p:nvPr/>
        </p:nvSpPr>
        <p:spPr>
          <a:xfrm>
            <a:off x="9553575" y="2924175"/>
            <a:ext cx="1619250" cy="5048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TreeMap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768186-A2D0-438A-8E80-BE259BCC053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334000" y="1400175"/>
            <a:ext cx="762000" cy="119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B13EAE-8F84-4925-A688-E6A7F03BCA5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096000" y="1400175"/>
            <a:ext cx="1533525" cy="144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E1F8B7-9619-4F09-A33B-0DE3D62C595F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5334000" y="3095624"/>
            <a:ext cx="0" cy="57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F5DDD34-DB2D-4FF2-8D1E-40750AAC196D}"/>
              </a:ext>
            </a:extLst>
          </p:cNvPr>
          <p:cNvSpPr/>
          <p:nvPr/>
        </p:nvSpPr>
        <p:spPr>
          <a:xfrm>
            <a:off x="9201150" y="2262187"/>
            <a:ext cx="2333625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NavigableMap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D55497-5910-49AF-8E71-8EC5313A627B}"/>
              </a:ext>
            </a:extLst>
          </p:cNvPr>
          <p:cNvSpPr/>
          <p:nvPr/>
        </p:nvSpPr>
        <p:spPr>
          <a:xfrm>
            <a:off x="9196387" y="1600199"/>
            <a:ext cx="2333625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SortedMap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63B187-458A-4888-8B96-3711E650D964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10363200" y="2590799"/>
            <a:ext cx="4763" cy="33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17D818-84F5-4765-B178-B55DE847BFDF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10363200" y="1928811"/>
            <a:ext cx="4763" cy="33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511208-AF8F-4917-9110-A1504112238A}"/>
              </a:ext>
            </a:extLst>
          </p:cNvPr>
          <p:cNvCxnSpPr>
            <a:stCxn id="4" idx="3"/>
            <a:endCxn id="18" idx="0"/>
          </p:cNvCxnSpPr>
          <p:nvPr/>
        </p:nvCxnSpPr>
        <p:spPr>
          <a:xfrm>
            <a:off x="7334250" y="1033463"/>
            <a:ext cx="3028950" cy="566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C89470-A5CB-490D-A4CD-628D726C7BB6}"/>
              </a:ext>
            </a:extLst>
          </p:cNvPr>
          <p:cNvSpPr txBox="1"/>
          <p:nvPr/>
        </p:nvSpPr>
        <p:spPr>
          <a:xfrm>
            <a:off x="10113534" y="3583542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Sorted</a:t>
            </a:r>
          </a:p>
        </p:txBody>
      </p:sp>
    </p:spTree>
    <p:extLst>
      <p:ext uri="{BB962C8B-B14F-4D97-AF65-F5344CB8AC3E}">
        <p14:creationId xmlns:p14="http://schemas.microsoft.com/office/powerpoint/2010/main" val="2613935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5A57-2DAF-4A40-8329-2D7FCC9C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connect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B5DD-D880-4852-AF65-F2D2D3C4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Register/Load Driver Class</a:t>
            </a:r>
          </a:p>
          <a:p>
            <a:pPr lvl="1"/>
            <a:r>
              <a:rPr lang="en-US" dirty="0" err="1"/>
              <a:t>Class.forName</a:t>
            </a:r>
            <a:r>
              <a:rPr lang="en-US" dirty="0"/>
              <a:t>(“</a:t>
            </a:r>
            <a:r>
              <a:rPr lang="en-US" b="1" i="0" dirty="0" err="1">
                <a:solidFill>
                  <a:srgbClr val="026789"/>
                </a:solidFill>
                <a:effectLst/>
                <a:latin typeface="Courier New" panose="02070309020205020404" pitchFamily="49" charset="0"/>
              </a:rPr>
              <a:t>com.mysql.cj.jdbc.Driver</a:t>
            </a:r>
            <a:r>
              <a:rPr lang="en-US" dirty="0"/>
              <a:t>”);</a:t>
            </a:r>
          </a:p>
          <a:p>
            <a:r>
              <a:rPr lang="en-US" dirty="0"/>
              <a:t>Establish Connection (connection URL, username, password, </a:t>
            </a:r>
            <a:r>
              <a:rPr lang="en-US" dirty="0" err="1"/>
              <a:t>dbname</a:t>
            </a:r>
            <a:r>
              <a:rPr lang="en-US" dirty="0"/>
              <a:t>….)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sz="1400" u="sng" dirty="0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</a:t>
            </a:r>
            <a:endParaRPr lang="en-US" sz="14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</a:t>
            </a:r>
            <a:r>
              <a:rPr lang="en-US" sz="1800" i="1" dirty="0" err="1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jandb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root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2A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admin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Create SQL Query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Statement</a:t>
            </a:r>
            <a:r>
              <a:rPr lang="en-US" dirty="0"/>
              <a:t>/</a:t>
            </a:r>
            <a:r>
              <a:rPr lang="en-US" dirty="0">
                <a:highlight>
                  <a:srgbClr val="FFFF00"/>
                </a:highlight>
              </a:rPr>
              <a:t>Prepared Statement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/ Callable Statement</a:t>
            </a:r>
          </a:p>
          <a:p>
            <a:pPr lvl="2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/>
              <a:t>Execute the statement</a:t>
            </a:r>
          </a:p>
          <a:p>
            <a:pPr lvl="1"/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sql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  <a:p>
            <a:r>
              <a:rPr lang="en-US" dirty="0"/>
              <a:t>Process/Manage Result Set </a:t>
            </a:r>
            <a:r>
              <a:rPr lang="en-US" dirty="0">
                <a:sym typeface="Wingdings" panose="05000000000000000000" pitchFamily="2" charset="2"/>
              </a:rPr>
              <a:t> DQL</a:t>
            </a:r>
            <a:endParaRPr lang="en-US" dirty="0"/>
          </a:p>
          <a:p>
            <a:r>
              <a:rPr lang="en-US" dirty="0"/>
              <a:t>Close connection</a:t>
            </a:r>
          </a:p>
          <a:p>
            <a:pPr lvl="1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988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9DB0-1966-456C-8453-74235766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1452-CF2B-4933-A2AE-2AA831C0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DDL (create, alter, drop)</a:t>
            </a:r>
            <a:r>
              <a:rPr lang="en-US" dirty="0">
                <a:sym typeface="Wingdings" panose="05000000000000000000" pitchFamily="2" charset="2"/>
              </a:rPr>
              <a:t> execute  Boolean</a:t>
            </a:r>
          </a:p>
          <a:p>
            <a:r>
              <a:rPr lang="en-US" dirty="0">
                <a:sym typeface="Wingdings" panose="05000000000000000000" pitchFamily="2" charset="2"/>
              </a:rPr>
              <a:t>DML (insert, update, delete) 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executeUpdate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int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DQL (select) 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executeQuery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ResultSet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Batch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operaion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executeBatch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 int[]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217049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9426-871E-4DA7-9595-091B49CB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with DB using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1322-0651-475F-AFB8-6B38C084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called Employee</a:t>
            </a:r>
          </a:p>
          <a:p>
            <a:r>
              <a:rPr lang="en-US" dirty="0"/>
              <a:t>Insert data into Employee</a:t>
            </a:r>
          </a:p>
        </p:txBody>
      </p:sp>
    </p:spTree>
    <p:extLst>
      <p:ext uri="{BB962C8B-B14F-4D97-AF65-F5344CB8AC3E}">
        <p14:creationId xmlns:p14="http://schemas.microsoft.com/office/powerpoint/2010/main" val="36758717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A22A-5A2E-4998-9DDD-1418F96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Vs Prepared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5FC8-A999-483F-8263-F664F64A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  <a:p>
            <a:pPr lvl="1"/>
            <a:r>
              <a:rPr lang="en-US" dirty="0"/>
              <a:t>Compiled again and again</a:t>
            </a:r>
          </a:p>
          <a:p>
            <a:r>
              <a:rPr lang="en-US" dirty="0"/>
              <a:t>Prepared Statement</a:t>
            </a:r>
          </a:p>
          <a:p>
            <a:pPr lvl="1"/>
            <a:r>
              <a:rPr lang="en-US" dirty="0"/>
              <a:t>Precompiled Query</a:t>
            </a:r>
          </a:p>
          <a:p>
            <a:pPr lvl="1"/>
            <a:r>
              <a:rPr lang="en-US" dirty="0"/>
              <a:t>Positional parameter (?)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688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8D18-4401-42C1-9181-0D83241A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-&gt; Use Prepared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D42C-6CBE-4636-AD9A-3F33872AF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  <a:p>
            <a:pPr lvl="1"/>
            <a:r>
              <a:rPr lang="en-US" dirty="0"/>
              <a:t>Enter Employee Id</a:t>
            </a:r>
          </a:p>
          <a:p>
            <a:pPr lvl="1"/>
            <a:r>
              <a:rPr lang="en-US" dirty="0"/>
              <a:t>Change </a:t>
            </a:r>
            <a:r>
              <a:rPr lang="en-US" b="1" dirty="0"/>
              <a:t>salary and </a:t>
            </a:r>
            <a:r>
              <a:rPr lang="en-US" b="1" dirty="0" err="1"/>
              <a:t>lastname</a:t>
            </a:r>
            <a:endParaRPr lang="en-US" b="1" dirty="0"/>
          </a:p>
          <a:p>
            <a:r>
              <a:rPr lang="en-US" b="1" dirty="0"/>
              <a:t>Delete</a:t>
            </a:r>
          </a:p>
          <a:p>
            <a:pPr lvl="1"/>
            <a:r>
              <a:rPr lang="en-US" b="1" dirty="0"/>
              <a:t>Enter employee ID</a:t>
            </a:r>
          </a:p>
          <a:p>
            <a:pPr lvl="1"/>
            <a:r>
              <a:rPr lang="en-US" b="1" dirty="0"/>
              <a:t>Exists delete</a:t>
            </a:r>
          </a:p>
          <a:p>
            <a:pPr lvl="1"/>
            <a:r>
              <a:rPr lang="en-US" b="1" dirty="0"/>
              <a:t>No exists throw the error (exception)</a:t>
            </a:r>
          </a:p>
        </p:txBody>
      </p:sp>
    </p:spTree>
    <p:extLst>
      <p:ext uri="{BB962C8B-B14F-4D97-AF65-F5344CB8AC3E}">
        <p14:creationId xmlns:p14="http://schemas.microsoft.com/office/powerpoint/2010/main" val="35139372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523A-85E6-4245-8AF8-2B96ABE1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</a:t>
            </a:r>
            <a:r>
              <a:rPr lang="en-US" dirty="0" err="1"/>
              <a:t>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225A-9D28-44FD-9B51-FCB97FE5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DML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67297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2F1B-3A9F-431D-91AF-148B2125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61D2-A286-4643-A420-42E23F99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Stored Procedures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Triggers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322891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D92D-40C4-453B-965A-4BFC3AE3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D583-308C-472A-B472-DC56DD80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DELIMITER &amp;&amp;</a:t>
            </a:r>
          </a:p>
          <a:p>
            <a:pPr marL="0" indent="0">
              <a:buNone/>
            </a:pPr>
            <a:r>
              <a:rPr lang="en-US" dirty="0"/>
              <a:t>Create procedure &lt;</a:t>
            </a:r>
            <a:r>
              <a:rPr lang="en-US" dirty="0" err="1"/>
              <a:t>prod_name</a:t>
            </a:r>
            <a:r>
              <a:rPr lang="en-US" dirty="0"/>
              <a:t>&gt; ([</a:t>
            </a:r>
            <a:r>
              <a:rPr lang="en-US" dirty="0" err="1"/>
              <a:t>in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|out|inout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,….)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DECLARE VAR</a:t>
            </a:r>
          </a:p>
          <a:p>
            <a:pPr marL="0" indent="0">
              <a:buNone/>
            </a:pPr>
            <a:r>
              <a:rPr lang="en-US" dirty="0"/>
              <a:t>	EXECUTABLE Statement</a:t>
            </a:r>
          </a:p>
          <a:p>
            <a:pPr marL="0" indent="0">
              <a:buNone/>
            </a:pPr>
            <a:r>
              <a:rPr lang="en-US" dirty="0"/>
              <a:t>END &amp;&amp;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750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02BD-7F10-4181-9663-D3DD4D8E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52AE-77F2-4B5A-A7CB-F0BE8805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DELIMITER &amp;&amp;</a:t>
            </a:r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addnum</a:t>
            </a:r>
            <a:r>
              <a:rPr lang="en-US" dirty="0"/>
              <a:t>(</a:t>
            </a:r>
            <a:r>
              <a:rPr lang="en-US" b="1" dirty="0"/>
              <a:t>in</a:t>
            </a:r>
            <a:r>
              <a:rPr lang="en-US" dirty="0"/>
              <a:t> num1 int, </a:t>
            </a:r>
            <a:r>
              <a:rPr lang="en-US" b="1" dirty="0"/>
              <a:t>in</a:t>
            </a:r>
            <a:r>
              <a:rPr lang="en-US" dirty="0"/>
              <a:t> num2 int,</a:t>
            </a:r>
            <a:r>
              <a:rPr lang="en-US" b="1" dirty="0"/>
              <a:t> out </a:t>
            </a:r>
            <a:r>
              <a:rPr lang="en-US" dirty="0" err="1"/>
              <a:t>ans</a:t>
            </a:r>
            <a:r>
              <a:rPr lang="en-US" dirty="0"/>
              <a:t> int)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select num1+num2 into </a:t>
            </a:r>
            <a:r>
              <a:rPr lang="en-US" dirty="0" err="1"/>
              <a:t>ans</a:t>
            </a:r>
            <a:r>
              <a:rPr lang="en-US" dirty="0"/>
              <a:t> from dual;</a:t>
            </a:r>
          </a:p>
          <a:p>
            <a:pPr marL="0" indent="0">
              <a:buNone/>
            </a:pPr>
            <a:r>
              <a:rPr lang="en-US" dirty="0"/>
              <a:t>END &amp;&amp;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486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B862-A609-425D-BA63-2D73AE64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56A6-DD5A-47CC-8845-A29E0BDD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DELIMITER &amp;&amp;</a:t>
            </a:r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findCustomerEmail</a:t>
            </a:r>
            <a:r>
              <a:rPr lang="en-US" dirty="0"/>
              <a:t>(in </a:t>
            </a:r>
            <a:r>
              <a:rPr lang="en-US" dirty="0" err="1"/>
              <a:t>custId</a:t>
            </a:r>
            <a:r>
              <a:rPr lang="en-US" dirty="0"/>
              <a:t> int, out email varchar(25))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emailid</a:t>
            </a:r>
            <a:r>
              <a:rPr lang="en-US" dirty="0"/>
              <a:t> into email  from customer where </a:t>
            </a:r>
            <a:r>
              <a:rPr lang="en-US" dirty="0" err="1"/>
              <a:t>customerid</a:t>
            </a:r>
            <a:r>
              <a:rPr lang="en-US" dirty="0"/>
              <a:t>= </a:t>
            </a:r>
            <a:r>
              <a:rPr lang="en-US" dirty="0" err="1"/>
              <a:t>custId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 &amp;&amp;</a:t>
            </a:r>
          </a:p>
          <a:p>
            <a:pPr marL="0" indent="0">
              <a:buNone/>
            </a:pPr>
            <a:r>
              <a:rPr lang="en-US" dirty="0"/>
              <a:t>DELIMITER 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7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CA6-2E9E-4859-A44A-9D68AF01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Vs Comparable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9C201-5687-453C-97DE-2B4693829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0" y="1854200"/>
            <a:ext cx="4676775" cy="4351338"/>
          </a:xfrm>
        </p:spPr>
        <p:txBody>
          <a:bodyPr/>
          <a:lstStyle/>
          <a:p>
            <a:r>
              <a:rPr lang="en-US" dirty="0"/>
              <a:t>Comparable</a:t>
            </a:r>
          </a:p>
          <a:p>
            <a:pPr lvl="1"/>
            <a:r>
              <a:rPr lang="en-US" dirty="0"/>
              <a:t>Natural sorting order</a:t>
            </a:r>
          </a:p>
          <a:p>
            <a:pPr lvl="1"/>
            <a:r>
              <a:rPr lang="en-US" dirty="0" err="1"/>
              <a:t>compareTo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POJO/Java bean</a:t>
            </a:r>
          </a:p>
          <a:p>
            <a:pPr lvl="1"/>
            <a:r>
              <a:rPr lang="en-US" dirty="0"/>
              <a:t>Affect class structure</a:t>
            </a:r>
          </a:p>
          <a:p>
            <a:pPr lvl="1"/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TreeSet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TreeMap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Java.lang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DBFEFC-521C-47CB-AC5E-6E5BE5C228E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676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Comparator</a:t>
            </a:r>
          </a:p>
          <a:p>
            <a:pPr lvl="1"/>
            <a:r>
              <a:rPr lang="en-US" dirty="0"/>
              <a:t>Customized Sorting</a:t>
            </a:r>
          </a:p>
          <a:p>
            <a:pPr lvl="1"/>
            <a:r>
              <a:rPr lang="en-US" dirty="0"/>
              <a:t>compare(arg1,arg2)</a:t>
            </a:r>
          </a:p>
          <a:p>
            <a:pPr lvl="1"/>
            <a:r>
              <a:rPr lang="en-US" dirty="0"/>
              <a:t>Separate class/anonymous class</a:t>
            </a:r>
          </a:p>
          <a:p>
            <a:pPr lvl="1"/>
            <a:r>
              <a:rPr lang="en-US" dirty="0" err="1"/>
              <a:t>Collections.sort</a:t>
            </a:r>
            <a:r>
              <a:rPr lang="en-US" dirty="0"/>
              <a:t>(list, </a:t>
            </a:r>
            <a:r>
              <a:rPr lang="en-US" dirty="0" err="1"/>
              <a:t>comparatorref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Java.util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332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F455-2621-4943-9FC0-5E1E7751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2740-B0DF-48D3-8B97-6D57AE198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Callable Statement</a:t>
            </a:r>
          </a:p>
          <a:p>
            <a:pPr lvl="1"/>
            <a:r>
              <a:rPr lang="en-US" dirty="0"/>
              <a:t>Call procedure</a:t>
            </a:r>
          </a:p>
          <a:p>
            <a:pPr lvl="1"/>
            <a:r>
              <a:rPr lang="en-US" dirty="0"/>
              <a:t>Call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Out parameter should be registered</a:t>
            </a:r>
          </a:p>
          <a:p>
            <a:pPr lvl="2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callableStatement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.registerOutParameter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Types.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INTEGER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329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2A15-EF6E-4F4E-8FD3-CE2A2483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in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74DD-F28D-465C-A756-0BA099D7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autoCommit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false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Default true</a:t>
            </a:r>
          </a:p>
          <a:p>
            <a:r>
              <a:rPr lang="en-US" dirty="0">
                <a:sym typeface="Wingdings" panose="05000000000000000000" pitchFamily="2" charset="2"/>
              </a:rPr>
              <a:t>Groups of SQL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Single unit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Commit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Rollback</a:t>
            </a:r>
            <a:r>
              <a:rPr lang="en-US" dirty="0">
                <a:sym typeface="Wingdings" panose="05000000000000000000" pitchFamily="2" charset="2"/>
              </a:rPr>
              <a:t>  complete</a:t>
            </a:r>
          </a:p>
          <a:p>
            <a:r>
              <a:rPr lang="en-US" dirty="0">
                <a:sym typeface="Wingdings" panose="05000000000000000000" pitchFamily="2" charset="2"/>
              </a:rPr>
              <a:t>Rollback 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savepoint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302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78CDB3-8701-493E-9565-4E3F77CD9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E0E1FA-7716-460A-91FF-EC8AAFADF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111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DC4D-2D01-4287-BA02-4EBCB53C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1395-0EE2-4F21-9A93-7B38DE4E5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434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Unit Testing framework</a:t>
            </a:r>
          </a:p>
          <a:p>
            <a:pPr lvl="1"/>
            <a:r>
              <a:rPr lang="en-US" dirty="0"/>
              <a:t>Developer will do unit testing</a:t>
            </a:r>
          </a:p>
          <a:p>
            <a:pPr lvl="1"/>
            <a:r>
              <a:rPr lang="en-US" dirty="0"/>
              <a:t>Functionality testing</a:t>
            </a:r>
          </a:p>
          <a:p>
            <a:pPr lvl="1"/>
            <a:r>
              <a:rPr lang="en-US" dirty="0"/>
              <a:t>Java8 features</a:t>
            </a:r>
          </a:p>
          <a:p>
            <a:pPr lvl="1"/>
            <a:r>
              <a:rPr lang="en-US" dirty="0"/>
              <a:t>Compose of 3 sub-projects</a:t>
            </a:r>
          </a:p>
          <a:p>
            <a:pPr lvl="2"/>
            <a:r>
              <a:rPr lang="en-US" dirty="0"/>
              <a:t>Junit Platform </a:t>
            </a:r>
            <a:r>
              <a:rPr lang="en-US" dirty="0">
                <a:sym typeface="Wingdings" panose="05000000000000000000" pitchFamily="2" charset="2"/>
              </a:rPr>
              <a:t> support IDE, console, plugin, tool….</a:t>
            </a:r>
            <a:endParaRPr lang="en-US" dirty="0"/>
          </a:p>
          <a:p>
            <a:pPr lvl="2"/>
            <a:r>
              <a:rPr lang="en-US" dirty="0"/>
              <a:t>Junit Jupiter </a:t>
            </a:r>
            <a:r>
              <a:rPr lang="en-US" dirty="0">
                <a:sym typeface="Wingdings" panose="05000000000000000000" pitchFamily="2" charset="2"/>
              </a:rPr>
              <a:t> use annotations</a:t>
            </a:r>
            <a:endParaRPr lang="en-US" dirty="0"/>
          </a:p>
          <a:p>
            <a:pPr lvl="2"/>
            <a:r>
              <a:rPr lang="en-US" dirty="0"/>
              <a:t>Junit Vintage </a:t>
            </a:r>
            <a:r>
              <a:rPr lang="en-US" dirty="0">
                <a:sym typeface="Wingdings" panose="05000000000000000000" pitchFamily="2" charset="2"/>
              </a:rPr>
              <a:t> backwards compatibility</a:t>
            </a:r>
            <a:endParaRPr lang="en-US" dirty="0"/>
          </a:p>
          <a:p>
            <a:pPr lvl="1"/>
            <a:r>
              <a:rPr lang="en-US" dirty="0"/>
              <a:t>Use annotations </a:t>
            </a:r>
            <a:r>
              <a:rPr lang="en-US" dirty="0">
                <a:sym typeface="Wingdings" panose="05000000000000000000" pitchFamily="2" charset="2"/>
              </a:rPr>
              <a:t> Carry meta data</a:t>
            </a:r>
          </a:p>
          <a:p>
            <a:pPr lvl="1"/>
            <a:r>
              <a:rPr 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TDD  Test Driven Development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Business Logic Service Layer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Tools to measure  test cases coverage tools</a:t>
            </a:r>
          </a:p>
          <a:p>
            <a:pPr lvl="2"/>
            <a:r>
              <a:rPr lang="en-US" b="1" dirty="0" err="1">
                <a:sym typeface="Wingdings" panose="05000000000000000000" pitchFamily="2" charset="2"/>
              </a:rPr>
              <a:t>Jmeter</a:t>
            </a:r>
            <a:r>
              <a:rPr lang="en-US" b="1" dirty="0">
                <a:sym typeface="Wingdings" panose="05000000000000000000" pitchFamily="2" charset="2"/>
              </a:rPr>
              <a:t>, </a:t>
            </a:r>
            <a:r>
              <a:rPr 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ECL </a:t>
            </a:r>
            <a:r>
              <a:rPr lang="en-US" b="1" dirty="0" err="1">
                <a:highlight>
                  <a:srgbClr val="FFFF00"/>
                </a:highlight>
                <a:sym typeface="Wingdings" panose="05000000000000000000" pitchFamily="2" charset="2"/>
              </a:rPr>
              <a:t>emma</a:t>
            </a:r>
            <a:r>
              <a:rPr lang="en-US" b="1" dirty="0">
                <a:sym typeface="Wingdings" panose="05000000000000000000" pitchFamily="2" charset="2"/>
              </a:rPr>
              <a:t>…</a:t>
            </a:r>
          </a:p>
          <a:p>
            <a:pPr lvl="2"/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 err="1">
                <a:sym typeface="Wingdings" panose="05000000000000000000" pitchFamily="2" charset="2"/>
              </a:rPr>
              <a:t>Src</a:t>
            </a:r>
            <a:r>
              <a:rPr lang="en-US" b="1" dirty="0">
                <a:sym typeface="Wingdings" panose="05000000000000000000" pitchFamily="2" charset="2"/>
              </a:rPr>
              <a:t>/test/java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288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954D-3CD2-4D6A-919E-761E980C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CD03-B954-4C40-9DA6-BA928447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Testcase </a:t>
            </a:r>
            <a:r>
              <a:rPr lang="en-US" dirty="0">
                <a:sym typeface="Wingdings" panose="05000000000000000000" pitchFamily="2" charset="2"/>
              </a:rPr>
              <a:t>  test, testcase keyword all test classes</a:t>
            </a:r>
          </a:p>
          <a:p>
            <a:r>
              <a:rPr lang="en-US" dirty="0">
                <a:sym typeface="Wingdings" panose="05000000000000000000" pitchFamily="2" charset="2"/>
              </a:rPr>
              <a:t>Test case result  pass/fail (green/brown)	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Validate your output/error/exception…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Assertion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Should not write </a:t>
            </a:r>
            <a:r>
              <a:rPr lang="en-US" b="1" dirty="0" err="1">
                <a:sym typeface="Wingdings" panose="05000000000000000000" pitchFamily="2" charset="2"/>
              </a:rPr>
              <a:t>system.out.println</a:t>
            </a:r>
            <a:r>
              <a:rPr lang="en-US" b="1" dirty="0">
                <a:sym typeface="Wingdings" panose="05000000000000000000" pitchFamily="2" charset="2"/>
              </a:rPr>
              <a:t>();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27640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1085-D685-491E-BBE8-C8D04590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4277-65D7-4C7B-8AC8-20B8C0BA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 Jupiter engine</a:t>
            </a:r>
          </a:p>
          <a:p>
            <a:r>
              <a:rPr lang="en-US" dirty="0"/>
              <a:t>Junit Jupiter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Junit Jupiter platform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512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8AB1-A365-42A6-BF94-4361B9FA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Testcases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D26E-37B6-4441-8CB6-90D0A34FD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@BeforeEach</a:t>
            </a:r>
          </a:p>
          <a:p>
            <a:r>
              <a:rPr lang="en-US" dirty="0"/>
              <a:t>@AfterEach</a:t>
            </a:r>
          </a:p>
          <a:p>
            <a:r>
              <a:rPr lang="en-US" dirty="0"/>
              <a:t>@BeforeAll</a:t>
            </a:r>
          </a:p>
          <a:p>
            <a:r>
              <a:rPr lang="en-US" dirty="0"/>
              <a:t>@AfterAll</a:t>
            </a:r>
          </a:p>
          <a:p>
            <a:r>
              <a:rPr lang="en-US" dirty="0">
                <a:highlight>
                  <a:srgbClr val="FFFF00"/>
                </a:highlight>
              </a:rPr>
              <a:t>@Test</a:t>
            </a:r>
          </a:p>
          <a:p>
            <a:r>
              <a:rPr lang="en-US" dirty="0"/>
              <a:t>@Tag</a:t>
            </a:r>
          </a:p>
          <a:p>
            <a:pPr marL="0" indent="0">
              <a:buNone/>
            </a:pPr>
            <a:r>
              <a:rPr lang="en-US" dirty="0"/>
              <a:t>@Disabled</a:t>
            </a:r>
          </a:p>
          <a:p>
            <a:pPr marL="0" indent="0">
              <a:buNone/>
            </a:pPr>
            <a:r>
              <a:rPr lang="en-US" dirty="0"/>
              <a:t>@ParameterizedTest</a:t>
            </a:r>
          </a:p>
          <a:p>
            <a:pPr marL="0" indent="0">
              <a:buNone/>
            </a:pPr>
            <a:r>
              <a:rPr lang="en-US" dirty="0"/>
              <a:t>@RepeatedTest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914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2B3B-6E19-46EA-AA40-05BD4D60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5672138"/>
          </a:xfrm>
        </p:spPr>
        <p:txBody>
          <a:bodyPr/>
          <a:lstStyle/>
          <a:p>
            <a:r>
              <a:rPr lang="en-US" dirty="0"/>
              <a:t>Lifecycle methods of test cases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4CA084-F254-4B54-B7EE-947DA882A4CE}"/>
              </a:ext>
            </a:extLst>
          </p:cNvPr>
          <p:cNvGrpSpPr/>
          <p:nvPr/>
        </p:nvGrpSpPr>
        <p:grpSpPr>
          <a:xfrm>
            <a:off x="4248150" y="2095500"/>
            <a:ext cx="2352675" cy="1678781"/>
            <a:chOff x="4429125" y="2686050"/>
            <a:chExt cx="2352675" cy="16787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9AC2D6-120E-4320-A7C7-23D535C994A1}"/>
                </a:ext>
              </a:extLst>
            </p:cNvPr>
            <p:cNvSpPr/>
            <p:nvPr/>
          </p:nvSpPr>
          <p:spPr>
            <a:xfrm>
              <a:off x="4429125" y="3162300"/>
              <a:ext cx="1495425" cy="78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Case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3723CA-E25F-45A0-A197-37FA309F7734}"/>
                </a:ext>
              </a:extLst>
            </p:cNvPr>
            <p:cNvSpPr/>
            <p:nvPr/>
          </p:nvSpPr>
          <p:spPr>
            <a:xfrm>
              <a:off x="4724400" y="2686050"/>
              <a:ext cx="2057400" cy="4667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beforeEach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DC1E34-BC85-41D0-A5C1-73B0D94D1076}"/>
                </a:ext>
              </a:extLst>
            </p:cNvPr>
            <p:cNvSpPr/>
            <p:nvPr/>
          </p:nvSpPr>
          <p:spPr>
            <a:xfrm>
              <a:off x="4724400" y="3898106"/>
              <a:ext cx="2057400" cy="4667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afterEach</a:t>
              </a:r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A4720AF-324E-48C1-9083-EFE31302C354}"/>
              </a:ext>
            </a:extLst>
          </p:cNvPr>
          <p:cNvSpPr/>
          <p:nvPr/>
        </p:nvSpPr>
        <p:spPr>
          <a:xfrm>
            <a:off x="4210050" y="1362075"/>
            <a:ext cx="2343150" cy="5715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10581-D976-491A-AC2D-DB2397C38049}"/>
              </a:ext>
            </a:extLst>
          </p:cNvPr>
          <p:cNvSpPr/>
          <p:nvPr/>
        </p:nvSpPr>
        <p:spPr>
          <a:xfrm>
            <a:off x="4248150" y="5614988"/>
            <a:ext cx="2343150" cy="5715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All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68919F-1F8A-4AC6-8864-15C1BF1E095D}"/>
              </a:ext>
            </a:extLst>
          </p:cNvPr>
          <p:cNvGrpSpPr/>
          <p:nvPr/>
        </p:nvGrpSpPr>
        <p:grpSpPr>
          <a:xfrm>
            <a:off x="4210050" y="3869532"/>
            <a:ext cx="2352675" cy="1678781"/>
            <a:chOff x="4429125" y="2686050"/>
            <a:chExt cx="2352675" cy="16787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89309A-F848-4ED8-B981-79EFAD631C43}"/>
                </a:ext>
              </a:extLst>
            </p:cNvPr>
            <p:cNvSpPr/>
            <p:nvPr/>
          </p:nvSpPr>
          <p:spPr>
            <a:xfrm>
              <a:off x="4429125" y="3162300"/>
              <a:ext cx="1495425" cy="781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Case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2FA41E-55F0-46CD-B21F-31DACD71E10D}"/>
                </a:ext>
              </a:extLst>
            </p:cNvPr>
            <p:cNvSpPr/>
            <p:nvPr/>
          </p:nvSpPr>
          <p:spPr>
            <a:xfrm>
              <a:off x="4724400" y="2686050"/>
              <a:ext cx="2057400" cy="4667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beforeEach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B30C2E-F800-47F2-96F4-51683FD87591}"/>
                </a:ext>
              </a:extLst>
            </p:cNvPr>
            <p:cNvSpPr/>
            <p:nvPr/>
          </p:nvSpPr>
          <p:spPr>
            <a:xfrm>
              <a:off x="4724400" y="3898106"/>
              <a:ext cx="2057400" cy="46672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afterEach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1861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8282-0DCB-4B3B-A28D-B2262467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10E0-0B68-457E-8666-5B04509E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@ParameterizedTEst</a:t>
            </a:r>
          </a:p>
          <a:p>
            <a:r>
              <a:rPr lang="en-US" dirty="0"/>
              <a:t>Inputs and Outputs</a:t>
            </a:r>
          </a:p>
          <a:p>
            <a:pPr lvl="1"/>
            <a:r>
              <a:rPr lang="en-US" dirty="0"/>
              <a:t>@ValueSource</a:t>
            </a:r>
          </a:p>
          <a:p>
            <a:pPr lvl="2"/>
            <a:r>
              <a:rPr lang="en-US" dirty="0"/>
              <a:t>@NullSource </a:t>
            </a:r>
            <a:r>
              <a:rPr lang="en-US" dirty="0">
                <a:sym typeface="Wingdings" panose="05000000000000000000" pitchFamily="2" charset="2"/>
              </a:rPr>
              <a:t> primitive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@EmptySource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@NullAndEmptySource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@EnumSource</a:t>
            </a:r>
          </a:p>
          <a:p>
            <a:pPr marL="457200" lvl="1" indent="0">
              <a:buNone/>
            </a:pPr>
            <a:r>
              <a:rPr lang="en-US" dirty="0"/>
              <a:t>@MethodSource</a:t>
            </a:r>
          </a:p>
          <a:p>
            <a:pPr marL="457200" lvl="1" indent="0">
              <a:buNone/>
            </a:pPr>
            <a:r>
              <a:rPr lang="en-US" dirty="0"/>
              <a:t>@CsvSource</a:t>
            </a:r>
          </a:p>
          <a:p>
            <a:pPr marL="457200" lvl="1" indent="0">
              <a:buNone/>
            </a:pPr>
            <a:r>
              <a:rPr lang="en-US" dirty="0"/>
              <a:t>@CsvFileSource</a:t>
            </a:r>
          </a:p>
          <a:p>
            <a:pPr marL="457200" lvl="1" indent="0">
              <a:buNone/>
            </a:pPr>
            <a:r>
              <a:rPr lang="en-US" dirty="0"/>
              <a:t>@ArgumentsSource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256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1A1C-FB09-4FCF-BED5-C4854D19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– Test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46C9-4522-4185-AC78-C21154CD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@Suite</a:t>
            </a:r>
          </a:p>
          <a:p>
            <a:r>
              <a:rPr lang="en-US" dirty="0"/>
              <a:t>@SelectClasses</a:t>
            </a:r>
          </a:p>
          <a:p>
            <a:r>
              <a:rPr lang="en-US" dirty="0"/>
              <a:t>@Selectpackages</a:t>
            </a:r>
          </a:p>
          <a:p>
            <a:r>
              <a:rPr lang="en-US" dirty="0"/>
              <a:t>@IncludePackages</a:t>
            </a:r>
          </a:p>
          <a:p>
            <a:r>
              <a:rPr lang="en-US" dirty="0"/>
              <a:t>@Excludepackages</a:t>
            </a:r>
          </a:p>
          <a:p>
            <a:r>
              <a:rPr lang="en-US" dirty="0"/>
              <a:t>@IncludeClassNamePatterns</a:t>
            </a:r>
          </a:p>
          <a:p>
            <a:r>
              <a:rPr lang="en-US" dirty="0"/>
              <a:t>@ExcludeClassNamePatterns</a:t>
            </a:r>
          </a:p>
          <a:p>
            <a:r>
              <a:rPr lang="en-US" dirty="0"/>
              <a:t>@IncludeTags</a:t>
            </a:r>
          </a:p>
          <a:p>
            <a:r>
              <a:rPr lang="en-US"/>
              <a:t>@ExcludeTags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33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E058-80F4-464E-A1D5-A4B5F5C1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2" y="12692"/>
            <a:ext cx="10515600" cy="749300"/>
          </a:xfrm>
        </p:spPr>
        <p:txBody>
          <a:bodyPr/>
          <a:lstStyle/>
          <a:p>
            <a:r>
              <a:rPr lang="en-US" dirty="0"/>
              <a:t>E-Wallet Application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193AC6-3C6F-4490-B46A-9184A6490675}"/>
              </a:ext>
            </a:extLst>
          </p:cNvPr>
          <p:cNvGrpSpPr/>
          <p:nvPr/>
        </p:nvGrpSpPr>
        <p:grpSpPr>
          <a:xfrm>
            <a:off x="576262" y="571709"/>
            <a:ext cx="2738438" cy="3114464"/>
            <a:chOff x="771525" y="1298053"/>
            <a:chExt cx="2019300" cy="26833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996652-6C04-4E4F-B1BB-1EB933B5A9BB}"/>
                </a:ext>
              </a:extLst>
            </p:cNvPr>
            <p:cNvSpPr/>
            <p:nvPr/>
          </p:nvSpPr>
          <p:spPr>
            <a:xfrm>
              <a:off x="771525" y="1355319"/>
              <a:ext cx="2019300" cy="2626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  <a:p>
              <a:endParaRPr lang="en-US" dirty="0"/>
            </a:p>
            <a:p>
              <a:r>
                <a:rPr lang="en-US" dirty="0" err="1"/>
                <a:t>customerId</a:t>
              </a:r>
              <a:endParaRPr lang="en-US" dirty="0"/>
            </a:p>
            <a:p>
              <a:r>
                <a:rPr lang="en-US" dirty="0" err="1"/>
                <a:t>firstName</a:t>
              </a:r>
              <a:endParaRPr lang="en-US" dirty="0"/>
            </a:p>
            <a:p>
              <a:r>
                <a:rPr lang="en-US" dirty="0" err="1"/>
                <a:t>lastName</a:t>
              </a:r>
              <a:endParaRPr lang="en-US" dirty="0"/>
            </a:p>
            <a:p>
              <a:r>
                <a:rPr lang="en-US" dirty="0" err="1"/>
                <a:t>emailId</a:t>
              </a:r>
              <a:endParaRPr lang="en-US" dirty="0"/>
            </a:p>
            <a:p>
              <a:r>
                <a:rPr lang="en-US" dirty="0" err="1"/>
                <a:t>contactNo</a:t>
              </a:r>
              <a:endParaRPr lang="en-US" dirty="0"/>
            </a:p>
            <a:p>
              <a:r>
                <a:rPr lang="en-US" dirty="0"/>
                <a:t>List&lt;Account&gt; accounts</a:t>
              </a:r>
            </a:p>
            <a:p>
              <a:r>
                <a:rPr lang="en-US" dirty="0"/>
                <a:t>Address</a:t>
              </a:r>
            </a:p>
            <a:p>
              <a:r>
                <a:rPr lang="en-US" dirty="0"/>
                <a:t>password, </a:t>
              </a:r>
              <a:r>
                <a:rPr lang="en-US" dirty="0" err="1"/>
                <a:t>confirmPassword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0278E6-E2E4-4852-A3D8-BC8A20F68D69}"/>
                </a:ext>
              </a:extLst>
            </p:cNvPr>
            <p:cNvSpPr/>
            <p:nvPr/>
          </p:nvSpPr>
          <p:spPr>
            <a:xfrm>
              <a:off x="771525" y="1298053"/>
              <a:ext cx="2019300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Customer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39FB9C7-1A42-4400-AB9D-3C4EB8BE9392}"/>
              </a:ext>
            </a:extLst>
          </p:cNvPr>
          <p:cNvGrpSpPr/>
          <p:nvPr/>
        </p:nvGrpSpPr>
        <p:grpSpPr>
          <a:xfrm>
            <a:off x="771525" y="4324350"/>
            <a:ext cx="2019300" cy="2371725"/>
            <a:chOff x="771525" y="1609725"/>
            <a:chExt cx="2019300" cy="23717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86F4B3-B649-4B9E-9FE8-B9DEBD3BD9B3}"/>
                </a:ext>
              </a:extLst>
            </p:cNvPr>
            <p:cNvSpPr/>
            <p:nvPr/>
          </p:nvSpPr>
          <p:spPr>
            <a:xfrm>
              <a:off x="771525" y="1609725"/>
              <a:ext cx="2019300" cy="2371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  <a:p>
              <a:endParaRPr lang="en-US" dirty="0"/>
            </a:p>
            <a:p>
              <a:r>
                <a:rPr lang="en-US" dirty="0" err="1"/>
                <a:t>addressId</a:t>
              </a:r>
              <a:endParaRPr lang="en-US" dirty="0"/>
            </a:p>
            <a:p>
              <a:r>
                <a:rPr lang="en-US" dirty="0"/>
                <a:t>addressLine1</a:t>
              </a:r>
            </a:p>
            <a:p>
              <a:r>
                <a:rPr lang="en-US" dirty="0"/>
                <a:t>addressLine2</a:t>
              </a:r>
            </a:p>
            <a:p>
              <a:r>
                <a:rPr lang="en-US" dirty="0"/>
                <a:t>city</a:t>
              </a:r>
            </a:p>
            <a:p>
              <a:r>
                <a:rPr lang="en-US" dirty="0"/>
                <a:t>state</a:t>
              </a:r>
            </a:p>
            <a:p>
              <a:r>
                <a:rPr lang="en-US" dirty="0" err="1"/>
                <a:t>zipcode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077A66-D140-405C-88AA-3880CE8B9D6B}"/>
                </a:ext>
              </a:extLst>
            </p:cNvPr>
            <p:cNvSpPr/>
            <p:nvPr/>
          </p:nvSpPr>
          <p:spPr>
            <a:xfrm>
              <a:off x="771525" y="1609725"/>
              <a:ext cx="2019300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Address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0A670C-E905-4736-83DB-85FBC5CC00E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76375" y="3519489"/>
            <a:ext cx="304800" cy="80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982205-3E79-423E-9D16-BEA1B9B39D3D}"/>
              </a:ext>
            </a:extLst>
          </p:cNvPr>
          <p:cNvGrpSpPr/>
          <p:nvPr/>
        </p:nvGrpSpPr>
        <p:grpSpPr>
          <a:xfrm>
            <a:off x="4505325" y="945349"/>
            <a:ext cx="2362200" cy="2371725"/>
            <a:chOff x="428625" y="1609725"/>
            <a:chExt cx="2362200" cy="23717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51A048-3F52-4590-AEBC-BE77480ABDE7}"/>
                </a:ext>
              </a:extLst>
            </p:cNvPr>
            <p:cNvSpPr/>
            <p:nvPr/>
          </p:nvSpPr>
          <p:spPr>
            <a:xfrm>
              <a:off x="428625" y="1609725"/>
              <a:ext cx="2362200" cy="2371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 err="1"/>
                <a:t>accountNo</a:t>
              </a:r>
              <a:endParaRPr lang="en-US" dirty="0"/>
            </a:p>
            <a:p>
              <a:r>
                <a:rPr lang="en-US" dirty="0" err="1"/>
                <a:t>accountType</a:t>
              </a:r>
              <a:endParaRPr lang="en-US" dirty="0"/>
            </a:p>
            <a:p>
              <a:r>
                <a:rPr lang="en-US" dirty="0" err="1"/>
                <a:t>openingBalance</a:t>
              </a:r>
              <a:endParaRPr lang="en-US" dirty="0"/>
            </a:p>
            <a:p>
              <a:r>
                <a:rPr lang="en-US" dirty="0" err="1"/>
                <a:t>openingDate</a:t>
              </a:r>
              <a:endParaRPr lang="en-US" dirty="0"/>
            </a:p>
            <a:p>
              <a:r>
                <a:rPr lang="en-US" dirty="0"/>
                <a:t>Description</a:t>
              </a:r>
            </a:p>
            <a:p>
              <a:r>
                <a:rPr lang="en-US" dirty="0"/>
                <a:t>List&lt;Transaction&gt; transaction</a:t>
              </a:r>
            </a:p>
            <a:p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DDFB05-7C94-4010-AE96-70E5118F3042}"/>
                </a:ext>
              </a:extLst>
            </p:cNvPr>
            <p:cNvSpPr/>
            <p:nvPr/>
          </p:nvSpPr>
          <p:spPr>
            <a:xfrm>
              <a:off x="428625" y="1609725"/>
              <a:ext cx="2362200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Account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DC7589-C711-410A-916C-9EA17D0A2E4E}"/>
              </a:ext>
            </a:extLst>
          </p:cNvPr>
          <p:cNvGrpSpPr/>
          <p:nvPr/>
        </p:nvGrpSpPr>
        <p:grpSpPr>
          <a:xfrm>
            <a:off x="8401050" y="814387"/>
            <a:ext cx="1390650" cy="1952625"/>
            <a:chOff x="6638925" y="933450"/>
            <a:chExt cx="1390650" cy="19526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A0ADE8-3770-4EAA-B5C6-DDDB6E920E68}"/>
                </a:ext>
              </a:extLst>
            </p:cNvPr>
            <p:cNvSpPr/>
            <p:nvPr/>
          </p:nvSpPr>
          <p:spPr>
            <a:xfrm>
              <a:off x="6638925" y="933450"/>
              <a:ext cx="1381125" cy="195262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SAVINGS</a:t>
              </a:r>
            </a:p>
            <a:p>
              <a:pPr algn="ctr"/>
              <a:r>
                <a:rPr lang="en-US" dirty="0"/>
                <a:t>CURRENT</a:t>
              </a:r>
            </a:p>
            <a:p>
              <a:pPr algn="ctr"/>
              <a:r>
                <a:rPr lang="en-US" dirty="0"/>
                <a:t>LOAN</a:t>
              </a:r>
            </a:p>
            <a:p>
              <a:pPr algn="ctr"/>
              <a:r>
                <a:rPr lang="en-US" dirty="0"/>
                <a:t>SALARY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0F6DEA-CBDD-4ABE-8B90-D42EBE48D9B0}"/>
                </a:ext>
              </a:extLst>
            </p:cNvPr>
            <p:cNvSpPr/>
            <p:nvPr/>
          </p:nvSpPr>
          <p:spPr>
            <a:xfrm>
              <a:off x="6638925" y="933450"/>
              <a:ext cx="1390650" cy="40957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AccountType</a:t>
              </a:r>
              <a:endParaRPr lang="en-US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04C7C0-CBE7-458C-AA79-3608820900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619750" y="1019175"/>
            <a:ext cx="2781300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3AFB8A-79E5-4850-999E-035084BC1EE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790825" y="1226337"/>
            <a:ext cx="1714500" cy="197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023EA4-6447-4399-9A21-24C897A35813}"/>
              </a:ext>
            </a:extLst>
          </p:cNvPr>
          <p:cNvGrpSpPr/>
          <p:nvPr/>
        </p:nvGrpSpPr>
        <p:grpSpPr>
          <a:xfrm>
            <a:off x="6553199" y="4129088"/>
            <a:ext cx="2343151" cy="2538410"/>
            <a:chOff x="771524" y="1609725"/>
            <a:chExt cx="2200275" cy="26391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BDAA86-38AF-47CB-9A4E-76DF9D00DB00}"/>
                </a:ext>
              </a:extLst>
            </p:cNvPr>
            <p:cNvSpPr/>
            <p:nvPr/>
          </p:nvSpPr>
          <p:spPr>
            <a:xfrm>
              <a:off x="771524" y="1609725"/>
              <a:ext cx="2200275" cy="2639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  <a:p>
              <a:r>
                <a:rPr lang="en-US" dirty="0" err="1"/>
                <a:t>transactionId</a:t>
              </a:r>
              <a:endParaRPr lang="en-US" dirty="0"/>
            </a:p>
            <a:p>
              <a:r>
                <a:rPr lang="en-US" dirty="0" err="1"/>
                <a:t>transactionDateTime</a:t>
              </a:r>
              <a:endParaRPr lang="en-US" dirty="0"/>
            </a:p>
            <a:p>
              <a:r>
                <a:rPr lang="en-US" dirty="0" err="1"/>
                <a:t>transactionType</a:t>
              </a:r>
              <a:endParaRPr lang="en-US" dirty="0"/>
            </a:p>
            <a:p>
              <a:r>
                <a:rPr lang="en-US" dirty="0"/>
                <a:t>Description</a:t>
              </a:r>
            </a:p>
            <a:p>
              <a:r>
                <a:rPr lang="en-US" dirty="0"/>
                <a:t>Account </a:t>
              </a:r>
              <a:r>
                <a:rPr lang="en-US" dirty="0" err="1"/>
                <a:t>fromAccount</a:t>
              </a:r>
              <a:endParaRPr lang="en-US" dirty="0"/>
            </a:p>
            <a:p>
              <a:r>
                <a:rPr lang="en-US" dirty="0"/>
                <a:t>Account </a:t>
              </a:r>
              <a:r>
                <a:rPr lang="en-US" dirty="0" err="1"/>
                <a:t>toAccount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B3EF1F-A0A6-4895-8761-9F62F9676DC0}"/>
                </a:ext>
              </a:extLst>
            </p:cNvPr>
            <p:cNvSpPr/>
            <p:nvPr/>
          </p:nvSpPr>
          <p:spPr>
            <a:xfrm>
              <a:off x="771525" y="1609725"/>
              <a:ext cx="2200274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Transaction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FBA685-E0E9-427E-A04A-4CBF415C23F8}"/>
              </a:ext>
            </a:extLst>
          </p:cNvPr>
          <p:cNvGrpSpPr/>
          <p:nvPr/>
        </p:nvGrpSpPr>
        <p:grpSpPr>
          <a:xfrm>
            <a:off x="9334501" y="4129088"/>
            <a:ext cx="2019299" cy="1081087"/>
            <a:chOff x="6638925" y="933448"/>
            <a:chExt cx="1390650" cy="195262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FFA281-796A-4DC3-A458-6AF71C8D7385}"/>
                </a:ext>
              </a:extLst>
            </p:cNvPr>
            <p:cNvSpPr/>
            <p:nvPr/>
          </p:nvSpPr>
          <p:spPr>
            <a:xfrm>
              <a:off x="6638925" y="933450"/>
              <a:ext cx="1381125" cy="195262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DEBIT</a:t>
              </a:r>
            </a:p>
            <a:p>
              <a:pPr algn="ctr"/>
              <a:r>
                <a:rPr lang="en-US" dirty="0"/>
                <a:t>CREDIT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E75292E-66E5-42DA-97DB-5D4C1C0EA3F0}"/>
                </a:ext>
              </a:extLst>
            </p:cNvPr>
            <p:cNvSpPr/>
            <p:nvPr/>
          </p:nvSpPr>
          <p:spPr>
            <a:xfrm>
              <a:off x="6638925" y="933448"/>
              <a:ext cx="1390650" cy="63653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TransactionType</a:t>
              </a:r>
              <a:endParaRPr lang="en-US" dirty="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73B6AE-3B44-49CF-A0E4-36297CBFC15A}"/>
              </a:ext>
            </a:extLst>
          </p:cNvPr>
          <p:cNvCxnSpPr>
            <a:endCxn id="25" idx="1"/>
          </p:cNvCxnSpPr>
          <p:nvPr/>
        </p:nvCxnSpPr>
        <p:spPr>
          <a:xfrm flipV="1">
            <a:off x="8134352" y="4669632"/>
            <a:ext cx="1200149" cy="81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5F02B0-83B9-43C4-BE3E-BB0426AF5557}"/>
              </a:ext>
            </a:extLst>
          </p:cNvPr>
          <p:cNvCxnSpPr>
            <a:cxnSpLocks/>
          </p:cNvCxnSpPr>
          <p:nvPr/>
        </p:nvCxnSpPr>
        <p:spPr>
          <a:xfrm>
            <a:off x="5334000" y="3317074"/>
            <a:ext cx="1304925" cy="259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C68F5D-B0DD-4403-80ED-618EC784CBAC}"/>
              </a:ext>
            </a:extLst>
          </p:cNvPr>
          <p:cNvCxnSpPr>
            <a:cxnSpLocks/>
          </p:cNvCxnSpPr>
          <p:nvPr/>
        </p:nvCxnSpPr>
        <p:spPr>
          <a:xfrm>
            <a:off x="4810125" y="3317074"/>
            <a:ext cx="1828800" cy="2883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855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371C-F8D6-4CD7-9877-912FBDA4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in Junit5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0DC1-EDF3-480A-9848-AB43DAE0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</a:t>
            </a:r>
          </a:p>
          <a:p>
            <a:pPr lvl="1"/>
            <a:r>
              <a:rPr lang="en-US" dirty="0"/>
              <a:t>Service </a:t>
            </a:r>
            <a:r>
              <a:rPr lang="en-US" dirty="0">
                <a:sym typeface="Wingdings" panose="05000000000000000000" pitchFamily="2" charset="2"/>
              </a:rPr>
              <a:t> Dao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499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88A2-8750-45CF-8562-7F4E2958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Mockito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88666-0C7F-4322-B691-1C6AC42C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org.mockito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mockito-junit-jupiter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4.1.0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endParaRPr lang="en-US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008080"/>
                </a:solidFill>
                <a:latin typeface="Consolas" panose="020B0609020204030204" pitchFamily="49" charset="0"/>
              </a:rPr>
              <a:t>@EntendWith(MockitoExtension.class)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@Mock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@InjectMock</a:t>
            </a:r>
          </a:p>
          <a:p>
            <a:pPr marL="0" indent="0" algn="l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When(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proxyobject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mockobject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thenReturn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 //dummy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Validate the mock (Mock/Assertions)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794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05CD-ECBB-40D1-908F-AC4FC5EB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9101-95DA-4D5F-A004-22182658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 Unit Testing</a:t>
            </a:r>
          </a:p>
          <a:p>
            <a:pPr lvl="1"/>
            <a:r>
              <a:rPr lang="en-US" dirty="0"/>
              <a:t>Dao Layer</a:t>
            </a:r>
          </a:p>
        </p:txBody>
      </p:sp>
    </p:spTree>
    <p:extLst>
      <p:ext uri="{BB962C8B-B14F-4D97-AF65-F5344CB8AC3E}">
        <p14:creationId xmlns:p14="http://schemas.microsoft.com/office/powerpoint/2010/main" val="18545103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31F8-CAFF-4149-8DC4-13A3A2D7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6A01-DDB5-4719-887D-AF9352B8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Green </a:t>
            </a:r>
            <a:r>
              <a:rPr lang="en-US" dirty="0">
                <a:sym typeface="Wingdings" panose="05000000000000000000" pitchFamily="2" charset="2"/>
              </a:rPr>
              <a:t> covered by test case</a:t>
            </a:r>
            <a:endParaRPr lang="en-US" dirty="0"/>
          </a:p>
          <a:p>
            <a:r>
              <a:rPr lang="en-US" dirty="0"/>
              <a:t>Red </a:t>
            </a:r>
            <a:r>
              <a:rPr lang="en-US" dirty="0">
                <a:sym typeface="Wingdings" panose="05000000000000000000" pitchFamily="2" charset="2"/>
              </a:rPr>
              <a:t> Not covered by Test case</a:t>
            </a:r>
            <a:endParaRPr lang="en-US" dirty="0"/>
          </a:p>
          <a:p>
            <a:r>
              <a:rPr lang="en-US" dirty="0"/>
              <a:t>Yellow </a:t>
            </a:r>
            <a:r>
              <a:rPr lang="en-US" dirty="0">
                <a:sym typeface="Wingdings" panose="05000000000000000000" pitchFamily="2" charset="2"/>
              </a:rPr>
              <a:t> partially covered </a:t>
            </a:r>
            <a:r>
              <a:rPr lang="en-US">
                <a:sym typeface="Wingdings" panose="05000000000000000000" pitchFamily="2" charset="2"/>
              </a:rPr>
              <a:t>by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523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3057-4136-4274-9A84-F6AA623B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</a:t>
            </a:r>
            <a:r>
              <a:rPr lang="en-US" dirty="0">
                <a:sym typeface="Wingdings" panose="05000000000000000000" pitchFamily="2" charset="2"/>
              </a:rPr>
              <a:t> Test Driven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26B7-B49F-40E5-8E1E-4EE4E6A6E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Write test case first and put you’re your logic</a:t>
            </a:r>
          </a:p>
          <a:p>
            <a:pPr lvl="1"/>
            <a:r>
              <a:rPr lang="en-US" dirty="0"/>
              <a:t>Initially will fail </a:t>
            </a:r>
            <a:r>
              <a:rPr lang="en-US" dirty="0">
                <a:sym typeface="Wingdings" panose="05000000000000000000" pitchFamily="2" charset="2"/>
              </a:rPr>
              <a:t> all business logic to make that all test cases are pass</a:t>
            </a:r>
          </a:p>
          <a:p>
            <a:r>
              <a:rPr lang="en-US" dirty="0"/>
              <a:t>No return type from test case </a:t>
            </a:r>
            <a:r>
              <a:rPr lang="en-US" dirty="0">
                <a:sym typeface="Wingdings" panose="05000000000000000000" pitchFamily="2" charset="2"/>
              </a:rPr>
              <a:t> void</a:t>
            </a:r>
          </a:p>
          <a:p>
            <a:r>
              <a:rPr lang="en-US" dirty="0">
                <a:sym typeface="Wingdings" panose="05000000000000000000" pitchFamily="2" charset="2"/>
              </a:rPr>
              <a:t>Test method should be elaborated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@DisplayName</a:t>
            </a:r>
          </a:p>
          <a:p>
            <a:r>
              <a:rPr lang="en-US" dirty="0">
                <a:sym typeface="Wingdings" panose="05000000000000000000" pitchFamily="2" charset="2"/>
              </a:rPr>
              <a:t>Should not </a:t>
            </a:r>
            <a:r>
              <a:rPr lang="en-US" dirty="0" err="1">
                <a:sym typeface="Wingdings" panose="05000000000000000000" pitchFamily="2" charset="2"/>
              </a:rPr>
              <a:t>system.out.println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Production env should carry test case</a:t>
            </a:r>
          </a:p>
          <a:p>
            <a:r>
              <a:rPr lang="en-US" dirty="0">
                <a:sym typeface="Wingdings" panose="05000000000000000000" pitchFamily="2" charset="2"/>
              </a:rPr>
              <a:t>Use @Tags  carry more information</a:t>
            </a:r>
          </a:p>
          <a:p>
            <a:r>
              <a:rPr lang="en-US" dirty="0">
                <a:sym typeface="Wingdings" panose="05000000000000000000" pitchFamily="2" charset="2"/>
              </a:rPr>
              <a:t>90% energy saved in testing  unit testing </a:t>
            </a:r>
          </a:p>
          <a:p>
            <a:r>
              <a:rPr lang="en-US" dirty="0">
                <a:sym typeface="Wingdings" panose="05000000000000000000" pitchFamily="2" charset="2"/>
              </a:rPr>
              <a:t>Code Coverage  ECL </a:t>
            </a:r>
            <a:r>
              <a:rPr lang="en-US" dirty="0" err="1">
                <a:sym typeface="Wingdings" panose="05000000000000000000" pitchFamily="2" charset="2"/>
              </a:rPr>
              <a:t>emma</a:t>
            </a:r>
            <a:r>
              <a:rPr lang="en-US" dirty="0">
                <a:sym typeface="Wingdings" panose="05000000000000000000" pitchFamily="2" charset="2"/>
              </a:rPr>
              <a:t>  measure your code and test cases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Green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yellow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146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7BA80-AC7C-4345-9E4D-C17ADC7EC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JPA2.1 with Hibernate5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B4189A-8645-465B-8001-DB93DD8E5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914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F95D-5AB0-454D-B7B5-673AF1C9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Persistence API </a:t>
            </a:r>
            <a:r>
              <a:rPr lang="en-US" dirty="0">
                <a:sym typeface="Wingdings" panose="05000000000000000000" pitchFamily="2" charset="2"/>
              </a:rPr>
              <a:t> JPA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7B67-63CE-42C0-A4CC-10723C6C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Hibernate is Framework</a:t>
            </a:r>
          </a:p>
          <a:p>
            <a:r>
              <a:rPr lang="en-US" dirty="0"/>
              <a:t>Package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javax.persistence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dirty="0"/>
          </a:p>
          <a:p>
            <a:r>
              <a:rPr lang="en-US" dirty="0"/>
              <a:t>ORM </a:t>
            </a:r>
            <a:r>
              <a:rPr lang="en-US" dirty="0">
                <a:sym typeface="Wingdings" panose="05000000000000000000" pitchFamily="2" charset="2"/>
              </a:rPr>
              <a:t> Object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Relation</a:t>
            </a:r>
            <a:r>
              <a:rPr lang="en-US" dirty="0">
                <a:sym typeface="Wingdings" panose="05000000000000000000" pitchFamily="2" charset="2"/>
              </a:rPr>
              <a:t> Mapping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  Tables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Fields  Columns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Object  Row</a:t>
            </a:r>
          </a:p>
          <a:p>
            <a:r>
              <a:rPr lang="en-US" dirty="0">
                <a:sym typeface="Wingdings" panose="05000000000000000000" pitchFamily="2" charset="2"/>
              </a:rPr>
              <a:t>Java datatypes  database datatypes  Dialects</a:t>
            </a:r>
          </a:p>
          <a:p>
            <a:r>
              <a:rPr lang="en-US" dirty="0">
                <a:sym typeface="Wingdings" panose="05000000000000000000" pitchFamily="2" charset="2"/>
              </a:rPr>
              <a:t>With out SQL 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DDL, DML, DQL, DCL,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TCl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…</a:t>
            </a:r>
          </a:p>
          <a:p>
            <a:r>
              <a:rPr lang="en-US" dirty="0"/>
              <a:t>JPQL </a:t>
            </a:r>
            <a:r>
              <a:rPr lang="en-US" dirty="0">
                <a:sym typeface="Wingdings" panose="05000000000000000000" pitchFamily="2" charset="2"/>
              </a:rPr>
              <a:t> JPA Query Language (Class, field, methods..)  </a:t>
            </a:r>
            <a:r>
              <a:rPr lang="en-US" dirty="0" err="1">
                <a:sym typeface="Wingdings" panose="05000000000000000000" pitchFamily="2" charset="2"/>
              </a:rPr>
              <a:t>sql</a:t>
            </a:r>
            <a:r>
              <a:rPr lang="en-US" dirty="0">
                <a:sym typeface="Wingdings" panose="05000000000000000000" pitchFamily="2" charset="2"/>
              </a:rPr>
              <a:t>  Dialects</a:t>
            </a:r>
          </a:p>
          <a:p>
            <a:r>
              <a:rPr lang="en-US" dirty="0"/>
              <a:t>ORM enabled with </a:t>
            </a:r>
            <a:r>
              <a:rPr lang="en-US" dirty="0" err="1"/>
              <a:t>Chache</a:t>
            </a:r>
            <a:r>
              <a:rPr lang="en-US" dirty="0"/>
              <a:t> (first level </a:t>
            </a:r>
            <a:r>
              <a:rPr lang="en-US" dirty="0" err="1"/>
              <a:t>enabaled</a:t>
            </a:r>
            <a:r>
              <a:rPr lang="en-US" dirty="0"/>
              <a:t>)</a:t>
            </a:r>
          </a:p>
          <a:p>
            <a:r>
              <a:rPr lang="en-US" dirty="0"/>
              <a:t>ORM </a:t>
            </a:r>
            <a:r>
              <a:rPr lang="en-US" dirty="0">
                <a:sym typeface="Wingdings" panose="05000000000000000000" pitchFamily="2" charset="2"/>
              </a:rPr>
              <a:t> Hibernate, </a:t>
            </a:r>
            <a:r>
              <a:rPr lang="en-US" dirty="0" err="1">
                <a:sym typeface="Wingdings" panose="05000000000000000000" pitchFamily="2" charset="2"/>
              </a:rPr>
              <a:t>Ibatics</a:t>
            </a:r>
            <a:r>
              <a:rPr lang="en-US" dirty="0">
                <a:sym typeface="Wingdings" panose="05000000000000000000" pitchFamily="2" charset="2"/>
              </a:rPr>
              <a:t>, Top links….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JPA  Specification / no implementation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Hibernate, </a:t>
            </a:r>
            <a:r>
              <a:rPr lang="en-US" dirty="0" err="1">
                <a:sym typeface="Wingdings" panose="05000000000000000000" pitchFamily="2" charset="2"/>
              </a:rPr>
              <a:t>Ibatics</a:t>
            </a:r>
            <a:r>
              <a:rPr lang="en-US" dirty="0">
                <a:sym typeface="Wingdings" panose="05000000000000000000" pitchFamily="2" charset="2"/>
              </a:rPr>
              <a:t>, Top links 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692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B656-1A27-4270-A28A-DADE951A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333375"/>
            <a:ext cx="7534275" cy="5843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@Entity</a:t>
            </a:r>
          </a:p>
          <a:p>
            <a:pPr marL="0" indent="0">
              <a:buNone/>
            </a:pPr>
            <a:r>
              <a:rPr lang="en-US" sz="2400" dirty="0"/>
              <a:t>public class Employee{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@Id</a:t>
            </a:r>
          </a:p>
          <a:p>
            <a:pPr marL="0" indent="0">
              <a:buNone/>
            </a:pPr>
            <a:r>
              <a:rPr lang="en-US" sz="2400" dirty="0"/>
              <a:t>Private int </a:t>
            </a:r>
            <a:r>
              <a:rPr lang="en-US" sz="2400" dirty="0" err="1"/>
              <a:t>employeeId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Private String </a:t>
            </a:r>
            <a:r>
              <a:rPr lang="en-US" sz="2400" dirty="0" err="1"/>
              <a:t>firstName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Private String </a:t>
            </a:r>
            <a:r>
              <a:rPr lang="en-US" sz="2400" dirty="0" err="1"/>
              <a:t>lastName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Private double salary;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//getter and setter</a:t>
            </a:r>
          </a:p>
          <a:p>
            <a:pPr marL="0" indent="0">
              <a:buNone/>
            </a:pPr>
            <a:r>
              <a:rPr lang="en-US" sz="2400" dirty="0"/>
              <a:t>//</a:t>
            </a:r>
            <a:r>
              <a:rPr lang="en-US" sz="2400" dirty="0" err="1"/>
              <a:t>constrcutors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Employee tom=</a:t>
            </a:r>
            <a:r>
              <a:rPr lang="en-US" sz="2400" dirty="0">
                <a:highlight>
                  <a:srgbClr val="FFFF00"/>
                </a:highlight>
              </a:rPr>
              <a:t>new Employee(1002,”tom”,”Jerry”,34000);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212A8D-613D-47F0-AB06-4DB77BC0B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55705"/>
              </p:ext>
            </p:extLst>
          </p:nvPr>
        </p:nvGraphicFramePr>
        <p:xfrm>
          <a:off x="6096000" y="1919816"/>
          <a:ext cx="51974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369">
                  <a:extLst>
                    <a:ext uri="{9D8B030D-6E8A-4147-A177-3AD203B41FA5}">
                      <a16:colId xmlns:a16="http://schemas.microsoft.com/office/drawing/2014/main" val="1138404275"/>
                    </a:ext>
                  </a:extLst>
                </a:gridCol>
                <a:gridCol w="1299369">
                  <a:extLst>
                    <a:ext uri="{9D8B030D-6E8A-4147-A177-3AD203B41FA5}">
                      <a16:colId xmlns:a16="http://schemas.microsoft.com/office/drawing/2014/main" val="3156533344"/>
                    </a:ext>
                  </a:extLst>
                </a:gridCol>
                <a:gridCol w="1299369">
                  <a:extLst>
                    <a:ext uri="{9D8B030D-6E8A-4147-A177-3AD203B41FA5}">
                      <a16:colId xmlns:a16="http://schemas.microsoft.com/office/drawing/2014/main" val="3636432251"/>
                    </a:ext>
                  </a:extLst>
                </a:gridCol>
                <a:gridCol w="1299369">
                  <a:extLst>
                    <a:ext uri="{9D8B030D-6E8A-4147-A177-3AD203B41FA5}">
                      <a16:colId xmlns:a16="http://schemas.microsoft.com/office/drawing/2014/main" val="4215509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employeeId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salary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0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9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4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6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8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8513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39F662-5D1C-4C99-914B-4D78FA8397F7}"/>
              </a:ext>
            </a:extLst>
          </p:cNvPr>
          <p:cNvSpPr txBox="1"/>
          <p:nvPr/>
        </p:nvSpPr>
        <p:spPr>
          <a:xfrm>
            <a:off x="6096000" y="14056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Employee</a:t>
            </a:r>
            <a:endParaRPr lang="en-US" b="1" dirty="0">
              <a:highlight>
                <a:srgbClr val="FFFF00"/>
              </a:highligh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4EC302-38BA-4B86-A988-7B078BF13384}"/>
              </a:ext>
            </a:extLst>
          </p:cNvPr>
          <p:cNvCxnSpPr/>
          <p:nvPr/>
        </p:nvCxnSpPr>
        <p:spPr>
          <a:xfrm flipV="1">
            <a:off x="3695700" y="2486025"/>
            <a:ext cx="2400300" cy="256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460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A0D4-631F-4509-BC84-4AA37706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57D0-0D50-4841-A0B6-EF312215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Add all JPA jars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Maven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 add all dependencies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Database jar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Persistence.xml  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src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/main/resources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Driver class, connection string, username, password….</a:t>
            </a:r>
          </a:p>
          <a:p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Pojo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classes  Configurations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@Entity, @Id, ….</a:t>
            </a:r>
          </a:p>
          <a:p>
            <a:r>
              <a:rPr lang="en-US" dirty="0">
                <a:sym typeface="Wingdings" panose="05000000000000000000" pitchFamily="2" charset="2"/>
              </a:rPr>
              <a:t>Stick various Objects JPA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Transaction can be done with 6 objects</a:t>
            </a:r>
          </a:p>
        </p:txBody>
      </p:sp>
    </p:spTree>
    <p:extLst>
      <p:ext uri="{BB962C8B-B14F-4D97-AF65-F5344CB8AC3E}">
        <p14:creationId xmlns:p14="http://schemas.microsoft.com/office/powerpoint/2010/main" val="33907190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563F-262B-4E9E-9057-00C262EE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Objects in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B514-628D-435A-9AF8-7D2A8D94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Persistence Context  Persistence Unit name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EntityManagerFactory</a:t>
            </a:r>
            <a:r>
              <a:rPr lang="en-US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EntityManger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EntityTransactions</a:t>
            </a:r>
            <a:endParaRPr lang="en-US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DML, DQL…</a:t>
            </a:r>
          </a:p>
          <a:p>
            <a:r>
              <a:rPr lang="en-US" dirty="0">
                <a:sym typeface="Wingdings" panose="05000000000000000000" pitchFamily="2" charset="2"/>
              </a:rPr>
              <a:t>Query API  JPQL</a:t>
            </a:r>
          </a:p>
          <a:p>
            <a:r>
              <a:rPr lang="en-US" dirty="0">
                <a:sym typeface="Wingdings" panose="05000000000000000000" pitchFamily="2" charset="2"/>
              </a:rPr>
              <a:t>Criteria API  Criteria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5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27BC-32DD-43E1-9740-575E9DF7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739D-E289-4421-890F-FE8C6486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New Customer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 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 Out</a:t>
            </a:r>
          </a:p>
        </p:txBody>
      </p:sp>
    </p:spTree>
    <p:extLst>
      <p:ext uri="{BB962C8B-B14F-4D97-AF65-F5344CB8AC3E}">
        <p14:creationId xmlns:p14="http://schemas.microsoft.com/office/powerpoint/2010/main" val="211459984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368A-17C0-4159-90BE-8020FCD5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05B2-7E32-4511-A9DA-F43189918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61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@Entity</a:t>
            </a:r>
          </a:p>
          <a:p>
            <a:r>
              <a:rPr lang="en-US" dirty="0"/>
              <a:t>@Id </a:t>
            </a:r>
            <a:r>
              <a:rPr lang="en-US" dirty="0">
                <a:sym typeface="Wingdings" panose="05000000000000000000" pitchFamily="2" charset="2"/>
              </a:rPr>
              <a:t> primary key</a:t>
            </a:r>
            <a:endParaRPr lang="en-US" dirty="0"/>
          </a:p>
          <a:p>
            <a:r>
              <a:rPr lang="en-US" dirty="0"/>
              <a:t>@Table</a:t>
            </a:r>
          </a:p>
          <a:p>
            <a:r>
              <a:rPr lang="en-US" dirty="0"/>
              <a:t>@Column</a:t>
            </a:r>
          </a:p>
          <a:p>
            <a:pPr lvl="1"/>
            <a:r>
              <a:rPr lang="en-US" dirty="0"/>
              <a:t>Nullable </a:t>
            </a:r>
            <a:r>
              <a:rPr lang="en-US" dirty="0">
                <a:sym typeface="Wingdings" panose="05000000000000000000" pitchFamily="2" charset="2"/>
              </a:rPr>
              <a:t> Not Null</a:t>
            </a:r>
            <a:endParaRPr lang="en-US" dirty="0"/>
          </a:p>
          <a:p>
            <a:pPr lvl="1"/>
            <a:r>
              <a:rPr lang="en-US" dirty="0"/>
              <a:t>Unique </a:t>
            </a:r>
            <a:r>
              <a:rPr lang="en-US" dirty="0">
                <a:sym typeface="Wingdings" panose="05000000000000000000" pitchFamily="2" charset="2"/>
              </a:rPr>
              <a:t> Unique</a:t>
            </a:r>
            <a:endParaRPr lang="en-US" dirty="0"/>
          </a:p>
          <a:p>
            <a:pPr lvl="1"/>
            <a:r>
              <a:rPr lang="en-US" dirty="0"/>
              <a:t>length</a:t>
            </a:r>
          </a:p>
          <a:p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@Transient</a:t>
            </a:r>
          </a:p>
          <a:p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@GeneratedValue</a:t>
            </a:r>
          </a:p>
          <a:p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@SequenceGenerator</a:t>
            </a:r>
          </a:p>
          <a:p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@Basic </a:t>
            </a:r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default config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650F4B-8FBE-4A83-A254-55668ACD3198}"/>
              </a:ext>
            </a:extLst>
          </p:cNvPr>
          <p:cNvSpPr txBox="1">
            <a:spLocks/>
          </p:cNvSpPr>
          <p:nvPr/>
        </p:nvSpPr>
        <p:spPr>
          <a:xfrm>
            <a:off x="5343525" y="1825625"/>
            <a:ext cx="5924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@ElementCollection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Wrapper Object 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foreign key</a:t>
            </a:r>
            <a:endParaRPr lang="en-US" dirty="0"/>
          </a:p>
          <a:p>
            <a:r>
              <a:rPr lang="en-US" dirty="0"/>
              <a:t>Composite Key</a:t>
            </a:r>
          </a:p>
          <a:p>
            <a:pPr lvl="1"/>
            <a:r>
              <a:rPr lang="en-US" dirty="0" err="1"/>
              <a:t>employeeId</a:t>
            </a:r>
            <a:r>
              <a:rPr lang="en-US" dirty="0"/>
              <a:t>, </a:t>
            </a:r>
            <a:r>
              <a:rPr lang="en-US" dirty="0" err="1"/>
              <a:t>candidateId</a:t>
            </a:r>
            <a:endParaRPr lang="en-US" dirty="0"/>
          </a:p>
          <a:p>
            <a:pPr lvl="1"/>
            <a:r>
              <a:rPr lang="en-US" dirty="0"/>
              <a:t>1001 – 102</a:t>
            </a:r>
          </a:p>
          <a:p>
            <a:pPr lvl="1"/>
            <a:r>
              <a:rPr lang="en-US" dirty="0"/>
              <a:t>1001 – 103</a:t>
            </a:r>
          </a:p>
          <a:p>
            <a:pPr lvl="1"/>
            <a:r>
              <a:rPr lang="en-US" dirty="0"/>
              <a:t>1002 – 102</a:t>
            </a:r>
          </a:p>
          <a:p>
            <a:r>
              <a:rPr lang="en-US" sz="1800" dirty="0">
                <a:solidFill>
                  <a:srgbClr val="646464"/>
                </a:solidFill>
                <a:latin typeface="Consolas" panose="020B0609020204030204" pitchFamily="49" charset="0"/>
              </a:rPr>
              <a:t>@SecondaryTable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"address"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37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5BD8-AC38-44E2-A3AE-8F50FAAA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</a:t>
            </a:r>
            <a:r>
              <a:rPr lang="en-US" dirty="0">
                <a:sym typeface="Wingdings" panose="05000000000000000000" pitchFamily="2" charset="2"/>
              </a:rPr>
              <a:t> Serializable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0EAE-43A0-4816-96BA-96097FBD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Java.io</a:t>
            </a:r>
          </a:p>
          <a:p>
            <a:pPr lvl="1"/>
            <a:r>
              <a:rPr lang="en-US" dirty="0"/>
              <a:t>Self learning</a:t>
            </a:r>
          </a:p>
        </p:txBody>
      </p:sp>
    </p:spTree>
    <p:extLst>
      <p:ext uri="{BB962C8B-B14F-4D97-AF65-F5344CB8AC3E}">
        <p14:creationId xmlns:p14="http://schemas.microsoft.com/office/powerpoint/2010/main" val="21387690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4EC6-C4C3-48B2-AF07-3CAD747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2694-7DAD-47A5-BBD1-0CFEADB3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>
                <a:sym typeface="Wingdings" panose="05000000000000000000" pitchFamily="2" charset="2"/>
              </a:rPr>
              <a:t> persist  insert into table….</a:t>
            </a:r>
          </a:p>
          <a:p>
            <a:r>
              <a:rPr lang="en-US" dirty="0">
                <a:sym typeface="Wingdings" panose="05000000000000000000" pitchFamily="2" charset="2"/>
              </a:rPr>
              <a:t>Read  find  select (primary key)</a:t>
            </a:r>
          </a:p>
          <a:p>
            <a:r>
              <a:rPr lang="en-US" dirty="0">
                <a:sym typeface="Wingdings" panose="05000000000000000000" pitchFamily="2" charset="2"/>
              </a:rPr>
              <a:t>Update  setter  update </a:t>
            </a:r>
          </a:p>
          <a:p>
            <a:r>
              <a:rPr lang="en-US" dirty="0">
                <a:sym typeface="Wingdings" panose="05000000000000000000" pitchFamily="2" charset="2"/>
              </a:rPr>
              <a:t>Delete  remove  delete</a:t>
            </a:r>
          </a:p>
          <a:p>
            <a:r>
              <a:rPr lang="en-US" dirty="0">
                <a:sym typeface="Wingdings" panose="05000000000000000000" pitchFamily="2" charset="2"/>
              </a:rPr>
              <a:t>List All  </a:t>
            </a:r>
            <a:r>
              <a:rPr lang="en-US" dirty="0" err="1">
                <a:sym typeface="Wingdings" panose="05000000000000000000" pitchFamily="2" charset="2"/>
              </a:rPr>
              <a:t>createQuery</a:t>
            </a:r>
            <a:r>
              <a:rPr lang="en-US" dirty="0">
                <a:sym typeface="Wingdings" panose="05000000000000000000" pitchFamily="2" charset="2"/>
              </a:rPr>
              <a:t> (JPQL)   select * from table;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Fetch only  (</a:t>
            </a:r>
            <a:r>
              <a:rPr lang="en-US" dirty="0" err="1">
                <a:sym typeface="Wingdings" panose="05000000000000000000" pitchFamily="2" charset="2"/>
              </a:rPr>
              <a:t>employeeId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firstname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emailId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508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5445-1BDC-4302-B2E9-4CCB66B7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Ships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9CCF-F936-4CC8-8514-CBBB217E3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Is-a</a:t>
            </a:r>
          </a:p>
          <a:p>
            <a:pPr lvl="1"/>
            <a:r>
              <a:rPr lang="en-US" dirty="0"/>
              <a:t>Inheritance </a:t>
            </a:r>
          </a:p>
          <a:p>
            <a:r>
              <a:rPr lang="en-US" dirty="0"/>
              <a:t>Has-a</a:t>
            </a:r>
          </a:p>
          <a:p>
            <a:pPr lvl="1"/>
            <a:r>
              <a:rPr lang="en-US" dirty="0"/>
              <a:t>One to one</a:t>
            </a:r>
          </a:p>
          <a:p>
            <a:pPr lvl="1"/>
            <a:r>
              <a:rPr lang="en-US" dirty="0"/>
              <a:t>One to many</a:t>
            </a:r>
          </a:p>
          <a:p>
            <a:pPr lvl="1"/>
            <a:r>
              <a:rPr lang="en-US" dirty="0"/>
              <a:t>Many to one</a:t>
            </a:r>
          </a:p>
          <a:p>
            <a:pPr lvl="1"/>
            <a:r>
              <a:rPr lang="en-US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28421528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0379-98C0-4202-B90B-5E6FD3E63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590550"/>
            <a:ext cx="11182350" cy="5586413"/>
          </a:xfrm>
        </p:spPr>
        <p:txBody>
          <a:bodyPr/>
          <a:lstStyle/>
          <a:p>
            <a:r>
              <a:rPr lang="en-US" dirty="0"/>
              <a:t>Customer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28646555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5FF-06FA-4C64-836E-D3DCC1E2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9F77-CDFF-430E-B64D-E93DE266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One to One</a:t>
            </a:r>
          </a:p>
          <a:p>
            <a:r>
              <a:rPr lang="en-US" dirty="0">
                <a:highlight>
                  <a:srgbClr val="FFFF00"/>
                </a:highlight>
              </a:rPr>
              <a:t>One To Many</a:t>
            </a:r>
          </a:p>
          <a:p>
            <a:r>
              <a:rPr lang="en-US" dirty="0">
                <a:highlight>
                  <a:srgbClr val="FFFF00"/>
                </a:highlight>
              </a:rPr>
              <a:t>Many to One</a:t>
            </a:r>
          </a:p>
          <a:p>
            <a:r>
              <a:rPr lang="en-US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31857355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3EFC-9D58-4A4A-9123-EC2B02C9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/>
              <a:t>One to Many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92F860-7793-414E-8D5C-A38CD0700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1193"/>
              </p:ext>
            </p:extLst>
          </p:nvPr>
        </p:nvGraphicFramePr>
        <p:xfrm>
          <a:off x="403225" y="1919816"/>
          <a:ext cx="5387976" cy="2523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992">
                  <a:extLst>
                    <a:ext uri="{9D8B030D-6E8A-4147-A177-3AD203B41FA5}">
                      <a16:colId xmlns:a16="http://schemas.microsoft.com/office/drawing/2014/main" val="3370925807"/>
                    </a:ext>
                  </a:extLst>
                </a:gridCol>
                <a:gridCol w="1795992">
                  <a:extLst>
                    <a:ext uri="{9D8B030D-6E8A-4147-A177-3AD203B41FA5}">
                      <a16:colId xmlns:a16="http://schemas.microsoft.com/office/drawing/2014/main" val="601296893"/>
                    </a:ext>
                  </a:extLst>
                </a:gridCol>
                <a:gridCol w="1795992">
                  <a:extLst>
                    <a:ext uri="{9D8B030D-6E8A-4147-A177-3AD203B41FA5}">
                      <a16:colId xmlns:a16="http://schemas.microsoft.com/office/drawing/2014/main" val="224270057"/>
                    </a:ext>
                  </a:extLst>
                </a:gridCol>
              </a:tblGrid>
              <a:tr h="630767"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emailId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65791"/>
                  </a:ext>
                </a:extLst>
              </a:tr>
              <a:tr h="630767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tom@gmail.com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10351"/>
                  </a:ext>
                </a:extLst>
              </a:tr>
              <a:tr h="630767"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jerry@gmail.com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5519"/>
                  </a:ext>
                </a:extLst>
              </a:tr>
              <a:tr h="6307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8937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5E1C57-F4A8-4F6C-AF43-5DA2D539B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601094"/>
              </p:ext>
            </p:extLst>
          </p:nvPr>
        </p:nvGraphicFramePr>
        <p:xfrm>
          <a:off x="6972299" y="2152649"/>
          <a:ext cx="4816476" cy="340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492">
                  <a:extLst>
                    <a:ext uri="{9D8B030D-6E8A-4147-A177-3AD203B41FA5}">
                      <a16:colId xmlns:a16="http://schemas.microsoft.com/office/drawing/2014/main" val="3508331788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1485654449"/>
                    </a:ext>
                  </a:extLst>
                </a:gridCol>
                <a:gridCol w="1605492">
                  <a:extLst>
                    <a:ext uri="{9D8B030D-6E8A-4147-A177-3AD203B41FA5}">
                      <a16:colId xmlns:a16="http://schemas.microsoft.com/office/drawing/2014/main" val="4114379389"/>
                    </a:ext>
                  </a:extLst>
                </a:gridCol>
              </a:tblGrid>
              <a:tr h="852488">
                <a:tc>
                  <a:txBody>
                    <a:bodyPr/>
                    <a:lstStyle/>
                    <a:p>
                      <a:r>
                        <a:rPr lang="en-US" dirty="0" err="1"/>
                        <a:t>addressId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addressLine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fk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71516"/>
                  </a:ext>
                </a:extLst>
              </a:tr>
              <a:tr h="85248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</a:t>
                      </a:r>
                      <a:r>
                        <a:rPr lang="en-US" dirty="0" err="1"/>
                        <a:t>Avvenue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817515"/>
                  </a:ext>
                </a:extLst>
              </a:tr>
              <a:tr h="85248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 </a:t>
                      </a:r>
                      <a:r>
                        <a:rPr lang="en-US" dirty="0" err="1"/>
                        <a:t>Avvenue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20833"/>
                  </a:ext>
                </a:extLst>
              </a:tr>
              <a:tr h="85248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743575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39147D4-B779-4898-B3D8-D40FB2474137}"/>
              </a:ext>
            </a:extLst>
          </p:cNvPr>
          <p:cNvCxnSpPr>
            <a:cxnSpLocks/>
          </p:cNvCxnSpPr>
          <p:nvPr/>
        </p:nvCxnSpPr>
        <p:spPr>
          <a:xfrm flipV="1">
            <a:off x="1228725" y="466726"/>
            <a:ext cx="8934450" cy="610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3CA0A-E02A-4AF8-8FB1-DBE117172278}"/>
              </a:ext>
            </a:extLst>
          </p:cNvPr>
          <p:cNvCxnSpPr>
            <a:cxnSpLocks/>
          </p:cNvCxnSpPr>
          <p:nvPr/>
        </p:nvCxnSpPr>
        <p:spPr>
          <a:xfrm flipV="1">
            <a:off x="1228725" y="1005154"/>
            <a:ext cx="9525" cy="91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5A19AA-1F15-4662-AD64-5E33D23BF72B}"/>
              </a:ext>
            </a:extLst>
          </p:cNvPr>
          <p:cNvCxnSpPr/>
          <p:nvPr/>
        </p:nvCxnSpPr>
        <p:spPr>
          <a:xfrm>
            <a:off x="10163175" y="466726"/>
            <a:ext cx="590550" cy="168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F5EE43-06B3-4480-B352-1599DB8CB803}"/>
              </a:ext>
            </a:extLst>
          </p:cNvPr>
          <p:cNvSpPr txBox="1"/>
          <p:nvPr/>
        </p:nvSpPr>
        <p:spPr>
          <a:xfrm>
            <a:off x="5362575" y="6086475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to one</a:t>
            </a:r>
          </a:p>
        </p:txBody>
      </p:sp>
    </p:spTree>
    <p:extLst>
      <p:ext uri="{BB962C8B-B14F-4D97-AF65-F5344CB8AC3E}">
        <p14:creationId xmlns:p14="http://schemas.microsoft.com/office/powerpoint/2010/main" val="10334483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41EA-1AAC-44A3-A153-E0A1A89C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Many to Many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AC80EF-296C-4C4D-9F6D-444C4D672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47126"/>
              </p:ext>
            </p:extLst>
          </p:nvPr>
        </p:nvGraphicFramePr>
        <p:xfrm>
          <a:off x="546100" y="1729316"/>
          <a:ext cx="456882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942">
                  <a:extLst>
                    <a:ext uri="{9D8B030D-6E8A-4147-A177-3AD203B41FA5}">
                      <a16:colId xmlns:a16="http://schemas.microsoft.com/office/drawing/2014/main" val="445983620"/>
                    </a:ext>
                  </a:extLst>
                </a:gridCol>
                <a:gridCol w="1522942">
                  <a:extLst>
                    <a:ext uri="{9D8B030D-6E8A-4147-A177-3AD203B41FA5}">
                      <a16:colId xmlns:a16="http://schemas.microsoft.com/office/drawing/2014/main" val="3133493868"/>
                    </a:ext>
                  </a:extLst>
                </a:gridCol>
                <a:gridCol w="1522942">
                  <a:extLst>
                    <a:ext uri="{9D8B030D-6E8A-4147-A177-3AD203B41FA5}">
                      <a16:colId xmlns:a16="http://schemas.microsoft.com/office/drawing/2014/main" val="853124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Contactno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76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9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20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B9F6DD-E715-4A40-8AB6-426437AC3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46666"/>
              </p:ext>
            </p:extLst>
          </p:nvPr>
        </p:nvGraphicFramePr>
        <p:xfrm>
          <a:off x="6248400" y="1725082"/>
          <a:ext cx="5105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44598362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133493868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853124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76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 Beginners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9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</a:t>
                      </a:r>
                      <a:r>
                        <a:rPr lang="en-US" dirty="0" err="1"/>
                        <a:t>Beiginner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50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.Net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8055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AFA13B-BCDA-4D9A-BC5A-A6A7E3B0B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27742"/>
              </p:ext>
            </p:extLst>
          </p:nvPr>
        </p:nvGraphicFramePr>
        <p:xfrm>
          <a:off x="3127375" y="4529666"/>
          <a:ext cx="45688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413">
                  <a:extLst>
                    <a:ext uri="{9D8B030D-6E8A-4147-A177-3AD203B41FA5}">
                      <a16:colId xmlns:a16="http://schemas.microsoft.com/office/drawing/2014/main" val="3899739676"/>
                    </a:ext>
                  </a:extLst>
                </a:gridCol>
                <a:gridCol w="2284413">
                  <a:extLst>
                    <a:ext uri="{9D8B030D-6E8A-4147-A177-3AD203B41FA5}">
                      <a16:colId xmlns:a16="http://schemas.microsoft.com/office/drawing/2014/main" val="1476932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fk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coursed (</a:t>
                      </a:r>
                      <a:r>
                        <a:rPr lang="en-US" dirty="0" err="1"/>
                        <a:t>fk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07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8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79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396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751788-6153-4E8B-AE11-14CCC993BCB9}"/>
              </a:ext>
            </a:extLst>
          </p:cNvPr>
          <p:cNvCxnSpPr/>
          <p:nvPr/>
        </p:nvCxnSpPr>
        <p:spPr>
          <a:xfrm>
            <a:off x="1266825" y="3111076"/>
            <a:ext cx="2838450" cy="1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D1B58C-7760-456E-ADD2-975C822E0B05}"/>
              </a:ext>
            </a:extLst>
          </p:cNvPr>
          <p:cNvCxnSpPr/>
          <p:nvPr/>
        </p:nvCxnSpPr>
        <p:spPr>
          <a:xfrm flipH="1">
            <a:off x="6524625" y="3477682"/>
            <a:ext cx="495300" cy="101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235BD9-3FD9-48D2-A95E-372F2FB7F5AF}"/>
              </a:ext>
            </a:extLst>
          </p:cNvPr>
          <p:cNvSpPr txBox="1"/>
          <p:nvPr/>
        </p:nvSpPr>
        <p:spPr>
          <a:xfrm>
            <a:off x="1765477" y="1327929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4AB42-217B-42DA-A8F1-9D5845175BE0}"/>
              </a:ext>
            </a:extLst>
          </p:cNvPr>
          <p:cNvSpPr txBox="1"/>
          <p:nvPr/>
        </p:nvSpPr>
        <p:spPr>
          <a:xfrm>
            <a:off x="7309027" y="1309633"/>
            <a:ext cx="83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559D0B-D0C3-4303-A278-EB318CE49083}"/>
              </a:ext>
            </a:extLst>
          </p:cNvPr>
          <p:cNvSpPr txBox="1"/>
          <p:nvPr/>
        </p:nvSpPr>
        <p:spPr>
          <a:xfrm>
            <a:off x="4662882" y="4022233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Student_Course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BBC78-B3C4-458D-98D1-B6E391878739}"/>
              </a:ext>
            </a:extLst>
          </p:cNvPr>
          <p:cNvSpPr txBox="1"/>
          <p:nvPr/>
        </p:nvSpPr>
        <p:spPr>
          <a:xfrm rot="1458722">
            <a:off x="1676400" y="3746925"/>
            <a:ext cx="13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7FE335-41B9-4FAC-8294-3969B2FBFD71}"/>
              </a:ext>
            </a:extLst>
          </p:cNvPr>
          <p:cNvSpPr txBox="1"/>
          <p:nvPr/>
        </p:nvSpPr>
        <p:spPr>
          <a:xfrm rot="6821162">
            <a:off x="6316911" y="3913628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to Many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3FB3CC8-DF37-4766-8543-E42D6C59CF89}"/>
              </a:ext>
            </a:extLst>
          </p:cNvPr>
          <p:cNvSpPr/>
          <p:nvPr/>
        </p:nvSpPr>
        <p:spPr>
          <a:xfrm>
            <a:off x="1266825" y="600075"/>
            <a:ext cx="5819775" cy="1114425"/>
          </a:xfrm>
          <a:custGeom>
            <a:avLst/>
            <a:gdLst>
              <a:gd name="connsiteX0" fmla="*/ 0 w 5819775"/>
              <a:gd name="connsiteY0" fmla="*/ 1114425 h 1114425"/>
              <a:gd name="connsiteX1" fmla="*/ 123825 w 5819775"/>
              <a:gd name="connsiteY1" fmla="*/ 990600 h 1114425"/>
              <a:gd name="connsiteX2" fmla="*/ 1123950 w 5819775"/>
              <a:gd name="connsiteY2" fmla="*/ 523875 h 1114425"/>
              <a:gd name="connsiteX3" fmla="*/ 2514600 w 5819775"/>
              <a:gd name="connsiteY3" fmla="*/ 104775 h 1114425"/>
              <a:gd name="connsiteX4" fmla="*/ 3409950 w 5819775"/>
              <a:gd name="connsiteY4" fmla="*/ 0 h 1114425"/>
              <a:gd name="connsiteX5" fmla="*/ 4067175 w 5819775"/>
              <a:gd name="connsiteY5" fmla="*/ 142875 h 1114425"/>
              <a:gd name="connsiteX6" fmla="*/ 4333875 w 5819775"/>
              <a:gd name="connsiteY6" fmla="*/ 247650 h 1114425"/>
              <a:gd name="connsiteX7" fmla="*/ 4610100 w 5819775"/>
              <a:gd name="connsiteY7" fmla="*/ 457200 h 1114425"/>
              <a:gd name="connsiteX8" fmla="*/ 5153025 w 5819775"/>
              <a:gd name="connsiteY8" fmla="*/ 752475 h 1114425"/>
              <a:gd name="connsiteX9" fmla="*/ 5410200 w 5819775"/>
              <a:gd name="connsiteY9" fmla="*/ 838200 h 1114425"/>
              <a:gd name="connsiteX10" fmla="*/ 5457825 w 5819775"/>
              <a:gd name="connsiteY10" fmla="*/ 857250 h 1114425"/>
              <a:gd name="connsiteX11" fmla="*/ 5734050 w 5819775"/>
              <a:gd name="connsiteY11" fmla="*/ 1000125 h 1114425"/>
              <a:gd name="connsiteX12" fmla="*/ 5781675 w 5819775"/>
              <a:gd name="connsiteY12" fmla="*/ 1047750 h 1114425"/>
              <a:gd name="connsiteX13" fmla="*/ 5819775 w 5819775"/>
              <a:gd name="connsiteY13" fmla="*/ 1095375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9775" h="1114425">
                <a:moveTo>
                  <a:pt x="0" y="1114425"/>
                </a:moveTo>
                <a:cubicBezTo>
                  <a:pt x="41275" y="1073150"/>
                  <a:pt x="74932" y="1022487"/>
                  <a:pt x="123825" y="990600"/>
                </a:cubicBezTo>
                <a:cubicBezTo>
                  <a:pt x="302023" y="874384"/>
                  <a:pt x="1091400" y="536363"/>
                  <a:pt x="1123950" y="523875"/>
                </a:cubicBezTo>
                <a:cubicBezTo>
                  <a:pt x="1455178" y="396800"/>
                  <a:pt x="2122377" y="179809"/>
                  <a:pt x="2514600" y="104775"/>
                </a:cubicBezTo>
                <a:cubicBezTo>
                  <a:pt x="2664569" y="76085"/>
                  <a:pt x="3210906" y="20952"/>
                  <a:pt x="3409950" y="0"/>
                </a:cubicBezTo>
                <a:cubicBezTo>
                  <a:pt x="3600855" y="36363"/>
                  <a:pt x="3871793" y="78932"/>
                  <a:pt x="4067175" y="142875"/>
                </a:cubicBezTo>
                <a:cubicBezTo>
                  <a:pt x="4157951" y="172584"/>
                  <a:pt x="4248444" y="204935"/>
                  <a:pt x="4333875" y="247650"/>
                </a:cubicBezTo>
                <a:cubicBezTo>
                  <a:pt x="4482464" y="321945"/>
                  <a:pt x="4481633" y="366203"/>
                  <a:pt x="4610100" y="457200"/>
                </a:cubicBezTo>
                <a:cubicBezTo>
                  <a:pt x="5000383" y="733650"/>
                  <a:pt x="4821419" y="621578"/>
                  <a:pt x="5153025" y="752475"/>
                </a:cubicBezTo>
                <a:cubicBezTo>
                  <a:pt x="5375086" y="840131"/>
                  <a:pt x="5227094" y="804908"/>
                  <a:pt x="5410200" y="838200"/>
                </a:cubicBezTo>
                <a:cubicBezTo>
                  <a:pt x="5426075" y="844550"/>
                  <a:pt x="5442161" y="850397"/>
                  <a:pt x="5457825" y="857250"/>
                </a:cubicBezTo>
                <a:cubicBezTo>
                  <a:pt x="5554935" y="899736"/>
                  <a:pt x="5643553" y="941105"/>
                  <a:pt x="5734050" y="1000125"/>
                </a:cubicBezTo>
                <a:cubicBezTo>
                  <a:pt x="5752855" y="1012389"/>
                  <a:pt x="5766656" y="1031063"/>
                  <a:pt x="5781675" y="1047750"/>
                </a:cubicBezTo>
                <a:cubicBezTo>
                  <a:pt x="5795275" y="1062861"/>
                  <a:pt x="5819775" y="1095375"/>
                  <a:pt x="5819775" y="10953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3FB24D-0264-48D1-8170-5DB4F4D0BD80}"/>
              </a:ext>
            </a:extLst>
          </p:cNvPr>
          <p:cNvSpPr txBox="1"/>
          <p:nvPr/>
        </p:nvSpPr>
        <p:spPr>
          <a:xfrm>
            <a:off x="4176712" y="1157287"/>
            <a:ext cx="15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29832561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7CC9-11A0-4A75-89F2-E0EF3148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DDD1-2E71-4849-965A-F9157B26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  <a:p>
            <a:pPr lvl="1"/>
            <a:r>
              <a:rPr lang="en-US" dirty="0" err="1"/>
              <a:t>deleagteId</a:t>
            </a:r>
            <a:endParaRPr lang="en-US" dirty="0"/>
          </a:p>
          <a:p>
            <a:pPr lvl="1"/>
            <a:r>
              <a:rPr lang="en-US" dirty="0" err="1"/>
              <a:t>delegateName</a:t>
            </a:r>
            <a:endParaRPr lang="en-US" dirty="0"/>
          </a:p>
          <a:p>
            <a:r>
              <a:rPr lang="en-US" dirty="0"/>
              <a:t>Event</a:t>
            </a:r>
          </a:p>
          <a:p>
            <a:pPr lvl="1"/>
            <a:r>
              <a:rPr lang="en-US" dirty="0" err="1"/>
              <a:t>eventid</a:t>
            </a:r>
            <a:endParaRPr lang="en-US" dirty="0"/>
          </a:p>
          <a:p>
            <a:pPr lvl="1"/>
            <a:r>
              <a:rPr lang="en-US" dirty="0" err="1"/>
              <a:t>eventName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689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EAC1-765E-424B-BFEC-28490CE2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en-US" dirty="0"/>
              <a:t>Entity Object Life Cycle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D1DFD7-868B-4307-AEB6-FEF0F6C4AA15}"/>
              </a:ext>
            </a:extLst>
          </p:cNvPr>
          <p:cNvSpPr/>
          <p:nvPr/>
        </p:nvSpPr>
        <p:spPr>
          <a:xfrm>
            <a:off x="1209675" y="1924050"/>
            <a:ext cx="1209675" cy="8477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BA1CA-0895-464C-91FE-EC669859AE0A}"/>
              </a:ext>
            </a:extLst>
          </p:cNvPr>
          <p:cNvSpPr txBox="1"/>
          <p:nvPr/>
        </p:nvSpPr>
        <p:spPr>
          <a:xfrm>
            <a:off x="1319736" y="2933700"/>
            <a:ext cx="17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Employee()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B76F0E-4E08-4104-9C4C-D86D3722CC5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419350" y="2347913"/>
            <a:ext cx="258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94C35EBE-BB36-4CDC-8CF9-96956706ECAC}"/>
              </a:ext>
            </a:extLst>
          </p:cNvPr>
          <p:cNvSpPr/>
          <p:nvPr/>
        </p:nvSpPr>
        <p:spPr>
          <a:xfrm>
            <a:off x="8820673" y="825501"/>
            <a:ext cx="2276475" cy="49815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92EE3-0252-4F85-8F61-08852F709D0F}"/>
              </a:ext>
            </a:extLst>
          </p:cNvPr>
          <p:cNvSpPr txBox="1"/>
          <p:nvPr/>
        </p:nvSpPr>
        <p:spPr>
          <a:xfrm>
            <a:off x="3404647" y="1978580"/>
            <a:ext cx="81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A3B53E-F228-44C3-A840-913F9B25859E}"/>
              </a:ext>
            </a:extLst>
          </p:cNvPr>
          <p:cNvSpPr/>
          <p:nvPr/>
        </p:nvSpPr>
        <p:spPr>
          <a:xfrm>
            <a:off x="4972050" y="1978580"/>
            <a:ext cx="1343025" cy="847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C9EA46-1887-4517-B51E-34377D998FF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315075" y="2402442"/>
            <a:ext cx="25527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D78285-B94D-4C37-A3F1-90C1AB85E3ED}"/>
              </a:ext>
            </a:extLst>
          </p:cNvPr>
          <p:cNvSpPr txBox="1"/>
          <p:nvPr/>
        </p:nvSpPr>
        <p:spPr>
          <a:xfrm>
            <a:off x="7055779" y="2060376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7D9328-4FEB-45E9-AE2D-B4782A635E94}"/>
              </a:ext>
            </a:extLst>
          </p:cNvPr>
          <p:cNvCxnSpPr>
            <a:stCxn id="8" idx="2"/>
            <a:endCxn id="14" idx="3"/>
          </p:cNvCxnSpPr>
          <p:nvPr/>
        </p:nvCxnSpPr>
        <p:spPr>
          <a:xfrm flipH="1" flipV="1">
            <a:off x="6315075" y="2402443"/>
            <a:ext cx="2505598" cy="91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DE2892-AD0A-45B1-BD4E-BA697FE04FBE}"/>
              </a:ext>
            </a:extLst>
          </p:cNvPr>
          <p:cNvSpPr txBox="1"/>
          <p:nvPr/>
        </p:nvSpPr>
        <p:spPr>
          <a:xfrm rot="1102901">
            <a:off x="6541088" y="2835133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Find/ </a:t>
            </a:r>
            <a:r>
              <a:rPr lang="en-US" b="1" dirty="0" err="1"/>
              <a:t>createQuery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45E90-E41C-419A-ACC1-F5D03F37A4E2}"/>
              </a:ext>
            </a:extLst>
          </p:cNvPr>
          <p:cNvSpPr txBox="1"/>
          <p:nvPr/>
        </p:nvSpPr>
        <p:spPr>
          <a:xfrm>
            <a:off x="7252045" y="2572776"/>
            <a:ext cx="145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Retrieve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416C59-6C85-42A2-9B04-4C54EEAF0D6F}"/>
              </a:ext>
            </a:extLst>
          </p:cNvPr>
          <p:cNvSpPr/>
          <p:nvPr/>
        </p:nvSpPr>
        <p:spPr>
          <a:xfrm>
            <a:off x="4972050" y="4510087"/>
            <a:ext cx="1343025" cy="847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82E1E9-2A89-41BE-8DC7-92CD494C2629}"/>
              </a:ext>
            </a:extLst>
          </p:cNvPr>
          <p:cNvCxnSpPr>
            <a:stCxn id="14" idx="2"/>
            <a:endCxn id="23" idx="0"/>
          </p:cNvCxnSpPr>
          <p:nvPr/>
        </p:nvCxnSpPr>
        <p:spPr>
          <a:xfrm>
            <a:off x="5643563" y="2826305"/>
            <a:ext cx="0" cy="168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4AA14BD-C5EC-47DE-843F-48D6D50D051D}"/>
              </a:ext>
            </a:extLst>
          </p:cNvPr>
          <p:cNvSpPr txBox="1"/>
          <p:nvPr/>
        </p:nvSpPr>
        <p:spPr>
          <a:xfrm rot="16200000">
            <a:off x="5009031" y="3525926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08292B-01F2-4C83-BF17-6A493EB88DC3}"/>
              </a:ext>
            </a:extLst>
          </p:cNvPr>
          <p:cNvSpPr/>
          <p:nvPr/>
        </p:nvSpPr>
        <p:spPr>
          <a:xfrm>
            <a:off x="1368958" y="4510086"/>
            <a:ext cx="1343025" cy="8477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Detached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AAB4F3-9624-48D2-BA98-BB279388E9C4}"/>
              </a:ext>
            </a:extLst>
          </p:cNvPr>
          <p:cNvCxnSpPr>
            <a:stCxn id="23" idx="1"/>
            <a:endCxn id="27" idx="3"/>
          </p:cNvCxnSpPr>
          <p:nvPr/>
        </p:nvCxnSpPr>
        <p:spPr>
          <a:xfrm flipH="1" flipV="1">
            <a:off x="2711983" y="4933949"/>
            <a:ext cx="2260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48ECD77-7CCA-4524-9072-F52CD1F78E34}"/>
              </a:ext>
            </a:extLst>
          </p:cNvPr>
          <p:cNvSpPr txBox="1"/>
          <p:nvPr/>
        </p:nvSpPr>
        <p:spPr>
          <a:xfrm>
            <a:off x="2830387" y="5041344"/>
            <a:ext cx="12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Close/clear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877C45-49E1-4D69-8733-9001CDDB4E8E}"/>
              </a:ext>
            </a:extLst>
          </p:cNvPr>
          <p:cNvCxnSpPr/>
          <p:nvPr/>
        </p:nvCxnSpPr>
        <p:spPr>
          <a:xfrm flipV="1">
            <a:off x="6096000" y="2826305"/>
            <a:ext cx="0" cy="171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40E9D0-8D27-40AC-BD33-B628E652D1A0}"/>
              </a:ext>
            </a:extLst>
          </p:cNvPr>
          <p:cNvSpPr txBox="1"/>
          <p:nvPr/>
        </p:nvSpPr>
        <p:spPr>
          <a:xfrm>
            <a:off x="6096000" y="3668196"/>
            <a:ext cx="80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482196-96BF-4CF8-8CE2-3006A1B662A5}"/>
              </a:ext>
            </a:extLst>
          </p:cNvPr>
          <p:cNvCxnSpPr>
            <a:stCxn id="14" idx="2"/>
            <a:endCxn id="27" idx="0"/>
          </p:cNvCxnSpPr>
          <p:nvPr/>
        </p:nvCxnSpPr>
        <p:spPr>
          <a:xfrm flipH="1">
            <a:off x="2040471" y="2826305"/>
            <a:ext cx="3603092" cy="168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6FBC26-2BFF-4123-BCE6-D888D04D964C}"/>
              </a:ext>
            </a:extLst>
          </p:cNvPr>
          <p:cNvCxnSpPr>
            <a:stCxn id="23" idx="3"/>
          </p:cNvCxnSpPr>
          <p:nvPr/>
        </p:nvCxnSpPr>
        <p:spPr>
          <a:xfrm flipV="1">
            <a:off x="6315075" y="3880127"/>
            <a:ext cx="2552700" cy="105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E9A243-A7CB-4BE3-9046-FEB871BDFA9A}"/>
              </a:ext>
            </a:extLst>
          </p:cNvPr>
          <p:cNvSpPr txBox="1"/>
          <p:nvPr/>
        </p:nvSpPr>
        <p:spPr>
          <a:xfrm>
            <a:off x="6959899" y="460930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Commit/ flush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FE4883-6636-4B20-B9F7-3BF8C2424DF8}"/>
              </a:ext>
            </a:extLst>
          </p:cNvPr>
          <p:cNvSpPr txBox="1"/>
          <p:nvPr/>
        </p:nvSpPr>
        <p:spPr>
          <a:xfrm rot="19666619">
            <a:off x="2475813" y="3615897"/>
            <a:ext cx="12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Close/clear</a:t>
            </a:r>
          </a:p>
        </p:txBody>
      </p:sp>
    </p:spTree>
    <p:extLst>
      <p:ext uri="{BB962C8B-B14F-4D97-AF65-F5344CB8AC3E}">
        <p14:creationId xmlns:p14="http://schemas.microsoft.com/office/powerpoint/2010/main" val="224819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13572</TotalTime>
  <Words>6101</Words>
  <Application>Microsoft Office PowerPoint</Application>
  <PresentationFormat>Widescreen</PresentationFormat>
  <Paragraphs>2043</Paragraphs>
  <Slides>195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195</vt:i4>
      </vt:variant>
    </vt:vector>
  </HeadingPairs>
  <TitlesOfParts>
    <vt:vector size="201" baseType="lpstr">
      <vt:lpstr>Arial</vt:lpstr>
      <vt:lpstr>Calibri</vt:lpstr>
      <vt:lpstr>Calibri Light</vt:lpstr>
      <vt:lpstr>Consolas</vt:lpstr>
      <vt:lpstr>Courier New</vt:lpstr>
      <vt:lpstr>Office Theme</vt:lpstr>
      <vt:lpstr>Java</vt:lpstr>
      <vt:lpstr>PowerPoint Presentation</vt:lpstr>
      <vt:lpstr>MVC</vt:lpstr>
      <vt:lpstr>PowerPoint Presentation</vt:lpstr>
      <vt:lpstr>Collection Framework</vt:lpstr>
      <vt:lpstr>PowerPoint Presentation</vt:lpstr>
      <vt:lpstr>Comparator Vs Comparable</vt:lpstr>
      <vt:lpstr>E-Wallet Application</vt:lpstr>
      <vt:lpstr>PowerPoint Presentation</vt:lpstr>
      <vt:lpstr>Validation</vt:lpstr>
      <vt:lpstr>Java8 Features</vt:lpstr>
      <vt:lpstr>Java8  Features</vt:lpstr>
      <vt:lpstr>Functional Interface  </vt:lpstr>
      <vt:lpstr>PowerPoint Presentation</vt:lpstr>
      <vt:lpstr>PowerPoint Presentation</vt:lpstr>
      <vt:lpstr>PowerPoint Presentation</vt:lpstr>
      <vt:lpstr>Lambda Expression</vt:lpstr>
      <vt:lpstr>Method References</vt:lpstr>
      <vt:lpstr>Functional Interfaces in Java8 (java.util.function)</vt:lpstr>
      <vt:lpstr>Predicate</vt:lpstr>
      <vt:lpstr>BiPredicate</vt:lpstr>
      <vt:lpstr>PowerPoint Presentation</vt:lpstr>
      <vt:lpstr>Function</vt:lpstr>
      <vt:lpstr>BiFunction</vt:lpstr>
      <vt:lpstr>BinaryOperator   (+,-,*,/,%)</vt:lpstr>
      <vt:lpstr>UnaryOperator   ++, --</vt:lpstr>
      <vt:lpstr>PowerPoint Presentation</vt:lpstr>
      <vt:lpstr>Consumer</vt:lpstr>
      <vt:lpstr>BiConsumer</vt:lpstr>
      <vt:lpstr>Supplier</vt:lpstr>
      <vt:lpstr>Array Vs Collection</vt:lpstr>
      <vt:lpstr>Collection API Vs Stream API</vt:lpstr>
      <vt:lpstr>Stream API</vt:lpstr>
      <vt:lpstr>Stream API</vt:lpstr>
      <vt:lpstr>Stream Api Methods</vt:lpstr>
      <vt:lpstr>Task – Duration :15 mins</vt:lpstr>
      <vt:lpstr>Built in Streams</vt:lpstr>
      <vt:lpstr>Date And Time API</vt:lpstr>
      <vt:lpstr>flatMap</vt:lpstr>
      <vt:lpstr>Task : </vt:lpstr>
      <vt:lpstr>Task</vt:lpstr>
      <vt:lpstr>Parallel Sorting</vt:lpstr>
      <vt:lpstr>JavaScript</vt:lpstr>
      <vt:lpstr>Maven Fundamentals</vt:lpstr>
      <vt:lpstr>Dependency</vt:lpstr>
      <vt:lpstr>Maven Installation</vt:lpstr>
      <vt:lpstr>Manuallly</vt:lpstr>
      <vt:lpstr>Task </vt:lpstr>
      <vt:lpstr>Joining</vt:lpstr>
      <vt:lpstr>Group by</vt:lpstr>
      <vt:lpstr>Aggregate Operations</vt:lpstr>
      <vt:lpstr>Sub Queries</vt:lpstr>
      <vt:lpstr>JDBC</vt:lpstr>
      <vt:lpstr>What is Database? (RDMS)</vt:lpstr>
      <vt:lpstr>Complex Queries</vt:lpstr>
      <vt:lpstr>Aggregate Operations  Group by</vt:lpstr>
      <vt:lpstr>JDBC</vt:lpstr>
      <vt:lpstr>Types of Drivers</vt:lpstr>
      <vt:lpstr>Java.sql</vt:lpstr>
      <vt:lpstr>Steps to connect DB</vt:lpstr>
      <vt:lpstr>PowerPoint Presentation</vt:lpstr>
      <vt:lpstr>Operations with DB using JDBC</vt:lpstr>
      <vt:lpstr>Statement Vs Prepared Statement</vt:lpstr>
      <vt:lpstr>Task -&gt; Use Prepared Statement</vt:lpstr>
      <vt:lpstr>Bulk OPerations</vt:lpstr>
      <vt:lpstr>Procedures</vt:lpstr>
      <vt:lpstr>PowerPoint Presentation</vt:lpstr>
      <vt:lpstr>PowerPoint Presentation</vt:lpstr>
      <vt:lpstr>PowerPoint Presentation</vt:lpstr>
      <vt:lpstr>Callable Statement</vt:lpstr>
      <vt:lpstr>Transactions in JDBC</vt:lpstr>
      <vt:lpstr>Junit 5</vt:lpstr>
      <vt:lpstr>Junit5</vt:lpstr>
      <vt:lpstr>PowerPoint Presentation</vt:lpstr>
      <vt:lpstr>Installation</vt:lpstr>
      <vt:lpstr>Implement Testcases</vt:lpstr>
      <vt:lpstr>PowerPoint Presentation</vt:lpstr>
      <vt:lpstr>Parameterized Testcase</vt:lpstr>
      <vt:lpstr>Junit – Test Suite</vt:lpstr>
      <vt:lpstr>Mockito in Junit5</vt:lpstr>
      <vt:lpstr>Install Mockito</vt:lpstr>
      <vt:lpstr>Database testing</vt:lpstr>
      <vt:lpstr>Code Coverage Tool</vt:lpstr>
      <vt:lpstr>TDD  Test Driven Development</vt:lpstr>
      <vt:lpstr>JPA2.1 with Hibernate5</vt:lpstr>
      <vt:lpstr>Java Persistence API  JPA</vt:lpstr>
      <vt:lpstr>PowerPoint Presentation</vt:lpstr>
      <vt:lpstr>Implementation OF JPA</vt:lpstr>
      <vt:lpstr>6 Objects in JPA</vt:lpstr>
      <vt:lpstr>Configurations</vt:lpstr>
      <vt:lpstr>Serialization  Serializable</vt:lpstr>
      <vt:lpstr>CRUD</vt:lpstr>
      <vt:lpstr>Relation Ships in Java</vt:lpstr>
      <vt:lpstr>PowerPoint Presentation</vt:lpstr>
      <vt:lpstr>PowerPoint Presentation</vt:lpstr>
      <vt:lpstr>One to Many</vt:lpstr>
      <vt:lpstr>Many to Many</vt:lpstr>
      <vt:lpstr>Many to Many</vt:lpstr>
      <vt:lpstr>Entity Object Life Cycle</vt:lpstr>
      <vt:lpstr>States</vt:lpstr>
      <vt:lpstr>First Level Cache Enabled - default</vt:lpstr>
      <vt:lpstr>Second Level Cache Enabled</vt:lpstr>
      <vt:lpstr>Query Cache Enabled</vt:lpstr>
      <vt:lpstr>Fetching</vt:lpstr>
      <vt:lpstr>Cascade TYpe</vt:lpstr>
      <vt:lpstr>Named Query</vt:lpstr>
      <vt:lpstr>Named Native Query (SQL)</vt:lpstr>
      <vt:lpstr>Git Hub</vt:lpstr>
      <vt:lpstr>Life Cycle</vt:lpstr>
      <vt:lpstr>DevOps = Development + OPerations</vt:lpstr>
      <vt:lpstr>Client Server</vt:lpstr>
      <vt:lpstr>Continuous Integration(CI) Continuous Delivery(CD)</vt:lpstr>
      <vt:lpstr>Source Code Management System - github</vt:lpstr>
      <vt:lpstr>Git environment</vt:lpstr>
      <vt:lpstr>Git Architecture</vt:lpstr>
      <vt:lpstr>PowerPoint Presentation</vt:lpstr>
      <vt:lpstr>Git </vt:lpstr>
      <vt:lpstr>Git command</vt:lpstr>
      <vt:lpstr>Conflict</vt:lpstr>
      <vt:lpstr>Git amend</vt:lpstr>
      <vt:lpstr>Task</vt:lpstr>
      <vt:lpstr>Java Script</vt:lpstr>
      <vt:lpstr>Javascript</vt:lpstr>
      <vt:lpstr>Web Application</vt:lpstr>
      <vt:lpstr>Include JS script</vt:lpstr>
      <vt:lpstr>Include CSS script</vt:lpstr>
      <vt:lpstr>Task     duration:  30 mins</vt:lpstr>
      <vt:lpstr>Servlets 3.x</vt:lpstr>
      <vt:lpstr>Servlets</vt:lpstr>
      <vt:lpstr>What/Why is Servlets?</vt:lpstr>
      <vt:lpstr>Server  deploy application</vt:lpstr>
      <vt:lpstr>Login Page</vt:lpstr>
      <vt:lpstr>Servlet Life Cycle</vt:lpstr>
      <vt:lpstr>Types </vt:lpstr>
      <vt:lpstr>PowerPoint Presentation</vt:lpstr>
      <vt:lpstr>Software Req</vt:lpstr>
      <vt:lpstr>PowerPoint Presentation</vt:lpstr>
      <vt:lpstr>PowerPoint Presentation</vt:lpstr>
      <vt:lpstr>MVC – Model View Controller</vt:lpstr>
      <vt:lpstr>Registration page   duration: 30mins</vt:lpstr>
      <vt:lpstr>MainPage</vt:lpstr>
      <vt:lpstr>Servlet Navigation</vt:lpstr>
      <vt:lpstr>PowerPoint Presentation</vt:lpstr>
      <vt:lpstr>PowerPoint Presentation</vt:lpstr>
      <vt:lpstr>Session Tracking </vt:lpstr>
      <vt:lpstr>Session management</vt:lpstr>
      <vt:lpstr>CRUD</vt:lpstr>
      <vt:lpstr>Servlet Web application Scope</vt:lpstr>
      <vt:lpstr>Servlet further reading</vt:lpstr>
      <vt:lpstr>Spring5</vt:lpstr>
      <vt:lpstr>Spring</vt:lpstr>
      <vt:lpstr>Spring Features</vt:lpstr>
      <vt:lpstr>Spring Architecture</vt:lpstr>
      <vt:lpstr>IOC</vt:lpstr>
      <vt:lpstr>Dependency Injection</vt:lpstr>
      <vt:lpstr>Spring Context</vt:lpstr>
      <vt:lpstr>Bean Scope</vt:lpstr>
      <vt:lpstr>Auto - wiring</vt:lpstr>
      <vt:lpstr>Draw backs</vt:lpstr>
      <vt:lpstr>Collection Objects</vt:lpstr>
      <vt:lpstr>PowerPoint Presentation</vt:lpstr>
      <vt:lpstr>Java Config  annotations</vt:lpstr>
      <vt:lpstr>Autowiring</vt:lpstr>
      <vt:lpstr>Spring MVC</vt:lpstr>
      <vt:lpstr>JPA Hibernate</vt:lpstr>
      <vt:lpstr>Spring JSTL</vt:lpstr>
      <vt:lpstr>Spring Validations</vt:lpstr>
      <vt:lpstr>PowerPoint Presentation</vt:lpstr>
      <vt:lpstr>Web Services</vt:lpstr>
      <vt:lpstr>@RequestMapping</vt:lpstr>
      <vt:lpstr>Spring REST</vt:lpstr>
      <vt:lpstr>@RequestMapping</vt:lpstr>
      <vt:lpstr>Test you rest API</vt:lpstr>
      <vt:lpstr>Jpa integrate in Spring REST     30 mins</vt:lpstr>
      <vt:lpstr>Spring Boot Framework</vt:lpstr>
      <vt:lpstr>Spring difficulties</vt:lpstr>
      <vt:lpstr>Spring Boot Features</vt:lpstr>
      <vt:lpstr>SpringBoot MVC</vt:lpstr>
      <vt:lpstr>SpringBoot REST</vt:lpstr>
      <vt:lpstr>Jpa integartion</vt:lpstr>
      <vt:lpstr>DataJPA – Spring Boot</vt:lpstr>
      <vt:lpstr>Interface </vt:lpstr>
      <vt:lpstr>Customized Query</vt:lpstr>
      <vt:lpstr>Back end DB – H2 Data base</vt:lpstr>
      <vt:lpstr>YAML</vt:lpstr>
      <vt:lpstr>Properties</vt:lpstr>
      <vt:lpstr>Rest Exception Handling</vt:lpstr>
      <vt:lpstr>Spring CLI</vt:lpstr>
      <vt:lpstr>Spring Data Rest </vt:lpstr>
      <vt:lpstr>lombok</vt:lpstr>
      <vt:lpstr>Spring Actuators</vt:lpstr>
      <vt:lpstr>Endpoints</vt:lpstr>
      <vt:lpstr>How do u enable actuators</vt:lpstr>
      <vt:lpstr>Endpoints are customizable</vt:lpstr>
      <vt:lpstr>Dev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David, Vijayalakshmi</dc:creator>
  <cp:lastModifiedBy>Sharma, Pritika</cp:lastModifiedBy>
  <cp:revision>936</cp:revision>
  <dcterms:created xsi:type="dcterms:W3CDTF">2022-01-03T09:19:52Z</dcterms:created>
  <dcterms:modified xsi:type="dcterms:W3CDTF">2022-07-04T16:25:55Z</dcterms:modified>
</cp:coreProperties>
</file>