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8288000" cy="10287000"/>
  <p:notesSz cx="6858000" cy="9144000"/>
  <p:embeddedFontLst>
    <p:embeddedFont>
      <p:font typeface="Canva Sans Bold"/>
      <p:regular r:id="rId23"/>
    </p:embeddedFont>
    <p:embeddedFont>
      <p:font typeface="Proxima Nova"/>
      <p:regular r:id="rId24"/>
    </p:embeddedFont>
    <p:embeddedFont>
      <p:font typeface="Proxima Nova Bold"/>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4622" autoAdjust="0"/>
  </p:normalViewPr>
  <p:slideViewPr>
    <p:cSldViewPr>
      <p:cViewPr varScale="1">
        <p:scale>
          <a:sx n="52" d="100"/>
          <a:sy n="52" d="100"/>
        </p:scale>
        <p:origin x="80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5387078" y="-2461523"/>
            <a:ext cx="7513845" cy="17983200"/>
            <a:chOff x="0" y="0"/>
            <a:chExt cx="635577" cy="1665346"/>
          </a:xfrm>
        </p:grpSpPr>
        <p:sp>
          <p:nvSpPr>
            <p:cNvPr id="3" name="Freeform 3"/>
            <p:cNvSpPr/>
            <p:nvPr/>
          </p:nvSpPr>
          <p:spPr>
            <a:xfrm>
              <a:off x="0" y="0"/>
              <a:ext cx="635577" cy="1665346"/>
            </a:xfrm>
            <a:custGeom>
              <a:avLst/>
              <a:gdLst/>
              <a:ahLst/>
              <a:cxnLst/>
              <a:rect l="l" t="t" r="r" b="b"/>
              <a:pathLst>
                <a:path w="635577" h="1665346">
                  <a:moveTo>
                    <a:pt x="635577" y="0"/>
                  </a:moveTo>
                  <a:lnTo>
                    <a:pt x="635577" y="1665346"/>
                  </a:lnTo>
                  <a:lnTo>
                    <a:pt x="317788" y="1538346"/>
                  </a:lnTo>
                  <a:lnTo>
                    <a:pt x="0" y="1665346"/>
                  </a:lnTo>
                  <a:lnTo>
                    <a:pt x="0" y="0"/>
                  </a:lnTo>
                  <a:lnTo>
                    <a:pt x="635577" y="0"/>
                  </a:lnTo>
                  <a:close/>
                </a:path>
              </a:pathLst>
            </a:custGeom>
            <a:solidFill>
              <a:srgbClr val="F27D33"/>
            </a:solidFill>
          </p:spPr>
        </p:sp>
        <p:sp>
          <p:nvSpPr>
            <p:cNvPr id="4" name="TextBox 4"/>
            <p:cNvSpPr txBox="1"/>
            <p:nvPr/>
          </p:nvSpPr>
          <p:spPr>
            <a:xfrm>
              <a:off x="0" y="-38100"/>
              <a:ext cx="635577" cy="1576446"/>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652129" y="3079530"/>
            <a:ext cx="16983742" cy="6642156"/>
          </a:xfrm>
          <a:prstGeom prst="rect">
            <a:avLst/>
          </a:prstGeom>
        </p:spPr>
        <p:txBody>
          <a:bodyPr lIns="0" tIns="0" rIns="0" bIns="0" rtlCol="0" anchor="t">
            <a:spAutoFit/>
          </a:bodyPr>
          <a:lstStyle/>
          <a:p>
            <a:pPr algn="ctr">
              <a:lnSpc>
                <a:spcPts val="10470"/>
              </a:lnSpc>
            </a:pPr>
            <a:r>
              <a:rPr lang="en-US" sz="10683" b="1" spc="-448">
                <a:solidFill>
                  <a:srgbClr val="FFFFFF"/>
                </a:solidFill>
                <a:latin typeface="Proxima Nova Bold"/>
                <a:ea typeface="Proxima Nova Bold"/>
                <a:cs typeface="Proxima Nova Bold"/>
                <a:sym typeface="Proxima Nova Bold"/>
              </a:rPr>
              <a:t>MANUFACTURING</a:t>
            </a:r>
          </a:p>
          <a:p>
            <a:pPr algn="ctr">
              <a:lnSpc>
                <a:spcPts val="10078"/>
              </a:lnSpc>
            </a:pPr>
            <a:r>
              <a:rPr lang="en-US" sz="10283" b="1" spc="-431">
                <a:solidFill>
                  <a:srgbClr val="FFFFFF"/>
                </a:solidFill>
                <a:latin typeface="Proxima Nova Bold"/>
                <a:ea typeface="Proxima Nova Bold"/>
                <a:cs typeface="Proxima Nova Bold"/>
                <a:sym typeface="Proxima Nova Bold"/>
              </a:rPr>
              <a:t>EXECUTION SYSTEM OF</a:t>
            </a:r>
          </a:p>
          <a:p>
            <a:pPr algn="ctr">
              <a:lnSpc>
                <a:spcPts val="10470"/>
              </a:lnSpc>
            </a:pPr>
            <a:r>
              <a:rPr lang="en-US" sz="10683" b="1" spc="-448">
                <a:solidFill>
                  <a:srgbClr val="FFFFFF"/>
                </a:solidFill>
                <a:latin typeface="Proxima Nova Bold"/>
                <a:ea typeface="Proxima Nova Bold"/>
                <a:cs typeface="Proxima Nova Bold"/>
                <a:sym typeface="Proxima Nova Bold"/>
              </a:rPr>
              <a:t>MACHINE PRODUCTION INDUSTRY</a:t>
            </a:r>
          </a:p>
          <a:p>
            <a:pPr algn="ctr">
              <a:lnSpc>
                <a:spcPts val="10470"/>
              </a:lnSpc>
            </a:pPr>
            <a:endParaRPr lang="en-US" sz="10683" b="1" spc="-448">
              <a:solidFill>
                <a:srgbClr val="FFFFFF"/>
              </a:solidFill>
              <a:latin typeface="Proxima Nova Bold"/>
              <a:ea typeface="Proxima Nova Bold"/>
              <a:cs typeface="Proxima Nova Bold"/>
              <a:sym typeface="Proxima Nova Bold"/>
            </a:endParaRPr>
          </a:p>
        </p:txBody>
      </p:sp>
      <p:grpSp>
        <p:nvGrpSpPr>
          <p:cNvPr id="8" name="Group 8"/>
          <p:cNvGrpSpPr/>
          <p:nvPr/>
        </p:nvGrpSpPr>
        <p:grpSpPr>
          <a:xfrm>
            <a:off x="12597184" y="1340070"/>
            <a:ext cx="4431501" cy="1196534"/>
            <a:chOff x="0" y="0"/>
            <a:chExt cx="964221" cy="260346"/>
          </a:xfrm>
        </p:grpSpPr>
        <p:sp>
          <p:nvSpPr>
            <p:cNvPr id="9" name="Freeform 9"/>
            <p:cNvSpPr/>
            <p:nvPr/>
          </p:nvSpPr>
          <p:spPr>
            <a:xfrm>
              <a:off x="0" y="0"/>
              <a:ext cx="964221" cy="260346"/>
            </a:xfrm>
            <a:custGeom>
              <a:avLst/>
              <a:gdLst/>
              <a:ahLst/>
              <a:cxnLst/>
              <a:rect l="l" t="t" r="r" b="b"/>
              <a:pathLst>
                <a:path w="964221" h="260346">
                  <a:moveTo>
                    <a:pt x="0" y="0"/>
                  </a:moveTo>
                  <a:lnTo>
                    <a:pt x="964221" y="0"/>
                  </a:lnTo>
                  <a:lnTo>
                    <a:pt x="964221" y="260346"/>
                  </a:lnTo>
                  <a:lnTo>
                    <a:pt x="0" y="260346"/>
                  </a:lnTo>
                  <a:close/>
                </a:path>
              </a:pathLst>
            </a:custGeom>
            <a:solidFill>
              <a:srgbClr val="211F20"/>
            </a:solidFill>
          </p:spPr>
        </p:sp>
        <p:sp>
          <p:nvSpPr>
            <p:cNvPr id="10" name="TextBox 10"/>
            <p:cNvSpPr txBox="1"/>
            <p:nvPr/>
          </p:nvSpPr>
          <p:spPr>
            <a:xfrm>
              <a:off x="0" y="-38100"/>
              <a:ext cx="964221" cy="298446"/>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3042064" y="-30861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696922" y="0"/>
            <a:ext cx="4369070" cy="2233392"/>
          </a:xfrm>
          <a:custGeom>
            <a:avLst/>
            <a:gdLst/>
            <a:ahLst/>
            <a:cxnLst/>
            <a:rect l="l" t="t" r="r" b="b"/>
            <a:pathLst>
              <a:path w="4369070" h="2233392">
                <a:moveTo>
                  <a:pt x="0" y="0"/>
                </a:moveTo>
                <a:lnTo>
                  <a:pt x="4369070" y="0"/>
                </a:lnTo>
                <a:lnTo>
                  <a:pt x="4369070" y="2233392"/>
                </a:lnTo>
                <a:lnTo>
                  <a:pt x="0" y="2233392"/>
                </a:lnTo>
                <a:lnTo>
                  <a:pt x="0" y="0"/>
                </a:lnTo>
                <a:close/>
              </a:path>
            </a:pathLst>
          </a:custGeom>
          <a:blipFill>
            <a:blip r:embed="rId4"/>
            <a:stretch>
              <a:fillRect t="-21163" r="-9201" b="-21163"/>
            </a:stretch>
          </a:blipFill>
        </p:spPr>
      </p:sp>
      <p:sp>
        <p:nvSpPr>
          <p:cNvPr id="14" name="TextBox 14"/>
          <p:cNvSpPr txBox="1"/>
          <p:nvPr/>
        </p:nvSpPr>
        <p:spPr>
          <a:xfrm>
            <a:off x="12879346" y="1711325"/>
            <a:ext cx="3867178" cy="530225"/>
          </a:xfrm>
          <a:prstGeom prst="rect">
            <a:avLst/>
          </a:prstGeom>
        </p:spPr>
        <p:txBody>
          <a:bodyPr lIns="0" tIns="0" rIns="0" bIns="0" rtlCol="0" anchor="t">
            <a:spAutoFit/>
          </a:bodyPr>
          <a:lstStyle/>
          <a:p>
            <a:pPr algn="ctr">
              <a:lnSpc>
                <a:spcPts val="3999"/>
              </a:lnSpc>
            </a:pPr>
            <a:r>
              <a:rPr lang="en-US" sz="3999">
                <a:solidFill>
                  <a:srgbClr val="FFFFFF"/>
                </a:solidFill>
                <a:latin typeface="Proxima Nova"/>
                <a:ea typeface="Proxima Nova"/>
                <a:cs typeface="Proxima Nova"/>
                <a:sym typeface="Proxima Nova"/>
              </a:rPr>
              <a:t>CONSULTANCY</a:t>
            </a:r>
          </a:p>
        </p:txBody>
      </p:sp>
      <p:sp>
        <p:nvSpPr>
          <p:cNvPr id="15" name="TextBox 15"/>
          <p:cNvSpPr txBox="1"/>
          <p:nvPr/>
        </p:nvSpPr>
        <p:spPr>
          <a:xfrm>
            <a:off x="1028700" y="8762643"/>
            <a:ext cx="6109970" cy="1358264"/>
          </a:xfrm>
          <a:prstGeom prst="rect">
            <a:avLst/>
          </a:prstGeom>
        </p:spPr>
        <p:txBody>
          <a:bodyPr lIns="0" tIns="0" rIns="0" bIns="0" rtlCol="0" anchor="t">
            <a:spAutoFit/>
          </a:bodyPr>
          <a:lstStyle/>
          <a:p>
            <a:pPr algn="l">
              <a:lnSpc>
                <a:spcPts val="3599"/>
              </a:lnSpc>
            </a:pPr>
            <a:r>
              <a:rPr lang="en-US" sz="3599">
                <a:solidFill>
                  <a:srgbClr val="FFFFFF"/>
                </a:solidFill>
                <a:latin typeface="Proxima Nova"/>
                <a:ea typeface="Proxima Nova"/>
                <a:cs typeface="Proxima Nova"/>
                <a:sym typeface="Proxima Nova"/>
              </a:rPr>
              <a:t>Created By:  PRITIKAA.S</a:t>
            </a:r>
          </a:p>
          <a:p>
            <a:pPr algn="l">
              <a:lnSpc>
                <a:spcPts val="3599"/>
              </a:lnSpc>
            </a:pPr>
            <a:r>
              <a:rPr lang="en-US" sz="3599">
                <a:solidFill>
                  <a:srgbClr val="FFFFFF"/>
                </a:solidFill>
                <a:latin typeface="Proxima Nova"/>
                <a:ea typeface="Proxima Nova"/>
                <a:cs typeface="Proxima Nova"/>
                <a:sym typeface="Proxima Nova"/>
              </a:rPr>
              <a:t>Mentor: Mrs.M.Dhivya</a:t>
            </a:r>
          </a:p>
          <a:p>
            <a:pPr algn="l">
              <a:lnSpc>
                <a:spcPts val="3599"/>
              </a:lnSpc>
            </a:pPr>
            <a:r>
              <a:rPr lang="en-US" sz="3599">
                <a:solidFill>
                  <a:srgbClr val="FFFFFF"/>
                </a:solidFill>
                <a:latin typeface="Proxima Nova"/>
                <a:ea typeface="Proxima Nova"/>
                <a:cs typeface="Proxima Nova"/>
                <a:sym typeface="Proxima Nova"/>
              </a:rPr>
              <a:t>           </a:t>
            </a:r>
          </a:p>
        </p:txBody>
      </p:sp>
      <p:sp>
        <p:nvSpPr>
          <p:cNvPr id="16" name="TextBox 16"/>
          <p:cNvSpPr txBox="1"/>
          <p:nvPr/>
        </p:nvSpPr>
        <p:spPr>
          <a:xfrm>
            <a:off x="7138670" y="8629293"/>
            <a:ext cx="16983742" cy="976631"/>
          </a:xfrm>
          <a:prstGeom prst="rect">
            <a:avLst/>
          </a:prstGeom>
        </p:spPr>
        <p:txBody>
          <a:bodyPr lIns="0" tIns="0" rIns="0" bIns="0" rtlCol="0" anchor="t">
            <a:spAutoFit/>
          </a:bodyPr>
          <a:lstStyle/>
          <a:p>
            <a:pPr algn="ctr">
              <a:lnSpc>
                <a:spcPts val="3919"/>
              </a:lnSpc>
            </a:pPr>
            <a:r>
              <a:rPr lang="en-US" sz="2799" b="1">
                <a:solidFill>
                  <a:srgbClr val="FFF7F4"/>
                </a:solidFill>
                <a:latin typeface="Proxima Nova Bold"/>
                <a:ea typeface="Proxima Nova Bold"/>
                <a:cs typeface="Proxima Nova Bold"/>
                <a:sym typeface="Proxima Nova Bold"/>
              </a:rPr>
              <a:t>CSE (III YEAR)</a:t>
            </a:r>
          </a:p>
          <a:p>
            <a:pPr algn="ctr">
              <a:lnSpc>
                <a:spcPts val="3919"/>
              </a:lnSpc>
              <a:spcBef>
                <a:spcPct val="0"/>
              </a:spcBef>
            </a:pPr>
            <a:r>
              <a:rPr lang="en-US" sz="2799" b="1">
                <a:solidFill>
                  <a:srgbClr val="FFF7F4"/>
                </a:solidFill>
                <a:latin typeface="Proxima Nova Bold"/>
                <a:ea typeface="Proxima Nova Bold"/>
                <a:cs typeface="Proxima Nova Bold"/>
                <a:sym typeface="Proxima Nova Bold"/>
              </a:rPr>
              <a:t>211422104356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5092322" y="-2908678"/>
            <a:ext cx="8267702" cy="18123653"/>
            <a:chOff x="0" y="0"/>
            <a:chExt cx="679520" cy="1665346"/>
          </a:xfrm>
        </p:grpSpPr>
        <p:sp>
          <p:nvSpPr>
            <p:cNvPr id="3" name="Freeform 3"/>
            <p:cNvSpPr/>
            <p:nvPr/>
          </p:nvSpPr>
          <p:spPr>
            <a:xfrm>
              <a:off x="0" y="0"/>
              <a:ext cx="679520" cy="1665346"/>
            </a:xfrm>
            <a:custGeom>
              <a:avLst/>
              <a:gdLst/>
              <a:ahLst/>
              <a:cxnLst/>
              <a:rect l="l" t="t" r="r" b="b"/>
              <a:pathLst>
                <a:path w="679520" h="1665346">
                  <a:moveTo>
                    <a:pt x="679520" y="0"/>
                  </a:moveTo>
                  <a:lnTo>
                    <a:pt x="679520" y="1665346"/>
                  </a:lnTo>
                  <a:lnTo>
                    <a:pt x="339760" y="1538346"/>
                  </a:lnTo>
                  <a:lnTo>
                    <a:pt x="0" y="1665346"/>
                  </a:lnTo>
                  <a:lnTo>
                    <a:pt x="0" y="0"/>
                  </a:lnTo>
                  <a:lnTo>
                    <a:pt x="679520" y="0"/>
                  </a:lnTo>
                  <a:close/>
                </a:path>
              </a:pathLst>
            </a:custGeom>
            <a:solidFill>
              <a:srgbClr val="F27D33"/>
            </a:solidFill>
          </p:spPr>
        </p:sp>
        <p:sp>
          <p:nvSpPr>
            <p:cNvPr id="4" name="TextBox 4"/>
            <p:cNvSpPr txBox="1"/>
            <p:nvPr/>
          </p:nvSpPr>
          <p:spPr>
            <a:xfrm>
              <a:off x="0" y="-38100"/>
              <a:ext cx="679520" cy="1576446"/>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0" y="401070"/>
            <a:ext cx="17259300" cy="1199496"/>
          </a:xfrm>
          <a:prstGeom prst="rect">
            <a:avLst/>
          </a:prstGeom>
        </p:spPr>
        <p:txBody>
          <a:bodyPr wrap="square" lIns="0" tIns="0" rIns="0" bIns="0" rtlCol="0" anchor="t">
            <a:spAutoFit/>
          </a:bodyPr>
          <a:lstStyle/>
          <a:p>
            <a:pPr algn="ctr">
              <a:lnSpc>
                <a:spcPts val="10500"/>
              </a:lnSpc>
            </a:pPr>
            <a:r>
              <a:rPr lang="en-US" sz="7200" b="1" dirty="0">
                <a:solidFill>
                  <a:srgbClr val="000000"/>
                </a:solidFill>
                <a:latin typeface="Proxima Nova Bold"/>
                <a:ea typeface="Proxima Nova Bold"/>
                <a:cs typeface="Proxima Nova Bold"/>
                <a:sym typeface="Proxima Nova Bold"/>
              </a:rPr>
              <a:t>MODULE-EMPLOYEE/DELIVERY BOY</a:t>
            </a:r>
          </a:p>
        </p:txBody>
      </p:sp>
      <p:sp>
        <p:nvSpPr>
          <p:cNvPr id="6" name="TextBox 6"/>
          <p:cNvSpPr txBox="1"/>
          <p:nvPr/>
        </p:nvSpPr>
        <p:spPr>
          <a:xfrm>
            <a:off x="1295400" y="2407801"/>
            <a:ext cx="16380121" cy="2163857"/>
          </a:xfrm>
          <a:prstGeom prst="rect">
            <a:avLst/>
          </a:prstGeom>
        </p:spPr>
        <p:txBody>
          <a:bodyPr wrap="square" lIns="0" tIns="0" rIns="0" bIns="0" rtlCol="0" anchor="t">
            <a:spAutoFit/>
          </a:bodyPr>
          <a:lstStyle/>
          <a:p>
            <a:pPr algn="l">
              <a:lnSpc>
                <a:spcPts val="6419"/>
              </a:lnSpc>
            </a:pPr>
            <a:r>
              <a:rPr lang="en-US" sz="4585" b="1" dirty="0">
                <a:solidFill>
                  <a:srgbClr val="FFF7F4"/>
                </a:solidFill>
                <a:latin typeface="Proxima Nova Bold"/>
                <a:ea typeface="Proxima Nova Bold"/>
                <a:cs typeface="Proxima Nova Bold"/>
                <a:sym typeface="Proxima Nova Bold"/>
              </a:rPr>
              <a:t>In this website, an employee contributes by:</a:t>
            </a:r>
          </a:p>
          <a:p>
            <a:pPr algn="l">
              <a:lnSpc>
                <a:spcPts val="5019"/>
              </a:lnSpc>
            </a:pPr>
            <a:endParaRPr lang="en-US" sz="4585" b="1" dirty="0">
              <a:solidFill>
                <a:srgbClr val="FFF7F4"/>
              </a:solidFill>
              <a:latin typeface="Proxima Nova Bold"/>
              <a:ea typeface="Proxima Nova Bold"/>
              <a:cs typeface="Proxima Nova Bold"/>
              <a:sym typeface="Proxima Nova Bold"/>
            </a:endParaRPr>
          </a:p>
          <a:p>
            <a:pPr algn="l">
              <a:lnSpc>
                <a:spcPts val="5995"/>
              </a:lnSpc>
            </a:pPr>
            <a:endParaRPr lang="en-US" sz="4585" b="1" dirty="0">
              <a:solidFill>
                <a:srgbClr val="FFF7F4"/>
              </a:solidFill>
              <a:latin typeface="Proxima Nova Bold"/>
              <a:ea typeface="Proxima Nova Bold"/>
              <a:cs typeface="Proxima Nova Bold"/>
              <a:sym typeface="Proxima Nova Bold"/>
            </a:endParaRPr>
          </a:p>
        </p:txBody>
      </p:sp>
      <p:sp>
        <p:nvSpPr>
          <p:cNvPr id="7" name="TextBox 7"/>
          <p:cNvSpPr txBox="1"/>
          <p:nvPr/>
        </p:nvSpPr>
        <p:spPr>
          <a:xfrm>
            <a:off x="1447800" y="3703654"/>
            <a:ext cx="16227721" cy="5974392"/>
          </a:xfrm>
          <a:prstGeom prst="rect">
            <a:avLst/>
          </a:prstGeom>
        </p:spPr>
        <p:txBody>
          <a:bodyPr wrap="square" lIns="0" tIns="0" rIns="0" bIns="0" rtlCol="0" anchor="t">
            <a:spAutoFit/>
          </a:bodyPr>
          <a:lstStyle/>
          <a:p>
            <a:pPr marL="906767" lvl="1" indent="-453384" algn="l">
              <a:lnSpc>
                <a:spcPts val="5879"/>
              </a:lnSpc>
              <a:buFont typeface="Arial"/>
              <a:buChar char="•"/>
            </a:pPr>
            <a:r>
              <a:rPr lang="en-US" sz="4199" b="1" dirty="0">
                <a:solidFill>
                  <a:srgbClr val="FFFFFF"/>
                </a:solidFill>
                <a:latin typeface="Proxima Nova Bold"/>
                <a:ea typeface="Proxima Nova Bold"/>
                <a:cs typeface="Proxima Nova Bold"/>
                <a:sym typeface="Proxima Nova Bold"/>
              </a:rPr>
              <a:t>  Login the account with correct username and the password</a:t>
            </a:r>
          </a:p>
          <a:p>
            <a:pPr marL="906767" lvl="1" indent="-453384" algn="l">
              <a:lnSpc>
                <a:spcPts val="5879"/>
              </a:lnSpc>
              <a:buFont typeface="Arial"/>
              <a:buChar char="•"/>
            </a:pPr>
            <a:r>
              <a:rPr lang="en-US" sz="4199" b="1" dirty="0">
                <a:solidFill>
                  <a:srgbClr val="FFFFFF"/>
                </a:solidFill>
                <a:latin typeface="Proxima Nova Bold"/>
                <a:ea typeface="Proxima Nova Bold"/>
                <a:cs typeface="Proxima Nova Bold"/>
                <a:sym typeface="Proxima Nova Bold"/>
              </a:rPr>
              <a:t>  View their Own Profile</a:t>
            </a:r>
          </a:p>
          <a:p>
            <a:pPr marL="906767" lvl="1" indent="-453384" algn="l">
              <a:lnSpc>
                <a:spcPts val="5879"/>
              </a:lnSpc>
              <a:buFont typeface="Arial"/>
              <a:buChar char="•"/>
            </a:pPr>
            <a:r>
              <a:rPr lang="en-US" sz="4199" b="1" dirty="0">
                <a:solidFill>
                  <a:srgbClr val="FFFFFF"/>
                </a:solidFill>
                <a:latin typeface="Proxima Nova Bold"/>
                <a:ea typeface="Proxima Nova Bold"/>
                <a:cs typeface="Proxima Nova Bold"/>
                <a:sym typeface="Proxima Nova Bold"/>
              </a:rPr>
              <a:t>  Put the attendance details</a:t>
            </a:r>
          </a:p>
          <a:p>
            <a:pPr marL="906767" lvl="1" indent="-453384" algn="l">
              <a:lnSpc>
                <a:spcPts val="5879"/>
              </a:lnSpc>
              <a:buFont typeface="Arial"/>
              <a:buChar char="•"/>
            </a:pPr>
            <a:r>
              <a:rPr lang="en-US" sz="4199" b="1" dirty="0">
                <a:solidFill>
                  <a:srgbClr val="FFFFFF"/>
                </a:solidFill>
                <a:latin typeface="Proxima Nova Bold"/>
                <a:ea typeface="Proxima Nova Bold"/>
                <a:cs typeface="Proxima Nova Bold"/>
                <a:sym typeface="Proxima Nova Bold"/>
              </a:rPr>
              <a:t> View all the salary details.</a:t>
            </a:r>
          </a:p>
          <a:p>
            <a:pPr marL="906767" lvl="1" indent="-453384" algn="l">
              <a:lnSpc>
                <a:spcPts val="5879"/>
              </a:lnSpc>
              <a:buFont typeface="Arial"/>
              <a:buChar char="•"/>
            </a:pPr>
            <a:r>
              <a:rPr lang="en-US" sz="4199" b="1" dirty="0">
                <a:solidFill>
                  <a:srgbClr val="FFFFFF"/>
                </a:solidFill>
                <a:latin typeface="Proxima Nova Bold"/>
                <a:ea typeface="Proxima Nova Bold"/>
                <a:cs typeface="Proxima Nova Bold"/>
                <a:sym typeface="Proxima Nova Bold"/>
              </a:rPr>
              <a:t> View all assigned works and uploaded status by the admin</a:t>
            </a:r>
          </a:p>
          <a:p>
            <a:pPr marL="906767" lvl="1" indent="-453384" algn="l">
              <a:lnSpc>
                <a:spcPts val="5879"/>
              </a:lnSpc>
              <a:buFont typeface="Arial"/>
              <a:buChar char="•"/>
            </a:pPr>
            <a:r>
              <a:rPr lang="en-US" sz="4199" b="1" dirty="0">
                <a:solidFill>
                  <a:srgbClr val="FFFFFF"/>
                </a:solidFill>
                <a:latin typeface="Proxima Nova Bold"/>
                <a:ea typeface="Proxima Nova Bold"/>
                <a:cs typeface="Proxima Nova Bold"/>
                <a:sym typeface="Proxima Nova Bold"/>
              </a:rPr>
              <a:t> Logout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5039538" y="-2961463"/>
            <a:ext cx="8208924" cy="18288003"/>
            <a:chOff x="0" y="0"/>
            <a:chExt cx="635577" cy="1665346"/>
          </a:xfrm>
        </p:grpSpPr>
        <p:sp>
          <p:nvSpPr>
            <p:cNvPr id="3" name="Freeform 3"/>
            <p:cNvSpPr/>
            <p:nvPr/>
          </p:nvSpPr>
          <p:spPr>
            <a:xfrm>
              <a:off x="0" y="0"/>
              <a:ext cx="635577" cy="1665346"/>
            </a:xfrm>
            <a:custGeom>
              <a:avLst/>
              <a:gdLst/>
              <a:ahLst/>
              <a:cxnLst/>
              <a:rect l="l" t="t" r="r" b="b"/>
              <a:pathLst>
                <a:path w="635577" h="1665346">
                  <a:moveTo>
                    <a:pt x="635577" y="0"/>
                  </a:moveTo>
                  <a:lnTo>
                    <a:pt x="635577" y="1665346"/>
                  </a:lnTo>
                  <a:lnTo>
                    <a:pt x="317788" y="1538346"/>
                  </a:lnTo>
                  <a:lnTo>
                    <a:pt x="0" y="1665346"/>
                  </a:lnTo>
                  <a:lnTo>
                    <a:pt x="0" y="0"/>
                  </a:lnTo>
                  <a:lnTo>
                    <a:pt x="635577" y="0"/>
                  </a:lnTo>
                  <a:close/>
                </a:path>
              </a:pathLst>
            </a:custGeom>
            <a:solidFill>
              <a:srgbClr val="F27D33"/>
            </a:solidFill>
          </p:spPr>
        </p:sp>
        <p:sp>
          <p:nvSpPr>
            <p:cNvPr id="4" name="TextBox 4"/>
            <p:cNvSpPr txBox="1"/>
            <p:nvPr/>
          </p:nvSpPr>
          <p:spPr>
            <a:xfrm>
              <a:off x="0" y="-38100"/>
              <a:ext cx="635577" cy="1576446"/>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0" y="404170"/>
            <a:ext cx="11216345" cy="1298625"/>
          </a:xfrm>
          <a:prstGeom prst="rect">
            <a:avLst/>
          </a:prstGeom>
        </p:spPr>
        <p:txBody>
          <a:bodyPr wrap="square" lIns="0" tIns="0" rIns="0" bIns="0" rtlCol="0" anchor="t">
            <a:spAutoFit/>
          </a:bodyPr>
          <a:lstStyle/>
          <a:p>
            <a:pPr algn="ctr">
              <a:lnSpc>
                <a:spcPts val="11259"/>
              </a:lnSpc>
            </a:pPr>
            <a:r>
              <a:rPr lang="en-US" sz="8042" b="1" dirty="0">
                <a:solidFill>
                  <a:srgbClr val="000000"/>
                </a:solidFill>
                <a:latin typeface="Proxima Nova Bold"/>
                <a:ea typeface="Proxima Nova Bold"/>
                <a:cs typeface="Proxima Nova Bold"/>
                <a:sym typeface="Proxima Nova Bold"/>
              </a:rPr>
              <a:t>MODULE-CUSTOMER</a:t>
            </a:r>
          </a:p>
        </p:txBody>
      </p:sp>
      <p:sp>
        <p:nvSpPr>
          <p:cNvPr id="6" name="TextBox 6"/>
          <p:cNvSpPr txBox="1"/>
          <p:nvPr/>
        </p:nvSpPr>
        <p:spPr>
          <a:xfrm>
            <a:off x="425674" y="2552535"/>
            <a:ext cx="16833626" cy="1835149"/>
          </a:xfrm>
          <a:prstGeom prst="rect">
            <a:avLst/>
          </a:prstGeom>
        </p:spPr>
        <p:txBody>
          <a:bodyPr lIns="0" tIns="0" rIns="0" bIns="0" rtlCol="0" anchor="t">
            <a:spAutoFit/>
          </a:bodyPr>
          <a:lstStyle/>
          <a:p>
            <a:pPr algn="l">
              <a:lnSpc>
                <a:spcPts val="4900"/>
              </a:lnSpc>
            </a:pPr>
            <a:r>
              <a:rPr lang="en-US" sz="3500" b="1">
                <a:solidFill>
                  <a:srgbClr val="FFF7F4"/>
                </a:solidFill>
                <a:latin typeface="Proxima Nova Bold"/>
                <a:ea typeface="Proxima Nova Bold"/>
                <a:cs typeface="Proxima Nova Bold"/>
                <a:sym typeface="Proxima Nova Bold"/>
              </a:rPr>
              <a:t>In this website, a customer contributes by:</a:t>
            </a:r>
          </a:p>
          <a:p>
            <a:pPr algn="l">
              <a:lnSpc>
                <a:spcPts val="4900"/>
              </a:lnSpc>
            </a:pPr>
            <a:endParaRPr lang="en-US" sz="3500" b="1">
              <a:solidFill>
                <a:srgbClr val="FFF7F4"/>
              </a:solidFill>
              <a:latin typeface="Proxima Nova Bold"/>
              <a:ea typeface="Proxima Nova Bold"/>
              <a:cs typeface="Proxima Nova Bold"/>
              <a:sym typeface="Proxima Nova Bold"/>
            </a:endParaRPr>
          </a:p>
          <a:p>
            <a:pPr algn="l">
              <a:lnSpc>
                <a:spcPts val="4900"/>
              </a:lnSpc>
            </a:pPr>
            <a:endParaRPr lang="en-US" sz="3500" b="1">
              <a:solidFill>
                <a:srgbClr val="FFF7F4"/>
              </a:solidFill>
              <a:latin typeface="Proxima Nova Bold"/>
              <a:ea typeface="Proxima Nova Bold"/>
              <a:cs typeface="Proxima Nova Bold"/>
              <a:sym typeface="Proxima Nova Bold"/>
            </a:endParaRPr>
          </a:p>
        </p:txBody>
      </p:sp>
      <p:sp>
        <p:nvSpPr>
          <p:cNvPr id="7" name="TextBox 7"/>
          <p:cNvSpPr txBox="1"/>
          <p:nvPr/>
        </p:nvSpPr>
        <p:spPr>
          <a:xfrm>
            <a:off x="1394648" y="3242701"/>
            <a:ext cx="16529109" cy="7937814"/>
          </a:xfrm>
          <a:prstGeom prst="rect">
            <a:avLst/>
          </a:prstGeom>
        </p:spPr>
        <p:txBody>
          <a:bodyPr wrap="square" lIns="0" tIns="0" rIns="0" bIns="0" rtlCol="0" anchor="t">
            <a:spAutoFit/>
          </a:bodyPr>
          <a:lstStyle/>
          <a:p>
            <a:pPr algn="l">
              <a:lnSpc>
                <a:spcPts val="4759"/>
              </a:lnSpc>
              <a:spcBef>
                <a:spcPct val="0"/>
              </a:spcBef>
            </a:pPr>
            <a:r>
              <a:rPr lang="en-US" sz="3399" b="1" dirty="0">
                <a:solidFill>
                  <a:srgbClr val="FFFFFF"/>
                </a:solidFill>
                <a:latin typeface="Proxima Nova Bold"/>
                <a:ea typeface="Proxima Nova Bold"/>
                <a:cs typeface="Proxima Nova Bold"/>
                <a:sym typeface="Proxima Nova Bold"/>
              </a:rPr>
              <a:t>Register the account with basic information</a:t>
            </a:r>
          </a:p>
          <a:p>
            <a:pPr marL="734051" lvl="1" indent="-367026" algn="l">
              <a:lnSpc>
                <a:spcPts val="4759"/>
              </a:lnSpc>
              <a:buFont typeface="Arial"/>
              <a:buChar char="•"/>
            </a:pPr>
            <a:r>
              <a:rPr lang="en-US" sz="3399" b="1" dirty="0">
                <a:solidFill>
                  <a:srgbClr val="FFFFFF"/>
                </a:solidFill>
                <a:latin typeface="Proxima Nova Bold"/>
                <a:ea typeface="Proxima Nova Bold"/>
                <a:cs typeface="Proxima Nova Bold"/>
                <a:sym typeface="Proxima Nova Bold"/>
              </a:rPr>
              <a:t>  Login the account with the correct user’s name and password</a:t>
            </a:r>
          </a:p>
          <a:p>
            <a:pPr marL="734051" lvl="1" indent="-367026" algn="l">
              <a:lnSpc>
                <a:spcPts val="4759"/>
              </a:lnSpc>
              <a:buFont typeface="Arial"/>
              <a:buChar char="•"/>
            </a:pPr>
            <a:r>
              <a:rPr lang="en-US" sz="3399" b="1" dirty="0">
                <a:solidFill>
                  <a:srgbClr val="FFFFFF"/>
                </a:solidFill>
                <a:latin typeface="Proxima Nova Bold"/>
                <a:ea typeface="Proxima Nova Bold"/>
                <a:cs typeface="Proxima Nova Bold"/>
                <a:sym typeface="Proxima Nova Bold"/>
              </a:rPr>
              <a:t>  View their own profile</a:t>
            </a:r>
          </a:p>
          <a:p>
            <a:pPr marL="734051" lvl="1" indent="-367026" algn="l">
              <a:lnSpc>
                <a:spcPts val="4759"/>
              </a:lnSpc>
              <a:buFont typeface="Arial"/>
              <a:buChar char="•"/>
            </a:pPr>
            <a:r>
              <a:rPr lang="en-US" sz="3399" b="1" dirty="0">
                <a:solidFill>
                  <a:srgbClr val="FFFFFF"/>
                </a:solidFill>
                <a:latin typeface="Proxima Nova Bold"/>
                <a:ea typeface="Proxima Nova Bold"/>
                <a:cs typeface="Proxima Nova Bold"/>
                <a:sym typeface="Proxima Nova Bold"/>
              </a:rPr>
              <a:t>  View the menu of products available in the Machinery store, add to cart and </a:t>
            </a:r>
          </a:p>
          <a:p>
            <a:pPr algn="l">
              <a:lnSpc>
                <a:spcPts val="4759"/>
              </a:lnSpc>
              <a:spcBef>
                <a:spcPct val="0"/>
              </a:spcBef>
            </a:pPr>
            <a:r>
              <a:rPr lang="en-US" sz="3399" b="1" dirty="0">
                <a:solidFill>
                  <a:srgbClr val="FFFFFF"/>
                </a:solidFill>
                <a:latin typeface="Proxima Nova Bold"/>
                <a:ea typeface="Proxima Nova Bold"/>
                <a:cs typeface="Proxima Nova Bold"/>
                <a:sym typeface="Proxima Nova Bold"/>
              </a:rPr>
              <a:t> --&gt;if you want choose online payment means, enter your bank details and the Cash on Delivery</a:t>
            </a:r>
          </a:p>
          <a:p>
            <a:pPr marL="734051" lvl="1" indent="-367026" algn="l">
              <a:lnSpc>
                <a:spcPts val="4759"/>
              </a:lnSpc>
              <a:buFont typeface="Arial"/>
              <a:buChar char="•"/>
            </a:pPr>
            <a:r>
              <a:rPr lang="en-US" sz="3399" b="1" dirty="0">
                <a:solidFill>
                  <a:srgbClr val="FFFFFF"/>
                </a:solidFill>
                <a:latin typeface="Proxima Nova Bold"/>
                <a:ea typeface="Proxima Nova Bold"/>
                <a:cs typeface="Proxima Nova Bold"/>
                <a:sym typeface="Proxima Nova Bold"/>
              </a:rPr>
              <a:t>  View all the order status</a:t>
            </a:r>
          </a:p>
          <a:p>
            <a:pPr marL="734051" lvl="1" indent="-367026" algn="l">
              <a:lnSpc>
                <a:spcPts val="4759"/>
              </a:lnSpc>
              <a:buFont typeface="Arial"/>
              <a:buChar char="•"/>
            </a:pPr>
            <a:r>
              <a:rPr lang="en-US" sz="3399" b="1" dirty="0">
                <a:solidFill>
                  <a:srgbClr val="FFFFFF"/>
                </a:solidFill>
                <a:latin typeface="Proxima Nova Bold"/>
                <a:ea typeface="Proxima Nova Bold"/>
                <a:cs typeface="Proxima Nova Bold"/>
                <a:sym typeface="Proxima Nova Bold"/>
              </a:rPr>
              <a:t>  View all your transaction detail. Once you get that products means it is visible.</a:t>
            </a:r>
          </a:p>
          <a:p>
            <a:pPr marL="734051" lvl="1" indent="-367026" algn="l">
              <a:lnSpc>
                <a:spcPts val="4759"/>
              </a:lnSpc>
              <a:buFont typeface="Arial"/>
              <a:buChar char="•"/>
            </a:pPr>
            <a:r>
              <a:rPr lang="en-US" sz="3399" b="1" dirty="0">
                <a:solidFill>
                  <a:srgbClr val="FFFFFF"/>
                </a:solidFill>
                <a:latin typeface="Proxima Nova Bold"/>
                <a:ea typeface="Proxima Nova Bold"/>
                <a:cs typeface="Proxima Nova Bold"/>
                <a:sym typeface="Proxima Nova Bold"/>
              </a:rPr>
              <a:t> Logout</a:t>
            </a:r>
          </a:p>
          <a:p>
            <a:pPr algn="l">
              <a:lnSpc>
                <a:spcPts val="4759"/>
              </a:lnSpc>
              <a:spcBef>
                <a:spcPct val="0"/>
              </a:spcBef>
            </a:pPr>
            <a:r>
              <a:rPr lang="en-US" sz="3399" b="1" dirty="0">
                <a:solidFill>
                  <a:srgbClr val="FFFFFF"/>
                </a:solidFill>
                <a:latin typeface="Proxima Nova Bold"/>
                <a:ea typeface="Proxima Nova Bold"/>
                <a:cs typeface="Proxima Nova Bold"/>
                <a:sym typeface="Proxima Nova Bold"/>
              </a:rPr>
              <a:t> </a:t>
            </a:r>
          </a:p>
          <a:p>
            <a:pPr algn="l">
              <a:lnSpc>
                <a:spcPts val="4759"/>
              </a:lnSpc>
              <a:spcBef>
                <a:spcPct val="0"/>
              </a:spcBef>
            </a:pPr>
            <a:r>
              <a:rPr lang="en-US" sz="3399" dirty="0">
                <a:solidFill>
                  <a:srgbClr val="000000"/>
                </a:solidFill>
                <a:latin typeface="Proxima Nova"/>
                <a:ea typeface="Proxima Nova"/>
                <a:cs typeface="Proxima Nova"/>
                <a:sym typeface="Proxima Nova"/>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2604146" y="9258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7126649" y="4716606"/>
            <a:ext cx="510857" cy="650396"/>
          </a:xfrm>
          <a:custGeom>
            <a:avLst/>
            <a:gdLst/>
            <a:ahLst/>
            <a:cxnLst/>
            <a:rect l="l" t="t" r="r" b="b"/>
            <a:pathLst>
              <a:path w="510857" h="650396">
                <a:moveTo>
                  <a:pt x="0" y="0"/>
                </a:moveTo>
                <a:lnTo>
                  <a:pt x="510857" y="0"/>
                </a:lnTo>
                <a:lnTo>
                  <a:pt x="510857" y="650396"/>
                </a:lnTo>
                <a:lnTo>
                  <a:pt x="0" y="6503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604146" y="4716606"/>
            <a:ext cx="510857" cy="650396"/>
          </a:xfrm>
          <a:custGeom>
            <a:avLst/>
            <a:gdLst/>
            <a:ahLst/>
            <a:cxnLst/>
            <a:rect l="l" t="t" r="r" b="b"/>
            <a:pathLst>
              <a:path w="510857" h="650396">
                <a:moveTo>
                  <a:pt x="0" y="0"/>
                </a:moveTo>
                <a:lnTo>
                  <a:pt x="510857" y="0"/>
                </a:lnTo>
                <a:lnTo>
                  <a:pt x="510857" y="650396"/>
                </a:lnTo>
                <a:lnTo>
                  <a:pt x="0" y="6503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028700" y="1941196"/>
            <a:ext cx="15895048" cy="8345804"/>
          </a:xfrm>
          <a:prstGeom prst="rect">
            <a:avLst/>
          </a:prstGeom>
        </p:spPr>
        <p:txBody>
          <a:bodyPr lIns="0" tIns="0" rIns="0" bIns="0" rtlCol="0" anchor="t">
            <a:spAutoFit/>
          </a:bodyPr>
          <a:lstStyle/>
          <a:p>
            <a:pPr algn="l">
              <a:lnSpc>
                <a:spcPts val="4760"/>
              </a:lnSpc>
            </a:pPr>
            <a:r>
              <a:rPr lang="en-US" sz="3400" b="1">
                <a:solidFill>
                  <a:srgbClr val="000000"/>
                </a:solidFill>
                <a:latin typeface="Canva Sans Bold"/>
                <a:ea typeface="Canva Sans Bold"/>
                <a:cs typeface="Canva Sans Bold"/>
                <a:sym typeface="Canva Sans Bold"/>
              </a:rPr>
              <a:t>Client Layer (Front-End)</a:t>
            </a:r>
          </a:p>
          <a:p>
            <a:pPr algn="l">
              <a:lnSpc>
                <a:spcPts val="4760"/>
              </a:lnSpc>
            </a:pPr>
            <a:r>
              <a:rPr lang="en-US" sz="3400" b="1">
                <a:solidFill>
                  <a:srgbClr val="000000"/>
                </a:solidFill>
                <a:latin typeface="Canva Sans Bold"/>
                <a:ea typeface="Canva Sans Bold"/>
                <a:cs typeface="Canva Sans Bold"/>
                <a:sym typeface="Canva Sans Bold"/>
              </a:rPr>
              <a:t>User Interface (UI): This is where users interact with the website. It includes:</a:t>
            </a:r>
          </a:p>
          <a:p>
            <a:pPr marL="1468138" lvl="2" indent="-489379" algn="l">
              <a:lnSpc>
                <a:spcPts val="4760"/>
              </a:lnSpc>
              <a:buFont typeface="Arial"/>
              <a:buChar char="⚬"/>
            </a:pPr>
            <a:r>
              <a:rPr lang="en-US" sz="3400" b="1">
                <a:solidFill>
                  <a:srgbClr val="000000"/>
                </a:solidFill>
                <a:latin typeface="Canva Sans Bold"/>
                <a:ea typeface="Canva Sans Bold"/>
                <a:cs typeface="Canva Sans Bold"/>
                <a:sym typeface="Canva Sans Bold"/>
              </a:rPr>
              <a:t>Homepage: Showcases key information and features.</a:t>
            </a:r>
          </a:p>
          <a:p>
            <a:pPr marL="1468138" lvl="2" indent="-489379" algn="l">
              <a:lnSpc>
                <a:spcPts val="4760"/>
              </a:lnSpc>
              <a:buFont typeface="Arial"/>
              <a:buChar char="⚬"/>
            </a:pPr>
            <a:r>
              <a:rPr lang="en-US" sz="3400" b="1">
                <a:solidFill>
                  <a:srgbClr val="000000"/>
                </a:solidFill>
                <a:latin typeface="Canva Sans Bold"/>
                <a:ea typeface="Canva Sans Bold"/>
                <a:cs typeface="Canva Sans Bold"/>
                <a:sym typeface="Canva Sans Bold"/>
              </a:rPr>
              <a:t>Product Pages: Detailed information about machines, specifications, and images.</a:t>
            </a:r>
          </a:p>
          <a:p>
            <a:pPr marL="1468138" lvl="2" indent="-489379" algn="l">
              <a:lnSpc>
                <a:spcPts val="4760"/>
              </a:lnSpc>
              <a:buFont typeface="Arial"/>
              <a:buChar char="⚬"/>
            </a:pPr>
            <a:r>
              <a:rPr lang="en-US" sz="3400" b="1">
                <a:solidFill>
                  <a:srgbClr val="000000"/>
                </a:solidFill>
                <a:latin typeface="Canva Sans Bold"/>
                <a:ea typeface="Canva Sans Bold"/>
                <a:cs typeface="Canva Sans Bold"/>
                <a:sym typeface="Canva Sans Bold"/>
              </a:rPr>
              <a:t>Service Pages: Information about maintenance, support, and other services.</a:t>
            </a:r>
          </a:p>
          <a:p>
            <a:pPr marL="1468138" lvl="2" indent="-489379" algn="l">
              <a:lnSpc>
                <a:spcPts val="4760"/>
              </a:lnSpc>
              <a:buFont typeface="Arial"/>
              <a:buChar char="⚬"/>
            </a:pPr>
            <a:r>
              <a:rPr lang="en-US" sz="3400" b="1">
                <a:solidFill>
                  <a:srgbClr val="000000"/>
                </a:solidFill>
                <a:latin typeface="Canva Sans Bold"/>
                <a:ea typeface="Canva Sans Bold"/>
                <a:cs typeface="Canva Sans Bold"/>
                <a:sym typeface="Canva Sans Bold"/>
              </a:rPr>
              <a:t>Contact Forms: Allows users to get in touch with the company.</a:t>
            </a:r>
          </a:p>
          <a:p>
            <a:pPr marL="1468138" lvl="2" indent="-489379" algn="l">
              <a:lnSpc>
                <a:spcPts val="4760"/>
              </a:lnSpc>
              <a:buFont typeface="Arial"/>
              <a:buChar char="⚬"/>
            </a:pPr>
            <a:r>
              <a:rPr lang="en-US" sz="3400" b="1">
                <a:solidFill>
                  <a:srgbClr val="000000"/>
                </a:solidFill>
                <a:latin typeface="Canva Sans Bold"/>
                <a:ea typeface="Canva Sans Bold"/>
                <a:cs typeface="Canva Sans Bold"/>
                <a:sym typeface="Canva Sans Bold"/>
              </a:rPr>
              <a:t>Login/Signup Pages: For customer accounts and personalized services.</a:t>
            </a:r>
          </a:p>
          <a:p>
            <a:pPr marL="1468138" lvl="2" indent="-489379" algn="l">
              <a:lnSpc>
                <a:spcPts val="4760"/>
              </a:lnSpc>
              <a:buFont typeface="Arial"/>
              <a:buChar char="⚬"/>
            </a:pPr>
            <a:r>
              <a:rPr lang="en-US" sz="3400" b="1">
                <a:solidFill>
                  <a:srgbClr val="000000"/>
                </a:solidFill>
                <a:latin typeface="Canva Sans Bold"/>
                <a:ea typeface="Canva Sans Bold"/>
                <a:cs typeface="Canva Sans Bold"/>
                <a:sym typeface="Canva Sans Bold"/>
              </a:rPr>
              <a:t>Search Functionality: To help users find specific machines or services.</a:t>
            </a:r>
          </a:p>
          <a:p>
            <a:pPr algn="l">
              <a:lnSpc>
                <a:spcPts val="4480"/>
              </a:lnSpc>
            </a:pPr>
            <a:endParaRPr lang="en-US" sz="3400" b="1">
              <a:solidFill>
                <a:srgbClr val="000000"/>
              </a:solidFill>
              <a:latin typeface="Canva Sans Bold"/>
              <a:ea typeface="Canva Sans Bold"/>
              <a:cs typeface="Canva Sans Bold"/>
              <a:sym typeface="Canva Sans Bold"/>
            </a:endParaRPr>
          </a:p>
        </p:txBody>
      </p:sp>
      <p:sp>
        <p:nvSpPr>
          <p:cNvPr id="7" name="Freeform 7"/>
          <p:cNvSpPr/>
          <p:nvPr/>
        </p:nvSpPr>
        <p:spPr>
          <a:xfrm>
            <a:off x="14990066" y="89462"/>
            <a:ext cx="2724950" cy="2536681"/>
          </a:xfrm>
          <a:custGeom>
            <a:avLst/>
            <a:gdLst/>
            <a:ahLst/>
            <a:cxnLst/>
            <a:rect l="l" t="t" r="r" b="b"/>
            <a:pathLst>
              <a:path w="2724950" h="2536681">
                <a:moveTo>
                  <a:pt x="0" y="0"/>
                </a:moveTo>
                <a:lnTo>
                  <a:pt x="2724950" y="0"/>
                </a:lnTo>
                <a:lnTo>
                  <a:pt x="2724950" y="2536681"/>
                </a:lnTo>
                <a:lnTo>
                  <a:pt x="0" y="253668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1028700" y="889248"/>
            <a:ext cx="7480465" cy="965684"/>
          </a:xfrm>
          <a:prstGeom prst="rect">
            <a:avLst/>
          </a:prstGeom>
        </p:spPr>
        <p:txBody>
          <a:bodyPr lIns="0" tIns="0" rIns="0" bIns="0" rtlCol="0" anchor="t">
            <a:spAutoFit/>
          </a:bodyPr>
          <a:lstStyle/>
          <a:p>
            <a:pPr algn="l">
              <a:lnSpc>
                <a:spcPts val="7562"/>
              </a:lnSpc>
            </a:pPr>
            <a:r>
              <a:rPr lang="en-US" sz="6576" b="1">
                <a:solidFill>
                  <a:srgbClr val="F27D33"/>
                </a:solidFill>
                <a:latin typeface="Proxima Nova Bold"/>
                <a:ea typeface="Proxima Nova Bold"/>
                <a:cs typeface="Proxima Nova Bold"/>
                <a:sym typeface="Proxima Nova Bold"/>
              </a:rPr>
              <a:t>DESCRIPTION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0600" y="1943100"/>
            <a:ext cx="15868049" cy="7399019"/>
          </a:xfrm>
          <a:prstGeom prst="rect">
            <a:avLst/>
          </a:prstGeom>
        </p:spPr>
        <p:txBody>
          <a:bodyPr lIns="0" tIns="0" rIns="0" bIns="0" rtlCol="0" anchor="t">
            <a:spAutoFit/>
          </a:bodyPr>
          <a:lstStyle/>
          <a:p>
            <a:pPr algn="l">
              <a:lnSpc>
                <a:spcPts val="5880"/>
              </a:lnSpc>
            </a:pPr>
            <a:r>
              <a:rPr lang="en-US" sz="4200" b="1">
                <a:solidFill>
                  <a:srgbClr val="000000"/>
                </a:solidFill>
                <a:latin typeface="Canva Sans Bold"/>
                <a:ea typeface="Canva Sans Bold"/>
                <a:cs typeface="Canva Sans Bold"/>
                <a:sym typeface="Canva Sans Bold"/>
              </a:rPr>
              <a:t>Application Layer (Back-End)</a:t>
            </a:r>
          </a:p>
          <a:p>
            <a:pPr algn="l">
              <a:lnSpc>
                <a:spcPts val="5880"/>
              </a:lnSpc>
            </a:pPr>
            <a:r>
              <a:rPr lang="en-US" sz="4200" b="1">
                <a:solidFill>
                  <a:srgbClr val="000000"/>
                </a:solidFill>
                <a:latin typeface="Canva Sans Bold"/>
                <a:ea typeface="Canva Sans Bold"/>
                <a:cs typeface="Canva Sans Bold"/>
                <a:sym typeface="Canva Sans Bold"/>
              </a:rPr>
              <a:t>Web Server: Handles incoming HTTP requests and serves the website’s pages.</a:t>
            </a:r>
          </a:p>
          <a:p>
            <a:pPr marL="1813570" lvl="2" indent="-604523" algn="l">
              <a:lnSpc>
                <a:spcPts val="5880"/>
              </a:lnSpc>
              <a:buFont typeface="Arial"/>
              <a:buChar char="⚬"/>
            </a:pPr>
            <a:r>
              <a:rPr lang="en-US" sz="4200" b="1">
                <a:solidFill>
                  <a:srgbClr val="000000"/>
                </a:solidFill>
                <a:latin typeface="Canva Sans Bold"/>
                <a:ea typeface="Canva Sans Bold"/>
                <a:cs typeface="Canva Sans Bold"/>
                <a:sym typeface="Canva Sans Bold"/>
              </a:rPr>
              <a:t>Server-side Logic: Manages business logic, processes user requests, and interacts with databases.</a:t>
            </a:r>
          </a:p>
          <a:p>
            <a:pPr marL="1813570" lvl="2" indent="-604523" algn="l">
              <a:lnSpc>
                <a:spcPts val="5880"/>
              </a:lnSpc>
              <a:buFont typeface="Arial"/>
              <a:buChar char="⚬"/>
            </a:pPr>
            <a:r>
              <a:rPr lang="en-US" sz="4200" b="1">
                <a:solidFill>
                  <a:srgbClr val="000000"/>
                </a:solidFill>
                <a:latin typeface="Canva Sans Bold"/>
                <a:ea typeface="Canva Sans Bold"/>
                <a:cs typeface="Canva Sans Bold"/>
                <a:sym typeface="Canva Sans Bold"/>
              </a:rPr>
              <a:t>API Endpoints: Provides data to the front-end and handles communication between the client and server.</a:t>
            </a:r>
          </a:p>
          <a:p>
            <a:pPr algn="l">
              <a:lnSpc>
                <a:spcPts val="5880"/>
              </a:lnSpc>
            </a:pPr>
            <a:endParaRPr lang="en-US" sz="4200" b="1">
              <a:solidFill>
                <a:srgbClr val="000000"/>
              </a:solidFill>
              <a:latin typeface="Canva Sans Bold"/>
              <a:ea typeface="Canva Sans Bold"/>
              <a:cs typeface="Canva Sans Bold"/>
              <a:sym typeface="Canva Sans Bold"/>
            </a:endParaRPr>
          </a:p>
          <a:p>
            <a:pPr algn="l">
              <a:lnSpc>
                <a:spcPts val="5880"/>
              </a:lnSpc>
            </a:pPr>
            <a:endParaRPr lang="en-US" sz="4200" b="1">
              <a:solidFill>
                <a:srgbClr val="000000"/>
              </a:solidFill>
              <a:latin typeface="Canva Sans Bold"/>
              <a:ea typeface="Canva Sans Bold"/>
              <a:cs typeface="Canva Sans Bold"/>
              <a:sym typeface="Canva Sans Bold"/>
            </a:endParaRPr>
          </a:p>
        </p:txBody>
      </p:sp>
      <p:sp>
        <p:nvSpPr>
          <p:cNvPr id="3" name="Freeform 3"/>
          <p:cNvSpPr/>
          <p:nvPr/>
        </p:nvSpPr>
        <p:spPr>
          <a:xfrm>
            <a:off x="13716000" y="114300"/>
            <a:ext cx="3959786" cy="2635058"/>
          </a:xfrm>
          <a:custGeom>
            <a:avLst/>
            <a:gdLst/>
            <a:ahLst/>
            <a:cxnLst/>
            <a:rect l="l" t="t" r="r" b="b"/>
            <a:pathLst>
              <a:path w="3959786" h="2635058">
                <a:moveTo>
                  <a:pt x="0" y="0"/>
                </a:moveTo>
                <a:lnTo>
                  <a:pt x="3959786" y="0"/>
                </a:lnTo>
                <a:lnTo>
                  <a:pt x="3959786" y="2635058"/>
                </a:lnTo>
                <a:lnTo>
                  <a:pt x="0" y="2635058"/>
                </a:lnTo>
                <a:lnTo>
                  <a:pt x="0" y="0"/>
                </a:lnTo>
                <a:close/>
              </a:path>
            </a:pathLst>
          </a:custGeom>
          <a:blipFill>
            <a:blip r:embed="rId2"/>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a:off x="10086128" y="2338627"/>
            <a:ext cx="6982917" cy="7311955"/>
          </a:xfrm>
          <a:custGeom>
            <a:avLst/>
            <a:gdLst/>
            <a:ahLst/>
            <a:cxnLst/>
            <a:rect l="l" t="t" r="r" b="b"/>
            <a:pathLst>
              <a:path w="6982917" h="7311955">
                <a:moveTo>
                  <a:pt x="0" y="0"/>
                </a:moveTo>
                <a:lnTo>
                  <a:pt x="6982916" y="0"/>
                </a:lnTo>
                <a:lnTo>
                  <a:pt x="6982916" y="7311955"/>
                </a:lnTo>
                <a:lnTo>
                  <a:pt x="0" y="7311955"/>
                </a:lnTo>
                <a:lnTo>
                  <a:pt x="0" y="0"/>
                </a:lnTo>
                <a:close/>
              </a:path>
            </a:pathLst>
          </a:custGeom>
          <a:blipFill>
            <a:blip r:embed="rId2"/>
            <a:stretch>
              <a:fillRect/>
            </a:stretch>
          </a:blipFill>
        </p:spPr>
      </p:sp>
      <p:sp>
        <p:nvSpPr>
          <p:cNvPr id="7" name="TextBox 7"/>
          <p:cNvSpPr txBox="1"/>
          <p:nvPr/>
        </p:nvSpPr>
        <p:spPr>
          <a:xfrm>
            <a:off x="4805138" y="612690"/>
            <a:ext cx="9738773" cy="993944"/>
          </a:xfrm>
          <a:prstGeom prst="rect">
            <a:avLst/>
          </a:prstGeom>
        </p:spPr>
        <p:txBody>
          <a:bodyPr lIns="0" tIns="0" rIns="0" bIns="0" rtlCol="0" anchor="t">
            <a:spAutoFit/>
          </a:bodyPr>
          <a:lstStyle/>
          <a:p>
            <a:pPr algn="l">
              <a:lnSpc>
                <a:spcPts val="7467"/>
              </a:lnSpc>
            </a:pPr>
            <a:r>
              <a:rPr lang="en-US" sz="7619" b="1" spc="-320">
                <a:solidFill>
                  <a:schemeClr val="accent6">
                    <a:lumMod val="75000"/>
                  </a:schemeClr>
                </a:solidFill>
                <a:latin typeface="Proxima Nova Bold"/>
                <a:ea typeface="Proxima Nova Bold"/>
                <a:cs typeface="Proxima Nova Bold"/>
                <a:sym typeface="Proxima Nova Bold"/>
              </a:rPr>
              <a:t>USE CASE DIAGRAM</a:t>
            </a:r>
          </a:p>
        </p:txBody>
      </p:sp>
      <p:sp>
        <p:nvSpPr>
          <p:cNvPr id="8" name="TextBox 8"/>
          <p:cNvSpPr txBox="1"/>
          <p:nvPr/>
        </p:nvSpPr>
        <p:spPr>
          <a:xfrm>
            <a:off x="696922" y="3206433"/>
            <a:ext cx="7658839" cy="6047233"/>
          </a:xfrm>
          <a:prstGeom prst="rect">
            <a:avLst/>
          </a:prstGeom>
        </p:spPr>
        <p:txBody>
          <a:bodyPr lIns="0" tIns="0" rIns="0" bIns="0" rtlCol="0" anchor="t">
            <a:spAutoFit/>
          </a:bodyPr>
          <a:lstStyle/>
          <a:p>
            <a:pPr algn="ctr">
              <a:lnSpc>
                <a:spcPts val="5320"/>
              </a:lnSpc>
            </a:pPr>
            <a:r>
              <a:rPr lang="en-US" sz="3800" b="1" dirty="0">
                <a:latin typeface="Proxima Nova Bold"/>
                <a:ea typeface="Proxima Nova Bold"/>
                <a:cs typeface="Proxima Nova Bold"/>
                <a:sym typeface="Proxima Nova Bold"/>
              </a:rPr>
              <a:t>A use case diagram is a visual representation of how users interact with a system to achieve specific goals. It helps in identifying and organizing the functional requirements of a system by outlining the interactions between users and the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a:off x="7904912" y="1928363"/>
            <a:ext cx="8926171" cy="7804558"/>
          </a:xfrm>
          <a:custGeom>
            <a:avLst/>
            <a:gdLst/>
            <a:ahLst/>
            <a:cxnLst/>
            <a:rect l="l" t="t" r="r" b="b"/>
            <a:pathLst>
              <a:path w="8926171" h="7804558">
                <a:moveTo>
                  <a:pt x="0" y="0"/>
                </a:moveTo>
                <a:lnTo>
                  <a:pt x="8926170" y="0"/>
                </a:lnTo>
                <a:lnTo>
                  <a:pt x="8926170" y="7804558"/>
                </a:lnTo>
                <a:lnTo>
                  <a:pt x="0" y="7804558"/>
                </a:lnTo>
                <a:lnTo>
                  <a:pt x="0" y="0"/>
                </a:lnTo>
                <a:close/>
              </a:path>
            </a:pathLst>
          </a:custGeom>
          <a:blipFill>
            <a:blip r:embed="rId2"/>
            <a:stretch>
              <a:fillRect/>
            </a:stretch>
          </a:blipFill>
        </p:spPr>
        <p:txBody>
          <a:bodyPr/>
          <a:lstStyle/>
          <a:p>
            <a:endParaRPr lang="en-IN" dirty="0"/>
          </a:p>
        </p:txBody>
      </p:sp>
      <p:sp>
        <p:nvSpPr>
          <p:cNvPr id="7" name="TextBox 7"/>
          <p:cNvSpPr txBox="1"/>
          <p:nvPr/>
        </p:nvSpPr>
        <p:spPr>
          <a:xfrm>
            <a:off x="9139238" y="4962842"/>
            <a:ext cx="9525" cy="323215"/>
          </a:xfrm>
          <a:prstGeom prst="rect">
            <a:avLst/>
          </a:prstGeom>
        </p:spPr>
        <p:txBody>
          <a:bodyPr lIns="0" tIns="0" rIns="0" bIns="0" rtlCol="0" anchor="t">
            <a:spAutoFit/>
          </a:bodyPr>
          <a:lstStyle/>
          <a:p>
            <a:pPr algn="ctr">
              <a:lnSpc>
                <a:spcPts val="2659"/>
              </a:lnSpc>
              <a:spcBef>
                <a:spcPct val="0"/>
              </a:spcBef>
            </a:pPr>
            <a:endParaRPr/>
          </a:p>
        </p:txBody>
      </p:sp>
      <p:sp>
        <p:nvSpPr>
          <p:cNvPr id="8" name="TextBox 8"/>
          <p:cNvSpPr txBox="1"/>
          <p:nvPr/>
        </p:nvSpPr>
        <p:spPr>
          <a:xfrm>
            <a:off x="4950414" y="298326"/>
            <a:ext cx="8396697" cy="1219436"/>
          </a:xfrm>
          <a:prstGeom prst="rect">
            <a:avLst/>
          </a:prstGeom>
        </p:spPr>
        <p:txBody>
          <a:bodyPr lIns="0" tIns="0" rIns="0" bIns="0" rtlCol="0" anchor="t">
            <a:spAutoFit/>
          </a:bodyPr>
          <a:lstStyle/>
          <a:p>
            <a:pPr algn="ctr">
              <a:lnSpc>
                <a:spcPts val="10629"/>
              </a:lnSpc>
            </a:pPr>
            <a:r>
              <a:rPr lang="en-US" sz="7592" b="1" dirty="0">
                <a:solidFill>
                  <a:schemeClr val="accent6">
                    <a:lumMod val="75000"/>
                  </a:schemeClr>
                </a:solidFill>
                <a:latin typeface="Proxima Nova Bold"/>
                <a:ea typeface="Proxima Nova Bold"/>
                <a:cs typeface="Proxima Nova Bold"/>
                <a:sym typeface="Proxima Nova Bold"/>
              </a:rPr>
              <a:t>CLASS DIAGRAM</a:t>
            </a:r>
          </a:p>
        </p:txBody>
      </p:sp>
      <p:sp>
        <p:nvSpPr>
          <p:cNvPr id="9" name="TextBox 9"/>
          <p:cNvSpPr txBox="1"/>
          <p:nvPr/>
        </p:nvSpPr>
        <p:spPr>
          <a:xfrm>
            <a:off x="1028700" y="2248051"/>
            <a:ext cx="4891304" cy="7484870"/>
          </a:xfrm>
          <a:prstGeom prst="rect">
            <a:avLst/>
          </a:prstGeom>
        </p:spPr>
        <p:txBody>
          <a:bodyPr lIns="0" tIns="0" rIns="0" bIns="0" rtlCol="0" anchor="t">
            <a:spAutoFit/>
          </a:bodyPr>
          <a:lstStyle/>
          <a:p>
            <a:pPr algn="ctr">
              <a:lnSpc>
                <a:spcPts val="4200"/>
              </a:lnSpc>
            </a:pPr>
            <a:r>
              <a:rPr lang="en-US" sz="3000" b="1" dirty="0">
                <a:latin typeface="Proxima Nova Bold"/>
                <a:ea typeface="Proxima Nova Bold"/>
                <a:cs typeface="Proxima Nova Bold"/>
                <a:sym typeface="Proxima Nova Bold"/>
              </a:rPr>
              <a:t>A class diagram is a type of static structure diagram used in object-oriented modeling to represent the structure of a system. It shows the system's classes, their attributes, methods, and the relationships between them. Class diagrams are essential for designing and understanding the architecture of a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6098912" y="2239447"/>
            <a:ext cx="10806209" cy="7510315"/>
          </a:xfrm>
          <a:custGeom>
            <a:avLst/>
            <a:gdLst/>
            <a:ahLst/>
            <a:cxnLst/>
            <a:rect l="l" t="t" r="r" b="b"/>
            <a:pathLst>
              <a:path w="10806209" h="7510315">
                <a:moveTo>
                  <a:pt x="0" y="0"/>
                </a:moveTo>
                <a:lnTo>
                  <a:pt x="10806209" y="0"/>
                </a:lnTo>
                <a:lnTo>
                  <a:pt x="10806209" y="7510315"/>
                </a:lnTo>
                <a:lnTo>
                  <a:pt x="0" y="7510315"/>
                </a:lnTo>
                <a:lnTo>
                  <a:pt x="0" y="0"/>
                </a:lnTo>
                <a:close/>
              </a:path>
            </a:pathLst>
          </a:custGeom>
          <a:blipFill>
            <a:blip r:embed="rId2"/>
            <a:stretch>
              <a:fillRect/>
            </a:stretch>
          </a:blipFill>
        </p:spPr>
      </p:sp>
      <p:sp>
        <p:nvSpPr>
          <p:cNvPr id="6" name="TextBox 6"/>
          <p:cNvSpPr txBox="1"/>
          <p:nvPr/>
        </p:nvSpPr>
        <p:spPr>
          <a:xfrm>
            <a:off x="914400" y="1887293"/>
            <a:ext cx="4177233" cy="8214621"/>
          </a:xfrm>
          <a:prstGeom prst="rect">
            <a:avLst/>
          </a:prstGeom>
        </p:spPr>
        <p:txBody>
          <a:bodyPr lIns="0" tIns="0" rIns="0" bIns="0" rtlCol="0" anchor="t">
            <a:spAutoFit/>
          </a:bodyPr>
          <a:lstStyle/>
          <a:p>
            <a:pPr algn="ctr">
              <a:lnSpc>
                <a:spcPts val="4306"/>
              </a:lnSpc>
            </a:pPr>
            <a:r>
              <a:rPr lang="en-US" sz="3076" b="1" dirty="0">
                <a:latin typeface="Proxima Nova Bold"/>
                <a:ea typeface="Proxima Nova Bold"/>
                <a:cs typeface="Proxima Nova Bold"/>
                <a:sym typeface="Proxima Nova Bold"/>
              </a:rPr>
              <a:t>A sequence diagram is a type of interaction diagram that shows how objects or components in a system interact with each other over time. It is used to detail the sequence of messages exchanged between these objects to achieve a specific goal or behavior.</a:t>
            </a:r>
          </a:p>
        </p:txBody>
      </p:sp>
      <p:sp>
        <p:nvSpPr>
          <p:cNvPr id="7" name="TextBox 7"/>
          <p:cNvSpPr txBox="1"/>
          <p:nvPr/>
        </p:nvSpPr>
        <p:spPr>
          <a:xfrm>
            <a:off x="3124200" y="314331"/>
            <a:ext cx="11011052" cy="1207382"/>
          </a:xfrm>
          <a:prstGeom prst="rect">
            <a:avLst/>
          </a:prstGeom>
        </p:spPr>
        <p:txBody>
          <a:bodyPr wrap="square" lIns="0" tIns="0" rIns="0" bIns="0" rtlCol="0" anchor="t">
            <a:spAutoFit/>
          </a:bodyPr>
          <a:lstStyle/>
          <a:p>
            <a:pPr algn="ctr">
              <a:lnSpc>
                <a:spcPts val="10500"/>
              </a:lnSpc>
            </a:pPr>
            <a:r>
              <a:rPr lang="en-US" sz="7500" b="1" dirty="0">
                <a:solidFill>
                  <a:schemeClr val="accent6">
                    <a:lumMod val="75000"/>
                  </a:schemeClr>
                </a:solidFill>
                <a:latin typeface="Proxima Nova Bold"/>
                <a:ea typeface="Proxima Nova Bold"/>
                <a:cs typeface="Proxima Nova Bold"/>
                <a:sym typeface="Proxima Nova Bold"/>
              </a:rPr>
              <a:t>SEQUENCE DIAGRAM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9565650" y="1921037"/>
            <a:ext cx="7284674" cy="7718264"/>
          </a:xfrm>
          <a:custGeom>
            <a:avLst/>
            <a:gdLst/>
            <a:ahLst/>
            <a:cxnLst/>
            <a:rect l="l" t="t" r="r" b="b"/>
            <a:pathLst>
              <a:path w="7284674" h="8040259">
                <a:moveTo>
                  <a:pt x="0" y="0"/>
                </a:moveTo>
                <a:lnTo>
                  <a:pt x="7284674" y="0"/>
                </a:lnTo>
                <a:lnTo>
                  <a:pt x="7284674" y="8040259"/>
                </a:lnTo>
                <a:lnTo>
                  <a:pt x="0" y="8040259"/>
                </a:lnTo>
                <a:lnTo>
                  <a:pt x="0" y="0"/>
                </a:lnTo>
                <a:close/>
              </a:path>
            </a:pathLst>
          </a:custGeom>
          <a:blipFill>
            <a:blip r:embed="rId2"/>
            <a:stretch>
              <a:fillRect t="-609" r="-4875" b="-609"/>
            </a:stretch>
          </a:blipFill>
        </p:spPr>
      </p:sp>
      <p:sp>
        <p:nvSpPr>
          <p:cNvPr id="6" name="TextBox 6"/>
          <p:cNvSpPr txBox="1"/>
          <p:nvPr/>
        </p:nvSpPr>
        <p:spPr>
          <a:xfrm>
            <a:off x="2971800" y="314331"/>
            <a:ext cx="10575607" cy="1207382"/>
          </a:xfrm>
          <a:prstGeom prst="rect">
            <a:avLst/>
          </a:prstGeom>
        </p:spPr>
        <p:txBody>
          <a:bodyPr wrap="square" lIns="0" tIns="0" rIns="0" bIns="0" rtlCol="0" anchor="t">
            <a:spAutoFit/>
          </a:bodyPr>
          <a:lstStyle/>
          <a:p>
            <a:pPr algn="ctr">
              <a:lnSpc>
                <a:spcPts val="10500"/>
              </a:lnSpc>
            </a:pPr>
            <a:r>
              <a:rPr lang="en-US" sz="7500" b="1" dirty="0">
                <a:solidFill>
                  <a:schemeClr val="accent6">
                    <a:lumMod val="75000"/>
                  </a:schemeClr>
                </a:solidFill>
                <a:latin typeface="Proxima Nova Bold"/>
                <a:ea typeface="Proxima Nova Bold"/>
                <a:cs typeface="Proxima Nova Bold"/>
                <a:sym typeface="Proxima Nova Bold"/>
              </a:rPr>
              <a:t>ACTIVITY DIAGRAM</a:t>
            </a:r>
          </a:p>
        </p:txBody>
      </p:sp>
      <p:sp>
        <p:nvSpPr>
          <p:cNvPr id="7" name="TextBox 7"/>
          <p:cNvSpPr txBox="1"/>
          <p:nvPr/>
        </p:nvSpPr>
        <p:spPr>
          <a:xfrm>
            <a:off x="1143000" y="2387435"/>
            <a:ext cx="8610600" cy="7107459"/>
          </a:xfrm>
          <a:prstGeom prst="rect">
            <a:avLst/>
          </a:prstGeom>
        </p:spPr>
        <p:txBody>
          <a:bodyPr wrap="square" lIns="0" tIns="0" rIns="0" bIns="0" rtlCol="0" anchor="t">
            <a:spAutoFit/>
          </a:bodyPr>
          <a:lstStyle/>
          <a:p>
            <a:pPr algn="ctr">
              <a:lnSpc>
                <a:spcPts val="5611"/>
              </a:lnSpc>
            </a:pPr>
            <a:r>
              <a:rPr lang="en-US" sz="4008" b="1" dirty="0">
                <a:latin typeface="Proxima Nova Bold"/>
                <a:ea typeface="Proxima Nova Bold"/>
                <a:cs typeface="Proxima Nova Bold"/>
                <a:sym typeface="Proxima Nova Bold"/>
              </a:rPr>
              <a:t>An activity diagram is a type of behavioral diagram that represents the flow of activities or actions in a system or process. It is used to model the dynamic aspects of a system, such as workflows, business processes, and the sequence of actions or steps involved in completing a task.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7149542" y="2823635"/>
            <a:ext cx="10748490" cy="6717806"/>
          </a:xfrm>
          <a:custGeom>
            <a:avLst/>
            <a:gdLst/>
            <a:ahLst/>
            <a:cxnLst/>
            <a:rect l="l" t="t" r="r" b="b"/>
            <a:pathLst>
              <a:path w="10748490" h="6717806">
                <a:moveTo>
                  <a:pt x="0" y="0"/>
                </a:moveTo>
                <a:lnTo>
                  <a:pt x="10748490" y="0"/>
                </a:lnTo>
                <a:lnTo>
                  <a:pt x="10748490" y="6717806"/>
                </a:lnTo>
                <a:lnTo>
                  <a:pt x="0" y="6717806"/>
                </a:lnTo>
                <a:lnTo>
                  <a:pt x="0" y="0"/>
                </a:lnTo>
                <a:close/>
              </a:path>
            </a:pathLst>
          </a:custGeom>
          <a:blipFill>
            <a:blip r:embed="rId2"/>
            <a:stretch>
              <a:fillRect/>
            </a:stretch>
          </a:blipFill>
        </p:spPr>
      </p:sp>
      <p:sp>
        <p:nvSpPr>
          <p:cNvPr id="6" name="TextBox 6"/>
          <p:cNvSpPr txBox="1"/>
          <p:nvPr/>
        </p:nvSpPr>
        <p:spPr>
          <a:xfrm>
            <a:off x="1987034" y="375697"/>
            <a:ext cx="14313932" cy="1219629"/>
          </a:xfrm>
          <a:prstGeom prst="rect">
            <a:avLst/>
          </a:prstGeom>
        </p:spPr>
        <p:txBody>
          <a:bodyPr wrap="square" lIns="0" tIns="0" rIns="0" bIns="0" rtlCol="0" anchor="t">
            <a:spAutoFit/>
          </a:bodyPr>
          <a:lstStyle/>
          <a:p>
            <a:pPr algn="ctr">
              <a:lnSpc>
                <a:spcPts val="10640"/>
              </a:lnSpc>
            </a:pPr>
            <a:r>
              <a:rPr lang="en-US" sz="7600" b="1" dirty="0">
                <a:solidFill>
                  <a:schemeClr val="accent6">
                    <a:lumMod val="75000"/>
                  </a:schemeClr>
                </a:solidFill>
                <a:latin typeface="Proxima Nova Bold"/>
                <a:ea typeface="Proxima Nova Bold"/>
                <a:cs typeface="Proxima Nova Bold"/>
                <a:sym typeface="Proxima Nova Bold"/>
              </a:rPr>
              <a:t>COMMUNICATION DIAGRAM</a:t>
            </a:r>
          </a:p>
        </p:txBody>
      </p:sp>
      <p:sp>
        <p:nvSpPr>
          <p:cNvPr id="7" name="TextBox 7"/>
          <p:cNvSpPr txBox="1"/>
          <p:nvPr/>
        </p:nvSpPr>
        <p:spPr>
          <a:xfrm>
            <a:off x="389968" y="2329747"/>
            <a:ext cx="6087032" cy="6721584"/>
          </a:xfrm>
          <a:prstGeom prst="rect">
            <a:avLst/>
          </a:prstGeom>
        </p:spPr>
        <p:txBody>
          <a:bodyPr wrap="square" lIns="0" tIns="0" rIns="0" bIns="0" rtlCol="0" anchor="t">
            <a:spAutoFit/>
          </a:bodyPr>
          <a:lstStyle/>
          <a:p>
            <a:pPr algn="ctr">
              <a:lnSpc>
                <a:spcPts val="5320"/>
              </a:lnSpc>
            </a:pPr>
            <a:r>
              <a:rPr lang="en-US" sz="3600" b="1" dirty="0">
                <a:latin typeface="Proxima Nova Bold"/>
                <a:ea typeface="Proxima Nova Bold"/>
                <a:cs typeface="Proxima Nova Bold"/>
                <a:sym typeface="Proxima Nova Bold"/>
              </a:rPr>
              <a:t>A Communication Diagram  is a type of interaction diagram that illustrates the interactions between objects or parts of a system and how these interactions collaborate to achieve a specific behavior or outcome.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8088923" y="3274710"/>
            <a:ext cx="9534970" cy="5815655"/>
          </a:xfrm>
          <a:custGeom>
            <a:avLst/>
            <a:gdLst/>
            <a:ahLst/>
            <a:cxnLst/>
            <a:rect l="l" t="t" r="r" b="b"/>
            <a:pathLst>
              <a:path w="9534970" h="5815655">
                <a:moveTo>
                  <a:pt x="0" y="0"/>
                </a:moveTo>
                <a:lnTo>
                  <a:pt x="9534969" y="0"/>
                </a:lnTo>
                <a:lnTo>
                  <a:pt x="9534969" y="5815656"/>
                </a:lnTo>
                <a:lnTo>
                  <a:pt x="0" y="5815656"/>
                </a:lnTo>
                <a:lnTo>
                  <a:pt x="0" y="0"/>
                </a:lnTo>
                <a:close/>
              </a:path>
            </a:pathLst>
          </a:custGeom>
          <a:blipFill>
            <a:blip r:embed="rId2"/>
            <a:stretch>
              <a:fillRect/>
            </a:stretch>
          </a:blipFill>
        </p:spPr>
      </p:sp>
      <p:sp>
        <p:nvSpPr>
          <p:cNvPr id="6" name="TextBox 6"/>
          <p:cNvSpPr txBox="1"/>
          <p:nvPr/>
        </p:nvSpPr>
        <p:spPr>
          <a:xfrm>
            <a:off x="1524000" y="427951"/>
            <a:ext cx="13649861" cy="1334276"/>
          </a:xfrm>
          <a:prstGeom prst="rect">
            <a:avLst/>
          </a:prstGeom>
        </p:spPr>
        <p:txBody>
          <a:bodyPr wrap="square" lIns="0" tIns="0" rIns="0" bIns="0" rtlCol="0" anchor="t">
            <a:spAutoFit/>
          </a:bodyPr>
          <a:lstStyle/>
          <a:p>
            <a:pPr algn="ctr">
              <a:lnSpc>
                <a:spcPts val="11620"/>
              </a:lnSpc>
            </a:pPr>
            <a:r>
              <a:rPr lang="en-US" sz="8300" b="1" dirty="0">
                <a:solidFill>
                  <a:schemeClr val="accent6">
                    <a:lumMod val="75000"/>
                  </a:schemeClr>
                </a:solidFill>
                <a:latin typeface="Proxima Nova Bold"/>
                <a:ea typeface="Proxima Nova Bold"/>
                <a:cs typeface="Proxima Nova Bold"/>
                <a:sym typeface="Proxima Nova Bold"/>
              </a:rPr>
              <a:t>DEPLOYMENT DIAGRAM</a:t>
            </a:r>
          </a:p>
        </p:txBody>
      </p:sp>
      <p:sp>
        <p:nvSpPr>
          <p:cNvPr id="7" name="TextBox 7"/>
          <p:cNvSpPr txBox="1"/>
          <p:nvPr/>
        </p:nvSpPr>
        <p:spPr>
          <a:xfrm>
            <a:off x="711405" y="2962136"/>
            <a:ext cx="6908595" cy="6428363"/>
          </a:xfrm>
          <a:prstGeom prst="rect">
            <a:avLst/>
          </a:prstGeom>
        </p:spPr>
        <p:txBody>
          <a:bodyPr wrap="square" lIns="0" tIns="0" rIns="0" bIns="0" rtlCol="0" anchor="t">
            <a:spAutoFit/>
          </a:bodyPr>
          <a:lstStyle/>
          <a:p>
            <a:pPr algn="ctr">
              <a:lnSpc>
                <a:spcPts val="4620"/>
              </a:lnSpc>
            </a:pPr>
            <a:r>
              <a:rPr lang="en-US" sz="3300" b="1" dirty="0">
                <a:latin typeface="Proxima Nova Bold"/>
                <a:ea typeface="Proxima Nova Bold"/>
                <a:cs typeface="Proxima Nova Bold"/>
                <a:sym typeface="Proxima Nova Bold"/>
              </a:rPr>
              <a:t>A Deployment Diagram is a type of structural diagram that visualizes the physical deployment of artifacts  on nodes (physical hardware or computational resources). It shows how software components are distributed across hardware and how they interact with each other within a system's infrastructure.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9D9E888B-3664-D9E7-9DD5-D9556AE425DD}"/>
              </a:ext>
            </a:extLst>
          </p:cNvPr>
          <p:cNvSpPr/>
          <p:nvPr/>
        </p:nvSpPr>
        <p:spPr>
          <a:xfrm>
            <a:off x="14554200" y="800100"/>
            <a:ext cx="3240892" cy="2380582"/>
          </a:xfrm>
          <a:custGeom>
            <a:avLst/>
            <a:gdLst/>
            <a:ahLst/>
            <a:cxnLst/>
            <a:rect l="l" t="t" r="r" b="b"/>
            <a:pathLst>
              <a:path w="3240892" h="2380582">
                <a:moveTo>
                  <a:pt x="0" y="0"/>
                </a:moveTo>
                <a:lnTo>
                  <a:pt x="3240892" y="0"/>
                </a:lnTo>
                <a:lnTo>
                  <a:pt x="3240892" y="2380583"/>
                </a:lnTo>
                <a:lnTo>
                  <a:pt x="0" y="23805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3">
            <a:extLst>
              <a:ext uri="{FF2B5EF4-FFF2-40B4-BE49-F238E27FC236}">
                <a16:creationId xmlns:a16="http://schemas.microsoft.com/office/drawing/2014/main" id="{8E3DBDEC-02DF-DB71-91D0-92A132E5395C}"/>
              </a:ext>
            </a:extLst>
          </p:cNvPr>
          <p:cNvSpPr txBox="1"/>
          <p:nvPr/>
        </p:nvSpPr>
        <p:spPr>
          <a:xfrm>
            <a:off x="1371600" y="2476500"/>
            <a:ext cx="12954000" cy="5078313"/>
          </a:xfrm>
          <a:prstGeom prst="rect">
            <a:avLst/>
          </a:prstGeom>
          <a:noFill/>
        </p:spPr>
        <p:txBody>
          <a:bodyPr wrap="square">
            <a:spAutoFit/>
          </a:bodyPr>
          <a:lstStyle/>
          <a:p>
            <a:r>
              <a:rPr lang="en-US" sz="5400" b="1" dirty="0">
                <a:latin typeface="Times New Roman" panose="02020603050405020304" pitchFamily="18" charset="0"/>
                <a:ea typeface="Proxima Nova Bold"/>
                <a:cs typeface="Times New Roman" panose="02020603050405020304" pitchFamily="18" charset="0"/>
                <a:sym typeface="Proxima Nova Bold"/>
              </a:rPr>
              <a:t>COMPANY NAME: B.R.J.PRECISION</a:t>
            </a:r>
          </a:p>
          <a:p>
            <a:r>
              <a:rPr lang="en-US" sz="5400" b="1" dirty="0">
                <a:latin typeface="Times New Roman" panose="02020603050405020304" pitchFamily="18" charset="0"/>
                <a:ea typeface="Proxima Nova Bold"/>
                <a:cs typeface="Times New Roman" panose="02020603050405020304" pitchFamily="18" charset="0"/>
                <a:sym typeface="Proxima Nova Bold"/>
              </a:rPr>
              <a:t>ADDRESS:  DP 115, Ambattur</a:t>
            </a:r>
          </a:p>
          <a:p>
            <a:r>
              <a:rPr lang="en-US" sz="5400" b="1" dirty="0">
                <a:latin typeface="Times New Roman" panose="02020603050405020304" pitchFamily="18" charset="0"/>
                <a:ea typeface="Proxima Nova Bold"/>
                <a:cs typeface="Times New Roman" panose="02020603050405020304" pitchFamily="18" charset="0"/>
                <a:sym typeface="Proxima Nova Bold"/>
              </a:rPr>
              <a:t>                      Industrial  Estate,  </a:t>
            </a:r>
          </a:p>
          <a:p>
            <a:r>
              <a:rPr lang="en-US" sz="5400" b="1" dirty="0">
                <a:latin typeface="Times New Roman" panose="02020603050405020304" pitchFamily="18" charset="0"/>
                <a:ea typeface="Proxima Nova Bold"/>
                <a:cs typeface="Times New Roman" panose="02020603050405020304" pitchFamily="18" charset="0"/>
                <a:sym typeface="Proxima Nova Bold"/>
              </a:rPr>
              <a:t>                      Chennai-600058.</a:t>
            </a:r>
          </a:p>
          <a:p>
            <a:r>
              <a:rPr lang="en-US" sz="5400" b="1" dirty="0">
                <a:latin typeface="Times New Roman" panose="02020603050405020304" pitchFamily="18" charset="0"/>
                <a:ea typeface="Proxima Nova Bold"/>
                <a:cs typeface="Times New Roman" panose="02020603050405020304" pitchFamily="18" charset="0"/>
                <a:sym typeface="Proxima Nova Bold"/>
              </a:rPr>
              <a:t>CEO: R.SRI.HARIHARAN</a:t>
            </a:r>
          </a:p>
          <a:p>
            <a:r>
              <a:rPr lang="en-US" sz="5400" b="1" dirty="0">
                <a:solidFill>
                  <a:srgbClr val="FFFFFF"/>
                </a:solidFill>
                <a:latin typeface="Times New Roman" panose="02020603050405020304" pitchFamily="18" charset="0"/>
                <a:ea typeface="Proxima Nova Bold"/>
                <a:cs typeface="Times New Roman" panose="02020603050405020304" pitchFamily="18" charset="0"/>
                <a:sym typeface="Proxima Nova Bold"/>
              </a:rPr>
              <a:t>become</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49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48200" y="429317"/>
            <a:ext cx="7772150" cy="1402500"/>
          </a:xfrm>
          <a:prstGeom prst="rect">
            <a:avLst/>
          </a:prstGeom>
        </p:spPr>
        <p:txBody>
          <a:bodyPr wrap="square" lIns="0" tIns="0" rIns="0" bIns="0" rtlCol="0" anchor="t">
            <a:spAutoFit/>
          </a:bodyPr>
          <a:lstStyle/>
          <a:p>
            <a:pPr algn="ctr">
              <a:lnSpc>
                <a:spcPts val="12180"/>
              </a:lnSpc>
            </a:pPr>
            <a:r>
              <a:rPr lang="en-US" sz="8700" b="1" dirty="0">
                <a:solidFill>
                  <a:srgbClr val="000000"/>
                </a:solidFill>
                <a:latin typeface="Proxima Nova Bold"/>
                <a:ea typeface="Proxima Nova Bold"/>
                <a:cs typeface="Proxima Nova Bold"/>
                <a:sym typeface="Proxima Nova Bold"/>
              </a:rPr>
              <a:t>CONCLUSION</a:t>
            </a:r>
          </a:p>
        </p:txBody>
      </p:sp>
      <p:grpSp>
        <p:nvGrpSpPr>
          <p:cNvPr id="3" name="Group 3"/>
          <p:cNvGrpSpPr/>
          <p:nvPr/>
        </p:nvGrpSpPr>
        <p:grpSpPr>
          <a:xfrm rot="5400000">
            <a:off x="5077638" y="-2923361"/>
            <a:ext cx="8208924" cy="18211800"/>
            <a:chOff x="0" y="0"/>
            <a:chExt cx="635577" cy="1665346"/>
          </a:xfrm>
        </p:grpSpPr>
        <p:sp>
          <p:nvSpPr>
            <p:cNvPr id="4" name="Freeform 4"/>
            <p:cNvSpPr/>
            <p:nvPr/>
          </p:nvSpPr>
          <p:spPr>
            <a:xfrm>
              <a:off x="0" y="0"/>
              <a:ext cx="635577" cy="1665346"/>
            </a:xfrm>
            <a:custGeom>
              <a:avLst/>
              <a:gdLst/>
              <a:ahLst/>
              <a:cxnLst/>
              <a:rect l="l" t="t" r="r" b="b"/>
              <a:pathLst>
                <a:path w="635577" h="1665346">
                  <a:moveTo>
                    <a:pt x="635577" y="0"/>
                  </a:moveTo>
                  <a:lnTo>
                    <a:pt x="635577" y="1665346"/>
                  </a:lnTo>
                  <a:lnTo>
                    <a:pt x="317788" y="1538346"/>
                  </a:lnTo>
                  <a:lnTo>
                    <a:pt x="0" y="1665346"/>
                  </a:lnTo>
                  <a:lnTo>
                    <a:pt x="0" y="0"/>
                  </a:lnTo>
                  <a:lnTo>
                    <a:pt x="635577" y="0"/>
                  </a:lnTo>
                  <a:close/>
                </a:path>
              </a:pathLst>
            </a:custGeom>
            <a:solidFill>
              <a:srgbClr val="F27D33"/>
            </a:solidFill>
          </p:spPr>
        </p:sp>
        <p:sp>
          <p:nvSpPr>
            <p:cNvPr id="5" name="TextBox 5"/>
            <p:cNvSpPr txBox="1"/>
            <p:nvPr/>
          </p:nvSpPr>
          <p:spPr>
            <a:xfrm>
              <a:off x="0" y="-38100"/>
              <a:ext cx="635577" cy="1576446"/>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295400" y="2437129"/>
            <a:ext cx="16649697" cy="7932877"/>
          </a:xfrm>
          <a:prstGeom prst="rect">
            <a:avLst/>
          </a:prstGeom>
        </p:spPr>
        <p:txBody>
          <a:bodyPr wrap="square" lIns="0" tIns="0" rIns="0" bIns="0" rtlCol="0" anchor="t">
            <a:spAutoFit/>
          </a:bodyPr>
          <a:lstStyle/>
          <a:p>
            <a:pPr marL="798820" lvl="1" indent="-399410" algn="l">
              <a:lnSpc>
                <a:spcPts val="5179"/>
              </a:lnSpc>
              <a:buFont typeface="Arial"/>
              <a:buChar char="•"/>
            </a:pPr>
            <a:r>
              <a:rPr lang="en-US" sz="3699" b="1" dirty="0">
                <a:solidFill>
                  <a:srgbClr val="FFFFFF"/>
                </a:solidFill>
                <a:latin typeface="Proxima Nova Bold"/>
                <a:ea typeface="Proxima Nova Bold"/>
                <a:cs typeface="Proxima Nova Bold"/>
                <a:sym typeface="Proxima Nova Bold"/>
              </a:rPr>
              <a:t>The development of the software includes so many people like user system developer, user of the system and the management, It is important to identify the system requirements by properly collecting required data to interact with the system.</a:t>
            </a:r>
          </a:p>
          <a:p>
            <a:pPr marL="798820" lvl="1" indent="-399410" algn="l">
              <a:lnSpc>
                <a:spcPts val="5179"/>
              </a:lnSpc>
              <a:buFont typeface="Arial"/>
              <a:buChar char="•"/>
            </a:pPr>
            <a:r>
              <a:rPr lang="en-US" sz="3699" b="1" dirty="0">
                <a:solidFill>
                  <a:srgbClr val="FFFFFF"/>
                </a:solidFill>
                <a:latin typeface="Proxima Nova Bold"/>
                <a:ea typeface="Proxima Nova Bold"/>
                <a:cs typeface="Proxima Nova Bold"/>
                <a:sym typeface="Proxima Nova Bold"/>
              </a:rPr>
              <a:t> Proper design builds upon this foundation give a blue print, which is actually implemented by the developers. On realizing the importance of the systematic documentation all the processes are implemented using a software engineering approach. </a:t>
            </a:r>
          </a:p>
          <a:p>
            <a:pPr marL="798820" lvl="1" indent="-399410" algn="l">
              <a:lnSpc>
                <a:spcPts val="5179"/>
              </a:lnSpc>
              <a:buFont typeface="Arial"/>
              <a:buChar char="•"/>
            </a:pPr>
            <a:r>
              <a:rPr lang="en-US" sz="3699" b="1" dirty="0">
                <a:solidFill>
                  <a:srgbClr val="FFFFFF"/>
                </a:solidFill>
                <a:latin typeface="Proxima Nova Bold"/>
                <a:ea typeface="Proxima Nova Bold"/>
                <a:cs typeface="Proxima Nova Bold"/>
                <a:sym typeface="Proxima Nova Bold"/>
              </a:rPr>
              <a:t>Working in a live environment enables one to appreciate the intricacies involved in the System Development Life Cycle (SDLC)). </a:t>
            </a:r>
          </a:p>
          <a:p>
            <a:pPr marL="798820" lvl="1" indent="-399410" algn="l">
              <a:lnSpc>
                <a:spcPts val="5179"/>
              </a:lnSpc>
              <a:buFont typeface="Arial"/>
              <a:buChar char="•"/>
            </a:pPr>
            <a:r>
              <a:rPr lang="en-US" sz="3699" b="1" dirty="0">
                <a:solidFill>
                  <a:srgbClr val="FFFFFF"/>
                </a:solidFill>
                <a:latin typeface="Proxima Nova Bold"/>
                <a:ea typeface="Proxima Nova Bold"/>
                <a:cs typeface="Proxima Nova Bold"/>
                <a:sym typeface="Proxima Nova Bold"/>
              </a:rPr>
              <a:t>In one place we can get Everything for the Customer comfort.</a:t>
            </a:r>
          </a:p>
          <a:p>
            <a:pPr algn="ctr">
              <a:lnSpc>
                <a:spcPts val="5179"/>
              </a:lnSpc>
              <a:spcBef>
                <a:spcPct val="0"/>
              </a:spcBef>
            </a:pPr>
            <a:r>
              <a:rPr lang="en-US" sz="3699" b="1" dirty="0">
                <a:solidFill>
                  <a:srgbClr val="000000"/>
                </a:solidFill>
                <a:latin typeface="Proxima Nova Bold"/>
                <a:ea typeface="Proxima Nova Bold"/>
                <a:cs typeface="Proxima Nova Bold"/>
                <a:sym typeface="Proxima Nova Bold"/>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595641" y="-2652542"/>
            <a:ext cx="9096717" cy="16154401"/>
            <a:chOff x="0" y="0"/>
            <a:chExt cx="937690" cy="1665346"/>
          </a:xfrm>
        </p:grpSpPr>
        <p:sp>
          <p:nvSpPr>
            <p:cNvPr id="3" name="Freeform 3"/>
            <p:cNvSpPr/>
            <p:nvPr/>
          </p:nvSpPr>
          <p:spPr>
            <a:xfrm>
              <a:off x="0" y="0"/>
              <a:ext cx="937690" cy="1665346"/>
            </a:xfrm>
            <a:custGeom>
              <a:avLst/>
              <a:gdLst/>
              <a:ahLst/>
              <a:cxnLst/>
              <a:rect l="l" t="t" r="r" b="b"/>
              <a:pathLst>
                <a:path w="937690" h="1665346">
                  <a:moveTo>
                    <a:pt x="937690" y="0"/>
                  </a:moveTo>
                  <a:lnTo>
                    <a:pt x="937690" y="1665346"/>
                  </a:lnTo>
                  <a:lnTo>
                    <a:pt x="468845" y="1538346"/>
                  </a:lnTo>
                  <a:lnTo>
                    <a:pt x="0" y="1665346"/>
                  </a:lnTo>
                  <a:lnTo>
                    <a:pt x="0" y="0"/>
                  </a:lnTo>
                  <a:lnTo>
                    <a:pt x="937690" y="0"/>
                  </a:lnTo>
                  <a:close/>
                </a:path>
              </a:pathLst>
            </a:custGeom>
            <a:solidFill>
              <a:srgbClr val="F27D33"/>
            </a:solidFill>
          </p:spPr>
        </p:sp>
        <p:sp>
          <p:nvSpPr>
            <p:cNvPr id="4" name="TextBox 4"/>
            <p:cNvSpPr txBox="1"/>
            <p:nvPr/>
          </p:nvSpPr>
          <p:spPr>
            <a:xfrm>
              <a:off x="0" y="-38100"/>
              <a:ext cx="937690" cy="1576446"/>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593556" y="4264978"/>
            <a:ext cx="7100888" cy="1592580"/>
          </a:xfrm>
          <a:prstGeom prst="rect">
            <a:avLst/>
          </a:prstGeom>
        </p:spPr>
        <p:txBody>
          <a:bodyPr lIns="0" tIns="0" rIns="0" bIns="0" rtlCol="0" anchor="t">
            <a:spAutoFit/>
          </a:bodyPr>
          <a:lstStyle/>
          <a:p>
            <a:pPr algn="ctr">
              <a:lnSpc>
                <a:spcPts val="13019"/>
              </a:lnSpc>
            </a:pPr>
            <a:r>
              <a:rPr lang="en-US" sz="9300" b="1">
                <a:solidFill>
                  <a:srgbClr val="FFFFFF"/>
                </a:solidFill>
                <a:latin typeface="Proxima Nova Bold"/>
                <a:ea typeface="Proxima Nova Bold"/>
                <a:cs typeface="Proxima Nova Bold"/>
                <a:sym typeface="Proxima Nova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525187" y="-2509832"/>
            <a:ext cx="8208925" cy="17259302"/>
            <a:chOff x="0" y="0"/>
            <a:chExt cx="635577" cy="1665346"/>
          </a:xfrm>
        </p:grpSpPr>
        <p:sp>
          <p:nvSpPr>
            <p:cNvPr id="3" name="Freeform 3"/>
            <p:cNvSpPr/>
            <p:nvPr/>
          </p:nvSpPr>
          <p:spPr>
            <a:xfrm>
              <a:off x="0" y="0"/>
              <a:ext cx="635577" cy="1665346"/>
            </a:xfrm>
            <a:custGeom>
              <a:avLst/>
              <a:gdLst/>
              <a:ahLst/>
              <a:cxnLst/>
              <a:rect l="l" t="t" r="r" b="b"/>
              <a:pathLst>
                <a:path w="635577" h="1665346">
                  <a:moveTo>
                    <a:pt x="635577" y="0"/>
                  </a:moveTo>
                  <a:lnTo>
                    <a:pt x="635577" y="1665346"/>
                  </a:lnTo>
                  <a:lnTo>
                    <a:pt x="317788" y="1538346"/>
                  </a:lnTo>
                  <a:lnTo>
                    <a:pt x="0" y="1665346"/>
                  </a:lnTo>
                  <a:lnTo>
                    <a:pt x="0" y="0"/>
                  </a:lnTo>
                  <a:lnTo>
                    <a:pt x="635577" y="0"/>
                  </a:lnTo>
                  <a:close/>
                </a:path>
              </a:pathLst>
            </a:custGeom>
            <a:solidFill>
              <a:srgbClr val="F27D33"/>
            </a:solidFill>
          </p:spPr>
        </p:sp>
        <p:sp>
          <p:nvSpPr>
            <p:cNvPr id="4" name="TextBox 4"/>
            <p:cNvSpPr txBox="1"/>
            <p:nvPr/>
          </p:nvSpPr>
          <p:spPr>
            <a:xfrm>
              <a:off x="0" y="-38100"/>
              <a:ext cx="635577" cy="1576446"/>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427075" y="963161"/>
            <a:ext cx="9991949" cy="1052194"/>
          </a:xfrm>
          <a:prstGeom prst="rect">
            <a:avLst/>
          </a:prstGeom>
        </p:spPr>
        <p:txBody>
          <a:bodyPr lIns="0" tIns="0" rIns="0" bIns="0" rtlCol="0" anchor="t">
            <a:spAutoFit/>
          </a:bodyPr>
          <a:lstStyle/>
          <a:p>
            <a:pPr algn="l">
              <a:lnSpc>
                <a:spcPts val="7839"/>
              </a:lnSpc>
            </a:pPr>
            <a:r>
              <a:rPr lang="en-US" sz="7999" b="1" spc="-335">
                <a:solidFill>
                  <a:srgbClr val="211F20"/>
                </a:solidFill>
                <a:latin typeface="Proxima Nova Bold"/>
                <a:ea typeface="Proxima Nova Bold"/>
                <a:cs typeface="Proxima Nova Bold"/>
                <a:sym typeface="Proxima Nova Bold"/>
              </a:rPr>
              <a:t>ABSTRACT</a:t>
            </a:r>
          </a:p>
        </p:txBody>
      </p:sp>
      <p:sp>
        <p:nvSpPr>
          <p:cNvPr id="10" name="TextBox 10"/>
          <p:cNvSpPr txBox="1"/>
          <p:nvPr/>
        </p:nvSpPr>
        <p:spPr>
          <a:xfrm>
            <a:off x="853018" y="2667823"/>
            <a:ext cx="16406282" cy="7740650"/>
          </a:xfrm>
          <a:prstGeom prst="rect">
            <a:avLst/>
          </a:prstGeom>
        </p:spPr>
        <p:txBody>
          <a:bodyPr lIns="0" tIns="0" rIns="0" bIns="0" rtlCol="0" anchor="t">
            <a:spAutoFit/>
          </a:bodyPr>
          <a:lstStyle/>
          <a:p>
            <a:pPr marL="539751" lvl="1" indent="-269876" algn="l">
              <a:lnSpc>
                <a:spcPts val="4750"/>
              </a:lnSpc>
              <a:buFont typeface="Arial"/>
              <a:buChar char="•"/>
            </a:pPr>
            <a:r>
              <a:rPr lang="en-US" sz="2500" dirty="0">
                <a:solidFill>
                  <a:srgbClr val="FFFFFF"/>
                </a:solidFill>
                <a:latin typeface="Proxima Nova"/>
                <a:ea typeface="Proxima Nova"/>
                <a:cs typeface="Proxima Nova"/>
                <a:sym typeface="Proxima Nova"/>
              </a:rPr>
              <a:t> </a:t>
            </a:r>
            <a:r>
              <a:rPr lang="en-US" sz="2500" b="1" dirty="0">
                <a:solidFill>
                  <a:srgbClr val="FFFFFF"/>
                </a:solidFill>
                <a:latin typeface="Proxima Nova Bold"/>
                <a:ea typeface="Proxima Nova Bold"/>
                <a:cs typeface="Proxima Nova Bold"/>
                <a:sym typeface="Proxima Nova Bold"/>
              </a:rPr>
              <a:t>Internet has converted a world into a global village. With the popularization of internet, online import and export has become a new and unique trend. </a:t>
            </a:r>
          </a:p>
          <a:p>
            <a:pPr marL="539751" lvl="1" indent="-269876" algn="l">
              <a:lnSpc>
                <a:spcPts val="4750"/>
              </a:lnSpc>
              <a:buFont typeface="Arial"/>
              <a:buChar char="•"/>
            </a:pPr>
            <a:r>
              <a:rPr lang="en-US" sz="2500" b="1" dirty="0">
                <a:solidFill>
                  <a:srgbClr val="FFFFFF"/>
                </a:solidFill>
                <a:latin typeface="Proxima Nova Bold"/>
                <a:ea typeface="Proxima Nova Bold"/>
                <a:cs typeface="Proxima Nova Bold"/>
                <a:sym typeface="Proxima Nova Bold"/>
              </a:rPr>
              <a:t>From Machine to electronics, all the things are available on internet. Keeping up this trend, a need for the store is felt because it can enhance the existing system even more. </a:t>
            </a:r>
          </a:p>
          <a:p>
            <a:pPr marL="539751" lvl="1" indent="-269876" algn="l">
              <a:lnSpc>
                <a:spcPts val="4750"/>
              </a:lnSpc>
              <a:buFont typeface="Arial"/>
              <a:buChar char="•"/>
            </a:pPr>
            <a:r>
              <a:rPr lang="en-US" sz="2500" b="1" dirty="0">
                <a:solidFill>
                  <a:srgbClr val="FFFFFF"/>
                </a:solidFill>
                <a:latin typeface="Proxima Nova Bold"/>
                <a:ea typeface="Proxima Nova Bold"/>
                <a:cs typeface="Proxima Nova Bold"/>
                <a:sym typeface="Proxima Nova Bold"/>
              </a:rPr>
              <a:t>Consumers do not even need to go to a local store anymore; they can buy each and everything by just sitting in a home at anytime. It is fast, simple, and flexible.</a:t>
            </a:r>
          </a:p>
          <a:p>
            <a:pPr marL="539751" lvl="1" indent="-269876" algn="l">
              <a:lnSpc>
                <a:spcPts val="4750"/>
              </a:lnSpc>
              <a:buFont typeface="Arial"/>
              <a:buChar char="•"/>
            </a:pPr>
            <a:r>
              <a:rPr lang="en-US" sz="2500" b="1" dirty="0">
                <a:solidFill>
                  <a:srgbClr val="FFFFFF"/>
                </a:solidFill>
                <a:latin typeface="Proxima Nova Bold"/>
                <a:ea typeface="Proxima Nova Bold"/>
                <a:cs typeface="Proxima Nova Bold"/>
                <a:sym typeface="Proxima Nova Bold"/>
              </a:rPr>
              <a:t> The Import and Export is based on business model. The consumer is provided with the facility of registering, signing in, viewing and ordering the items and secured online transaction. </a:t>
            </a:r>
          </a:p>
          <a:p>
            <a:pPr marL="539751" lvl="1" indent="-269876" algn="l">
              <a:lnSpc>
                <a:spcPts val="4750"/>
              </a:lnSpc>
              <a:buFont typeface="Arial"/>
              <a:buChar char="•"/>
            </a:pPr>
            <a:r>
              <a:rPr lang="en-US" sz="2500" b="1" dirty="0">
                <a:solidFill>
                  <a:srgbClr val="FFFFFF"/>
                </a:solidFill>
                <a:latin typeface="Proxima Nova Bold"/>
                <a:ea typeface="Proxima Nova Bold"/>
                <a:cs typeface="Proxima Nova Bold"/>
                <a:sym typeface="Proxima Nova Bold"/>
              </a:rPr>
              <a:t>The consumers may give feedbacks and comments regarding each and every product as well. HTML/CSS, JAVASCRIPT and JAVA are used to build the basic framework of web pages. </a:t>
            </a:r>
          </a:p>
          <a:p>
            <a:pPr marL="539751" lvl="1" indent="-269876" algn="l">
              <a:lnSpc>
                <a:spcPts val="4750"/>
              </a:lnSpc>
              <a:buFont typeface="Arial"/>
              <a:buChar char="•"/>
            </a:pPr>
            <a:r>
              <a:rPr lang="en-US" sz="2500" b="1" dirty="0">
                <a:solidFill>
                  <a:srgbClr val="FFFFFF"/>
                </a:solidFill>
                <a:latin typeface="Proxima Nova Bold"/>
                <a:ea typeface="Proxima Nova Bold"/>
                <a:cs typeface="Proxima Nova Bold"/>
                <a:sym typeface="Proxima Nova Bold"/>
              </a:rPr>
              <a:t>MySQL is used for storing information about the consumer and vendors (sellers). Keywords: Import and Export store, e-commerce, shopping cart, web store.</a:t>
            </a:r>
          </a:p>
          <a:p>
            <a:pPr algn="l">
              <a:lnSpc>
                <a:spcPts val="4750"/>
              </a:lnSpc>
            </a:pPr>
            <a:endParaRPr lang="en-US" sz="2500" b="1" dirty="0">
              <a:solidFill>
                <a:srgbClr val="FFFFFF"/>
              </a:solidFill>
              <a:latin typeface="Proxima Nova Bold"/>
              <a:ea typeface="Proxima Nova Bold"/>
              <a:cs typeface="Proxima Nova Bold"/>
              <a:sym typeface="Proxima Nova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0730" y="509788"/>
            <a:ext cx="9546308" cy="1318885"/>
          </a:xfrm>
          <a:prstGeom prst="rect">
            <a:avLst/>
          </a:prstGeom>
        </p:spPr>
        <p:txBody>
          <a:bodyPr lIns="0" tIns="0" rIns="0" bIns="0" rtlCol="0" anchor="t">
            <a:spAutoFit/>
          </a:bodyPr>
          <a:lstStyle/>
          <a:p>
            <a:pPr algn="ctr">
              <a:lnSpc>
                <a:spcPts val="10780"/>
              </a:lnSpc>
            </a:pPr>
            <a:r>
              <a:rPr lang="en-US" sz="7700" b="1">
                <a:solidFill>
                  <a:srgbClr val="F27D33"/>
                </a:solidFill>
                <a:latin typeface="Proxima Nova Bold"/>
                <a:ea typeface="Proxima Nova Bold"/>
                <a:cs typeface="Proxima Nova Bold"/>
                <a:sym typeface="Proxima Nova Bold"/>
              </a:rPr>
              <a:t>INTRODUCTION</a:t>
            </a:r>
          </a:p>
        </p:txBody>
      </p:sp>
      <p:sp>
        <p:nvSpPr>
          <p:cNvPr id="3" name="TextBox 3"/>
          <p:cNvSpPr txBox="1"/>
          <p:nvPr/>
        </p:nvSpPr>
        <p:spPr>
          <a:xfrm>
            <a:off x="610730" y="1934846"/>
            <a:ext cx="16585306" cy="8201659"/>
          </a:xfrm>
          <a:prstGeom prst="rect">
            <a:avLst/>
          </a:prstGeom>
        </p:spPr>
        <p:txBody>
          <a:bodyPr lIns="0" tIns="0" rIns="0" bIns="0" rtlCol="0" anchor="t">
            <a:spAutoFit/>
          </a:bodyPr>
          <a:lstStyle/>
          <a:p>
            <a:pPr marL="690890" lvl="1" indent="-345445" algn="l">
              <a:lnSpc>
                <a:spcPts val="4480"/>
              </a:lnSpc>
              <a:buFont typeface="Arial"/>
              <a:buChar char="•"/>
            </a:pPr>
            <a:r>
              <a:rPr lang="en-US" sz="3200" b="1">
                <a:solidFill>
                  <a:srgbClr val="000000"/>
                </a:solidFill>
                <a:latin typeface="Canva Sans Bold"/>
                <a:ea typeface="Canva Sans Bold"/>
                <a:cs typeface="Canva Sans Bold"/>
                <a:sym typeface="Canva Sans Bold"/>
              </a:rPr>
              <a:t>The growing importance of retailing has led several retailer groups to offer their products through multiple channels.</a:t>
            </a:r>
          </a:p>
          <a:p>
            <a:pPr marL="690890" lvl="1" indent="-345445" algn="l">
              <a:lnSpc>
                <a:spcPts val="4480"/>
              </a:lnSpc>
              <a:buFont typeface="Arial"/>
              <a:buChar char="•"/>
            </a:pPr>
            <a:r>
              <a:rPr lang="en-US" sz="3200" b="1">
                <a:solidFill>
                  <a:srgbClr val="000000"/>
                </a:solidFill>
                <a:latin typeface="Canva Sans Bold"/>
                <a:ea typeface="Canva Sans Bold"/>
                <a:cs typeface="Canva Sans Bold"/>
                <a:sym typeface="Canva Sans Bold"/>
              </a:rPr>
              <a:t>In the Machinery retailing industry, due to the prevalence of digital technology and e-commerce, multiple companies have added an online channel to complement their traditional/offline in-store portfolio of offerings. </a:t>
            </a:r>
          </a:p>
          <a:p>
            <a:pPr marL="647711" lvl="1" indent="-323856" algn="l">
              <a:lnSpc>
                <a:spcPts val="4200"/>
              </a:lnSpc>
              <a:buFont typeface="Arial"/>
              <a:buChar char="•"/>
            </a:pPr>
            <a:r>
              <a:rPr lang="en-US" sz="3000" b="1">
                <a:solidFill>
                  <a:srgbClr val="000000"/>
                </a:solidFill>
                <a:latin typeface="Canva Sans Bold"/>
                <a:ea typeface="Canva Sans Bold"/>
                <a:cs typeface="Canva Sans Bold"/>
                <a:sym typeface="Canva Sans Bold"/>
              </a:rPr>
              <a:t>Some of the biggest challenges Machinery retailers face is that of order fulfilment and last minute delivery, especially while offering customers a seamless service experience </a:t>
            </a:r>
          </a:p>
          <a:p>
            <a:pPr marL="647711" lvl="1" indent="-323856" algn="l">
              <a:lnSpc>
                <a:spcPts val="4200"/>
              </a:lnSpc>
              <a:buFont typeface="Arial"/>
              <a:buChar char="•"/>
            </a:pPr>
            <a:r>
              <a:rPr lang="en-US" sz="3000" b="1">
                <a:solidFill>
                  <a:srgbClr val="000000"/>
                </a:solidFill>
                <a:latin typeface="Canva Sans Bold"/>
                <a:ea typeface="Canva Sans Bold"/>
                <a:cs typeface="Canva Sans Bold"/>
                <a:sym typeface="Canva Sans Bold"/>
              </a:rPr>
              <a:t> The issues retailers have to deal with include where orders should be fulfilled , what logistics solutions should be adopted in the last minute delivery (e.g., customer pick-up vs attended or unattended delivery at home, workplace or at a dedicated drop zone), coping with the perishable nature of items and their different handling requirements, the size of the shopping Machinery the range of product offerings.</a:t>
            </a:r>
          </a:p>
          <a:p>
            <a:pPr algn="l">
              <a:lnSpc>
                <a:spcPts val="4200"/>
              </a:lnSpc>
            </a:pPr>
            <a:endParaRPr lang="en-US" sz="3000" b="1">
              <a:solidFill>
                <a:srgbClr val="000000"/>
              </a:solidFill>
              <a:latin typeface="Canva Sans Bold"/>
              <a:ea typeface="Canva Sans Bold"/>
              <a:cs typeface="Canva Sans Bold"/>
              <a:sym typeface="Canva Sans Bold"/>
            </a:endParaRPr>
          </a:p>
          <a:p>
            <a:pPr algn="l">
              <a:lnSpc>
                <a:spcPts val="4900"/>
              </a:lnSpc>
            </a:pPr>
            <a:endParaRPr lang="en-US" sz="3000" b="1">
              <a:solidFill>
                <a:srgbClr val="000000"/>
              </a:solidFill>
              <a:latin typeface="Canva Sans Bold"/>
              <a:ea typeface="Canva Sans Bold"/>
              <a:cs typeface="Canva Sans Bold"/>
              <a:sym typeface="Canva San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427075" y="733645"/>
            <a:ext cx="9001802" cy="1196534"/>
            <a:chOff x="0" y="0"/>
            <a:chExt cx="1958642" cy="260346"/>
          </a:xfrm>
        </p:grpSpPr>
        <p:sp>
          <p:nvSpPr>
            <p:cNvPr id="6" name="Freeform 6"/>
            <p:cNvSpPr/>
            <p:nvPr/>
          </p:nvSpPr>
          <p:spPr>
            <a:xfrm>
              <a:off x="0" y="0"/>
              <a:ext cx="1958642" cy="260346"/>
            </a:xfrm>
            <a:custGeom>
              <a:avLst/>
              <a:gdLst/>
              <a:ahLst/>
              <a:cxnLst/>
              <a:rect l="l" t="t" r="r" b="b"/>
              <a:pathLst>
                <a:path w="1958642" h="260346">
                  <a:moveTo>
                    <a:pt x="0" y="0"/>
                  </a:moveTo>
                  <a:lnTo>
                    <a:pt x="1958642" y="0"/>
                  </a:lnTo>
                  <a:lnTo>
                    <a:pt x="1958642" y="260346"/>
                  </a:lnTo>
                  <a:lnTo>
                    <a:pt x="0" y="260346"/>
                  </a:lnTo>
                  <a:close/>
                </a:path>
              </a:pathLst>
            </a:custGeom>
            <a:solidFill>
              <a:srgbClr val="211F20"/>
            </a:solidFill>
          </p:spPr>
        </p:sp>
        <p:sp>
          <p:nvSpPr>
            <p:cNvPr id="7" name="TextBox 7"/>
            <p:cNvSpPr txBox="1"/>
            <p:nvPr/>
          </p:nvSpPr>
          <p:spPr>
            <a:xfrm>
              <a:off x="0" y="-38100"/>
              <a:ext cx="1958642" cy="298446"/>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219953" y="2271101"/>
            <a:ext cx="17848095" cy="6446253"/>
          </a:xfrm>
          <a:prstGeom prst="rect">
            <a:avLst/>
          </a:prstGeom>
        </p:spPr>
        <p:txBody>
          <a:bodyPr lIns="0" tIns="0" rIns="0" bIns="0" rtlCol="0" anchor="t">
            <a:spAutoFit/>
          </a:bodyPr>
          <a:lstStyle/>
          <a:p>
            <a:pPr marL="652976" lvl="1" indent="-326488" algn="l">
              <a:lnSpc>
                <a:spcPts val="5746"/>
              </a:lnSpc>
              <a:buFont typeface="Arial"/>
              <a:buChar char="•"/>
            </a:pPr>
            <a:r>
              <a:rPr lang="en-US" sz="3024" b="1" dirty="0">
                <a:latin typeface="Proxima Nova Bold"/>
                <a:ea typeface="Proxima Nova Bold"/>
                <a:cs typeface="Proxima Nova Bold"/>
                <a:sym typeface="Proxima Nova Bold"/>
              </a:rPr>
              <a:t> In this existing system the popularization of internet has encouraged E-commerce as well. E-commerce (Electronic Commerce) is nothing but the selling or buying of the goods and services online. </a:t>
            </a:r>
          </a:p>
          <a:p>
            <a:pPr marL="652976" lvl="1" indent="-326488" algn="l">
              <a:lnSpc>
                <a:spcPts val="5746"/>
              </a:lnSpc>
              <a:buFont typeface="Arial"/>
              <a:buChar char="•"/>
            </a:pPr>
            <a:r>
              <a:rPr lang="en-US" sz="3024" b="1" dirty="0">
                <a:latin typeface="Proxima Nova Bold"/>
                <a:ea typeface="Proxima Nova Bold"/>
                <a:cs typeface="Proxima Nova Bold"/>
                <a:sym typeface="Proxima Nova Bold"/>
              </a:rPr>
              <a:t>It has not only replaced the traditional way of store but also provided the comfort and ease to shop from your desk.</a:t>
            </a:r>
          </a:p>
          <a:p>
            <a:pPr marL="652976" lvl="1" indent="-326488" algn="l">
              <a:lnSpc>
                <a:spcPts val="5746"/>
              </a:lnSpc>
              <a:buFont typeface="Arial"/>
              <a:buChar char="•"/>
            </a:pPr>
            <a:r>
              <a:rPr lang="en-US" sz="3024" b="1" dirty="0">
                <a:latin typeface="Proxima Nova Bold"/>
                <a:ea typeface="Proxima Nova Bold"/>
                <a:cs typeface="Proxima Nova Bold"/>
                <a:sym typeface="Proxima Nova Bold"/>
              </a:rPr>
              <a:t> Consumers don’t have to go to stores during restricted timings; they can buy almost everything at anytime from anywhere. It provides one window-multi vendor retail.</a:t>
            </a:r>
          </a:p>
          <a:p>
            <a:pPr algn="l">
              <a:lnSpc>
                <a:spcPts val="5746"/>
              </a:lnSpc>
            </a:pPr>
            <a:endParaRPr lang="en-US" sz="3024" b="1" dirty="0">
              <a:latin typeface="Proxima Nova Bold"/>
              <a:ea typeface="Proxima Nova Bold"/>
              <a:cs typeface="Proxima Nova Bold"/>
              <a:sym typeface="Proxima Nova Bold"/>
            </a:endParaRPr>
          </a:p>
          <a:p>
            <a:pPr algn="l">
              <a:lnSpc>
                <a:spcPts val="5746"/>
              </a:lnSpc>
            </a:pPr>
            <a:endParaRPr lang="en-US" sz="3024" b="1" dirty="0">
              <a:solidFill>
                <a:srgbClr val="FFFFFF"/>
              </a:solidFill>
              <a:latin typeface="Proxima Nova Bold"/>
              <a:ea typeface="Proxima Nova Bold"/>
              <a:cs typeface="Proxima Nova Bold"/>
              <a:sym typeface="Proxima Nova Bold"/>
            </a:endParaRPr>
          </a:p>
        </p:txBody>
      </p:sp>
      <p:sp>
        <p:nvSpPr>
          <p:cNvPr id="11" name="TextBox 11"/>
          <p:cNvSpPr txBox="1"/>
          <p:nvPr/>
        </p:nvSpPr>
        <p:spPr>
          <a:xfrm>
            <a:off x="1427075" y="840740"/>
            <a:ext cx="9001802" cy="887095"/>
          </a:xfrm>
          <a:prstGeom prst="rect">
            <a:avLst/>
          </a:prstGeom>
        </p:spPr>
        <p:txBody>
          <a:bodyPr lIns="0" tIns="0" rIns="0" bIns="0" rtlCol="0" anchor="t">
            <a:spAutoFit/>
          </a:bodyPr>
          <a:lstStyle/>
          <a:p>
            <a:pPr algn="ctr">
              <a:lnSpc>
                <a:spcPts val="7279"/>
              </a:lnSpc>
            </a:pPr>
            <a:r>
              <a:rPr lang="en-US" sz="5199" b="1">
                <a:solidFill>
                  <a:srgbClr val="FFF7F4"/>
                </a:solidFill>
                <a:latin typeface="Canva Sans Bold"/>
                <a:ea typeface="Canva Sans Bold"/>
                <a:cs typeface="Canva Sans Bold"/>
                <a:sym typeface="Canva Sans Bold"/>
              </a:rPr>
              <a:t>EXISTING SYSTEM</a:t>
            </a:r>
          </a:p>
        </p:txBody>
      </p:sp>
      <p:sp>
        <p:nvSpPr>
          <p:cNvPr id="12" name="TextBox 12"/>
          <p:cNvSpPr txBox="1"/>
          <p:nvPr/>
        </p:nvSpPr>
        <p:spPr>
          <a:xfrm>
            <a:off x="1028700" y="8461244"/>
            <a:ext cx="4745555" cy="593730"/>
          </a:xfrm>
          <a:prstGeom prst="rect">
            <a:avLst/>
          </a:prstGeom>
        </p:spPr>
        <p:txBody>
          <a:bodyPr lIns="0" tIns="0" rIns="0" bIns="0" rtlCol="0" anchor="t">
            <a:spAutoFit/>
          </a:bodyPr>
          <a:lstStyle/>
          <a:p>
            <a:pPr algn="l">
              <a:lnSpc>
                <a:spcPts val="4454"/>
              </a:lnSpc>
            </a:pPr>
            <a:r>
              <a:rPr lang="en-US" sz="4545" b="1" spc="-190" dirty="0">
                <a:latin typeface="Proxima Nova Bold"/>
                <a:ea typeface="Proxima Nova Bold"/>
                <a:cs typeface="Proxima Nova Bold"/>
                <a:sym typeface="Proxima Nova Bold"/>
              </a:rPr>
              <a:t>DISADVANTAGES</a:t>
            </a:r>
          </a:p>
        </p:txBody>
      </p:sp>
      <p:sp>
        <p:nvSpPr>
          <p:cNvPr id="13" name="TextBox 13"/>
          <p:cNvSpPr txBox="1"/>
          <p:nvPr/>
        </p:nvSpPr>
        <p:spPr>
          <a:xfrm>
            <a:off x="4655542" y="7529699"/>
            <a:ext cx="13822533" cy="1534795"/>
          </a:xfrm>
          <a:prstGeom prst="rect">
            <a:avLst/>
          </a:prstGeom>
        </p:spPr>
        <p:txBody>
          <a:bodyPr lIns="0" tIns="0" rIns="0" bIns="0" rtlCol="0" anchor="t">
            <a:spAutoFit/>
          </a:bodyPr>
          <a:lstStyle/>
          <a:p>
            <a:pPr algn="ctr">
              <a:lnSpc>
                <a:spcPts val="5320"/>
              </a:lnSpc>
            </a:pPr>
            <a:r>
              <a:rPr lang="en-US" sz="3800" b="1">
                <a:solidFill>
                  <a:srgbClr val="000000"/>
                </a:solidFill>
                <a:latin typeface="Canva Sans Bold"/>
                <a:ea typeface="Canva Sans Bold"/>
                <a:cs typeface="Canva Sans Bold"/>
                <a:sym typeface="Canva Sans Bold"/>
              </a:rPr>
              <a:t>No possibility of tried and tested product</a:t>
            </a:r>
          </a:p>
          <a:p>
            <a:pPr algn="ctr">
              <a:lnSpc>
                <a:spcPts val="7139"/>
              </a:lnSpc>
            </a:pPr>
            <a:endParaRPr lang="en-US" sz="3800" b="1">
              <a:solidFill>
                <a:srgbClr val="000000"/>
              </a:solidFill>
              <a:latin typeface="Canva Sans Bold"/>
              <a:ea typeface="Canva Sans Bold"/>
              <a:cs typeface="Canva Sans Bold"/>
              <a:sym typeface="Canva Sans Bold"/>
            </a:endParaRPr>
          </a:p>
        </p:txBody>
      </p:sp>
      <p:sp>
        <p:nvSpPr>
          <p:cNvPr id="14" name="TextBox 14"/>
          <p:cNvSpPr txBox="1"/>
          <p:nvPr/>
        </p:nvSpPr>
        <p:spPr>
          <a:xfrm>
            <a:off x="5610053" y="8369804"/>
            <a:ext cx="5569788" cy="1313179"/>
          </a:xfrm>
          <a:prstGeom prst="rect">
            <a:avLst/>
          </a:prstGeom>
        </p:spPr>
        <p:txBody>
          <a:bodyPr lIns="0" tIns="0" rIns="0" bIns="0" rtlCol="0" anchor="t">
            <a:spAutoFit/>
          </a:bodyPr>
          <a:lstStyle/>
          <a:p>
            <a:pPr algn="ctr">
              <a:lnSpc>
                <a:spcPts val="5320"/>
              </a:lnSpc>
            </a:pPr>
            <a:r>
              <a:rPr lang="en-US" sz="3800" b="1">
                <a:solidFill>
                  <a:srgbClr val="000000"/>
                </a:solidFill>
                <a:latin typeface="Canva Sans Bold"/>
                <a:ea typeface="Canva Sans Bold"/>
                <a:cs typeface="Canva Sans Bold"/>
                <a:sym typeface="Canva Sans Bold"/>
              </a:rPr>
              <a:t> Lack of privacy</a:t>
            </a:r>
          </a:p>
          <a:p>
            <a:pPr algn="ctr">
              <a:lnSpc>
                <a:spcPts val="5320"/>
              </a:lnSpc>
            </a:pPr>
            <a:endParaRPr lang="en-US" sz="3800" b="1">
              <a:solidFill>
                <a:srgbClr val="000000"/>
              </a:solidFill>
              <a:latin typeface="Canva Sans Bold"/>
              <a:ea typeface="Canva Sans Bold"/>
              <a:cs typeface="Canva Sans Bold"/>
              <a:sym typeface="Canva Sans Bold"/>
            </a:endParaRPr>
          </a:p>
        </p:txBody>
      </p:sp>
      <p:sp>
        <p:nvSpPr>
          <p:cNvPr id="15" name="TextBox 15"/>
          <p:cNvSpPr txBox="1"/>
          <p:nvPr/>
        </p:nvSpPr>
        <p:spPr>
          <a:xfrm>
            <a:off x="4273726" y="9182100"/>
            <a:ext cx="14204348" cy="1313179"/>
          </a:xfrm>
          <a:prstGeom prst="rect">
            <a:avLst/>
          </a:prstGeom>
        </p:spPr>
        <p:txBody>
          <a:bodyPr lIns="0" tIns="0" rIns="0" bIns="0" rtlCol="0" anchor="t">
            <a:spAutoFit/>
          </a:bodyPr>
          <a:lstStyle/>
          <a:p>
            <a:pPr algn="ctr">
              <a:lnSpc>
                <a:spcPts val="5320"/>
              </a:lnSpc>
            </a:pPr>
            <a:r>
              <a:rPr lang="en-US" sz="3800" b="1">
                <a:solidFill>
                  <a:srgbClr val="000000"/>
                </a:solidFill>
                <a:latin typeface="Canva Sans Bold"/>
                <a:ea typeface="Canva Sans Bold"/>
                <a:cs typeface="Canva Sans Bold"/>
                <a:sym typeface="Canva Sans Bold"/>
              </a:rPr>
              <a:t> Some products are difficult to buy online</a:t>
            </a:r>
          </a:p>
          <a:p>
            <a:pPr algn="ctr">
              <a:lnSpc>
                <a:spcPts val="5320"/>
              </a:lnSpc>
            </a:pPr>
            <a:endParaRPr lang="en-US" sz="3800" b="1">
              <a:solidFill>
                <a:srgbClr val="000000"/>
              </a:solidFill>
              <a:latin typeface="Canva Sans Bold"/>
              <a:ea typeface="Canva Sans Bold"/>
              <a:cs typeface="Canva Sans Bold"/>
              <a:sym typeface="Canva Sans Bold"/>
            </a:endParaRPr>
          </a:p>
        </p:txBody>
      </p:sp>
      <p:sp>
        <p:nvSpPr>
          <p:cNvPr id="16" name="AutoShape 16"/>
          <p:cNvSpPr/>
          <p:nvPr/>
        </p:nvSpPr>
        <p:spPr>
          <a:xfrm flipV="1">
            <a:off x="5617660" y="8096754"/>
            <a:ext cx="1094812" cy="476886"/>
          </a:xfrm>
          <a:prstGeom prst="line">
            <a:avLst/>
          </a:prstGeom>
          <a:ln w="38100" cap="flat">
            <a:solidFill>
              <a:srgbClr val="000000"/>
            </a:solidFill>
            <a:prstDash val="solid"/>
            <a:headEnd type="none" w="sm" len="sm"/>
            <a:tailEnd type="arrow" w="med" len="sm"/>
          </a:ln>
        </p:spPr>
      </p:sp>
      <p:sp>
        <p:nvSpPr>
          <p:cNvPr id="17" name="AutoShape 17"/>
          <p:cNvSpPr/>
          <p:nvPr/>
        </p:nvSpPr>
        <p:spPr>
          <a:xfrm>
            <a:off x="5602228" y="8736404"/>
            <a:ext cx="1110244" cy="0"/>
          </a:xfrm>
          <a:prstGeom prst="line">
            <a:avLst/>
          </a:prstGeom>
          <a:ln w="38100" cap="flat">
            <a:solidFill>
              <a:srgbClr val="000000"/>
            </a:solidFill>
            <a:prstDash val="solid"/>
            <a:headEnd type="none" w="sm" len="sm"/>
            <a:tailEnd type="arrow" w="med" len="sm"/>
          </a:ln>
        </p:spPr>
      </p:sp>
      <p:sp>
        <p:nvSpPr>
          <p:cNvPr id="18" name="AutoShape 18"/>
          <p:cNvSpPr/>
          <p:nvPr/>
        </p:nvSpPr>
        <p:spPr>
          <a:xfrm>
            <a:off x="5372854" y="9032930"/>
            <a:ext cx="1110244" cy="450740"/>
          </a:xfrm>
          <a:prstGeom prst="line">
            <a:avLst/>
          </a:prstGeom>
          <a:ln w="38100" cap="flat">
            <a:solidFill>
              <a:srgbClr val="000000"/>
            </a:solidFill>
            <a:prstDash val="solid"/>
            <a:headEnd type="none" w="sm" len="sm"/>
            <a:tailEnd type="arrow" w="med"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909471" y="-3091530"/>
            <a:ext cx="8469058" cy="18288003"/>
            <a:chOff x="0" y="0"/>
            <a:chExt cx="655717" cy="1665346"/>
          </a:xfrm>
        </p:grpSpPr>
        <p:sp>
          <p:nvSpPr>
            <p:cNvPr id="3" name="Freeform 3"/>
            <p:cNvSpPr/>
            <p:nvPr/>
          </p:nvSpPr>
          <p:spPr>
            <a:xfrm>
              <a:off x="0" y="0"/>
              <a:ext cx="655717" cy="1665346"/>
            </a:xfrm>
            <a:custGeom>
              <a:avLst/>
              <a:gdLst/>
              <a:ahLst/>
              <a:cxnLst/>
              <a:rect l="l" t="t" r="r" b="b"/>
              <a:pathLst>
                <a:path w="655717" h="1665346">
                  <a:moveTo>
                    <a:pt x="655717" y="0"/>
                  </a:moveTo>
                  <a:lnTo>
                    <a:pt x="655717" y="1665346"/>
                  </a:lnTo>
                  <a:lnTo>
                    <a:pt x="327859" y="1538346"/>
                  </a:lnTo>
                  <a:lnTo>
                    <a:pt x="0" y="1665346"/>
                  </a:lnTo>
                  <a:lnTo>
                    <a:pt x="0" y="0"/>
                  </a:lnTo>
                  <a:lnTo>
                    <a:pt x="655717" y="0"/>
                  </a:lnTo>
                  <a:close/>
                </a:path>
              </a:pathLst>
            </a:custGeom>
            <a:solidFill>
              <a:srgbClr val="F27D33"/>
            </a:solidFill>
          </p:spPr>
        </p:sp>
        <p:sp>
          <p:nvSpPr>
            <p:cNvPr id="4" name="TextBox 4"/>
            <p:cNvSpPr txBox="1"/>
            <p:nvPr/>
          </p:nvSpPr>
          <p:spPr>
            <a:xfrm>
              <a:off x="0" y="-38100"/>
              <a:ext cx="655717" cy="1576446"/>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9139238" y="3962717"/>
            <a:ext cx="9525" cy="323215"/>
          </a:xfrm>
          <a:prstGeom prst="rect">
            <a:avLst/>
          </a:prstGeom>
        </p:spPr>
        <p:txBody>
          <a:bodyPr lIns="0" tIns="0" rIns="0" bIns="0" rtlCol="0" anchor="t">
            <a:spAutoFit/>
          </a:bodyPr>
          <a:lstStyle/>
          <a:p>
            <a:pPr algn="ctr">
              <a:lnSpc>
                <a:spcPts val="2659"/>
              </a:lnSpc>
              <a:spcBef>
                <a:spcPct val="0"/>
              </a:spcBef>
            </a:pPr>
            <a:endParaRPr/>
          </a:p>
        </p:txBody>
      </p:sp>
      <p:sp>
        <p:nvSpPr>
          <p:cNvPr id="6" name="TextBox 6"/>
          <p:cNvSpPr txBox="1"/>
          <p:nvPr/>
        </p:nvSpPr>
        <p:spPr>
          <a:xfrm>
            <a:off x="1379901" y="2290075"/>
            <a:ext cx="16746563" cy="8390246"/>
          </a:xfrm>
          <a:prstGeom prst="rect">
            <a:avLst/>
          </a:prstGeom>
        </p:spPr>
        <p:txBody>
          <a:bodyPr wrap="square" lIns="0" tIns="0" rIns="0" bIns="0" rtlCol="0" anchor="t">
            <a:spAutoFit/>
          </a:bodyPr>
          <a:lstStyle/>
          <a:p>
            <a:pPr marL="842016" lvl="1" indent="-421008" algn="l">
              <a:lnSpc>
                <a:spcPts val="5460"/>
              </a:lnSpc>
              <a:buFont typeface="Arial"/>
              <a:buChar char="•"/>
            </a:pPr>
            <a:r>
              <a:rPr lang="en-US" sz="3900" b="1" dirty="0">
                <a:solidFill>
                  <a:srgbClr val="211F20"/>
                </a:solidFill>
                <a:latin typeface="Proxima Nova Bold"/>
                <a:ea typeface="Proxima Nova Bold"/>
                <a:cs typeface="Proxima Nova Bold"/>
                <a:sym typeface="Proxima Nova Bold"/>
              </a:rPr>
              <a:t>Our aim at developing an Import and Export store having simple and easy to use interface and secured transaction. It will provide convenience . </a:t>
            </a:r>
          </a:p>
          <a:p>
            <a:pPr algn="l">
              <a:lnSpc>
                <a:spcPts val="5460"/>
              </a:lnSpc>
            </a:pPr>
            <a:r>
              <a:rPr lang="en-US" sz="3900" b="1" dirty="0">
                <a:solidFill>
                  <a:srgbClr val="211F20"/>
                </a:solidFill>
                <a:latin typeface="Proxima Nova Bold"/>
                <a:ea typeface="Proxima Nova Bold"/>
                <a:cs typeface="Proxima Nova Bold"/>
                <a:sym typeface="Proxima Nova Bold"/>
              </a:rPr>
              <a:t>The major goals of this system are:</a:t>
            </a:r>
          </a:p>
          <a:p>
            <a:pPr marL="842016" lvl="1" indent="-421008" algn="l">
              <a:lnSpc>
                <a:spcPts val="5460"/>
              </a:lnSpc>
              <a:buFont typeface="Arial"/>
              <a:buChar char="•"/>
            </a:pPr>
            <a:r>
              <a:rPr lang="en-US" sz="3900" dirty="0">
                <a:solidFill>
                  <a:srgbClr val="211F20"/>
                </a:solidFill>
                <a:latin typeface="Proxima Nova"/>
                <a:ea typeface="Proxima Nova"/>
                <a:cs typeface="Proxima Nova"/>
                <a:sym typeface="Proxima Nova"/>
              </a:rPr>
              <a:t>  </a:t>
            </a:r>
            <a:r>
              <a:rPr lang="en-US" sz="3900" b="1" dirty="0">
                <a:solidFill>
                  <a:srgbClr val="211F20"/>
                </a:solidFill>
                <a:latin typeface="Proxima Nova Bold"/>
                <a:ea typeface="Proxima Nova Bold"/>
                <a:cs typeface="Proxima Nova Bold"/>
                <a:sym typeface="Proxima Nova Bold"/>
              </a:rPr>
              <a:t>The consumers are allowed to give feedbacks about any item. </a:t>
            </a:r>
          </a:p>
          <a:p>
            <a:pPr marL="421008" lvl="1" algn="l">
              <a:lnSpc>
                <a:spcPts val="5460"/>
              </a:lnSpc>
            </a:pPr>
            <a:r>
              <a:rPr lang="en-US" sz="3900" b="1" dirty="0">
                <a:solidFill>
                  <a:srgbClr val="211F20"/>
                </a:solidFill>
                <a:latin typeface="Proxima Nova Bold"/>
                <a:ea typeface="Proxima Nova Bold"/>
                <a:cs typeface="Proxima Nova Bold"/>
                <a:sym typeface="Proxima Nova Bold"/>
              </a:rPr>
              <a:t>The consumers are also allowed to modify their carts individually. They can add/remove Machinery item.</a:t>
            </a:r>
          </a:p>
          <a:p>
            <a:pPr marL="842016" lvl="1" indent="-421008" algn="l">
              <a:lnSpc>
                <a:spcPts val="5460"/>
              </a:lnSpc>
              <a:buFont typeface="Arial"/>
              <a:buChar char="•"/>
            </a:pPr>
            <a:r>
              <a:rPr lang="en-US" sz="3900" b="1" dirty="0">
                <a:solidFill>
                  <a:srgbClr val="211F20"/>
                </a:solidFill>
                <a:latin typeface="Proxima Nova Bold"/>
                <a:ea typeface="Proxima Nova Bold"/>
                <a:cs typeface="Proxima Nova Bold"/>
                <a:sym typeface="Proxima Nova Bold"/>
              </a:rPr>
              <a:t>The vendors are allowed to add new items in respective categories. </a:t>
            </a:r>
          </a:p>
          <a:p>
            <a:pPr marL="842016" lvl="1" indent="-421008" algn="l">
              <a:lnSpc>
                <a:spcPts val="5460"/>
              </a:lnSpc>
              <a:buFont typeface="Arial"/>
              <a:buChar char="•"/>
            </a:pPr>
            <a:r>
              <a:rPr lang="en-US" sz="3900" b="1" dirty="0">
                <a:solidFill>
                  <a:srgbClr val="211F20"/>
                </a:solidFill>
                <a:latin typeface="Proxima Nova Bold"/>
                <a:ea typeface="Proxima Nova Bold"/>
                <a:cs typeface="Proxima Nova Bold"/>
                <a:sym typeface="Proxima Nova Bold"/>
              </a:rPr>
              <a:t> The vendors are allowed to promote new arrivals</a:t>
            </a:r>
          </a:p>
          <a:p>
            <a:pPr marL="842016" lvl="1" indent="-421008" algn="l">
              <a:lnSpc>
                <a:spcPts val="5460"/>
              </a:lnSpc>
              <a:buFont typeface="Arial"/>
              <a:buChar char="•"/>
            </a:pPr>
            <a:r>
              <a:rPr lang="en-US" sz="3900" b="1" dirty="0">
                <a:solidFill>
                  <a:srgbClr val="211F20"/>
                </a:solidFill>
                <a:latin typeface="Proxima Nova Bold"/>
                <a:ea typeface="Proxima Nova Bold"/>
                <a:cs typeface="Proxima Nova Bold"/>
                <a:sym typeface="Proxima Nova Bold"/>
              </a:rPr>
              <a:t>The consumers can view their order history and details.</a:t>
            </a:r>
          </a:p>
          <a:p>
            <a:pPr algn="l">
              <a:lnSpc>
                <a:spcPts val="5460"/>
              </a:lnSpc>
            </a:pPr>
            <a:endParaRPr lang="en-US" sz="3900" b="1" dirty="0">
              <a:solidFill>
                <a:srgbClr val="211F20"/>
              </a:solidFill>
              <a:latin typeface="Proxima Nova Bold"/>
              <a:ea typeface="Proxima Nova Bold"/>
              <a:cs typeface="Proxima Nova Bold"/>
              <a:sym typeface="Proxima Nova Bold"/>
            </a:endParaRPr>
          </a:p>
        </p:txBody>
      </p:sp>
      <p:grpSp>
        <p:nvGrpSpPr>
          <p:cNvPr id="8" name="Group 8"/>
          <p:cNvGrpSpPr/>
          <p:nvPr/>
        </p:nvGrpSpPr>
        <p:grpSpPr>
          <a:xfrm>
            <a:off x="1028700" y="430433"/>
            <a:ext cx="9001802" cy="1196534"/>
            <a:chOff x="0" y="0"/>
            <a:chExt cx="1958642" cy="260346"/>
          </a:xfrm>
        </p:grpSpPr>
        <p:sp>
          <p:nvSpPr>
            <p:cNvPr id="9" name="Freeform 9"/>
            <p:cNvSpPr/>
            <p:nvPr/>
          </p:nvSpPr>
          <p:spPr>
            <a:xfrm>
              <a:off x="0" y="0"/>
              <a:ext cx="1958642" cy="260346"/>
            </a:xfrm>
            <a:custGeom>
              <a:avLst/>
              <a:gdLst/>
              <a:ahLst/>
              <a:cxnLst/>
              <a:rect l="l" t="t" r="r" b="b"/>
              <a:pathLst>
                <a:path w="1958642" h="260346">
                  <a:moveTo>
                    <a:pt x="0" y="0"/>
                  </a:moveTo>
                  <a:lnTo>
                    <a:pt x="1958642" y="0"/>
                  </a:lnTo>
                  <a:lnTo>
                    <a:pt x="1958642" y="260346"/>
                  </a:lnTo>
                  <a:lnTo>
                    <a:pt x="0" y="260346"/>
                  </a:lnTo>
                  <a:close/>
                </a:path>
              </a:pathLst>
            </a:custGeom>
            <a:solidFill>
              <a:srgbClr val="211F20"/>
            </a:solidFill>
          </p:spPr>
        </p:sp>
        <p:sp>
          <p:nvSpPr>
            <p:cNvPr id="10" name="TextBox 10"/>
            <p:cNvSpPr txBox="1"/>
            <p:nvPr/>
          </p:nvSpPr>
          <p:spPr>
            <a:xfrm>
              <a:off x="0" y="-38100"/>
              <a:ext cx="1958642" cy="298446"/>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28700" y="537527"/>
            <a:ext cx="9001802" cy="887095"/>
          </a:xfrm>
          <a:prstGeom prst="rect">
            <a:avLst/>
          </a:prstGeom>
        </p:spPr>
        <p:txBody>
          <a:bodyPr lIns="0" tIns="0" rIns="0" bIns="0" rtlCol="0" anchor="t">
            <a:spAutoFit/>
          </a:bodyPr>
          <a:lstStyle/>
          <a:p>
            <a:pPr algn="ctr">
              <a:lnSpc>
                <a:spcPts val="7279"/>
              </a:lnSpc>
            </a:pPr>
            <a:r>
              <a:rPr lang="en-US" sz="5199" b="1">
                <a:solidFill>
                  <a:srgbClr val="FFFFFF"/>
                </a:solidFill>
                <a:latin typeface="Canva Sans Bold"/>
                <a:ea typeface="Canva Sans Bold"/>
                <a:cs typeface="Canva Sans Bold"/>
                <a:sym typeface="Canva Sans Bold"/>
              </a:rPr>
              <a:t>PROPOSED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0173" y="2693670"/>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7D33"/>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289494" y="6280998"/>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7D33"/>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6057900" y="2729761"/>
            <a:ext cx="3086100" cy="308610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7D33"/>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8404606" y="6270520"/>
            <a:ext cx="3086100" cy="308610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7D33"/>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0816877" y="2802689"/>
            <a:ext cx="3086100" cy="308610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7D33"/>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4407714" y="6270520"/>
            <a:ext cx="3086100" cy="3086100"/>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7D33"/>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Freeform 20"/>
          <p:cNvSpPr/>
          <p:nvPr/>
        </p:nvSpPr>
        <p:spPr>
          <a:xfrm>
            <a:off x="4486972" y="301026"/>
            <a:ext cx="2562367" cy="2133753"/>
          </a:xfrm>
          <a:custGeom>
            <a:avLst/>
            <a:gdLst/>
            <a:ahLst/>
            <a:cxnLst/>
            <a:rect l="l" t="t" r="r" b="b"/>
            <a:pathLst>
              <a:path w="2562367" h="2133753">
                <a:moveTo>
                  <a:pt x="0" y="0"/>
                </a:moveTo>
                <a:lnTo>
                  <a:pt x="2562367" y="0"/>
                </a:lnTo>
                <a:lnTo>
                  <a:pt x="2562367" y="2133752"/>
                </a:lnTo>
                <a:lnTo>
                  <a:pt x="0" y="21337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p:cNvSpPr txBox="1"/>
          <p:nvPr/>
        </p:nvSpPr>
        <p:spPr>
          <a:xfrm>
            <a:off x="7445718" y="498905"/>
            <a:ext cx="8505046" cy="1566544"/>
          </a:xfrm>
          <a:prstGeom prst="rect">
            <a:avLst/>
          </a:prstGeom>
        </p:spPr>
        <p:txBody>
          <a:bodyPr lIns="0" tIns="0" rIns="0" bIns="0" rtlCol="0" anchor="t">
            <a:spAutoFit/>
          </a:bodyPr>
          <a:lstStyle/>
          <a:p>
            <a:pPr algn="ctr">
              <a:lnSpc>
                <a:spcPts val="12880"/>
              </a:lnSpc>
            </a:pPr>
            <a:r>
              <a:rPr lang="en-US" sz="9200" b="1">
                <a:solidFill>
                  <a:srgbClr val="F27D33"/>
                </a:solidFill>
                <a:latin typeface="Canva Sans Bold"/>
                <a:ea typeface="Canva Sans Bold"/>
                <a:cs typeface="Canva Sans Bold"/>
                <a:sym typeface="Canva Sans Bold"/>
              </a:rPr>
              <a:t>ADVANTAGES</a:t>
            </a:r>
          </a:p>
        </p:txBody>
      </p:sp>
      <p:sp>
        <p:nvSpPr>
          <p:cNvPr id="22" name="TextBox 22"/>
          <p:cNvSpPr txBox="1"/>
          <p:nvPr/>
        </p:nvSpPr>
        <p:spPr>
          <a:xfrm>
            <a:off x="790173" y="3507002"/>
            <a:ext cx="2507456" cy="1466299"/>
          </a:xfrm>
          <a:prstGeom prst="rect">
            <a:avLst/>
          </a:prstGeom>
        </p:spPr>
        <p:txBody>
          <a:bodyPr wrap="square" lIns="0" tIns="0" rIns="0" bIns="0" rtlCol="0" anchor="t">
            <a:spAutoFit/>
          </a:bodyPr>
          <a:lstStyle/>
          <a:p>
            <a:pPr algn="ctr">
              <a:lnSpc>
                <a:spcPts val="5880"/>
              </a:lnSpc>
            </a:pPr>
            <a:r>
              <a:rPr lang="en-US" sz="4200" b="1" dirty="0">
                <a:solidFill>
                  <a:srgbClr val="000000"/>
                </a:solidFill>
                <a:latin typeface="Canva Sans Bold"/>
                <a:ea typeface="Canva Sans Bold"/>
                <a:cs typeface="Canva Sans Bold"/>
                <a:sym typeface="Canva Sans Bold"/>
              </a:rPr>
              <a:t>Global Access</a:t>
            </a:r>
          </a:p>
        </p:txBody>
      </p:sp>
      <p:sp>
        <p:nvSpPr>
          <p:cNvPr id="23" name="TextBox 23"/>
          <p:cNvSpPr txBox="1"/>
          <p:nvPr/>
        </p:nvSpPr>
        <p:spPr>
          <a:xfrm>
            <a:off x="2271155" y="7073796"/>
            <a:ext cx="3207680" cy="1392176"/>
          </a:xfrm>
          <a:prstGeom prst="rect">
            <a:avLst/>
          </a:prstGeom>
        </p:spPr>
        <p:txBody>
          <a:bodyPr wrap="square" lIns="0" tIns="0" rIns="0" bIns="0" rtlCol="0" anchor="t">
            <a:spAutoFit/>
          </a:bodyPr>
          <a:lstStyle/>
          <a:p>
            <a:pPr algn="ctr">
              <a:lnSpc>
                <a:spcPts val="5600"/>
              </a:lnSpc>
            </a:pPr>
            <a:r>
              <a:rPr lang="en-US" sz="4000" b="1" dirty="0">
                <a:solidFill>
                  <a:srgbClr val="000000"/>
                </a:solidFill>
                <a:latin typeface="Canva Sans Bold"/>
                <a:ea typeface="Canva Sans Bold"/>
                <a:cs typeface="Canva Sans Bold"/>
                <a:sym typeface="Canva Sans Bold"/>
              </a:rPr>
              <a:t>24/7 Availability</a:t>
            </a:r>
          </a:p>
        </p:txBody>
      </p:sp>
      <p:sp>
        <p:nvSpPr>
          <p:cNvPr id="24" name="TextBox 24"/>
          <p:cNvSpPr txBox="1"/>
          <p:nvPr/>
        </p:nvSpPr>
        <p:spPr>
          <a:xfrm>
            <a:off x="5880536" y="3507002"/>
            <a:ext cx="3440828" cy="1348739"/>
          </a:xfrm>
          <a:prstGeom prst="rect">
            <a:avLst/>
          </a:prstGeom>
        </p:spPr>
        <p:txBody>
          <a:bodyPr lIns="0" tIns="0" rIns="0" bIns="0" rtlCol="0" anchor="t">
            <a:spAutoFit/>
          </a:bodyPr>
          <a:lstStyle/>
          <a:p>
            <a:pPr algn="ctr">
              <a:lnSpc>
                <a:spcPts val="5460"/>
              </a:lnSpc>
            </a:pPr>
            <a:r>
              <a:rPr lang="en-US" sz="3900" b="1">
                <a:solidFill>
                  <a:srgbClr val="000000"/>
                </a:solidFill>
                <a:latin typeface="Canva Sans Bold"/>
                <a:ea typeface="Canva Sans Bold"/>
                <a:cs typeface="Canva Sans Bold"/>
                <a:sym typeface="Canva Sans Bold"/>
              </a:rPr>
              <a:t>Showcase Expertise</a:t>
            </a:r>
          </a:p>
        </p:txBody>
      </p:sp>
      <p:sp>
        <p:nvSpPr>
          <p:cNvPr id="25" name="TextBox 25"/>
          <p:cNvSpPr txBox="1"/>
          <p:nvPr/>
        </p:nvSpPr>
        <p:spPr>
          <a:xfrm>
            <a:off x="8404606" y="7073796"/>
            <a:ext cx="3086100" cy="1393824"/>
          </a:xfrm>
          <a:prstGeom prst="rect">
            <a:avLst/>
          </a:prstGeom>
        </p:spPr>
        <p:txBody>
          <a:bodyPr lIns="0" tIns="0" rIns="0" bIns="0" rtlCol="0" anchor="t">
            <a:spAutoFit/>
          </a:bodyPr>
          <a:lstStyle/>
          <a:p>
            <a:pPr algn="ctr">
              <a:lnSpc>
                <a:spcPts val="5600"/>
              </a:lnSpc>
            </a:pPr>
            <a:r>
              <a:rPr lang="en-US" sz="4000" b="1">
                <a:solidFill>
                  <a:srgbClr val="000000"/>
                </a:solidFill>
                <a:latin typeface="Canva Sans Bold"/>
                <a:ea typeface="Canva Sans Bold"/>
                <a:cs typeface="Canva Sans Bold"/>
                <a:sym typeface="Canva Sans Bold"/>
              </a:rPr>
              <a:t>Email Marketing</a:t>
            </a:r>
          </a:p>
        </p:txBody>
      </p:sp>
      <p:sp>
        <p:nvSpPr>
          <p:cNvPr id="26" name="TextBox 26"/>
          <p:cNvSpPr txBox="1"/>
          <p:nvPr/>
        </p:nvSpPr>
        <p:spPr>
          <a:xfrm>
            <a:off x="10639513" y="3644213"/>
            <a:ext cx="3440828" cy="1243995"/>
          </a:xfrm>
          <a:prstGeom prst="rect">
            <a:avLst/>
          </a:prstGeom>
        </p:spPr>
        <p:txBody>
          <a:bodyPr wrap="square" lIns="0" tIns="0" rIns="0" bIns="0" rtlCol="0" anchor="t">
            <a:spAutoFit/>
          </a:bodyPr>
          <a:lstStyle/>
          <a:p>
            <a:pPr algn="ctr">
              <a:lnSpc>
                <a:spcPts val="5040"/>
              </a:lnSpc>
            </a:pPr>
            <a:r>
              <a:rPr lang="en-US" sz="3600" b="1" dirty="0">
                <a:solidFill>
                  <a:srgbClr val="000000"/>
                </a:solidFill>
                <a:latin typeface="Canva Sans Bold"/>
                <a:ea typeface="Canva Sans Bold"/>
                <a:cs typeface="Canva Sans Bold"/>
                <a:sym typeface="Canva Sans Bold"/>
              </a:rPr>
              <a:t>Feedback Mechanisms</a:t>
            </a:r>
          </a:p>
        </p:txBody>
      </p:sp>
      <p:sp>
        <p:nvSpPr>
          <p:cNvPr id="27" name="TextBox 27"/>
          <p:cNvSpPr txBox="1"/>
          <p:nvPr/>
        </p:nvSpPr>
        <p:spPr>
          <a:xfrm>
            <a:off x="13661937" y="7180476"/>
            <a:ext cx="4626063" cy="1287144"/>
          </a:xfrm>
          <a:prstGeom prst="rect">
            <a:avLst/>
          </a:prstGeom>
        </p:spPr>
        <p:txBody>
          <a:bodyPr lIns="0" tIns="0" rIns="0" bIns="0" rtlCol="0" anchor="t">
            <a:spAutoFit/>
          </a:bodyPr>
          <a:lstStyle/>
          <a:p>
            <a:pPr algn="ctr">
              <a:lnSpc>
                <a:spcPts val="5180"/>
              </a:lnSpc>
            </a:pPr>
            <a:r>
              <a:rPr lang="en-US" sz="3700" b="1">
                <a:solidFill>
                  <a:srgbClr val="000000"/>
                </a:solidFill>
                <a:latin typeface="Canva Sans Bold"/>
                <a:ea typeface="Canva Sans Bold"/>
                <a:cs typeface="Canva Sans Bold"/>
                <a:sym typeface="Canva Sans Bold"/>
              </a:rPr>
              <a:t>E-commerce Capabilities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89717" y="1606629"/>
            <a:ext cx="13082029" cy="9105092"/>
          </a:xfrm>
          <a:custGeom>
            <a:avLst/>
            <a:gdLst/>
            <a:ahLst/>
            <a:cxnLst/>
            <a:rect l="l" t="t" r="r" b="b"/>
            <a:pathLst>
              <a:path w="13082029" h="9105092">
                <a:moveTo>
                  <a:pt x="0" y="0"/>
                </a:moveTo>
                <a:lnTo>
                  <a:pt x="13082029" y="0"/>
                </a:lnTo>
                <a:lnTo>
                  <a:pt x="13082029" y="9105093"/>
                </a:lnTo>
                <a:lnTo>
                  <a:pt x="0" y="9105093"/>
                </a:lnTo>
                <a:lnTo>
                  <a:pt x="0" y="0"/>
                </a:lnTo>
                <a:close/>
              </a:path>
            </a:pathLst>
          </a:custGeom>
          <a:blipFill>
            <a:blip r:embed="rId2"/>
            <a:stretch>
              <a:fillRect/>
            </a:stretch>
          </a:blipFill>
        </p:spPr>
      </p:sp>
      <p:sp>
        <p:nvSpPr>
          <p:cNvPr id="3" name="TextBox 3"/>
          <p:cNvSpPr txBox="1"/>
          <p:nvPr/>
        </p:nvSpPr>
        <p:spPr>
          <a:xfrm>
            <a:off x="2724567" y="-161925"/>
            <a:ext cx="12838866" cy="1417949"/>
          </a:xfrm>
          <a:prstGeom prst="rect">
            <a:avLst/>
          </a:prstGeom>
        </p:spPr>
        <p:txBody>
          <a:bodyPr lIns="0" tIns="0" rIns="0" bIns="0" rtlCol="0" anchor="t">
            <a:spAutoFit/>
          </a:bodyPr>
          <a:lstStyle/>
          <a:p>
            <a:pPr algn="ctr">
              <a:lnSpc>
                <a:spcPts val="11620"/>
              </a:lnSpc>
            </a:pPr>
            <a:r>
              <a:rPr lang="en-US" sz="8300" b="1">
                <a:solidFill>
                  <a:srgbClr val="000000"/>
                </a:solidFill>
                <a:latin typeface="Canva Sans Bold"/>
                <a:ea typeface="Canva Sans Bold"/>
                <a:cs typeface="Canva Sans Bold"/>
                <a:sym typeface="Canva Sans Bold"/>
              </a:rPr>
              <a:t>SYSTEM ARCHITECTURE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459351" y="-2802640"/>
            <a:ext cx="8795828" cy="17714532"/>
            <a:chOff x="0" y="0"/>
            <a:chExt cx="681018" cy="1665346"/>
          </a:xfrm>
        </p:grpSpPr>
        <p:sp>
          <p:nvSpPr>
            <p:cNvPr id="3" name="Freeform 3"/>
            <p:cNvSpPr/>
            <p:nvPr/>
          </p:nvSpPr>
          <p:spPr>
            <a:xfrm>
              <a:off x="0" y="0"/>
              <a:ext cx="681018" cy="1665346"/>
            </a:xfrm>
            <a:custGeom>
              <a:avLst/>
              <a:gdLst/>
              <a:ahLst/>
              <a:cxnLst/>
              <a:rect l="l" t="t" r="r" b="b"/>
              <a:pathLst>
                <a:path w="681018" h="1665346">
                  <a:moveTo>
                    <a:pt x="681018" y="0"/>
                  </a:moveTo>
                  <a:lnTo>
                    <a:pt x="681018" y="1665346"/>
                  </a:lnTo>
                  <a:lnTo>
                    <a:pt x="340509" y="1538346"/>
                  </a:lnTo>
                  <a:lnTo>
                    <a:pt x="0" y="1665346"/>
                  </a:lnTo>
                  <a:lnTo>
                    <a:pt x="0" y="0"/>
                  </a:lnTo>
                  <a:lnTo>
                    <a:pt x="681018" y="0"/>
                  </a:lnTo>
                  <a:close/>
                </a:path>
              </a:pathLst>
            </a:custGeom>
            <a:solidFill>
              <a:srgbClr val="F27D33"/>
            </a:solidFill>
          </p:spPr>
        </p:sp>
        <p:sp>
          <p:nvSpPr>
            <p:cNvPr id="4" name="TextBox 4"/>
            <p:cNvSpPr txBox="1"/>
            <p:nvPr/>
          </p:nvSpPr>
          <p:spPr>
            <a:xfrm>
              <a:off x="0" y="-38100"/>
              <a:ext cx="681018" cy="1576446"/>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310119" y="1820775"/>
            <a:ext cx="16596881" cy="8631765"/>
          </a:xfrm>
          <a:prstGeom prst="rect">
            <a:avLst/>
          </a:prstGeom>
        </p:spPr>
        <p:txBody>
          <a:bodyPr wrap="square" lIns="0" tIns="0" rIns="0" bIns="0" rtlCol="0" anchor="t">
            <a:spAutoFit/>
          </a:bodyPr>
          <a:lstStyle/>
          <a:p>
            <a:pPr algn="l">
              <a:lnSpc>
                <a:spcPts val="3491"/>
              </a:lnSpc>
            </a:pPr>
            <a:r>
              <a:rPr lang="en-US" sz="2493" b="1" dirty="0">
                <a:solidFill>
                  <a:srgbClr val="FFF7F4"/>
                </a:solidFill>
                <a:latin typeface="Proxima Nova Bold"/>
                <a:ea typeface="Proxima Nova Bold"/>
                <a:cs typeface="Proxima Nova Bold"/>
                <a:sym typeface="Proxima Nova Bold"/>
              </a:rPr>
              <a:t>The admin is a key figure responsible for overseeing and controlling various aspects of this website. This role involves:</a:t>
            </a:r>
          </a:p>
          <a:p>
            <a:pPr marL="559132" lvl="1" indent="-279566" algn="l">
              <a:lnSpc>
                <a:spcPts val="3625"/>
              </a:lnSpc>
              <a:buFont typeface="Arial"/>
              <a:buChar char="•"/>
            </a:pPr>
            <a:r>
              <a:rPr lang="en-US" sz="2589" b="1" dirty="0">
                <a:solidFill>
                  <a:srgbClr val="FFF7F4"/>
                </a:solidFill>
                <a:latin typeface="Proxima Nova Bold"/>
                <a:ea typeface="Proxima Nova Bold"/>
                <a:cs typeface="Proxima Nova Bold"/>
                <a:sym typeface="Proxima Nova Bold"/>
              </a:rPr>
              <a:t> Login the account with correct user name and the password</a:t>
            </a:r>
          </a:p>
          <a:p>
            <a:pPr marL="559132" lvl="1" indent="-279566" algn="l">
              <a:lnSpc>
                <a:spcPts val="3625"/>
              </a:lnSpc>
              <a:buFont typeface="Arial"/>
              <a:buChar char="•"/>
            </a:pPr>
            <a:r>
              <a:rPr lang="en-US" sz="2589" b="1" dirty="0">
                <a:solidFill>
                  <a:srgbClr val="FFF7F4"/>
                </a:solidFill>
                <a:latin typeface="Proxima Nova Bold"/>
                <a:ea typeface="Proxima Nova Bold"/>
                <a:cs typeface="Proxima Nova Bold"/>
                <a:sym typeface="Proxima Nova Bold"/>
              </a:rPr>
              <a:t> Add the employee with the basic information</a:t>
            </a:r>
          </a:p>
          <a:p>
            <a:pPr marL="559132" lvl="1" indent="-279566" algn="l">
              <a:lnSpc>
                <a:spcPts val="3625"/>
              </a:lnSpc>
              <a:buFont typeface="Arial"/>
              <a:buChar char="•"/>
            </a:pPr>
            <a:r>
              <a:rPr lang="en-US" sz="2589" b="1" dirty="0">
                <a:solidFill>
                  <a:srgbClr val="FFF7F4"/>
                </a:solidFill>
                <a:latin typeface="Proxima Nova Bold"/>
                <a:ea typeface="Proxima Nova Bold"/>
                <a:cs typeface="Proxima Nova Bold"/>
                <a:sym typeface="Proxima Nova Bold"/>
              </a:rPr>
              <a:t> View all the employee </a:t>
            </a:r>
          </a:p>
          <a:p>
            <a:pPr algn="l">
              <a:lnSpc>
                <a:spcPts val="3625"/>
              </a:lnSpc>
            </a:pPr>
            <a:r>
              <a:rPr lang="en-US" sz="2589" b="1" dirty="0">
                <a:solidFill>
                  <a:srgbClr val="FFF7F4"/>
                </a:solidFill>
                <a:latin typeface="Proxima Nova Bold"/>
                <a:ea typeface="Proxima Nova Bold"/>
                <a:cs typeface="Proxima Nova Bold"/>
                <a:sym typeface="Proxima Nova Bold"/>
              </a:rPr>
              <a:t> --&gt;If we don’t want this employee means delete, If we need made some changes means edit, and make enable means view.</a:t>
            </a:r>
          </a:p>
          <a:p>
            <a:pPr marL="559132" lvl="1" indent="-279566" algn="l">
              <a:lnSpc>
                <a:spcPts val="3625"/>
              </a:lnSpc>
              <a:buFont typeface="Arial"/>
              <a:buChar char="•"/>
            </a:pPr>
            <a:r>
              <a:rPr lang="en-US" sz="2589" b="1" dirty="0">
                <a:solidFill>
                  <a:srgbClr val="FFF7F4"/>
                </a:solidFill>
                <a:latin typeface="Proxima Nova Bold"/>
                <a:ea typeface="Proxima Nova Bold"/>
                <a:cs typeface="Proxima Nova Bold"/>
                <a:sym typeface="Proxima Nova Bold"/>
              </a:rPr>
              <a:t> Add employee salary </a:t>
            </a:r>
          </a:p>
          <a:p>
            <a:pPr algn="l">
              <a:lnSpc>
                <a:spcPts val="3625"/>
              </a:lnSpc>
            </a:pPr>
            <a:r>
              <a:rPr lang="en-US" sz="2589" b="1" dirty="0">
                <a:solidFill>
                  <a:srgbClr val="FFF7F4"/>
                </a:solidFill>
                <a:latin typeface="Proxima Nova Bold"/>
                <a:ea typeface="Proxima Nova Bold"/>
                <a:cs typeface="Proxima Nova Bold"/>
                <a:sym typeface="Proxima Nova Bold"/>
              </a:rPr>
              <a:t> --&gt;view all the employee and update the salary amount for the particular employee</a:t>
            </a:r>
          </a:p>
          <a:p>
            <a:pPr marL="559132" lvl="1" indent="-279566" algn="l">
              <a:lnSpc>
                <a:spcPts val="3625"/>
              </a:lnSpc>
              <a:buFont typeface="Arial"/>
              <a:buChar char="•"/>
            </a:pPr>
            <a:r>
              <a:rPr lang="en-US" sz="2589" b="1" dirty="0">
                <a:solidFill>
                  <a:srgbClr val="FFF7F4"/>
                </a:solidFill>
                <a:latin typeface="Proxima Nova Bold"/>
                <a:ea typeface="Proxima Nova Bold"/>
                <a:cs typeface="Proxima Nova Bold"/>
                <a:sym typeface="Proxima Nova Bold"/>
              </a:rPr>
              <a:t> Add the product</a:t>
            </a:r>
          </a:p>
          <a:p>
            <a:pPr algn="l">
              <a:lnSpc>
                <a:spcPts val="3625"/>
              </a:lnSpc>
            </a:pPr>
            <a:r>
              <a:rPr lang="en-US" sz="2589" b="1" dirty="0">
                <a:solidFill>
                  <a:srgbClr val="FFF7F4"/>
                </a:solidFill>
                <a:latin typeface="Proxima Nova Bold"/>
                <a:ea typeface="Proxima Nova Bold"/>
                <a:cs typeface="Proxima Nova Bold"/>
                <a:sym typeface="Proxima Nova Bold"/>
              </a:rPr>
              <a:t> --&gt; Add the product with the full details</a:t>
            </a:r>
          </a:p>
          <a:p>
            <a:pPr marL="559132" lvl="1" indent="-279566" algn="l">
              <a:lnSpc>
                <a:spcPts val="3625"/>
              </a:lnSpc>
              <a:buFont typeface="Arial"/>
              <a:buChar char="•"/>
            </a:pPr>
            <a:r>
              <a:rPr lang="en-US" sz="2589" b="1" dirty="0">
                <a:solidFill>
                  <a:srgbClr val="FFF7F4"/>
                </a:solidFill>
                <a:latin typeface="Proxima Nova Bold"/>
                <a:ea typeface="Proxima Nova Bold"/>
                <a:cs typeface="Proxima Nova Bold"/>
                <a:sym typeface="Proxima Nova Bold"/>
              </a:rPr>
              <a:t> View all the Machinery items</a:t>
            </a:r>
          </a:p>
          <a:p>
            <a:pPr algn="l">
              <a:lnSpc>
                <a:spcPts val="3625"/>
              </a:lnSpc>
            </a:pPr>
            <a:r>
              <a:rPr lang="en-US" sz="2589" b="1" dirty="0">
                <a:solidFill>
                  <a:srgbClr val="FFF7F4"/>
                </a:solidFill>
                <a:latin typeface="Proxima Nova Bold"/>
                <a:ea typeface="Proxima Nova Bold"/>
                <a:cs typeface="Proxima Nova Bold"/>
                <a:sym typeface="Proxima Nova Bold"/>
              </a:rPr>
              <a:t> --&gt;If we </a:t>
            </a:r>
            <a:r>
              <a:rPr lang="en-US" sz="2589" b="1" dirty="0" err="1">
                <a:solidFill>
                  <a:srgbClr val="FFF7F4"/>
                </a:solidFill>
                <a:latin typeface="Proxima Nova Bold"/>
                <a:ea typeface="Proxima Nova Bold"/>
                <a:cs typeface="Proxima Nova Bold"/>
                <a:sym typeface="Proxima Nova Bold"/>
              </a:rPr>
              <a:t>dont't</a:t>
            </a:r>
            <a:r>
              <a:rPr lang="en-US" sz="2589" b="1" dirty="0">
                <a:solidFill>
                  <a:srgbClr val="FFF7F4"/>
                </a:solidFill>
                <a:latin typeface="Proxima Nova Bold"/>
                <a:ea typeface="Proxima Nova Bold"/>
                <a:cs typeface="Proxima Nova Bold"/>
                <a:sym typeface="Proxima Nova Bold"/>
              </a:rPr>
              <a:t> want this product means delete, If we need made some changes means edit, and make enable means view. </a:t>
            </a:r>
          </a:p>
          <a:p>
            <a:pPr marL="559132" lvl="1" indent="-279566" algn="l">
              <a:lnSpc>
                <a:spcPts val="3625"/>
              </a:lnSpc>
              <a:buFont typeface="Arial"/>
              <a:buChar char="•"/>
            </a:pPr>
            <a:r>
              <a:rPr lang="en-US" sz="2589" b="1" dirty="0">
                <a:solidFill>
                  <a:srgbClr val="FFF7F4"/>
                </a:solidFill>
                <a:latin typeface="Proxima Nova Bold"/>
                <a:ea typeface="Proxima Nova Bold"/>
                <a:cs typeface="Proxima Nova Bold"/>
                <a:sym typeface="Proxima Nova Bold"/>
              </a:rPr>
              <a:t> New orders by the customer</a:t>
            </a:r>
          </a:p>
          <a:p>
            <a:pPr algn="l">
              <a:lnSpc>
                <a:spcPts val="3625"/>
              </a:lnSpc>
            </a:pPr>
            <a:r>
              <a:rPr lang="en-US" sz="2589" b="1" dirty="0">
                <a:solidFill>
                  <a:srgbClr val="FFF7F4"/>
                </a:solidFill>
                <a:latin typeface="Proxima Nova Bold"/>
                <a:ea typeface="Proxima Nova Bold"/>
                <a:cs typeface="Proxima Nova Bold"/>
                <a:sym typeface="Proxima Nova Bold"/>
              </a:rPr>
              <a:t> --&gt; View all the new orders and assign the works to delivery boy</a:t>
            </a:r>
          </a:p>
          <a:p>
            <a:pPr marL="559132" lvl="1" indent="-279566" algn="l">
              <a:lnSpc>
                <a:spcPts val="3625"/>
              </a:lnSpc>
              <a:buFont typeface="Arial"/>
              <a:buChar char="•"/>
            </a:pPr>
            <a:r>
              <a:rPr lang="en-US" sz="2589" b="1" dirty="0">
                <a:solidFill>
                  <a:srgbClr val="FFF7F4"/>
                </a:solidFill>
                <a:latin typeface="Proxima Nova Bold"/>
                <a:ea typeface="Proxima Nova Bold"/>
                <a:cs typeface="Proxima Nova Bold"/>
                <a:sym typeface="Proxima Nova Bold"/>
              </a:rPr>
              <a:t> View all the assign work status</a:t>
            </a:r>
          </a:p>
          <a:p>
            <a:pPr marL="559132" lvl="1" indent="-279566" algn="l">
              <a:lnSpc>
                <a:spcPts val="3625"/>
              </a:lnSpc>
              <a:buFont typeface="Arial"/>
              <a:buChar char="•"/>
            </a:pPr>
            <a:r>
              <a:rPr lang="en-US" sz="2589" b="1" dirty="0">
                <a:solidFill>
                  <a:srgbClr val="FFF7F4"/>
                </a:solidFill>
                <a:latin typeface="Proxima Nova Bold"/>
                <a:ea typeface="Proxima Nova Bold"/>
                <a:cs typeface="Proxima Nova Bold"/>
                <a:sym typeface="Proxima Nova Bold"/>
              </a:rPr>
              <a:t> Logout.</a:t>
            </a:r>
          </a:p>
          <a:p>
            <a:pPr algn="l">
              <a:lnSpc>
                <a:spcPts val="3625"/>
              </a:lnSpc>
            </a:pPr>
            <a:endParaRPr lang="en-US" sz="2589" b="1" dirty="0">
              <a:solidFill>
                <a:srgbClr val="FFF7F4"/>
              </a:solidFill>
              <a:latin typeface="Proxima Nova Bold"/>
              <a:ea typeface="Proxima Nova Bold"/>
              <a:cs typeface="Proxima Nova Bold"/>
              <a:sym typeface="Proxima Nova Bold"/>
            </a:endParaRPr>
          </a:p>
        </p:txBody>
      </p:sp>
      <p:sp>
        <p:nvSpPr>
          <p:cNvPr id="6" name="TextBox 6"/>
          <p:cNvSpPr txBox="1"/>
          <p:nvPr/>
        </p:nvSpPr>
        <p:spPr>
          <a:xfrm>
            <a:off x="1310118" y="238763"/>
            <a:ext cx="11415281" cy="1334276"/>
          </a:xfrm>
          <a:prstGeom prst="rect">
            <a:avLst/>
          </a:prstGeom>
        </p:spPr>
        <p:txBody>
          <a:bodyPr wrap="square" lIns="0" tIns="0" rIns="0" bIns="0" rtlCol="0" anchor="t">
            <a:spAutoFit/>
          </a:bodyPr>
          <a:lstStyle/>
          <a:p>
            <a:pPr algn="ctr">
              <a:lnSpc>
                <a:spcPts val="11620"/>
              </a:lnSpc>
            </a:pPr>
            <a:r>
              <a:rPr lang="en-US" sz="8300" b="1" dirty="0">
                <a:solidFill>
                  <a:srgbClr val="000000"/>
                </a:solidFill>
                <a:latin typeface="Proxima Nova Bold"/>
                <a:ea typeface="Proxima Nova Bold"/>
                <a:cs typeface="Proxima Nova Bold"/>
                <a:sym typeface="Proxima Nova Bold"/>
              </a:rPr>
              <a:t>MODULE- ADMIN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1495</Words>
  <Application>Microsoft Office PowerPoint</Application>
  <PresentationFormat>Custom</PresentationFormat>
  <Paragraphs>119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Times New Roman</vt:lpstr>
      <vt:lpstr>Proxima Nova Bold</vt:lpstr>
      <vt:lpstr>Calibri</vt:lpstr>
      <vt:lpstr>Arial</vt:lpstr>
      <vt:lpstr>Proxima Nova</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Modern Professional Company Profile Presentation</dc:title>
  <cp:lastModifiedBy>pritikaa s</cp:lastModifiedBy>
  <cp:revision>3</cp:revision>
  <dcterms:created xsi:type="dcterms:W3CDTF">2006-08-16T00:00:00Z</dcterms:created>
  <dcterms:modified xsi:type="dcterms:W3CDTF">2024-11-09T14:24:19Z</dcterms:modified>
  <dc:identifier>DAGOOIDFnO8</dc:identifier>
</cp:coreProperties>
</file>