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D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620"/>
    <p:restoredTop sz="94660"/>
  </p:normalViewPr>
  <p:slideViewPr>
    <p:cSldViewPr>
      <p:cViewPr varScale="1">
        <p:scale>
          <a:sx n="87" d="100"/>
          <a:sy n="87" d="100"/>
        </p:scale>
        <p:origin x="-1186" y="-8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3139"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A791A5-F3FD-40F9-B26B-66B37A8702F4}" type="datetimeFigureOut">
              <a:rPr lang="en-IN" smtClean="0"/>
              <a:t>05-12-2023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36C192-6D32-44EF-9A17-27EFCF0E5121}" type="slidenum">
              <a:rPr lang="en-IN" smtClean="0"/>
              <a:t>‹#›</a:t>
            </a:fld>
            <a:endParaRPr lang="en-IN"/>
          </a:p>
        </p:txBody>
      </p:sp>
    </p:spTree>
    <p:extLst>
      <p:ext uri="{BB962C8B-B14F-4D97-AF65-F5344CB8AC3E}">
        <p14:creationId xmlns:p14="http://schemas.microsoft.com/office/powerpoint/2010/main" val="1424972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836C192-6D32-44EF-9A17-27EFCF0E5121}" type="slidenum">
              <a:rPr lang="en-IN" smtClean="0"/>
              <a:t>1</a:t>
            </a:fld>
            <a:endParaRPr lang="en-IN"/>
          </a:p>
        </p:txBody>
      </p:sp>
    </p:spTree>
    <p:extLst>
      <p:ext uri="{BB962C8B-B14F-4D97-AF65-F5344CB8AC3E}">
        <p14:creationId xmlns:p14="http://schemas.microsoft.com/office/powerpoint/2010/main" val="1669324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7644ADC3-3C67-4576-8BDD-707D5A481A09}" type="datetimeFigureOut">
              <a:rPr lang="en-IN" smtClean="0"/>
              <a:t>04-12-2023</a:t>
            </a:fld>
            <a:endParaRPr lang="en-IN" dirty="0"/>
          </a:p>
        </p:txBody>
      </p:sp>
      <p:sp>
        <p:nvSpPr>
          <p:cNvPr id="17" name="Footer Placeholder 16"/>
          <p:cNvSpPr>
            <a:spLocks noGrp="1"/>
          </p:cNvSpPr>
          <p:nvPr>
            <p:ph type="ftr" sz="quarter" idx="11"/>
          </p:nvPr>
        </p:nvSpPr>
        <p:spPr/>
        <p:txBody>
          <a:bodyPr/>
          <a:lstStyle>
            <a:extLst/>
          </a:lstStyle>
          <a:p>
            <a:endParaRPr lang="en-IN" dirty="0"/>
          </a:p>
        </p:txBody>
      </p:sp>
      <p:sp>
        <p:nvSpPr>
          <p:cNvPr id="29" name="Slide Number Placeholder 28"/>
          <p:cNvSpPr>
            <a:spLocks noGrp="1"/>
          </p:cNvSpPr>
          <p:nvPr>
            <p:ph type="sldNum" sz="quarter" idx="12"/>
          </p:nvPr>
        </p:nvSpPr>
        <p:spPr/>
        <p:txBody>
          <a:bodyPr/>
          <a:lstStyle>
            <a:extLst/>
          </a:lstStyle>
          <a:p>
            <a:fld id="{83C4F66C-3CFC-42D7-B442-21F5AA4A82BF}" type="slidenum">
              <a:rPr lang="en-IN" smtClean="0"/>
              <a:t>‹#›</a:t>
            </a:fld>
            <a:endParaRPr lang="en-IN" dirty="0"/>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44ADC3-3C67-4576-8BDD-707D5A481A09}" type="datetimeFigureOut">
              <a:rPr lang="en-IN" smtClean="0"/>
              <a:t>04-12-2023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83C4F66C-3CFC-42D7-B442-21F5AA4A82BF}"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44ADC3-3C67-4576-8BDD-707D5A481A09}" type="datetimeFigureOut">
              <a:rPr lang="en-IN" smtClean="0"/>
              <a:t>04-12-2023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83C4F66C-3CFC-42D7-B442-21F5AA4A82BF}"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44ADC3-3C67-4576-8BDD-707D5A481A09}" type="datetimeFigureOut">
              <a:rPr lang="en-IN" smtClean="0"/>
              <a:t>04-12-2023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83C4F66C-3CFC-42D7-B442-21F5AA4A82BF}"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644ADC3-3C67-4576-8BDD-707D5A481A09}" type="datetimeFigureOut">
              <a:rPr lang="en-IN" smtClean="0"/>
              <a:t>04-12-2023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83C4F66C-3CFC-42D7-B442-21F5AA4A82BF}" type="slidenum">
              <a:rPr lang="en-IN" smtClean="0"/>
              <a:t>‹#›</a:t>
            </a:fld>
            <a:endParaRPr lang="en-IN" dirty="0"/>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644ADC3-3C67-4576-8BDD-707D5A481A09}" type="datetimeFigureOut">
              <a:rPr lang="en-IN" smtClean="0"/>
              <a:t>04-12-2023</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83C4F66C-3CFC-42D7-B442-21F5AA4A82BF}"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644ADC3-3C67-4576-8BDD-707D5A481A09}" type="datetimeFigureOut">
              <a:rPr lang="en-IN" smtClean="0"/>
              <a:t>04-12-2023</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83C4F66C-3CFC-42D7-B442-21F5AA4A82BF}" type="slidenum">
              <a:rPr lang="en-IN" smtClean="0"/>
              <a:t>‹#›</a:t>
            </a:fld>
            <a:endParaRPr lang="en-IN" dirty="0"/>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644ADC3-3C67-4576-8BDD-707D5A481A09}" type="datetimeFigureOut">
              <a:rPr lang="en-IN" smtClean="0"/>
              <a:t>04-12-2023</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83C4F66C-3CFC-42D7-B442-21F5AA4A82BF}"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644ADC3-3C67-4576-8BDD-707D5A481A09}" type="datetimeFigureOut">
              <a:rPr lang="en-IN" smtClean="0"/>
              <a:t>04-12-2023</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83C4F66C-3CFC-42D7-B442-21F5AA4A82BF}"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644ADC3-3C67-4576-8BDD-707D5A481A09}" type="datetimeFigureOut">
              <a:rPr lang="en-IN" smtClean="0"/>
              <a:t>04-12-2023</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83C4F66C-3CFC-42D7-B442-21F5AA4A82BF}"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7644ADC3-3C67-4576-8BDD-707D5A481A09}" type="datetimeFigureOut">
              <a:rPr lang="en-IN" smtClean="0"/>
              <a:t>04-12-2023</a:t>
            </a:fld>
            <a:endParaRPr lang="en-IN" dirty="0"/>
          </a:p>
        </p:txBody>
      </p:sp>
      <p:sp>
        <p:nvSpPr>
          <p:cNvPr id="6" name="Footer Placeholder 5"/>
          <p:cNvSpPr>
            <a:spLocks noGrp="1"/>
          </p:cNvSpPr>
          <p:nvPr>
            <p:ph type="ftr" sz="quarter" idx="11"/>
          </p:nvPr>
        </p:nvSpPr>
        <p:spPr>
          <a:xfrm>
            <a:off x="914400" y="55499"/>
            <a:ext cx="5562600" cy="365125"/>
          </a:xfrm>
        </p:spPr>
        <p:txBody>
          <a:bodyPr/>
          <a:lstStyle>
            <a:extLst/>
          </a:lstStyle>
          <a:p>
            <a:endParaRPr lang="en-IN" dirty="0"/>
          </a:p>
        </p:txBody>
      </p:sp>
      <p:sp>
        <p:nvSpPr>
          <p:cNvPr id="7" name="Slide Number Placeholder 6"/>
          <p:cNvSpPr>
            <a:spLocks noGrp="1"/>
          </p:cNvSpPr>
          <p:nvPr>
            <p:ph type="sldNum" sz="quarter" idx="12"/>
          </p:nvPr>
        </p:nvSpPr>
        <p:spPr>
          <a:xfrm>
            <a:off x="8610600" y="55499"/>
            <a:ext cx="457200" cy="365125"/>
          </a:xfrm>
        </p:spPr>
        <p:txBody>
          <a:bodyPr/>
          <a:lstStyle>
            <a:extLst/>
          </a:lstStyle>
          <a:p>
            <a:fld id="{83C4F66C-3CFC-42D7-B442-21F5AA4A82BF}"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7644ADC3-3C67-4576-8BDD-707D5A481A09}" type="datetimeFigureOut">
              <a:rPr lang="en-IN" smtClean="0"/>
              <a:t>04-12-2023</a:t>
            </a:fld>
            <a:endParaRPr lang="en-IN" dirty="0"/>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IN" dirty="0"/>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83C4F66C-3CFC-42D7-B442-21F5AA4A82BF}" type="slidenum">
              <a:rPr lang="en-IN" smtClean="0"/>
              <a:t>‹#›</a:t>
            </a:fld>
            <a:endParaRPr lang="en-IN" dirty="0"/>
          </a:p>
        </p:txBody>
      </p:sp>
    </p:spTree>
  </p:cSld>
  <p:clrMap bg1="dk1" tx1="lt1" bg2="dk2" tx2="lt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620688"/>
            <a:ext cx="6480048" cy="4029432"/>
          </a:xfrm>
        </p:spPr>
        <p:txBody>
          <a:bodyPr/>
          <a:lstStyle/>
          <a:p>
            <a:r>
              <a:rPr lang="en-US" sz="6000" b="0" dirty="0" smtClean="0">
                <a:solidFill>
                  <a:schemeClr val="tx2">
                    <a:lumMod val="75000"/>
                  </a:schemeClr>
                </a:solidFill>
                <a:latin typeface="Gill Sans Ultra Bold" pitchFamily="34" charset="0"/>
              </a:rPr>
              <a:t>SORTING </a:t>
            </a:r>
            <a:br>
              <a:rPr lang="en-US" sz="6000" b="0" dirty="0" smtClean="0">
                <a:solidFill>
                  <a:schemeClr val="tx2">
                    <a:lumMod val="75000"/>
                  </a:schemeClr>
                </a:solidFill>
                <a:latin typeface="Gill Sans Ultra Bold" pitchFamily="34" charset="0"/>
              </a:rPr>
            </a:br>
            <a:r>
              <a:rPr lang="en-US" sz="6000" b="0" dirty="0" smtClean="0">
                <a:solidFill>
                  <a:schemeClr val="tx2">
                    <a:lumMod val="75000"/>
                  </a:schemeClr>
                </a:solidFill>
                <a:latin typeface="Gill Sans Ultra Bold" pitchFamily="34" charset="0"/>
              </a:rPr>
              <a:t>VISUALIZER</a:t>
            </a:r>
            <a:r>
              <a:rPr lang="en-US" sz="6000" b="0" dirty="0" smtClean="0">
                <a:latin typeface="Gill Sans Ultra Bold" pitchFamily="34" charset="0"/>
              </a:rPr>
              <a:t/>
            </a:r>
            <a:br>
              <a:rPr lang="en-US" sz="6000" b="0" dirty="0" smtClean="0">
                <a:latin typeface="Gill Sans Ultra Bold" pitchFamily="34" charset="0"/>
              </a:rPr>
            </a:br>
            <a:endParaRPr lang="en-IN" sz="6000" b="0" dirty="0">
              <a:latin typeface="Gill Sans Ultra Bold" pitchFamily="34" charset="0"/>
            </a:endParaRPr>
          </a:p>
        </p:txBody>
      </p:sp>
      <p:sp>
        <p:nvSpPr>
          <p:cNvPr id="3" name="Subtitle 2"/>
          <p:cNvSpPr>
            <a:spLocks noGrp="1"/>
          </p:cNvSpPr>
          <p:nvPr>
            <p:ph type="subTitle" idx="1"/>
          </p:nvPr>
        </p:nvSpPr>
        <p:spPr/>
        <p:txBody>
          <a:bodyPr/>
          <a:lstStyle/>
          <a:p>
            <a:r>
              <a:rPr lang="en-US" b="1" dirty="0" smtClean="0">
                <a:solidFill>
                  <a:schemeClr val="bg2">
                    <a:lumMod val="25000"/>
                  </a:schemeClr>
                </a:solidFill>
              </a:rPr>
              <a:t>                                                </a:t>
            </a:r>
            <a:r>
              <a:rPr lang="en-US" b="1" i="1" dirty="0" smtClean="0"/>
              <a:t>Represented by: </a:t>
            </a:r>
            <a:r>
              <a:rPr lang="en-US" b="1" i="1" dirty="0"/>
              <a:t> </a:t>
            </a:r>
            <a:r>
              <a:rPr lang="en-US" b="1" i="1" dirty="0" smtClean="0"/>
              <a:t>Pritirekha </a:t>
            </a:r>
            <a:r>
              <a:rPr lang="en-US" b="1" i="1" dirty="0" smtClean="0"/>
              <a:t>Panda </a:t>
            </a:r>
            <a:endParaRPr lang="en-IN" b="1" i="1" dirty="0"/>
          </a:p>
        </p:txBody>
      </p:sp>
    </p:spTree>
    <p:extLst>
      <p:ext uri="{BB962C8B-B14F-4D97-AF65-F5344CB8AC3E}">
        <p14:creationId xmlns:p14="http://schemas.microsoft.com/office/powerpoint/2010/main" val="4345727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116632"/>
            <a:ext cx="8003232" cy="6238928"/>
          </a:xfrm>
        </p:spPr>
        <p:txBody>
          <a:bodyPr>
            <a:normAutofit/>
          </a:bodyPr>
          <a:lstStyle/>
          <a:p>
            <a:r>
              <a:rPr lang="en-US" sz="2000" b="1" dirty="0">
                <a:solidFill>
                  <a:srgbClr val="FFFF00"/>
                </a:solidFill>
                <a:latin typeface="Times New Roman" pitchFamily="18" charset="0"/>
                <a:cs typeface="Times New Roman" pitchFamily="18" charset="0"/>
              </a:rPr>
              <a:t>Quick Sort:</a:t>
            </a:r>
          </a:p>
          <a:p>
            <a:pPr algn="just"/>
            <a:r>
              <a:rPr lang="en-US" sz="2000" b="1" dirty="0">
                <a:solidFill>
                  <a:srgbClr val="00B050"/>
                </a:solidFill>
                <a:latin typeface="Times New Roman" pitchFamily="18" charset="0"/>
                <a:cs typeface="Times New Roman" pitchFamily="18" charset="0"/>
              </a:rPr>
              <a:t>Overview:</a:t>
            </a:r>
            <a:r>
              <a:rPr lang="en-US" sz="2000" dirty="0">
                <a:solidFill>
                  <a:srgbClr val="00B050"/>
                </a:solidFill>
                <a:latin typeface="Times New Roman" pitchFamily="18" charset="0"/>
                <a:cs typeface="Times New Roman" pitchFamily="18" charset="0"/>
              </a:rPr>
              <a:t> </a:t>
            </a:r>
            <a:r>
              <a:rPr lang="en-US" sz="2000" dirty="0">
                <a:latin typeface="Times New Roman" pitchFamily="18" charset="0"/>
                <a:cs typeface="Times New Roman" pitchFamily="18" charset="0"/>
              </a:rPr>
              <a:t>Quick sort is also a divide-and-conquer algorithm. It selects a 'pivot' element and partitions the array around the pivot, such that elements smaller than the pivot are on the left and larger elements are on the right. It then recursively applies this process to the sub-arrays.</a:t>
            </a:r>
          </a:p>
          <a:p>
            <a:pPr algn="just"/>
            <a:r>
              <a:rPr lang="en-US" sz="2000" b="1" dirty="0">
                <a:solidFill>
                  <a:srgbClr val="00B050"/>
                </a:solidFill>
                <a:latin typeface="Times New Roman" pitchFamily="18" charset="0"/>
                <a:cs typeface="Times New Roman" pitchFamily="18" charset="0"/>
              </a:rPr>
              <a:t>Process:</a:t>
            </a:r>
            <a:r>
              <a:rPr lang="en-US" sz="2000" dirty="0">
                <a:solidFill>
                  <a:srgbClr val="00B050"/>
                </a:solidFill>
                <a:latin typeface="Times New Roman" pitchFamily="18" charset="0"/>
                <a:cs typeface="Times New Roman" pitchFamily="18" charset="0"/>
              </a:rPr>
              <a:t> </a:t>
            </a:r>
            <a:r>
              <a:rPr lang="en-US" sz="2000" dirty="0">
                <a:latin typeface="Times New Roman" pitchFamily="18" charset="0"/>
                <a:cs typeface="Times New Roman" pitchFamily="18" charset="0"/>
              </a:rPr>
              <a:t>It continues dividing and sorting recursively until the entire list is sorted.</a:t>
            </a:r>
          </a:p>
          <a:p>
            <a:pPr algn="just"/>
            <a:r>
              <a:rPr lang="en-US" sz="2000" b="1" dirty="0">
                <a:solidFill>
                  <a:srgbClr val="00B050"/>
                </a:solidFill>
                <a:latin typeface="Times New Roman" pitchFamily="18" charset="0"/>
                <a:cs typeface="Times New Roman" pitchFamily="18" charset="0"/>
              </a:rPr>
              <a:t>Complexity:</a:t>
            </a:r>
            <a:r>
              <a:rPr lang="en-US" sz="2000" dirty="0">
                <a:solidFill>
                  <a:srgbClr val="00B050"/>
                </a:solidFill>
                <a:latin typeface="Times New Roman" pitchFamily="18" charset="0"/>
                <a:cs typeface="Times New Roman" pitchFamily="18" charset="0"/>
              </a:rPr>
              <a:t> </a:t>
            </a:r>
            <a:r>
              <a:rPr lang="en-US" sz="2000" dirty="0">
                <a:latin typeface="Times New Roman" pitchFamily="18" charset="0"/>
                <a:cs typeface="Times New Roman" pitchFamily="18" charset="0"/>
              </a:rPr>
              <a:t>Time complexity - O(n log n) in the average case, O(n^2) in the worst case (rare, but can happen with poor pivot selection).</a:t>
            </a:r>
          </a:p>
          <a:p>
            <a:pPr algn="just"/>
            <a:r>
              <a:rPr lang="en-US" sz="2000" b="1" dirty="0">
                <a:solidFill>
                  <a:srgbClr val="00B050"/>
                </a:solidFill>
                <a:latin typeface="Times New Roman" pitchFamily="18" charset="0"/>
                <a:cs typeface="Times New Roman" pitchFamily="18" charset="0"/>
              </a:rPr>
              <a:t>Notes:</a:t>
            </a:r>
            <a:r>
              <a:rPr lang="en-US" sz="2000" dirty="0">
                <a:solidFill>
                  <a:srgbClr val="00B050"/>
                </a:solidFill>
                <a:latin typeface="Times New Roman" pitchFamily="18" charset="0"/>
                <a:cs typeface="Times New Roman" pitchFamily="18" charset="0"/>
              </a:rPr>
              <a:t> </a:t>
            </a:r>
            <a:r>
              <a:rPr lang="en-US" sz="2000" dirty="0">
                <a:latin typeface="Times New Roman" pitchFamily="18" charset="0"/>
                <a:cs typeface="Times New Roman" pitchFamily="18" charset="0"/>
              </a:rPr>
              <a:t>Efficient for average and best cases, widely used due to its average-case performance</a:t>
            </a:r>
            <a:r>
              <a:rPr lang="en-US" sz="2000" dirty="0" smtClean="0">
                <a:latin typeface="Times New Roman" pitchFamily="18" charset="0"/>
                <a:cs typeface="Times New Roman" pitchFamily="18" charset="0"/>
              </a:rPr>
              <a:t>.</a:t>
            </a:r>
          </a:p>
          <a:p>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4005065"/>
            <a:ext cx="4608512" cy="2726162"/>
          </a:xfrm>
          <a:prstGeom prst="rect">
            <a:avLst/>
          </a:prstGeom>
        </p:spPr>
      </p:pic>
    </p:spTree>
    <p:extLst>
      <p:ext uri="{BB962C8B-B14F-4D97-AF65-F5344CB8AC3E}">
        <p14:creationId xmlns:p14="http://schemas.microsoft.com/office/powerpoint/2010/main" val="30724992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COMPARISION</a:t>
            </a:r>
            <a:endParaRPr lang="en-IN" dirty="0">
              <a:solidFill>
                <a:schemeClr val="accent2">
                  <a:lumMod val="75000"/>
                </a:schemeClr>
              </a:solidFill>
            </a:endParaRP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Quicksort and </a:t>
            </a:r>
            <a:r>
              <a:rPr lang="en-US" sz="2000" dirty="0" err="1">
                <a:latin typeface="Times New Roman" pitchFamily="18" charset="0"/>
                <a:cs typeface="Times New Roman" pitchFamily="18" charset="0"/>
              </a:rPr>
              <a:t>Mergesort</a:t>
            </a:r>
            <a:r>
              <a:rPr lang="en-US" sz="2000" dirty="0">
                <a:latin typeface="Times New Roman" pitchFamily="18" charset="0"/>
                <a:cs typeface="Times New Roman" pitchFamily="18" charset="0"/>
              </a:rPr>
              <a:t> are typically faster and more efficient than Bubble Sort, Insertion Sort, and Selection Sort, especially for larger datasets, due to their average time complexities of O(n log n). Quicksort is often faster for average and best-case scenarios due to its in-place partitioning and cache efficiency, while </a:t>
            </a:r>
            <a:r>
              <a:rPr lang="en-US" sz="2000" dirty="0" err="1">
                <a:latin typeface="Times New Roman" pitchFamily="18" charset="0"/>
                <a:cs typeface="Times New Roman" pitchFamily="18" charset="0"/>
              </a:rPr>
              <a:t>Mergesort</a:t>
            </a:r>
            <a:r>
              <a:rPr lang="en-US" sz="2000" dirty="0">
                <a:latin typeface="Times New Roman" pitchFamily="18" charset="0"/>
                <a:cs typeface="Times New Roman" pitchFamily="18" charset="0"/>
              </a:rPr>
              <a:t>, despite using additional memory, guarantees consistent performance regardless of the input data.</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04325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CONCLUSION</a:t>
            </a:r>
            <a:endParaRPr lang="en-IN" dirty="0">
              <a:latin typeface="Arial Black" pitchFamily="34" charset="0"/>
            </a:endParaRPr>
          </a:p>
        </p:txBody>
      </p:sp>
      <p:sp>
        <p:nvSpPr>
          <p:cNvPr id="3" name="Content Placeholder 2"/>
          <p:cNvSpPr>
            <a:spLocks noGrp="1"/>
          </p:cNvSpPr>
          <p:nvPr>
            <p:ph idx="1"/>
          </p:nvPr>
        </p:nvSpPr>
        <p:spPr/>
        <p:txBody>
          <a:bodyPr>
            <a:normAutofit/>
          </a:bodyPr>
          <a:lstStyle/>
          <a:p>
            <a:pPr marL="68580" indent="0" algn="just">
              <a:buNone/>
            </a:pPr>
            <a:r>
              <a:rPr lang="en-US" dirty="0"/>
              <a:t/>
            </a:r>
            <a:br>
              <a:rPr lang="en-US" dirty="0"/>
            </a:br>
            <a:r>
              <a:rPr lang="en-US" sz="2000" dirty="0">
                <a:latin typeface="Times New Roman" pitchFamily="18" charset="0"/>
                <a:cs typeface="Times New Roman" pitchFamily="18" charset="0"/>
              </a:rPr>
              <a:t>A sorting visualizer is a powerful educational tool that offers a dynamic, intuitive representation of sorting algorithms in action. By visually demonstrating how these algorithms rearrange elements in real-time, it provides an engaging and accessible way for learners to comprehend the inner workings, efficiencies, and differences between various sorting methods. This interactive tool not only fosters a deeper understanding of sorting concepts but also cultivates an appreciation for algorithmic efficiencies and their real-world applications, making complex sorting algorithms more approachable and comprehensible.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068431496"/>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764704"/>
            <a:ext cx="7859216" cy="5590856"/>
          </a:xfrm>
        </p:spPr>
        <p:txBody>
          <a:bodyPr>
            <a:normAutofit/>
          </a:bodyPr>
          <a:lstStyle/>
          <a:p>
            <a:pPr marL="68580" indent="0">
              <a:buNone/>
            </a:pPr>
            <a:r>
              <a:rPr lang="en-US" sz="6000" dirty="0" smtClean="0"/>
              <a:t>     </a:t>
            </a:r>
          </a:p>
          <a:p>
            <a:pPr marL="68580" indent="0">
              <a:buNone/>
            </a:pPr>
            <a:endParaRPr lang="en-US" sz="6000" dirty="0"/>
          </a:p>
          <a:p>
            <a:pPr marL="68580" indent="0">
              <a:buNone/>
            </a:pPr>
            <a:r>
              <a:rPr lang="en-US" sz="6600" dirty="0">
                <a:solidFill>
                  <a:srgbClr val="FF0000"/>
                </a:solidFill>
                <a:latin typeface="Algerian" pitchFamily="82" charset="0"/>
              </a:rPr>
              <a:t> </a:t>
            </a:r>
            <a:r>
              <a:rPr lang="en-US" sz="6600" dirty="0" smtClean="0">
                <a:solidFill>
                  <a:srgbClr val="FF0000"/>
                </a:solidFill>
                <a:latin typeface="Algerian" pitchFamily="82" charset="0"/>
              </a:rPr>
              <a:t>     THANK </a:t>
            </a:r>
            <a:r>
              <a:rPr lang="en-US" sz="6600" dirty="0">
                <a:solidFill>
                  <a:srgbClr val="FF0000"/>
                </a:solidFill>
                <a:latin typeface="Algerian" pitchFamily="82" charset="0"/>
              </a:rPr>
              <a:t>YOU</a:t>
            </a:r>
            <a:r>
              <a:rPr lang="en-US" sz="6600" dirty="0" smtClean="0">
                <a:solidFill>
                  <a:srgbClr val="FF0000"/>
                </a:solidFill>
                <a:latin typeface="Algerian" pitchFamily="82" charset="0"/>
              </a:rPr>
              <a:t>      </a:t>
            </a:r>
            <a:endParaRPr lang="en-IN" sz="6600" dirty="0">
              <a:solidFill>
                <a:srgbClr val="FF0000"/>
              </a:solidFill>
              <a:latin typeface="Algerian" pitchFamily="82" charset="0"/>
            </a:endParaRPr>
          </a:p>
        </p:txBody>
      </p:sp>
    </p:spTree>
    <p:extLst>
      <p:ext uri="{BB962C8B-B14F-4D97-AF65-F5344CB8AC3E}">
        <p14:creationId xmlns:p14="http://schemas.microsoft.com/office/powerpoint/2010/main" val="120949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heel(1)">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latin typeface="Algerian" pitchFamily="82" charset="0"/>
              </a:rPr>
              <a:t>INTRODUCTION</a:t>
            </a:r>
            <a:endParaRPr lang="en-IN" dirty="0">
              <a:latin typeface="Algerian" pitchFamily="82" charset="0"/>
            </a:endParaRPr>
          </a:p>
        </p:txBody>
      </p:sp>
      <p:sp>
        <p:nvSpPr>
          <p:cNvPr id="3" name="Content Placeholder 2"/>
          <p:cNvSpPr>
            <a:spLocks noGrp="1"/>
          </p:cNvSpPr>
          <p:nvPr>
            <p:ph idx="1"/>
          </p:nvPr>
        </p:nvSpPr>
        <p:spPr/>
        <p:txBody>
          <a:bodyPr>
            <a:normAutofit/>
          </a:bodyPr>
          <a:lstStyle/>
          <a:p>
            <a:pPr marL="502920" indent="-457200">
              <a:buFont typeface="Wingdings" pitchFamily="2" charset="2"/>
              <a:buChar char="Ø"/>
            </a:pPr>
            <a:r>
              <a:rPr lang="en-US" sz="2000" dirty="0">
                <a:latin typeface="Times New Roman" pitchFamily="18" charset="0"/>
                <a:cs typeface="Times New Roman" pitchFamily="18" charset="0"/>
              </a:rPr>
              <a:t>The Sorting Visualizer is an interactive web-based tool that allows users to see sorting algorithms in action. It provides a hands-on experience for understanding how different sorting algorithms work</a:t>
            </a:r>
            <a:r>
              <a:rPr lang="en-US" sz="2000" dirty="0" smtClean="0">
                <a:latin typeface="Times New Roman" pitchFamily="18" charset="0"/>
                <a:cs typeface="Times New Roman" pitchFamily="18" charset="0"/>
              </a:rPr>
              <a:t>.</a:t>
            </a:r>
          </a:p>
          <a:p>
            <a:pPr marL="502920" indent="-457200">
              <a:buFont typeface="Wingdings" pitchFamily="2" charset="2"/>
              <a:buChar char="Ø"/>
            </a:pPr>
            <a:r>
              <a:rPr lang="en-IN" sz="2000" dirty="0">
                <a:latin typeface="Times New Roman" pitchFamily="18" charset="0"/>
                <a:cs typeface="Times New Roman" pitchFamily="18" charset="0"/>
              </a:rPr>
              <a:t>The Sorting Visualizer is created using HTML, CSS, JavaScript, and Data Structures and Algorithms, where HTML provides structure, CSS offers styling, JavaScript handles interactive functionality, and DSA contributes the logic for sorting algorithms</a:t>
            </a:r>
            <a:r>
              <a:rPr lang="en-IN" sz="2000" dirty="0" smtClean="0">
                <a:latin typeface="Times New Roman" pitchFamily="18" charset="0"/>
                <a:cs typeface="Times New Roman" pitchFamily="18" charset="0"/>
              </a:rPr>
              <a:t>.</a:t>
            </a:r>
          </a:p>
          <a:p>
            <a:pPr marL="502920" indent="-457200">
              <a:buFont typeface="Wingdings" pitchFamily="2" charset="2"/>
              <a:buChar char="Ø"/>
            </a:pPr>
            <a:r>
              <a:rPr lang="en-US" sz="2000" dirty="0" smtClean="0">
                <a:latin typeface="Times New Roman" pitchFamily="18" charset="0"/>
                <a:cs typeface="Times New Roman" pitchFamily="18" charset="0"/>
              </a:rPr>
              <a:t>Sorting </a:t>
            </a:r>
            <a:r>
              <a:rPr lang="en-US" sz="2000" dirty="0">
                <a:latin typeface="Times New Roman" pitchFamily="18" charset="0"/>
                <a:cs typeface="Times New Roman" pitchFamily="18" charset="0"/>
              </a:rPr>
              <a:t>algorithms are step-by-step procedures used to arrange elements in a specific order, typically based on numerical or lexicographic criteria</a:t>
            </a:r>
            <a:r>
              <a:rPr lang="en-US" sz="2000" dirty="0" smtClean="0">
                <a:latin typeface="Times New Roman" pitchFamily="18" charset="0"/>
                <a:cs typeface="Times New Roman" pitchFamily="18" charset="0"/>
              </a:rPr>
              <a:t>.</a:t>
            </a:r>
            <a:endParaRPr lang="en-US" sz="2000" dirty="0" smtClean="0"/>
          </a:p>
          <a:p>
            <a:pPr marL="502920" indent="-457200">
              <a:buFont typeface="Wingdings" pitchFamily="2" charset="2"/>
              <a:buChar char="Ø"/>
            </a:pPr>
            <a:endParaRPr lang="en-US" sz="2000" dirty="0" smtClean="0"/>
          </a:p>
          <a:p>
            <a:pPr marL="502920" indent="-457200">
              <a:buFont typeface="Wingdings" pitchFamily="2" charset="2"/>
              <a:buChar char="Ø"/>
            </a:pPr>
            <a:endParaRPr lang="en-US" sz="2000" dirty="0" smtClean="0"/>
          </a:p>
          <a:p>
            <a:pPr marL="502920" indent="-457200">
              <a:buFont typeface="Wingdings" pitchFamily="2" charset="2"/>
              <a:buChar char="Ø"/>
            </a:pPr>
            <a:endParaRPr lang="en-US" sz="2000" dirty="0" smtClean="0"/>
          </a:p>
          <a:p>
            <a:pPr marL="502920" indent="-457200">
              <a:buFont typeface="Wingdings" pitchFamily="2" charset="2"/>
              <a:buChar char="Ø"/>
            </a:pPr>
            <a:endParaRPr lang="en-US" sz="2000" dirty="0" smtClean="0"/>
          </a:p>
          <a:p>
            <a:pPr marL="502920" indent="-457200">
              <a:buFont typeface="Wingdings" pitchFamily="2" charset="2"/>
              <a:buChar char="Ø"/>
            </a:pPr>
            <a:endParaRPr lang="en-IN" sz="2000" dirty="0"/>
          </a:p>
        </p:txBody>
      </p:sp>
    </p:spTree>
    <p:extLst>
      <p:ext uri="{BB962C8B-B14F-4D97-AF65-F5344CB8AC3E}">
        <p14:creationId xmlns:p14="http://schemas.microsoft.com/office/powerpoint/2010/main" val="30625688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32656"/>
            <a:ext cx="7560840" cy="936104"/>
          </a:xfrm>
        </p:spPr>
        <p:txBody>
          <a:bodyPr/>
          <a:lstStyle/>
          <a:p>
            <a:r>
              <a:rPr lang="en-US" dirty="0" smtClean="0">
                <a:latin typeface="Algerian" pitchFamily="82" charset="0"/>
              </a:rPr>
              <a:t>Objectives:</a:t>
            </a:r>
            <a:endParaRPr lang="en-IN" dirty="0">
              <a:latin typeface="Algerian" pitchFamily="82" charset="0"/>
            </a:endParaRPr>
          </a:p>
        </p:txBody>
      </p:sp>
      <p:sp>
        <p:nvSpPr>
          <p:cNvPr id="3" name="Content Placeholder 2"/>
          <p:cNvSpPr>
            <a:spLocks noGrp="1"/>
          </p:cNvSpPr>
          <p:nvPr>
            <p:ph idx="1"/>
          </p:nvPr>
        </p:nvSpPr>
        <p:spPr>
          <a:xfrm>
            <a:off x="539552" y="1124744"/>
            <a:ext cx="8352928" cy="5328592"/>
          </a:xfrm>
        </p:spPr>
        <p:txBody>
          <a:bodyPr>
            <a:normAutofit fontScale="85000" lnSpcReduction="10000"/>
          </a:bodyPr>
          <a:lstStyle/>
          <a:p>
            <a:pPr algn="just"/>
            <a:r>
              <a:rPr lang="en-US" sz="2200" b="1" dirty="0">
                <a:solidFill>
                  <a:schemeClr val="accent4">
                    <a:lumMod val="60000"/>
                    <a:lumOff val="40000"/>
                  </a:schemeClr>
                </a:solidFill>
                <a:latin typeface="Times New Roman" pitchFamily="18" charset="0"/>
                <a:cs typeface="Times New Roman" pitchFamily="18" charset="0"/>
              </a:rPr>
              <a:t>Interactive Learning Platform</a:t>
            </a:r>
            <a:r>
              <a:rPr lang="en-US" sz="2200" dirty="0">
                <a:solidFill>
                  <a:schemeClr val="accent4">
                    <a:lumMod val="60000"/>
                    <a:lumOff val="40000"/>
                  </a:schemeClr>
                </a:solidFill>
                <a:latin typeface="Times New Roman" pitchFamily="18" charset="0"/>
                <a:cs typeface="Times New Roman" pitchFamily="18" charset="0"/>
              </a:rPr>
              <a:t>: </a:t>
            </a:r>
            <a:r>
              <a:rPr lang="en-US" sz="2200" dirty="0">
                <a:latin typeface="Times New Roman" pitchFamily="18" charset="0"/>
                <a:cs typeface="Times New Roman" pitchFamily="18" charset="0"/>
              </a:rPr>
              <a:t>The Sorting Visualizer is an interactive educational tool designed to provide a visual representation of sorting algorithms in action. It offers users a hands-on experience to observe how different sorting algorithms rearrange data in real-time, fostering a deeper understanding of their mechanisms and efficiency.</a:t>
            </a:r>
          </a:p>
          <a:p>
            <a:pPr algn="just"/>
            <a:r>
              <a:rPr lang="en-US" sz="2200" b="1" dirty="0">
                <a:solidFill>
                  <a:schemeClr val="accent4">
                    <a:lumMod val="60000"/>
                    <a:lumOff val="40000"/>
                  </a:schemeClr>
                </a:solidFill>
              </a:rPr>
              <a:t>Demonstration of Algorithmic Concepts</a:t>
            </a:r>
            <a:r>
              <a:rPr lang="en-US" sz="2200" dirty="0">
                <a:solidFill>
                  <a:schemeClr val="accent4">
                    <a:lumMod val="60000"/>
                    <a:lumOff val="40000"/>
                  </a:schemeClr>
                </a:solidFill>
              </a:rPr>
              <a:t>: </a:t>
            </a:r>
            <a:r>
              <a:rPr lang="en-US" sz="2200" dirty="0"/>
              <a:t>The visualizer helps users to understand fundamental algorithmic concepts such as time complexity, comparison-based sorting, and the differences between various sorting algorithms. </a:t>
            </a:r>
            <a:endParaRPr lang="en-US" sz="2200" dirty="0" smtClean="0"/>
          </a:p>
          <a:p>
            <a:pPr algn="just"/>
            <a:r>
              <a:rPr lang="en-US" sz="2200" b="1" dirty="0">
                <a:solidFill>
                  <a:schemeClr val="accent4">
                    <a:lumMod val="60000"/>
                    <a:lumOff val="40000"/>
                  </a:schemeClr>
                </a:solidFill>
                <a:latin typeface="Times New Roman" pitchFamily="18" charset="0"/>
                <a:cs typeface="Times New Roman" pitchFamily="18" charset="0"/>
              </a:rPr>
              <a:t>Practical Application of Technologies</a:t>
            </a:r>
            <a:r>
              <a:rPr lang="en-US" sz="2200" dirty="0">
                <a:solidFill>
                  <a:schemeClr val="accent4">
                    <a:lumMod val="60000"/>
                    <a:lumOff val="40000"/>
                  </a:schemeClr>
                </a:solidFill>
                <a:latin typeface="Times New Roman" pitchFamily="18" charset="0"/>
                <a:cs typeface="Times New Roman" pitchFamily="18" charset="0"/>
              </a:rPr>
              <a:t>: </a:t>
            </a:r>
            <a:r>
              <a:rPr lang="en-US" sz="2200" dirty="0">
                <a:latin typeface="Times New Roman" pitchFamily="18" charset="0"/>
                <a:cs typeface="Times New Roman" pitchFamily="18" charset="0"/>
              </a:rPr>
              <a:t>The Sorting Visualizer showcases the practical application of HTML, CSS, and JavaScript in building interactive web-based applications. It provides a tangible example of how these technologies collaborate to create functional and visually appealing interfaces</a:t>
            </a:r>
            <a:r>
              <a:rPr lang="en-US" sz="2200" dirty="0" smtClean="0">
                <a:latin typeface="Times New Roman" pitchFamily="18" charset="0"/>
                <a:cs typeface="Times New Roman" pitchFamily="18" charset="0"/>
              </a:rPr>
              <a:t>.</a:t>
            </a:r>
          </a:p>
          <a:p>
            <a:pPr algn="just"/>
            <a:r>
              <a:rPr lang="en-US" sz="2400" b="1" dirty="0">
                <a:solidFill>
                  <a:schemeClr val="accent4">
                    <a:lumMod val="60000"/>
                    <a:lumOff val="40000"/>
                  </a:schemeClr>
                </a:solidFill>
                <a:latin typeface="Times New Roman" pitchFamily="18" charset="0"/>
                <a:cs typeface="Times New Roman" pitchFamily="18" charset="0"/>
              </a:rPr>
              <a:t>Engagement and Exploration</a:t>
            </a:r>
            <a:r>
              <a:rPr lang="en-US" sz="2400" dirty="0">
                <a:solidFill>
                  <a:schemeClr val="accent4">
                    <a:lumMod val="60000"/>
                    <a:lumOff val="40000"/>
                  </a:schemeClr>
                </a:solidFill>
                <a:latin typeface="Times New Roman" pitchFamily="18" charset="0"/>
                <a:cs typeface="Times New Roman" pitchFamily="18" charset="0"/>
              </a:rPr>
              <a:t>: </a:t>
            </a:r>
            <a:r>
              <a:rPr lang="en-US" sz="2400" dirty="0">
                <a:latin typeface="Times New Roman" pitchFamily="18" charset="0"/>
                <a:cs typeface="Times New Roman" pitchFamily="18" charset="0"/>
              </a:rPr>
              <a:t>Through the Sorting Visualizer, users can actively engage with the interface by selecting different sorting algorithms, adjusting speeds, and observing how these choices impact the sorting process. This interactivity encourages exploration and experimentation with various sorting techniques, enhancing the learning experience.</a:t>
            </a:r>
          </a:p>
          <a:p>
            <a:pPr algn="just"/>
            <a:endParaRPr lang="en-US" sz="2200" dirty="0">
              <a:latin typeface="Times New Roman" pitchFamily="18" charset="0"/>
              <a:cs typeface="Times New Roman" pitchFamily="18" charset="0"/>
            </a:endParaRPr>
          </a:p>
          <a:p>
            <a:pPr algn="just"/>
            <a:endParaRPr lang="en-IN" dirty="0"/>
          </a:p>
        </p:txBody>
      </p:sp>
    </p:spTree>
    <p:extLst>
      <p:ext uri="{BB962C8B-B14F-4D97-AF65-F5344CB8AC3E}">
        <p14:creationId xmlns:p14="http://schemas.microsoft.com/office/powerpoint/2010/main" val="418095766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32656"/>
            <a:ext cx="7488832" cy="1440160"/>
          </a:xfrm>
        </p:spPr>
        <p:txBody>
          <a:bodyPr/>
          <a:lstStyle/>
          <a:p>
            <a:r>
              <a:rPr lang="en-US" sz="2400" b="1" dirty="0">
                <a:solidFill>
                  <a:srgbClr val="FF0000"/>
                </a:solidFill>
              </a:rPr>
              <a:t>Implementation of Sorting Visualizer using </a:t>
            </a:r>
            <a:r>
              <a:rPr lang="en-US" b="1" dirty="0">
                <a:solidFill>
                  <a:srgbClr val="FF0000"/>
                </a:solidFill>
              </a:rPr>
              <a:t/>
            </a:r>
            <a:br>
              <a:rPr lang="en-US" b="1" dirty="0">
                <a:solidFill>
                  <a:srgbClr val="FF0000"/>
                </a:solidFill>
              </a:rPr>
            </a:br>
            <a:r>
              <a:rPr lang="en-US" sz="2800" b="1" dirty="0" smtClean="0">
                <a:solidFill>
                  <a:srgbClr val="FF0000"/>
                </a:solidFill>
                <a:latin typeface="Algerian" pitchFamily="82" charset="0"/>
              </a:rPr>
              <a:t>HTML</a:t>
            </a:r>
            <a:r>
              <a:rPr lang="en-US" sz="2800" b="1" dirty="0">
                <a:solidFill>
                  <a:srgbClr val="FF0000"/>
                </a:solidFill>
                <a:latin typeface="Algerian" pitchFamily="82" charset="0"/>
              </a:rPr>
              <a:t>, CSS, and </a:t>
            </a:r>
            <a:r>
              <a:rPr lang="en-US" sz="2800" b="1" dirty="0" smtClean="0">
                <a:solidFill>
                  <a:srgbClr val="FF0000"/>
                </a:solidFill>
                <a:latin typeface="Algerian" pitchFamily="82" charset="0"/>
              </a:rPr>
              <a:t> JS  Basics</a:t>
            </a:r>
            <a:endParaRPr lang="en-IN" dirty="0"/>
          </a:p>
        </p:txBody>
      </p:sp>
      <p:sp>
        <p:nvSpPr>
          <p:cNvPr id="3" name="Content Placeholder 2"/>
          <p:cNvSpPr>
            <a:spLocks noGrp="1"/>
          </p:cNvSpPr>
          <p:nvPr>
            <p:ph idx="1"/>
          </p:nvPr>
        </p:nvSpPr>
        <p:spPr/>
        <p:txBody>
          <a:bodyPr>
            <a:normAutofit fontScale="62500" lnSpcReduction="20000"/>
          </a:bodyPr>
          <a:lstStyle/>
          <a:p>
            <a:r>
              <a:rPr lang="en-US" sz="3200" b="1" dirty="0" smtClean="0">
                <a:solidFill>
                  <a:schemeClr val="accent4">
                    <a:lumMod val="60000"/>
                    <a:lumOff val="40000"/>
                  </a:schemeClr>
                </a:solidFill>
                <a:latin typeface="Times New Roman" pitchFamily="18" charset="0"/>
                <a:cs typeface="Times New Roman" pitchFamily="18" charset="0"/>
              </a:rPr>
              <a:t>HTML</a:t>
            </a:r>
            <a:endParaRPr lang="en-US" sz="3200" b="1" dirty="0">
              <a:solidFill>
                <a:schemeClr val="accent4">
                  <a:lumMod val="60000"/>
                  <a:lumOff val="40000"/>
                </a:schemeClr>
              </a:solidFill>
              <a:latin typeface="Times New Roman" pitchFamily="18" charset="0"/>
              <a:cs typeface="Times New Roman" pitchFamily="18" charset="0"/>
            </a:endParaRPr>
          </a:p>
          <a:p>
            <a:pPr algn="just"/>
            <a:r>
              <a:rPr lang="en-US" sz="3200" dirty="0">
                <a:latin typeface="Times New Roman" pitchFamily="18" charset="0"/>
                <a:cs typeface="Times New Roman" pitchFamily="18" charset="0"/>
              </a:rPr>
              <a:t>HTML (Hypertext Markup Language) is used for creating the structure of a web page. It uses tags to define the different elements such as headings, paragraphs, images, links, and more. HTML provides the foundation for the content of a web page.</a:t>
            </a:r>
          </a:p>
          <a:p>
            <a:pPr algn="just"/>
            <a:r>
              <a:rPr lang="en-US" sz="3200" b="1" dirty="0">
                <a:solidFill>
                  <a:schemeClr val="accent4">
                    <a:lumMod val="60000"/>
                    <a:lumOff val="40000"/>
                  </a:schemeClr>
                </a:solidFill>
                <a:latin typeface="Times New Roman" pitchFamily="18" charset="0"/>
                <a:cs typeface="Times New Roman" pitchFamily="18" charset="0"/>
              </a:rPr>
              <a:t>CSS</a:t>
            </a:r>
          </a:p>
          <a:p>
            <a:pPr algn="just"/>
            <a:r>
              <a:rPr lang="en-US" sz="3200" dirty="0">
                <a:latin typeface="Times New Roman" pitchFamily="18" charset="0"/>
                <a:cs typeface="Times New Roman" pitchFamily="18" charset="0"/>
              </a:rPr>
              <a:t>CSS (Cascading Style Sheets) is used for styling the web page. It allows you to define the appearance of HTML elements, such as the layout, colors, fonts, and more. CSS provides the visual design and presentation of a web page.</a:t>
            </a:r>
          </a:p>
          <a:p>
            <a:pPr algn="just"/>
            <a:r>
              <a:rPr lang="en-US" sz="3200" b="1" dirty="0">
                <a:solidFill>
                  <a:schemeClr val="accent4">
                    <a:lumMod val="60000"/>
                    <a:lumOff val="40000"/>
                  </a:schemeClr>
                </a:solidFill>
                <a:latin typeface="Times New Roman" pitchFamily="18" charset="0"/>
                <a:cs typeface="Times New Roman" pitchFamily="18" charset="0"/>
              </a:rPr>
              <a:t>JS</a:t>
            </a:r>
          </a:p>
          <a:p>
            <a:pPr algn="just"/>
            <a:r>
              <a:rPr lang="en-US" sz="3200" dirty="0">
                <a:latin typeface="Times New Roman" pitchFamily="18" charset="0"/>
                <a:cs typeface="Times New Roman" pitchFamily="18" charset="0"/>
              </a:rPr>
              <a:t>JS (JavaScript) is used for adding interactivity and functionality to the web page. It allows you to create dynamic and interactive elements, handle user input, manipulate the content of the page, and more. JS enhances the user experience and adds functionality to the web page.</a:t>
            </a:r>
          </a:p>
          <a:p>
            <a:endParaRPr lang="en-IN" dirty="0"/>
          </a:p>
        </p:txBody>
      </p:sp>
    </p:spTree>
    <p:extLst>
      <p:ext uri="{BB962C8B-B14F-4D97-AF65-F5344CB8AC3E}">
        <p14:creationId xmlns:p14="http://schemas.microsoft.com/office/powerpoint/2010/main" val="65522319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188744"/>
          </a:xfrm>
        </p:spPr>
        <p:txBody>
          <a:bodyPr/>
          <a:lstStyle/>
          <a:p>
            <a:r>
              <a:rPr lang="en-IN" sz="3600" b="1" dirty="0">
                <a:solidFill>
                  <a:schemeClr val="tx2">
                    <a:lumMod val="50000"/>
                  </a:schemeClr>
                </a:solidFill>
                <a:latin typeface="Arial Black" pitchFamily="34" charset="0"/>
              </a:rPr>
              <a:t>Explanation of Data </a:t>
            </a:r>
            <a:r>
              <a:rPr lang="en-IN" sz="3600" b="1" dirty="0" smtClean="0">
                <a:solidFill>
                  <a:schemeClr val="tx2">
                    <a:lumMod val="50000"/>
                  </a:schemeClr>
                </a:solidFill>
                <a:latin typeface="Arial Black" pitchFamily="34" charset="0"/>
              </a:rPr>
              <a:t>Structures:</a:t>
            </a:r>
            <a:r>
              <a:rPr lang="en-IN" b="1" dirty="0"/>
              <a:t/>
            </a:r>
            <a:br>
              <a:rPr lang="en-IN" b="1" dirty="0"/>
            </a:br>
            <a:endParaRPr lang="en-IN" dirty="0"/>
          </a:p>
        </p:txBody>
      </p:sp>
      <p:sp>
        <p:nvSpPr>
          <p:cNvPr id="3" name="Content Placeholder 2"/>
          <p:cNvSpPr>
            <a:spLocks noGrp="1"/>
          </p:cNvSpPr>
          <p:nvPr>
            <p:ph idx="1"/>
          </p:nvPr>
        </p:nvSpPr>
        <p:spPr>
          <a:xfrm>
            <a:off x="827584" y="1340768"/>
            <a:ext cx="7859216" cy="5014792"/>
          </a:xfrm>
        </p:spPr>
        <p:txBody>
          <a:bodyPr/>
          <a:lstStyle/>
          <a:p>
            <a:pPr>
              <a:buFont typeface="Wingdings" pitchFamily="2" charset="2"/>
              <a:buChar char="v"/>
            </a:pPr>
            <a:r>
              <a:rPr lang="en-US" sz="2000" b="1" dirty="0">
                <a:solidFill>
                  <a:srgbClr val="FF0000"/>
                </a:solidFill>
                <a:latin typeface="Book Antiqua" pitchFamily="18" charset="0"/>
              </a:rPr>
              <a:t>Definition </a:t>
            </a:r>
            <a:r>
              <a:rPr lang="en-US" sz="2000" b="1" dirty="0" smtClean="0">
                <a:solidFill>
                  <a:srgbClr val="FF0000"/>
                </a:solidFill>
                <a:latin typeface="Book Antiqua" pitchFamily="18" charset="0"/>
              </a:rPr>
              <a:t>and Importance </a:t>
            </a:r>
            <a:r>
              <a:rPr lang="en-US" sz="2000" b="1" dirty="0">
                <a:solidFill>
                  <a:srgbClr val="FF0000"/>
                </a:solidFill>
                <a:latin typeface="Book Antiqua" pitchFamily="18" charset="0"/>
              </a:rPr>
              <a:t>of Data Structures in </a:t>
            </a:r>
            <a:r>
              <a:rPr lang="en-US" sz="2800" b="1" dirty="0" smtClean="0">
                <a:solidFill>
                  <a:srgbClr val="FF0000"/>
                </a:solidFill>
                <a:latin typeface="Book Antiqua" pitchFamily="18" charset="0"/>
              </a:rPr>
              <a:t>Sorting </a:t>
            </a:r>
            <a:r>
              <a:rPr lang="en-US" sz="2800" b="1" dirty="0" smtClean="0">
                <a:latin typeface="Book Antiqua" pitchFamily="18" charset="0"/>
              </a:rPr>
              <a:t>: </a:t>
            </a:r>
            <a:r>
              <a:rPr lang="en-US" sz="1800" dirty="0" smtClean="0">
                <a:latin typeface="Times New Roman" pitchFamily="18" charset="0"/>
                <a:cs typeface="Times New Roman" pitchFamily="18" charset="0"/>
              </a:rPr>
              <a:t>Data </a:t>
            </a:r>
            <a:r>
              <a:rPr lang="en-US" sz="1800" dirty="0">
                <a:latin typeface="Times New Roman" pitchFamily="18" charset="0"/>
                <a:cs typeface="Times New Roman" pitchFamily="18" charset="0"/>
              </a:rPr>
              <a:t>structures are ways to organize and store data efficiently. They play a vital role in sorting algorithms, enabling optimized access, manipulation, and retrieval of data.</a:t>
            </a:r>
          </a:p>
          <a:p>
            <a:pPr algn="just">
              <a:buFont typeface="Wingdings" pitchFamily="2" charset="2"/>
              <a:buChar char="v"/>
            </a:pPr>
            <a:r>
              <a:rPr lang="en-US" sz="2000" b="1" dirty="0">
                <a:solidFill>
                  <a:srgbClr val="FF0000"/>
                </a:solidFill>
              </a:rPr>
              <a:t>Examples of Data Structures Used in Sorting </a:t>
            </a:r>
            <a:r>
              <a:rPr lang="en-US" sz="2000" b="1" dirty="0" smtClean="0">
                <a:solidFill>
                  <a:srgbClr val="FF0000"/>
                </a:solidFill>
              </a:rPr>
              <a:t>Algorithms</a:t>
            </a:r>
            <a:r>
              <a:rPr lang="en-US" sz="2000" b="1" dirty="0" smtClean="0"/>
              <a:t>: </a:t>
            </a:r>
            <a:r>
              <a:rPr lang="en-US" sz="2000" dirty="0" smtClean="0">
                <a:latin typeface="Times New Roman" pitchFamily="18" charset="0"/>
                <a:cs typeface="Times New Roman" pitchFamily="18" charset="0"/>
              </a:rPr>
              <a:t>Data </a:t>
            </a:r>
            <a:r>
              <a:rPr lang="en-US" sz="2000" dirty="0">
                <a:latin typeface="Times New Roman" pitchFamily="18" charset="0"/>
                <a:cs typeface="Times New Roman" pitchFamily="18" charset="0"/>
              </a:rPr>
              <a:t>structures such as arrays, linked lists, binary trees, and heaps enhance the performance of sorting algorithms by providing efficient ways to store and access the elements being sorted, enabling faster comparisons and rearrangements</a:t>
            </a:r>
            <a:r>
              <a:rPr lang="en-US" sz="2000" dirty="0" smtClean="0">
                <a:latin typeface="Times New Roman" pitchFamily="18" charset="0"/>
                <a:cs typeface="Times New Roman" pitchFamily="18" charset="0"/>
              </a:rPr>
              <a:t>.</a:t>
            </a:r>
          </a:p>
          <a:p>
            <a:pPr algn="just">
              <a:buFont typeface="Wingdings" pitchFamily="2" charset="2"/>
              <a:buChar char="v"/>
            </a:pPr>
            <a:r>
              <a:rPr lang="en-US" sz="2000" b="1" dirty="0">
                <a:solidFill>
                  <a:srgbClr val="FF0000"/>
                </a:solidFill>
              </a:rPr>
              <a:t>How Data Structures Enhance the Efficiency of Sorting </a:t>
            </a:r>
            <a:r>
              <a:rPr lang="en-US" sz="2000" b="1" dirty="0" smtClean="0">
                <a:solidFill>
                  <a:srgbClr val="FF0000"/>
                </a:solidFill>
              </a:rPr>
              <a:t>Algorithms:  </a:t>
            </a:r>
            <a:r>
              <a:rPr lang="en-US" sz="2000" dirty="0">
                <a:latin typeface="Times New Roman" pitchFamily="18" charset="0"/>
                <a:cs typeface="Times New Roman" pitchFamily="18" charset="0"/>
              </a:rPr>
              <a:t>By leveraging appropriate data structures, sorting algorithms can minimize time complexity and space requirements, resulting in faster and more resource-efficient operations.</a:t>
            </a:r>
          </a:p>
          <a:p>
            <a:pPr marL="68580" indent="0" algn="just">
              <a:buNone/>
            </a:pPr>
            <a:endParaRPr lang="en-US" sz="2000" b="1" dirty="0" smtClean="0">
              <a:solidFill>
                <a:srgbClr val="FF0000"/>
              </a:solidFill>
            </a:endParaRPr>
          </a:p>
          <a:p>
            <a:pPr algn="just">
              <a:buFont typeface="Wingdings" pitchFamily="2" charset="2"/>
              <a:buChar char="v"/>
            </a:pPr>
            <a:endParaRPr lang="en-US" sz="2000" b="1" dirty="0">
              <a:solidFill>
                <a:srgbClr val="FF0000"/>
              </a:solidFill>
            </a:endParaRPr>
          </a:p>
          <a:p>
            <a:pPr algn="just">
              <a:buFont typeface="Wingdings" pitchFamily="2" charset="2"/>
              <a:buChar char="v"/>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4798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512064"/>
            <a:ext cx="7643192" cy="684688"/>
          </a:xfrm>
        </p:spPr>
        <p:txBody>
          <a:bodyPr/>
          <a:lstStyle/>
          <a:p>
            <a:r>
              <a:rPr lang="en-IN" b="1" dirty="0">
                <a:solidFill>
                  <a:schemeClr val="accent2">
                    <a:lumMod val="60000"/>
                    <a:lumOff val="40000"/>
                  </a:schemeClr>
                </a:solidFill>
                <a:latin typeface="Algerian" pitchFamily="82" charset="0"/>
                <a:cs typeface="Times New Roman" pitchFamily="18" charset="0"/>
              </a:rPr>
              <a:t>Sorting </a:t>
            </a:r>
            <a:r>
              <a:rPr lang="en-IN" b="1" dirty="0" smtClean="0">
                <a:solidFill>
                  <a:schemeClr val="accent2">
                    <a:lumMod val="60000"/>
                    <a:lumOff val="40000"/>
                  </a:schemeClr>
                </a:solidFill>
                <a:latin typeface="Algerian" pitchFamily="82" charset="0"/>
                <a:cs typeface="Times New Roman" pitchFamily="18" charset="0"/>
              </a:rPr>
              <a:t>Algorithms</a:t>
            </a:r>
            <a:r>
              <a:rPr lang="en-IN" b="1" dirty="0"/>
              <a:t/>
            </a:r>
            <a:br>
              <a:rPr lang="en-IN" b="1" dirty="0"/>
            </a:br>
            <a:endParaRPr lang="en-IN" dirty="0"/>
          </a:p>
        </p:txBody>
      </p:sp>
      <p:sp>
        <p:nvSpPr>
          <p:cNvPr id="3" name="Content Placeholder 2"/>
          <p:cNvSpPr>
            <a:spLocks noGrp="1"/>
          </p:cNvSpPr>
          <p:nvPr>
            <p:ph idx="1"/>
          </p:nvPr>
        </p:nvSpPr>
        <p:spPr>
          <a:xfrm>
            <a:off x="899592" y="1412776"/>
            <a:ext cx="7772400" cy="4572000"/>
          </a:xfrm>
        </p:spPr>
        <p:txBody>
          <a:bodyPr/>
          <a:lstStyle/>
          <a:p>
            <a:pPr marL="68580" indent="0">
              <a:buNone/>
            </a:pPr>
            <a:r>
              <a:rPr lang="en-IN" sz="2000" b="1" dirty="0">
                <a:solidFill>
                  <a:srgbClr val="FFFF00"/>
                </a:solidFill>
                <a:latin typeface="Arial Black" pitchFamily="34" charset="0"/>
              </a:rPr>
              <a:t>Bubble Sort</a:t>
            </a:r>
            <a:r>
              <a:rPr lang="en-IN" sz="2000" b="1" dirty="0" smtClean="0">
                <a:solidFill>
                  <a:srgbClr val="FFFF00"/>
                </a:solidFill>
                <a:latin typeface="Arial Black" pitchFamily="34" charset="0"/>
              </a:rPr>
              <a:t>:</a:t>
            </a:r>
          </a:p>
          <a:p>
            <a:pPr algn="just"/>
            <a:r>
              <a:rPr lang="en-US" sz="2000" b="1" dirty="0">
                <a:solidFill>
                  <a:schemeClr val="accent1">
                    <a:lumMod val="75000"/>
                  </a:schemeClr>
                </a:solidFill>
                <a:latin typeface="Times New Roman" pitchFamily="18" charset="0"/>
                <a:cs typeface="Times New Roman" pitchFamily="18" charset="0"/>
              </a:rPr>
              <a:t>Overview:</a:t>
            </a:r>
            <a:r>
              <a:rPr lang="en-US" sz="2000" dirty="0">
                <a:solidFill>
                  <a:schemeClr val="accent1">
                    <a:lumMod val="75000"/>
                  </a:schemeClr>
                </a:solidFill>
                <a:latin typeface="Times New Roman" pitchFamily="18" charset="0"/>
                <a:cs typeface="Times New Roman" pitchFamily="18" charset="0"/>
              </a:rPr>
              <a:t> </a:t>
            </a:r>
            <a:r>
              <a:rPr lang="en-US" sz="2000" dirty="0">
                <a:latin typeface="Times New Roman" pitchFamily="18" charset="0"/>
                <a:cs typeface="Times New Roman" pitchFamily="18" charset="0"/>
              </a:rPr>
              <a:t>Bubble sort repeatedly steps through the list, compares adjacent elements, and swaps them if they are in the wrong order.</a:t>
            </a:r>
          </a:p>
          <a:p>
            <a:pPr algn="just"/>
            <a:r>
              <a:rPr lang="en-US" sz="2000" b="1" dirty="0">
                <a:solidFill>
                  <a:srgbClr val="00B050"/>
                </a:solidFill>
                <a:latin typeface="Times New Roman" pitchFamily="18" charset="0"/>
                <a:cs typeface="Times New Roman" pitchFamily="18" charset="0"/>
              </a:rPr>
              <a:t>Process:</a:t>
            </a:r>
            <a:r>
              <a:rPr lang="en-US" sz="2000" dirty="0">
                <a:solidFill>
                  <a:srgbClr val="00B050"/>
                </a:solidFill>
                <a:latin typeface="Times New Roman" pitchFamily="18" charset="0"/>
                <a:cs typeface="Times New Roman" pitchFamily="18" charset="0"/>
              </a:rPr>
              <a:t> </a:t>
            </a:r>
            <a:r>
              <a:rPr lang="en-US" sz="2000" dirty="0">
                <a:latin typeface="Times New Roman" pitchFamily="18" charset="0"/>
                <a:cs typeface="Times New Roman" pitchFamily="18" charset="0"/>
              </a:rPr>
              <a:t>The larger elements "bubble" to the top gradually, hence the name.</a:t>
            </a:r>
          </a:p>
          <a:p>
            <a:pPr algn="just"/>
            <a:r>
              <a:rPr lang="en-US" sz="2000" b="1" dirty="0">
                <a:solidFill>
                  <a:srgbClr val="00B050"/>
                </a:solidFill>
                <a:latin typeface="Times New Roman" pitchFamily="18" charset="0"/>
                <a:cs typeface="Times New Roman" pitchFamily="18" charset="0"/>
              </a:rPr>
              <a:t>Complexity:</a:t>
            </a:r>
            <a:r>
              <a:rPr lang="en-US" sz="2000" dirty="0">
                <a:solidFill>
                  <a:srgbClr val="00B050"/>
                </a:solidFill>
                <a:latin typeface="Times New Roman" pitchFamily="18" charset="0"/>
                <a:cs typeface="Times New Roman" pitchFamily="18" charset="0"/>
              </a:rPr>
              <a:t> </a:t>
            </a:r>
            <a:r>
              <a:rPr lang="en-US" sz="2000" dirty="0">
                <a:latin typeface="Times New Roman" pitchFamily="18" charset="0"/>
                <a:cs typeface="Times New Roman" pitchFamily="18" charset="0"/>
              </a:rPr>
              <a:t>Time complexity - O(n^2) in the worst and average cases, O(n) in the best case (when the list is already sorted).</a:t>
            </a:r>
          </a:p>
          <a:p>
            <a:pPr algn="just"/>
            <a:r>
              <a:rPr lang="en-US" sz="2000" b="1" dirty="0">
                <a:solidFill>
                  <a:srgbClr val="00B050"/>
                </a:solidFill>
                <a:latin typeface="Times New Roman" pitchFamily="18" charset="0"/>
                <a:cs typeface="Times New Roman" pitchFamily="18" charset="0"/>
              </a:rPr>
              <a:t>Notes:</a:t>
            </a:r>
            <a:r>
              <a:rPr lang="en-US" sz="2000" dirty="0">
                <a:latin typeface="Times New Roman" pitchFamily="18" charset="0"/>
                <a:cs typeface="Times New Roman" pitchFamily="18" charset="0"/>
              </a:rPr>
              <a:t> Simple and easy to implement but inefficient for large datasets</a:t>
            </a:r>
            <a:r>
              <a:rPr lang="en-US" sz="2000" dirty="0" smtClean="0">
                <a:latin typeface="Times New Roman" pitchFamily="18" charset="0"/>
                <a:cs typeface="Times New Roman" pitchFamily="18" charset="0"/>
              </a:rPr>
              <a:t>.</a:t>
            </a:r>
          </a:p>
          <a:p>
            <a:pPr marL="68580" indent="0">
              <a:buNone/>
            </a:pPr>
            <a:endParaRPr lang="en-IN" sz="2000" b="1" dirty="0">
              <a:solidFill>
                <a:srgbClr val="FFFF00"/>
              </a:solidFill>
              <a:latin typeface="Arial Black" pitchFamily="34" charset="0"/>
            </a:endParaRPr>
          </a:p>
        </p:txBody>
      </p:sp>
    </p:spTree>
    <p:extLst>
      <p:ext uri="{BB962C8B-B14F-4D97-AF65-F5344CB8AC3E}">
        <p14:creationId xmlns:p14="http://schemas.microsoft.com/office/powerpoint/2010/main" val="76071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692696"/>
            <a:ext cx="7772400" cy="4572000"/>
          </a:xfrm>
        </p:spPr>
        <p:txBody>
          <a:bodyPr>
            <a:normAutofit/>
          </a:bodyPr>
          <a:lstStyle/>
          <a:p>
            <a:r>
              <a:rPr lang="en-IN" b="1" dirty="0">
                <a:solidFill>
                  <a:srgbClr val="FFFF00"/>
                </a:solidFill>
              </a:rPr>
              <a:t>Selection </a:t>
            </a:r>
            <a:r>
              <a:rPr lang="en-IN" b="1" dirty="0" smtClean="0">
                <a:solidFill>
                  <a:srgbClr val="FFFF00"/>
                </a:solidFill>
              </a:rPr>
              <a:t>Sort:</a:t>
            </a:r>
          </a:p>
          <a:p>
            <a:r>
              <a:rPr lang="en-US" sz="2400" b="1" dirty="0">
                <a:solidFill>
                  <a:srgbClr val="00B050"/>
                </a:solidFill>
                <a:latin typeface="Times New Roman" pitchFamily="18" charset="0"/>
                <a:cs typeface="Times New Roman" pitchFamily="18" charset="0"/>
              </a:rPr>
              <a:t>Overview:</a:t>
            </a:r>
            <a:r>
              <a:rPr lang="en-US" sz="2400" dirty="0">
                <a:solidFill>
                  <a:srgbClr val="00B050"/>
                </a:solidFill>
                <a:latin typeface="Times New Roman" pitchFamily="18" charset="0"/>
                <a:cs typeface="Times New Roman" pitchFamily="18" charset="0"/>
              </a:rPr>
              <a:t> </a:t>
            </a:r>
            <a:r>
              <a:rPr lang="en-US" sz="2400" dirty="0">
                <a:latin typeface="Times New Roman" pitchFamily="18" charset="0"/>
                <a:cs typeface="Times New Roman" pitchFamily="18" charset="0"/>
              </a:rPr>
              <a:t>Selection sort divides the input list into two portions: sorted and unsorted. It repeatedly selects the smallest element from the unsorted portion and swaps it with the first unsorted element.</a:t>
            </a:r>
          </a:p>
          <a:p>
            <a:r>
              <a:rPr lang="en-US" sz="2400" b="1" dirty="0">
                <a:solidFill>
                  <a:srgbClr val="00B050"/>
                </a:solidFill>
                <a:latin typeface="Times New Roman" pitchFamily="18" charset="0"/>
                <a:cs typeface="Times New Roman" pitchFamily="18" charset="0"/>
              </a:rPr>
              <a:t>Process:</a:t>
            </a:r>
            <a:r>
              <a:rPr lang="en-US" sz="2400" dirty="0">
                <a:solidFill>
                  <a:srgbClr val="00B050"/>
                </a:solidFill>
                <a:latin typeface="Times New Roman" pitchFamily="18" charset="0"/>
                <a:cs typeface="Times New Roman" pitchFamily="18" charset="0"/>
              </a:rPr>
              <a:t> </a:t>
            </a:r>
            <a:r>
              <a:rPr lang="en-US" sz="2400" dirty="0">
                <a:latin typeface="Times New Roman" pitchFamily="18" charset="0"/>
                <a:cs typeface="Times New Roman" pitchFamily="18" charset="0"/>
              </a:rPr>
              <a:t>The sorted portion grows while the unsorted portion shrinks until all elements are sorted.</a:t>
            </a:r>
          </a:p>
          <a:p>
            <a:r>
              <a:rPr lang="en-US" sz="2400" b="1" dirty="0">
                <a:solidFill>
                  <a:srgbClr val="00B050"/>
                </a:solidFill>
                <a:latin typeface="Times New Roman" pitchFamily="18" charset="0"/>
                <a:cs typeface="Times New Roman" pitchFamily="18" charset="0"/>
              </a:rPr>
              <a:t>Complexity:</a:t>
            </a:r>
            <a:r>
              <a:rPr lang="en-US" sz="2400" dirty="0">
                <a:solidFill>
                  <a:srgbClr val="00B050"/>
                </a:solidFill>
                <a:latin typeface="Times New Roman" pitchFamily="18" charset="0"/>
                <a:cs typeface="Times New Roman" pitchFamily="18" charset="0"/>
              </a:rPr>
              <a:t> </a:t>
            </a:r>
            <a:r>
              <a:rPr lang="en-US" sz="2400" dirty="0">
                <a:latin typeface="Times New Roman" pitchFamily="18" charset="0"/>
                <a:cs typeface="Times New Roman" pitchFamily="18" charset="0"/>
              </a:rPr>
              <a:t>Time complexity - O(n^2) regardless of input.</a:t>
            </a:r>
          </a:p>
          <a:p>
            <a:r>
              <a:rPr lang="en-US" sz="2400" b="1" dirty="0">
                <a:latin typeface="Times New Roman" pitchFamily="18" charset="0"/>
                <a:cs typeface="Times New Roman" pitchFamily="18" charset="0"/>
              </a:rPr>
              <a:t>Notes:</a:t>
            </a:r>
            <a:r>
              <a:rPr lang="en-US" sz="2400" dirty="0">
                <a:latin typeface="Times New Roman" pitchFamily="18" charset="0"/>
                <a:cs typeface="Times New Roman" pitchFamily="18" charset="0"/>
              </a:rPr>
              <a:t> Simple implementation, but still not suitable for large datasets due to its quadratic time complexity.</a:t>
            </a:r>
          </a:p>
          <a:p>
            <a:endParaRPr lang="en-IN" b="1" dirty="0">
              <a:solidFill>
                <a:srgbClr val="FFFF00"/>
              </a:solidFill>
            </a:endParaRPr>
          </a:p>
          <a:p>
            <a:endParaRPr lang="en-IN" dirty="0"/>
          </a:p>
        </p:txBody>
      </p:sp>
    </p:spTree>
    <p:extLst>
      <p:ext uri="{BB962C8B-B14F-4D97-AF65-F5344CB8AC3E}">
        <p14:creationId xmlns:p14="http://schemas.microsoft.com/office/powerpoint/2010/main" val="1223847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980728"/>
            <a:ext cx="7772400" cy="4572000"/>
          </a:xfrm>
        </p:spPr>
        <p:txBody>
          <a:bodyPr>
            <a:normAutofit/>
          </a:bodyPr>
          <a:lstStyle/>
          <a:p>
            <a:r>
              <a:rPr lang="en-US" b="1" dirty="0">
                <a:solidFill>
                  <a:srgbClr val="FFFF00"/>
                </a:solidFill>
              </a:rPr>
              <a:t>Insertion Sort:</a:t>
            </a:r>
          </a:p>
          <a:p>
            <a:r>
              <a:rPr lang="en-US" sz="2200" b="1" dirty="0">
                <a:solidFill>
                  <a:srgbClr val="00B050"/>
                </a:solidFill>
                <a:latin typeface="Times New Roman" pitchFamily="18" charset="0"/>
                <a:cs typeface="Times New Roman" pitchFamily="18" charset="0"/>
              </a:rPr>
              <a:t>Overview:</a:t>
            </a:r>
            <a:r>
              <a:rPr lang="en-US" sz="2200" dirty="0">
                <a:solidFill>
                  <a:srgbClr val="00B050"/>
                </a:solidFill>
                <a:latin typeface="Times New Roman" pitchFamily="18" charset="0"/>
                <a:cs typeface="Times New Roman" pitchFamily="18" charset="0"/>
              </a:rPr>
              <a:t> </a:t>
            </a:r>
            <a:r>
              <a:rPr lang="en-US" sz="2200" dirty="0">
                <a:latin typeface="Times New Roman" pitchFamily="18" charset="0"/>
                <a:cs typeface="Times New Roman" pitchFamily="18" charset="0"/>
              </a:rPr>
              <a:t>Insertion sort builds the final sorted array (or list) one item at a time. It takes each element and places it in its correct position relative to the elements before it.</a:t>
            </a:r>
          </a:p>
          <a:p>
            <a:r>
              <a:rPr lang="en-US" sz="2200" b="1" dirty="0">
                <a:solidFill>
                  <a:srgbClr val="00B050"/>
                </a:solidFill>
                <a:latin typeface="Times New Roman" pitchFamily="18" charset="0"/>
                <a:cs typeface="Times New Roman" pitchFamily="18" charset="0"/>
              </a:rPr>
              <a:t>Process:</a:t>
            </a:r>
            <a:r>
              <a:rPr lang="en-US" sz="2200" dirty="0">
                <a:solidFill>
                  <a:srgbClr val="00B050"/>
                </a:solidFill>
                <a:latin typeface="Times New Roman" pitchFamily="18" charset="0"/>
                <a:cs typeface="Times New Roman" pitchFamily="18" charset="0"/>
              </a:rPr>
              <a:t> </a:t>
            </a:r>
            <a:r>
              <a:rPr lang="en-US" sz="2200" dirty="0">
                <a:latin typeface="Times New Roman" pitchFamily="18" charset="0"/>
                <a:cs typeface="Times New Roman" pitchFamily="18" charset="0"/>
              </a:rPr>
              <a:t>It iterates through the list, shifting elements as needed until the entire list is sorted.</a:t>
            </a:r>
          </a:p>
          <a:p>
            <a:r>
              <a:rPr lang="en-US" sz="2200" b="1" dirty="0">
                <a:solidFill>
                  <a:srgbClr val="00B050"/>
                </a:solidFill>
                <a:latin typeface="Times New Roman" pitchFamily="18" charset="0"/>
                <a:cs typeface="Times New Roman" pitchFamily="18" charset="0"/>
              </a:rPr>
              <a:t>Complexity:</a:t>
            </a:r>
            <a:r>
              <a:rPr lang="en-US" sz="2200" dirty="0">
                <a:solidFill>
                  <a:srgbClr val="00B050"/>
                </a:solidFill>
                <a:latin typeface="Times New Roman" pitchFamily="18" charset="0"/>
                <a:cs typeface="Times New Roman" pitchFamily="18" charset="0"/>
              </a:rPr>
              <a:t> </a:t>
            </a:r>
            <a:r>
              <a:rPr lang="en-US" sz="2200" dirty="0">
                <a:latin typeface="Times New Roman" pitchFamily="18" charset="0"/>
                <a:cs typeface="Times New Roman" pitchFamily="18" charset="0"/>
              </a:rPr>
              <a:t>Time complexity - O(n^2) in the worst case but performs well with nearly sorted or small datasets.</a:t>
            </a:r>
          </a:p>
          <a:p>
            <a:r>
              <a:rPr lang="en-US" sz="2200" b="1" dirty="0">
                <a:solidFill>
                  <a:srgbClr val="00B050"/>
                </a:solidFill>
                <a:latin typeface="Times New Roman" pitchFamily="18" charset="0"/>
                <a:cs typeface="Times New Roman" pitchFamily="18" charset="0"/>
              </a:rPr>
              <a:t>Notes:</a:t>
            </a:r>
            <a:r>
              <a:rPr lang="en-US" sz="2200" dirty="0">
                <a:solidFill>
                  <a:srgbClr val="00B050"/>
                </a:solidFill>
                <a:latin typeface="Times New Roman" pitchFamily="18" charset="0"/>
                <a:cs typeface="Times New Roman" pitchFamily="18" charset="0"/>
              </a:rPr>
              <a:t> </a:t>
            </a:r>
            <a:r>
              <a:rPr lang="en-US" sz="2200" dirty="0">
                <a:latin typeface="Times New Roman" pitchFamily="18" charset="0"/>
                <a:cs typeface="Times New Roman" pitchFamily="18" charset="0"/>
              </a:rPr>
              <a:t>Efficient for small datasets and often used in practice for its simplicity</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116160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9872" y="-1251520"/>
            <a:ext cx="7772400" cy="914400"/>
          </a:xfrm>
        </p:spPr>
        <p:txBody>
          <a:bodyPr/>
          <a:lstStyle/>
          <a:p>
            <a:endParaRPr lang="en-IN"/>
          </a:p>
        </p:txBody>
      </p:sp>
      <p:sp>
        <p:nvSpPr>
          <p:cNvPr id="3" name="Content Placeholder 2"/>
          <p:cNvSpPr>
            <a:spLocks noGrp="1"/>
          </p:cNvSpPr>
          <p:nvPr>
            <p:ph idx="1"/>
          </p:nvPr>
        </p:nvSpPr>
        <p:spPr>
          <a:xfrm>
            <a:off x="827584" y="548680"/>
            <a:ext cx="7844408" cy="5868144"/>
          </a:xfrm>
        </p:spPr>
        <p:txBody>
          <a:bodyPr>
            <a:normAutofit/>
          </a:bodyPr>
          <a:lstStyle/>
          <a:p>
            <a:r>
              <a:rPr lang="en-US" sz="2400" b="1" dirty="0" smtClean="0">
                <a:solidFill>
                  <a:srgbClr val="FFFF00"/>
                </a:solidFill>
                <a:latin typeface="Times New Roman" pitchFamily="18" charset="0"/>
                <a:cs typeface="Times New Roman" pitchFamily="18" charset="0"/>
              </a:rPr>
              <a:t>Merge Sort:</a:t>
            </a:r>
          </a:p>
          <a:p>
            <a:pPr algn="just"/>
            <a:r>
              <a:rPr lang="en-US" sz="2200" b="1" dirty="0" smtClean="0">
                <a:solidFill>
                  <a:srgbClr val="00B050"/>
                </a:solidFill>
                <a:latin typeface="Times New Roman" pitchFamily="18" charset="0"/>
                <a:cs typeface="Times New Roman" pitchFamily="18" charset="0"/>
              </a:rPr>
              <a:t>Overview</a:t>
            </a:r>
            <a:r>
              <a:rPr lang="en-US" sz="2200" b="1" dirty="0">
                <a:solidFill>
                  <a:srgbClr val="00B050"/>
                </a:solidFill>
                <a:latin typeface="Times New Roman" pitchFamily="18" charset="0"/>
                <a:cs typeface="Times New Roman" pitchFamily="18" charset="0"/>
              </a:rPr>
              <a:t>:</a:t>
            </a:r>
            <a:r>
              <a:rPr lang="en-US" sz="2200" dirty="0">
                <a:solidFill>
                  <a:srgbClr val="00B050"/>
                </a:solidFill>
                <a:latin typeface="Times New Roman" pitchFamily="18" charset="0"/>
                <a:cs typeface="Times New Roman" pitchFamily="18" charset="0"/>
              </a:rPr>
              <a:t> </a:t>
            </a:r>
            <a:r>
              <a:rPr lang="en-US" sz="2200" dirty="0">
                <a:latin typeface="Times New Roman" pitchFamily="18" charset="0"/>
                <a:cs typeface="Times New Roman" pitchFamily="18" charset="0"/>
              </a:rPr>
              <a:t>Merge sort is a divide-and-conquer algorithm. It divides the input list into smaller sub-lists, sorts these sub-lists, and then merges them back together to create the sorted list.</a:t>
            </a:r>
          </a:p>
          <a:p>
            <a:pPr algn="just"/>
            <a:r>
              <a:rPr lang="en-US" sz="2200" b="1" dirty="0">
                <a:solidFill>
                  <a:srgbClr val="00B050"/>
                </a:solidFill>
                <a:latin typeface="Times New Roman" pitchFamily="18" charset="0"/>
                <a:cs typeface="Times New Roman" pitchFamily="18" charset="0"/>
              </a:rPr>
              <a:t>Process:</a:t>
            </a:r>
            <a:r>
              <a:rPr lang="en-US" sz="2200" dirty="0">
                <a:solidFill>
                  <a:srgbClr val="00B050"/>
                </a:solidFill>
                <a:latin typeface="Times New Roman" pitchFamily="18" charset="0"/>
                <a:cs typeface="Times New Roman" pitchFamily="18" charset="0"/>
              </a:rPr>
              <a:t> </a:t>
            </a:r>
            <a:r>
              <a:rPr lang="en-US" sz="2200" dirty="0">
                <a:latin typeface="Times New Roman" pitchFamily="18" charset="0"/>
                <a:cs typeface="Times New Roman" pitchFamily="18" charset="0"/>
              </a:rPr>
              <a:t>It repeatedly divides the list in half until each sub-list contains only one element, then merges them in sorted order.</a:t>
            </a:r>
          </a:p>
          <a:p>
            <a:pPr algn="just"/>
            <a:r>
              <a:rPr lang="en-US" sz="2200" b="1" dirty="0">
                <a:solidFill>
                  <a:srgbClr val="00B050"/>
                </a:solidFill>
                <a:latin typeface="Times New Roman" pitchFamily="18" charset="0"/>
                <a:cs typeface="Times New Roman" pitchFamily="18" charset="0"/>
              </a:rPr>
              <a:t>Complexity:</a:t>
            </a:r>
            <a:r>
              <a:rPr lang="en-US" sz="2200" dirty="0">
                <a:solidFill>
                  <a:srgbClr val="00B050"/>
                </a:solidFill>
                <a:latin typeface="Times New Roman" pitchFamily="18" charset="0"/>
                <a:cs typeface="Times New Roman" pitchFamily="18" charset="0"/>
              </a:rPr>
              <a:t> </a:t>
            </a:r>
            <a:r>
              <a:rPr lang="en-US" sz="2200" dirty="0">
                <a:latin typeface="Times New Roman" pitchFamily="18" charset="0"/>
                <a:cs typeface="Times New Roman" pitchFamily="18" charset="0"/>
              </a:rPr>
              <a:t>Time complexity - O(n log n) in all cases (worst, average, and best).</a:t>
            </a:r>
          </a:p>
          <a:p>
            <a:pPr algn="just"/>
            <a:r>
              <a:rPr lang="en-US" sz="2200" b="1" dirty="0">
                <a:solidFill>
                  <a:srgbClr val="00B050"/>
                </a:solidFill>
                <a:latin typeface="Times New Roman" pitchFamily="18" charset="0"/>
                <a:cs typeface="Times New Roman" pitchFamily="18" charset="0"/>
              </a:rPr>
              <a:t>Notes:</a:t>
            </a:r>
            <a:r>
              <a:rPr lang="en-US" sz="2200" dirty="0">
                <a:solidFill>
                  <a:srgbClr val="00B050"/>
                </a:solidFill>
                <a:latin typeface="Times New Roman" pitchFamily="18" charset="0"/>
                <a:cs typeface="Times New Roman" pitchFamily="18" charset="0"/>
              </a:rPr>
              <a:t> </a:t>
            </a:r>
            <a:r>
              <a:rPr lang="en-US" sz="2200" dirty="0">
                <a:latin typeface="Times New Roman" pitchFamily="18" charset="0"/>
                <a:cs typeface="Times New Roman" pitchFamily="18" charset="0"/>
              </a:rPr>
              <a:t>Efficient and stable algorithm suitable for sorting large </a:t>
            </a:r>
            <a:r>
              <a:rPr lang="en-US" sz="2200" dirty="0" smtClean="0">
                <a:latin typeface="Times New Roman" pitchFamily="18" charset="0"/>
                <a:cs typeface="Times New Roman" pitchFamily="18" charset="0"/>
              </a:rPr>
              <a:t>datasets.</a:t>
            </a:r>
          </a:p>
          <a:p>
            <a:pPr marL="68580" indent="0">
              <a:buNone/>
            </a:pPr>
            <a:r>
              <a:rPr lang="en-US" dirty="0" smtClean="0"/>
              <a:t>                               </a:t>
            </a:r>
            <a:endParaRPr lang="en-US"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4437112"/>
            <a:ext cx="4815408" cy="2304256"/>
          </a:xfrm>
          <a:prstGeom prst="rect">
            <a:avLst/>
          </a:prstGeom>
        </p:spPr>
      </p:pic>
    </p:spTree>
    <p:extLst>
      <p:ext uri="{BB962C8B-B14F-4D97-AF65-F5344CB8AC3E}">
        <p14:creationId xmlns:p14="http://schemas.microsoft.com/office/powerpoint/2010/main" val="358158795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139</TotalTime>
  <Words>1125</Words>
  <Application>Microsoft Office PowerPoint</Application>
  <PresentationFormat>On-screen Show (4:3)</PresentationFormat>
  <Paragraphs>61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Metro</vt:lpstr>
      <vt:lpstr>SORTING  VISUALIZER </vt:lpstr>
      <vt:lpstr>INTRODUCTION</vt:lpstr>
      <vt:lpstr>Objectives:</vt:lpstr>
      <vt:lpstr>Implementation of Sorting Visualizer using  HTML, CSS, and  JS  Basics</vt:lpstr>
      <vt:lpstr>Explanation of Data Structures: </vt:lpstr>
      <vt:lpstr>Sorting Algorithms </vt:lpstr>
      <vt:lpstr>PowerPoint Presentation</vt:lpstr>
      <vt:lpstr>PowerPoint Presentation</vt:lpstr>
      <vt:lpstr>PowerPoint Presentation</vt:lpstr>
      <vt:lpstr>PowerPoint Presentation</vt:lpstr>
      <vt:lpstr>COMPARISION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VISUALIZER</dc:title>
  <dc:creator>ASUS</dc:creator>
  <cp:lastModifiedBy>ASUS</cp:lastModifiedBy>
  <cp:revision>35</cp:revision>
  <dcterms:created xsi:type="dcterms:W3CDTF">2023-12-04T17:20:56Z</dcterms:created>
  <dcterms:modified xsi:type="dcterms:W3CDTF">2023-12-04T19:41:33Z</dcterms:modified>
</cp:coreProperties>
</file>