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4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C6841-AD3C-4B51-B59C-B0D6866FBA5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5F67E-CA10-466C-A47C-74D136603E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2381-5A5B-44F0-AA65-7B2FF562EA05}" type="datetime1">
              <a:rPr lang="en-US" smtClean="0"/>
              <a:t>4/16/2020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A24F-0D70-499C-B57C-98362725ACE3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23B4-71DC-49B6-BC5F-50DB161A430D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B1CC-3371-4096-91B5-C3B86E9A3D55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0E8-4B97-4A7E-8BC0-AE8433C2182C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317A-7900-4E1F-B9D3-E93F4DF34638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0C49-8778-4111-8D30-CD341956E027}" type="datetime1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27B-D730-4B82-9C23-1F2471DB3B47}" type="datetime1">
              <a:rPr lang="en-US" smtClean="0"/>
              <a:t>4/16/2020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786C-4347-4936-B918-2A5BD532958E}" type="datetime1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3DE-769E-416C-9D17-463ED69F8A2F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F10784-A976-4364-B32E-11928F95E8B1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398AFA2-1523-47E3-9923-AC522B5523F5}" type="datetime1">
              <a:rPr lang="en-US" smtClean="0"/>
              <a:t>4/16/2020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Created By :  Pritish Nandy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/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762000"/>
            <a:ext cx="5867400" cy="4602162"/>
          </a:xfrm>
        </p:spPr>
        <p:txBody>
          <a:bodyPr/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&amp; GitHub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124200" y="6324600"/>
            <a:ext cx="2895600" cy="462589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Terminologies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467600" cy="3733800"/>
          </a:xfrm>
        </p:spPr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  <a:p>
            <a:r>
              <a:rPr lang="en-US" dirty="0" smtClean="0"/>
              <a:t>Commit</a:t>
            </a:r>
            <a:endParaRPr lang="en-US" dirty="0"/>
          </a:p>
          <a:p>
            <a:r>
              <a:rPr lang="en-US" dirty="0" smtClean="0"/>
              <a:t>Repository</a:t>
            </a:r>
            <a:endParaRPr lang="en-US" dirty="0"/>
          </a:p>
          <a:p>
            <a:r>
              <a:rPr lang="en-US" dirty="0" smtClean="0"/>
              <a:t>Branch</a:t>
            </a:r>
            <a:endParaRPr lang="en-US" dirty="0"/>
          </a:p>
          <a:p>
            <a:r>
              <a:rPr lang="en-US" dirty="0" smtClean="0"/>
              <a:t>Head</a:t>
            </a:r>
            <a:endParaRPr lang="en-US" dirty="0"/>
          </a:p>
          <a:p>
            <a:r>
              <a:rPr lang="en-US" dirty="0" smtClean="0"/>
              <a:t>Merge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85800"/>
            <a:ext cx="236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Snapshot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467600" cy="3505200"/>
          </a:xfrm>
        </p:spPr>
        <p:txBody>
          <a:bodyPr/>
          <a:lstStyle/>
          <a:p>
            <a:pPr lvl="0"/>
            <a:r>
              <a:rPr lang="en-US" dirty="0"/>
              <a:t>The way Git keeps </a:t>
            </a:r>
            <a:r>
              <a:rPr lang="en-US" dirty="0" smtClean="0"/>
              <a:t>track </a:t>
            </a:r>
            <a:r>
              <a:rPr lang="en-US" dirty="0"/>
              <a:t>of your code changes and history</a:t>
            </a:r>
          </a:p>
          <a:p>
            <a:pPr lvl="0"/>
            <a:r>
              <a:rPr lang="en-US" dirty="0"/>
              <a:t>Essentially </a:t>
            </a:r>
            <a:r>
              <a:rPr lang="en-US" dirty="0" smtClean="0"/>
              <a:t>records how </a:t>
            </a:r>
            <a:r>
              <a:rPr lang="en-US" dirty="0"/>
              <a:t>all your files look like at </a:t>
            </a:r>
            <a:r>
              <a:rPr lang="en-US" dirty="0" smtClean="0"/>
              <a:t>a given </a:t>
            </a:r>
            <a:r>
              <a:rPr lang="en-US" dirty="0"/>
              <a:t>point of </a:t>
            </a:r>
            <a:r>
              <a:rPr lang="en-US" dirty="0" smtClean="0"/>
              <a:t>time</a:t>
            </a:r>
            <a:endParaRPr lang="en-US" dirty="0"/>
          </a:p>
          <a:p>
            <a:pPr lvl="0"/>
            <a:r>
              <a:rPr lang="en-US" dirty="0"/>
              <a:t>Have the ability to go back to visit any </a:t>
            </a:r>
            <a:r>
              <a:rPr lang="en-US" dirty="0" smtClean="0"/>
              <a:t>snapshot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33400"/>
            <a:ext cx="20574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act of creating a </a:t>
            </a:r>
            <a:r>
              <a:rPr lang="en-US" dirty="0" smtClean="0"/>
              <a:t>snapshot </a:t>
            </a:r>
            <a:r>
              <a:rPr lang="en-US" dirty="0"/>
              <a:t>on Git </a:t>
            </a:r>
            <a:r>
              <a:rPr lang="en-US" dirty="0" smtClean="0"/>
              <a:t>DB</a:t>
            </a:r>
            <a:endParaRPr lang="en-US" dirty="0"/>
          </a:p>
          <a:p>
            <a:pPr lvl="0"/>
            <a:r>
              <a:rPr lang="en-US" dirty="0"/>
              <a:t>Commit have 3 pieces of </a:t>
            </a:r>
            <a:r>
              <a:rPr lang="en-US" dirty="0" smtClean="0"/>
              <a:t>information: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Information </a:t>
            </a:r>
            <a:r>
              <a:rPr lang="en-US" dirty="0"/>
              <a:t>about </a:t>
            </a:r>
            <a:r>
              <a:rPr lang="en-US" dirty="0" smtClean="0"/>
              <a:t>what changes were made with respect to previous version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reference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commit that come </a:t>
            </a:r>
            <a:r>
              <a:rPr lang="en-US" dirty="0" smtClean="0"/>
              <a:t>before </a:t>
            </a:r>
            <a:r>
              <a:rPr lang="en-US" dirty="0"/>
              <a:t>it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SHA 1 Hash code ID of commit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457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Repositories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Repo)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/>
              <a:t>A collection of all the files and </a:t>
            </a:r>
            <a:r>
              <a:rPr lang="en-US" dirty="0" smtClean="0"/>
              <a:t>the </a:t>
            </a:r>
            <a:r>
              <a:rPr lang="en-US" dirty="0"/>
              <a:t>history of those files</a:t>
            </a:r>
          </a:p>
          <a:p>
            <a:r>
              <a:rPr lang="en-US" dirty="0" smtClean="0"/>
              <a:t>We  </a:t>
            </a:r>
            <a:r>
              <a:rPr lang="en-US" dirty="0"/>
              <a:t>can keep on a local machines (PC or local server) or on a remote server </a:t>
            </a:r>
            <a:r>
              <a:rPr lang="en-US" dirty="0" smtClean="0"/>
              <a:t>(like GitHub</a:t>
            </a:r>
            <a:r>
              <a:rPr lang="en-US" dirty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act of </a:t>
            </a:r>
            <a:r>
              <a:rPr lang="en-US" dirty="0" smtClean="0"/>
              <a:t>copying </a:t>
            </a:r>
            <a:r>
              <a:rPr lang="en-US" dirty="0"/>
              <a:t>a repository from a remote server  is </a:t>
            </a:r>
            <a:r>
              <a:rPr lang="en-US" dirty="0" smtClean="0"/>
              <a:t>called </a:t>
            </a:r>
            <a:r>
              <a:rPr lang="en-US" b="1" dirty="0" smtClean="0"/>
              <a:t>cloning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of downloading commit that </a:t>
            </a:r>
            <a:r>
              <a:rPr lang="en-US" dirty="0" smtClean="0"/>
              <a:t>doesn’t  exist </a:t>
            </a:r>
            <a:r>
              <a:rPr lang="en-US" dirty="0"/>
              <a:t>on your machine from a remote repository is called ( </a:t>
            </a:r>
            <a:r>
              <a:rPr lang="en-US" b="1" dirty="0"/>
              <a:t>pull </a:t>
            </a:r>
            <a:r>
              <a:rPr lang="en-US" dirty="0"/>
              <a:t>) pulling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of adding your local changes to the remote repository is called </a:t>
            </a:r>
            <a:r>
              <a:rPr lang="en-US" b="1" dirty="0" smtClean="0"/>
              <a:t>pushing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04800"/>
            <a:ext cx="2514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pPr lvl="0"/>
            <a:r>
              <a:rPr lang="en-US" dirty="0"/>
              <a:t>All commit in G</a:t>
            </a:r>
            <a:r>
              <a:rPr lang="en-US" dirty="0" smtClean="0"/>
              <a:t>it </a:t>
            </a:r>
            <a:r>
              <a:rPr lang="en-US" dirty="0"/>
              <a:t>live on some </a:t>
            </a:r>
            <a:r>
              <a:rPr lang="en-US" dirty="0" smtClean="0"/>
              <a:t>branch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But </a:t>
            </a:r>
            <a:r>
              <a:rPr lang="en-US" dirty="0" smtClean="0"/>
              <a:t>there </a:t>
            </a:r>
            <a:r>
              <a:rPr lang="en-US" dirty="0"/>
              <a:t>can be many </a:t>
            </a:r>
            <a:r>
              <a:rPr lang="en-US" dirty="0" smtClean="0"/>
              <a:t>branches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main branch in project called the </a:t>
            </a:r>
            <a:r>
              <a:rPr lang="en-US" b="1" dirty="0"/>
              <a:t>master</a:t>
            </a:r>
            <a:r>
              <a:rPr lang="en-US" dirty="0"/>
              <a:t> branch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04800"/>
            <a:ext cx="1676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reference </a:t>
            </a:r>
            <a:r>
              <a:rPr lang="en-US" dirty="0"/>
              <a:t>to most recent </a:t>
            </a:r>
            <a:r>
              <a:rPr lang="en-US" dirty="0" smtClean="0"/>
              <a:t>commit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ranch_ch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315200" cy="33721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800"/>
            <a:ext cx="2133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you done with  your feature you merge it back into master</a:t>
            </a:r>
          </a:p>
          <a:p>
            <a:endParaRPr lang="en-US" dirty="0"/>
          </a:p>
        </p:txBody>
      </p:sp>
      <p:pic>
        <p:nvPicPr>
          <p:cNvPr id="4" name="Picture 3" descr="me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048000"/>
            <a:ext cx="6629400" cy="25431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4800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 3 main methods </a:t>
            </a:r>
            <a:r>
              <a:rPr lang="en-US" dirty="0" smtClean="0"/>
              <a:t>to </a:t>
            </a:r>
            <a:r>
              <a:rPr lang="en-US" dirty="0"/>
              <a:t>create git repository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Method 1:</a:t>
            </a:r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/>
              <a:t>a repository from absolutely blank </a:t>
            </a:r>
            <a:r>
              <a:rPr lang="en-US" dirty="0" smtClean="0"/>
              <a:t>state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Method 2:</a:t>
            </a:r>
            <a:r>
              <a:rPr lang="en-US" dirty="0"/>
              <a:t> </a:t>
            </a:r>
            <a:r>
              <a:rPr lang="en-US" dirty="0" smtClean="0"/>
              <a:t>Convert </a:t>
            </a:r>
            <a:r>
              <a:rPr lang="en-US" dirty="0"/>
              <a:t>an existing unversioned project to repository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Method 3:</a:t>
            </a:r>
            <a:r>
              <a:rPr lang="en-US" dirty="0"/>
              <a:t> </a:t>
            </a:r>
            <a:r>
              <a:rPr lang="en-US" dirty="0" smtClean="0"/>
              <a:t>Copy </a:t>
            </a:r>
            <a:r>
              <a:rPr lang="en-US" dirty="0"/>
              <a:t>an existing Git  Repository from GitHub to local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creating </a:t>
            </a:r>
            <a:r>
              <a:rPr lang="en-US" dirty="0" smtClean="0"/>
              <a:t>repository, its </a:t>
            </a:r>
            <a:r>
              <a:rPr lang="en-US" dirty="0"/>
              <a:t>highly recommended to configure the author name and email </a:t>
            </a:r>
          </a:p>
          <a:p>
            <a:r>
              <a:rPr lang="en-US" dirty="0" smtClean="0"/>
              <a:t>Its </a:t>
            </a:r>
            <a:r>
              <a:rPr lang="en-US" dirty="0"/>
              <a:t>not </a:t>
            </a:r>
            <a:r>
              <a:rPr lang="en-US" dirty="0" smtClean="0"/>
              <a:t>essential, </a:t>
            </a:r>
            <a:r>
              <a:rPr lang="en-US" dirty="0"/>
              <a:t>b</a:t>
            </a:r>
            <a:r>
              <a:rPr lang="en-US" dirty="0" smtClean="0"/>
              <a:t>ut its important enough</a:t>
            </a:r>
            <a:endParaRPr lang="en-US" dirty="0"/>
          </a:p>
          <a:p>
            <a:r>
              <a:rPr lang="en-US" dirty="0"/>
              <a:t>Command to check global config :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$ git config --global –</a:t>
            </a:r>
            <a:r>
              <a:rPr lang="en-US" b="1" dirty="0" smtClean="0"/>
              <a:t>list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global_con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114800"/>
            <a:ext cx="8153400" cy="1981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to configure global config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$ git config --global user.name &lt;</a:t>
            </a:r>
            <a:r>
              <a:rPr lang="en-US" dirty="0" smtClean="0"/>
              <a:t>user_name&gt;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$ </a:t>
            </a:r>
            <a:r>
              <a:rPr lang="en-US" dirty="0"/>
              <a:t>git config --global user.email &lt;user_email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git_ema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819400"/>
            <a:ext cx="7772400" cy="1143000"/>
          </a:xfrm>
          <a:prstGeom prst="rect">
            <a:avLst/>
          </a:prstGeom>
        </p:spPr>
      </p:pic>
      <p:pic>
        <p:nvPicPr>
          <p:cNvPr id="5" name="Picture 4" descr="git_global_na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334000"/>
            <a:ext cx="7848600" cy="1143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Version control System ?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Version control systems are a category of software tools that helps record changes to files by keeping a track of modifications done to the </a:t>
            </a:r>
            <a:r>
              <a:rPr lang="en-US" dirty="0" smtClean="0"/>
              <a:t>code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sz="3100" b="1" dirty="0"/>
              <a:t>A repository</a:t>
            </a:r>
            <a:r>
              <a:rPr lang="en-US" b="1" dirty="0"/>
              <a:t>:</a:t>
            </a:r>
            <a:r>
              <a:rPr lang="en-US" dirty="0"/>
              <a:t> It can be thought as a database of changes. It contains all the edits and historical versions (snapshots) of the </a:t>
            </a:r>
            <a:r>
              <a:rPr lang="en-US" dirty="0" smtClean="0"/>
              <a:t>project</a:t>
            </a:r>
            <a:endParaRPr lang="en-US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sz="3100" b="1" dirty="0"/>
              <a:t>Copy of Work </a:t>
            </a:r>
            <a:r>
              <a:rPr lang="en-US" b="1" dirty="0"/>
              <a:t>(sometimes called as checkout):</a:t>
            </a:r>
            <a:r>
              <a:rPr lang="en-US" dirty="0"/>
              <a:t> It is the personal copy of all the files in a project. You can edit to this </a:t>
            </a:r>
            <a:r>
              <a:rPr lang="en-US" dirty="0" smtClean="0"/>
              <a:t>copy without </a:t>
            </a:r>
            <a:r>
              <a:rPr lang="en-US" dirty="0"/>
              <a:t>affecting the work of others and you can finally commit your changes to a repository when you are done making your </a:t>
            </a:r>
            <a:r>
              <a:rPr lang="en-US" dirty="0" smtClean="0"/>
              <a:t>changes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</a:t>
            </a:r>
            <a:r>
              <a:rPr lang="en-US" sz="1400" b="1" dirty="0" smtClean="0">
                <a:solidFill>
                  <a:schemeClr val="tx1"/>
                </a:solidFill>
              </a:rPr>
              <a:t>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create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 command: </a:t>
            </a:r>
            <a:r>
              <a:rPr lang="en-US" b="1" dirty="0" smtClean="0"/>
              <a:t>$ git </a:t>
            </a:r>
            <a:r>
              <a:rPr lang="en-US" b="1" dirty="0"/>
              <a:t>init</a:t>
            </a:r>
            <a:r>
              <a:rPr lang="en-US" dirty="0"/>
              <a:t> </a:t>
            </a:r>
          </a:p>
          <a:p>
            <a:r>
              <a:rPr lang="en-US" dirty="0" smtClean="0"/>
              <a:t>It will create </a:t>
            </a:r>
            <a:r>
              <a:rPr lang="en-US" dirty="0"/>
              <a:t>an empty </a:t>
            </a:r>
            <a:r>
              <a:rPr lang="en-US" dirty="0" smtClean="0"/>
              <a:t>git </a:t>
            </a:r>
            <a:r>
              <a:rPr lang="en-US" dirty="0"/>
              <a:t>repository or reinitialize an existing one</a:t>
            </a:r>
          </a:p>
          <a:p>
            <a:endParaRPr lang="en-US" dirty="0"/>
          </a:p>
        </p:txBody>
      </p:sp>
      <p:pic>
        <p:nvPicPr>
          <p:cNvPr id="4" name="Picture 3" descr="git_init_on_empty_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581400"/>
            <a:ext cx="8077200" cy="264018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Stages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creating git </a:t>
            </a:r>
            <a:r>
              <a:rPr lang="en-US" dirty="0" smtClean="0"/>
              <a:t>repository, artifact goes through following stages </a:t>
            </a:r>
            <a:r>
              <a:rPr lang="en-US" dirty="0"/>
              <a:t>in git </a:t>
            </a:r>
            <a:r>
              <a:rPr lang="en-US" dirty="0" smtClean="0"/>
              <a:t>repository: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Modified :</a:t>
            </a:r>
            <a:r>
              <a:rPr lang="en-US" dirty="0"/>
              <a:t> Here we make modification or </a:t>
            </a:r>
            <a:r>
              <a:rPr lang="en-US" dirty="0" smtClean="0"/>
              <a:t>create </a:t>
            </a:r>
            <a:r>
              <a:rPr lang="en-US" dirty="0"/>
              <a:t>artifacts </a:t>
            </a:r>
            <a:r>
              <a:rPr lang="en-US" dirty="0" smtClean="0"/>
              <a:t>in </a:t>
            </a:r>
            <a:r>
              <a:rPr lang="en-US" dirty="0"/>
              <a:t>repository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Staged :</a:t>
            </a:r>
            <a:r>
              <a:rPr lang="en-US" dirty="0"/>
              <a:t> Here we add the changes to staging </a:t>
            </a:r>
            <a:r>
              <a:rPr lang="en-US" dirty="0" smtClean="0"/>
              <a:t>area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Committed </a:t>
            </a:r>
            <a:r>
              <a:rPr lang="en-US" b="1" dirty="0"/>
              <a:t>: </a:t>
            </a:r>
            <a:r>
              <a:rPr lang="en-US" dirty="0"/>
              <a:t>H</a:t>
            </a:r>
            <a:r>
              <a:rPr lang="en-US" dirty="0" smtClean="0"/>
              <a:t>ere </a:t>
            </a:r>
            <a:r>
              <a:rPr lang="en-US" dirty="0"/>
              <a:t>we can commit the changes to Git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Stages of Artifacts</a:t>
            </a:r>
            <a:endParaRPr lang="en-US" dirty="0"/>
          </a:p>
        </p:txBody>
      </p:sp>
      <p:pic>
        <p:nvPicPr>
          <p:cNvPr id="4" name="Content Placeholder 3" descr="git_repo_stag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133600"/>
            <a:ext cx="5601370" cy="320078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Command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artifact to staging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 repo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 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$ </a:t>
            </a:r>
            <a:r>
              <a:rPr lang="en-US" b="1" dirty="0"/>
              <a:t>git add &lt;file name&gt;</a:t>
            </a:r>
          </a:p>
          <a:p>
            <a:endParaRPr lang="en-US" dirty="0"/>
          </a:p>
        </p:txBody>
      </p:sp>
      <p:pic>
        <p:nvPicPr>
          <p:cNvPr id="4" name="Picture 3" descr="git_add_comm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657600"/>
            <a:ext cx="8077201" cy="22859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$ git status</a:t>
            </a:r>
          </a:p>
          <a:p>
            <a:r>
              <a:rPr lang="en-US" dirty="0" smtClean="0"/>
              <a:t>The</a:t>
            </a:r>
            <a:r>
              <a:rPr lang="en-US" dirty="0"/>
              <a:t> git status command can be used to obtain a summary of which files have </a:t>
            </a:r>
            <a:r>
              <a:rPr lang="en-US" dirty="0" smtClean="0"/>
              <a:t>changed </a:t>
            </a:r>
            <a:r>
              <a:rPr lang="en-US" dirty="0"/>
              <a:t>that </a:t>
            </a:r>
            <a:r>
              <a:rPr lang="en-US" dirty="0" smtClean="0"/>
              <a:t>were </a:t>
            </a:r>
            <a:r>
              <a:rPr lang="en-US" dirty="0"/>
              <a:t>staged for the next </a:t>
            </a:r>
            <a:r>
              <a:rPr lang="en-US" dirty="0" smtClean="0"/>
              <a:t>commit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git_status_after_a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505200"/>
            <a:ext cx="8229600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artifacts to git db we need to commit to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467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$ git commit  -m &lt;commit massage &gt;</a:t>
            </a:r>
          </a:p>
          <a:p>
            <a:r>
              <a:rPr lang="en-US" dirty="0" smtClean="0"/>
              <a:t>It also </a:t>
            </a:r>
            <a:r>
              <a:rPr lang="en-US" dirty="0"/>
              <a:t>create SHA Hash code which represent snapshot of current point of  repository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it_commit_rep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86200"/>
            <a:ext cx="8087929" cy="2590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609600"/>
            <a:ext cx="8229600" cy="5867400"/>
          </a:xfrm>
        </p:spPr>
        <p:txBody>
          <a:bodyPr/>
          <a:lstStyle/>
          <a:p>
            <a:r>
              <a:rPr lang="en-US" dirty="0" smtClean="0"/>
              <a:t>Git log command provides </a:t>
            </a:r>
            <a:r>
              <a:rPr lang="en-US" dirty="0"/>
              <a:t>list of hash </a:t>
            </a:r>
            <a:r>
              <a:rPr lang="en-US" dirty="0" smtClean="0"/>
              <a:t>IDs. With </a:t>
            </a:r>
            <a:r>
              <a:rPr lang="en-US" dirty="0"/>
              <a:t>the help of hash </a:t>
            </a:r>
            <a:r>
              <a:rPr lang="en-US" dirty="0" smtClean="0"/>
              <a:t>ID, one </a:t>
            </a:r>
            <a:r>
              <a:rPr lang="en-US" dirty="0"/>
              <a:t>can find out </a:t>
            </a:r>
            <a:r>
              <a:rPr lang="en-US" dirty="0" smtClean="0"/>
              <a:t>details like when was the file last modified, by whom &amp; what changes were made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Command: $ </a:t>
            </a:r>
            <a:r>
              <a:rPr lang="en-US" b="1" dirty="0"/>
              <a:t>git </a:t>
            </a:r>
            <a:r>
              <a:rPr lang="en-US" b="1" dirty="0" smtClean="0"/>
              <a:t>log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git_log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505200"/>
            <a:ext cx="8001000" cy="2819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branch of </a:t>
            </a:r>
            <a:r>
              <a:rPr lang="en-US" dirty="0" smtClean="0"/>
              <a:t>repository that </a:t>
            </a:r>
            <a:r>
              <a:rPr lang="en-US" dirty="0"/>
              <a:t>inherited all snapshots </a:t>
            </a:r>
            <a:r>
              <a:rPr lang="en-US" dirty="0" smtClean="0"/>
              <a:t>from </a:t>
            </a:r>
            <a:r>
              <a:rPr lang="en-US" dirty="0"/>
              <a:t>master </a:t>
            </a:r>
            <a:r>
              <a:rPr lang="en-US" dirty="0" smtClean="0"/>
              <a:t>branch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$ git branch &lt;new branch name</a:t>
            </a:r>
            <a:r>
              <a:rPr lang="en-US" b="1" dirty="0" smtClean="0"/>
              <a:t>&gt;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Picture 4" descr="Branch$$$$$$$$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962400"/>
            <a:ext cx="8211697" cy="185750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685800"/>
            <a:ext cx="3200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467600" cy="3916363"/>
          </a:xfrm>
        </p:spPr>
        <p:txBody>
          <a:bodyPr/>
          <a:lstStyle/>
          <a:p>
            <a:r>
              <a:rPr lang="en-US" dirty="0"/>
              <a:t>To list out branch </a:t>
            </a:r>
            <a:r>
              <a:rPr lang="en-US" dirty="0" smtClean="0"/>
              <a:t>list 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$ git </a:t>
            </a:r>
            <a:r>
              <a:rPr lang="en-US" b="1" dirty="0" smtClean="0"/>
              <a:t>branch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Branch_list_bran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86200"/>
            <a:ext cx="7848600" cy="1676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23622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dirty="0"/>
              <a:t>To switch to </a:t>
            </a:r>
            <a:r>
              <a:rPr lang="en-US" dirty="0" smtClean="0"/>
              <a:t>another branch: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$ git checkout </a:t>
            </a:r>
            <a:r>
              <a:rPr lang="en-US" b="1" dirty="0" smtClean="0"/>
              <a:t> &lt;new_branch1 &gt;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brach_swith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408" y="2971800"/>
            <a:ext cx="8106992" cy="2819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Version Control </a:t>
            </a:r>
            <a:r>
              <a:rPr lang="en-US" b="1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229600" cy="2286000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Centralized Version Control </a:t>
            </a:r>
            <a:r>
              <a:rPr lang="en-US" dirty="0" smtClean="0"/>
              <a:t>System </a:t>
            </a:r>
            <a:r>
              <a:rPr lang="en-US" dirty="0"/>
              <a:t>(CVCS</a:t>
            </a:r>
            <a:r>
              <a:rPr lang="en-US" dirty="0" smtClean="0"/>
              <a:t>)</a:t>
            </a:r>
          </a:p>
          <a:p>
            <a:pPr lvl="0" fontAlgn="base">
              <a:buNone/>
            </a:pPr>
            <a:endParaRPr lang="en-US" dirty="0"/>
          </a:p>
          <a:p>
            <a:pPr lvl="0" fontAlgn="base"/>
            <a:r>
              <a:rPr lang="en-US" dirty="0" smtClean="0"/>
              <a:t>Distributed Version Control System (DVCS)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800"/>
            <a:ext cx="2590800" cy="1143000"/>
          </a:xfrm>
        </p:spPr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76800"/>
          </a:xfrm>
        </p:spPr>
        <p:txBody>
          <a:bodyPr/>
          <a:lstStyle/>
          <a:p>
            <a:r>
              <a:rPr lang="en-US" dirty="0" smtClean="0"/>
              <a:t>After creating child branch, its inherited master class attributes are as:</a:t>
            </a:r>
            <a:endParaRPr lang="en-US" dirty="0"/>
          </a:p>
        </p:txBody>
      </p:sp>
      <p:pic>
        <p:nvPicPr>
          <p:cNvPr id="5" name="Picture 4" descr="git_branc_b1_li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743200"/>
            <a:ext cx="3982006" cy="3657600"/>
          </a:xfrm>
          <a:prstGeom prst="rect">
            <a:avLst/>
          </a:prstGeom>
        </p:spPr>
      </p:pic>
      <p:pic>
        <p:nvPicPr>
          <p:cNvPr id="6" name="Picture 5" descr="master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43200"/>
            <a:ext cx="4038599" cy="3657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 to rollback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change of last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snapshot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repo and particular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?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Command to revert back to a particular file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$ git checkout &lt;Hash ID&gt; &lt;file name &gt;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Command to revert back to particular</a:t>
            </a:r>
          </a:p>
          <a:p>
            <a:pPr>
              <a:buNone/>
            </a:pPr>
            <a:r>
              <a:rPr lang="en-US" dirty="0" smtClean="0"/>
              <a:t>repo temporarily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$ git checkout &lt;Hash ID&gt;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Note: You have to create a new</a:t>
            </a:r>
          </a:p>
          <a:p>
            <a:pPr>
              <a:buNone/>
            </a:pPr>
            <a:r>
              <a:rPr lang="en-US" dirty="0" smtClean="0"/>
              <a:t>branch to retain commits you created.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GitHub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GitHub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752600"/>
            <a:ext cx="5541784" cy="4525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3962400" cy="114300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Largest </a:t>
            </a:r>
            <a:r>
              <a:rPr lang="en-US" b="1" dirty="0"/>
              <a:t>web-based git repository hosting </a:t>
            </a:r>
            <a:r>
              <a:rPr lang="en-US" b="1" dirty="0" smtClean="0"/>
              <a:t>service. </a:t>
            </a:r>
            <a:r>
              <a:rPr lang="en-US" dirty="0" smtClean="0"/>
              <a:t>Also known </a:t>
            </a:r>
            <a:r>
              <a:rPr lang="en-US" dirty="0"/>
              <a:t>as remote </a:t>
            </a:r>
            <a:r>
              <a:rPr lang="en-US" dirty="0" smtClean="0"/>
              <a:t>repository</a:t>
            </a:r>
            <a:endParaRPr lang="en-US" dirty="0"/>
          </a:p>
          <a:p>
            <a:pPr lvl="0"/>
            <a:r>
              <a:rPr lang="en-US" dirty="0"/>
              <a:t>Allows for </a:t>
            </a:r>
            <a:r>
              <a:rPr lang="en-US" b="1" dirty="0" smtClean="0"/>
              <a:t>online </a:t>
            </a:r>
            <a:r>
              <a:rPr lang="en-US" dirty="0" smtClean="0"/>
              <a:t>code collaboration</a:t>
            </a:r>
            <a:endParaRPr lang="en-US" b="1" dirty="0"/>
          </a:p>
          <a:p>
            <a:pPr lvl="0"/>
            <a:r>
              <a:rPr lang="en-US" dirty="0"/>
              <a:t>Adds </a:t>
            </a:r>
            <a:r>
              <a:rPr lang="en-US" dirty="0" smtClean="0"/>
              <a:t>extra </a:t>
            </a:r>
            <a:r>
              <a:rPr lang="en-US" dirty="0"/>
              <a:t>functionality on top of git like UI</a:t>
            </a:r>
            <a:r>
              <a:rPr lang="en-US" dirty="0" smtClean="0"/>
              <a:t>, Doc, bug tracking, feature </a:t>
            </a:r>
            <a:r>
              <a:rPr lang="en-US" dirty="0"/>
              <a:t>request </a:t>
            </a:r>
            <a:r>
              <a:rPr lang="en-US" dirty="0" smtClean="0"/>
              <a:t>and more</a:t>
            </a:r>
            <a:endParaRPr lang="en-US" dirty="0"/>
          </a:p>
          <a:p>
            <a:pPr lvl="0"/>
            <a:r>
              <a:rPr lang="en-US" dirty="0"/>
              <a:t>Founded in 2008</a:t>
            </a:r>
          </a:p>
          <a:p>
            <a:pPr lvl="0"/>
            <a:r>
              <a:rPr lang="en-US" dirty="0"/>
              <a:t>Also has an enterprise edition for </a:t>
            </a:r>
            <a:r>
              <a:rPr lang="en-US" dirty="0" smtClean="0"/>
              <a:t>business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Clone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repo 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$ git clone &lt;github repo link&gt;</a:t>
            </a:r>
          </a:p>
          <a:p>
            <a:endParaRPr lang="en-US" b="1" dirty="0"/>
          </a:p>
        </p:txBody>
      </p:sp>
      <p:pic>
        <p:nvPicPr>
          <p:cNvPr id="4" name="Picture 3" descr="github_clon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590800"/>
            <a:ext cx="8278381" cy="32339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 update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$ git pull origin </a:t>
            </a:r>
            <a:r>
              <a:rPr lang="en-US" b="1" dirty="0" smtClean="0"/>
              <a:t>master</a:t>
            </a:r>
          </a:p>
          <a:p>
            <a:endParaRPr lang="en-US" b="1" dirty="0"/>
          </a:p>
        </p:txBody>
      </p:sp>
      <p:pic>
        <p:nvPicPr>
          <p:cNvPr id="4" name="Picture 3" descr="github_p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438400"/>
            <a:ext cx="8305800" cy="3886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update to remote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$ git push origin </a:t>
            </a:r>
            <a:r>
              <a:rPr lang="en-US" b="1" dirty="0" smtClean="0"/>
              <a:t>master</a:t>
            </a:r>
            <a:br>
              <a:rPr lang="en-US" b="1" dirty="0" smtClean="0"/>
            </a:br>
            <a:endParaRPr lang="en-US" b="1" dirty="0"/>
          </a:p>
          <a:p>
            <a:endParaRPr lang="en-US" dirty="0"/>
          </a:p>
        </p:txBody>
      </p:sp>
      <p:pic>
        <p:nvPicPr>
          <p:cNvPr id="5" name="Picture 4" descr="Git_push_or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0"/>
            <a:ext cx="8001000" cy="3657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400" y="1905000"/>
            <a:ext cx="4038600" cy="2621280"/>
          </a:xfrm>
        </p:spPr>
        <p:txBody>
          <a:bodyPr>
            <a:noAutofit/>
          </a:bodyPr>
          <a:lstStyle/>
          <a:p>
            <a:r>
              <a:rPr lang="en-US" sz="9600" i="1" dirty="0" smtClean="0">
                <a:latin typeface="Script MT Bold" pitchFamily="66" charset="0"/>
              </a:rPr>
              <a:t>Thank </a:t>
            </a:r>
            <a:br>
              <a:rPr lang="en-US" sz="9600" i="1" dirty="0" smtClean="0">
                <a:latin typeface="Script MT Bold" pitchFamily="66" charset="0"/>
              </a:rPr>
            </a:br>
            <a:r>
              <a:rPr lang="en-US" sz="9600" i="1" dirty="0" smtClean="0">
                <a:latin typeface="Script MT Bold" pitchFamily="66" charset="0"/>
              </a:rPr>
              <a:t>  You</a:t>
            </a:r>
            <a:endParaRPr lang="en-US" sz="9600" i="1" dirty="0">
              <a:latin typeface="Script MT Bold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Centralized Version Control System (CVCS)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version control </a:t>
            </a:r>
            <a:r>
              <a:rPr lang="en-US" dirty="0" smtClean="0"/>
              <a:t>system </a:t>
            </a:r>
            <a:r>
              <a:rPr lang="en-US" dirty="0"/>
              <a:t>contain just one repository </a:t>
            </a:r>
          </a:p>
          <a:p>
            <a:endParaRPr lang="en-US" dirty="0"/>
          </a:p>
        </p:txBody>
      </p:sp>
      <p:pic>
        <p:nvPicPr>
          <p:cNvPr id="4" name="Picture 3" descr="cvc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971800"/>
            <a:ext cx="6777037" cy="3352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Disadvantages </a:t>
            </a:r>
            <a:r>
              <a:rPr lang="en-US" sz="3200" b="1" dirty="0"/>
              <a:t>of  CVCS </a:t>
            </a:r>
            <a:r>
              <a:rPr lang="en-US" sz="3200" b="1" dirty="0" smtClean="0"/>
              <a:t>(Centralized </a:t>
            </a:r>
            <a:r>
              <a:rPr lang="en-US" sz="3200" b="1" dirty="0"/>
              <a:t>Version Control </a:t>
            </a:r>
            <a:r>
              <a:rPr lang="en-US" sz="3200" b="1" dirty="0" smtClean="0"/>
              <a:t>System)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Single </a:t>
            </a:r>
            <a:r>
              <a:rPr lang="en-US" dirty="0"/>
              <a:t>point of failure </a:t>
            </a:r>
          </a:p>
          <a:p>
            <a:pPr lvl="0"/>
            <a:r>
              <a:rPr lang="en-US" dirty="0"/>
              <a:t>Remote commits are </a:t>
            </a:r>
            <a:r>
              <a:rPr lang="en-US" dirty="0" smtClean="0"/>
              <a:t>slow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5200" y="3810000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4" idx="7"/>
          </p:cNvCxnSpPr>
          <p:nvPr/>
        </p:nvCxnSpPr>
        <p:spPr>
          <a:xfrm rot="5400000" flipH="1" flipV="1">
            <a:off x="5068095" y="3243125"/>
            <a:ext cx="461025" cy="98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45720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91200" y="32766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46482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0" y="3733800"/>
            <a:ext cx="838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905000" y="54864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2"/>
            <a:endCxn id="13" idx="3"/>
          </p:cNvCxnSpPr>
          <p:nvPr/>
        </p:nvCxnSpPr>
        <p:spPr>
          <a:xfrm rot="10800000">
            <a:off x="2362200" y="4000500"/>
            <a:ext cx="1143000" cy="342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rot="5400000">
            <a:off x="2776679" y="4610893"/>
            <a:ext cx="842029" cy="106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3505200" y="3733800"/>
            <a:ext cx="1447800" cy="1143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1000" y="53340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System (DVCS)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52800"/>
          </a:xfrm>
        </p:spPr>
        <p:txBody>
          <a:bodyPr/>
          <a:lstStyle/>
          <a:p>
            <a:pPr fontAlgn="base"/>
            <a:r>
              <a:rPr lang="en-US" dirty="0" smtClean="0"/>
              <a:t>Distributed </a:t>
            </a:r>
            <a:r>
              <a:rPr lang="en-US" dirty="0"/>
              <a:t>version control </a:t>
            </a:r>
            <a:r>
              <a:rPr lang="en-US" dirty="0" smtClean="0"/>
              <a:t>system </a:t>
            </a:r>
            <a:r>
              <a:rPr lang="en-US" dirty="0"/>
              <a:t>contain multiple </a:t>
            </a:r>
            <a:r>
              <a:rPr lang="en-US" dirty="0" smtClean="0"/>
              <a:t>repositories</a:t>
            </a:r>
            <a:endParaRPr lang="en-US" dirty="0"/>
          </a:p>
          <a:p>
            <a:pPr fontAlgn="base"/>
            <a:r>
              <a:rPr lang="en-US" dirty="0" smtClean="0"/>
              <a:t>Each </a:t>
            </a:r>
            <a:r>
              <a:rPr lang="en-US" dirty="0"/>
              <a:t>user </a:t>
            </a:r>
            <a:r>
              <a:rPr lang="en-US" dirty="0" smtClean="0"/>
              <a:t>have </a:t>
            </a:r>
            <a:r>
              <a:rPr lang="en-US" dirty="0"/>
              <a:t>their own repository and working </a:t>
            </a:r>
            <a:r>
              <a:rPr lang="en-US" dirty="0" smtClean="0"/>
              <a:t>copy</a:t>
            </a:r>
            <a:endParaRPr lang="en-US" dirty="0"/>
          </a:p>
          <a:p>
            <a:pPr fontAlgn="base"/>
            <a:r>
              <a:rPr lang="en-US" dirty="0" smtClean="0"/>
              <a:t>Example: </a:t>
            </a:r>
            <a:r>
              <a:rPr lang="en-US" dirty="0"/>
              <a:t>GIT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System (DVCS)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distvc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828800"/>
            <a:ext cx="5890936" cy="4525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DVCS over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467600" cy="3581400"/>
          </a:xfrm>
        </p:spPr>
        <p:txBody>
          <a:bodyPr/>
          <a:lstStyle/>
          <a:p>
            <a:pPr lvl="0"/>
            <a:r>
              <a:rPr lang="en-US" dirty="0"/>
              <a:t>Because of local commits</a:t>
            </a:r>
            <a:r>
              <a:rPr lang="en-US" dirty="0" smtClean="0"/>
              <a:t>, </a:t>
            </a:r>
            <a:r>
              <a:rPr lang="en-US" dirty="0"/>
              <a:t>full history is always </a:t>
            </a:r>
            <a:r>
              <a:rPr lang="en-US" dirty="0" smtClean="0"/>
              <a:t>available</a:t>
            </a:r>
            <a:endParaRPr lang="en-US" dirty="0"/>
          </a:p>
          <a:p>
            <a:pPr lvl="0"/>
            <a:r>
              <a:rPr lang="en-US" dirty="0"/>
              <a:t>No need to access a remote server (work </a:t>
            </a:r>
            <a:r>
              <a:rPr lang="en-US" dirty="0" smtClean="0"/>
              <a:t>without </a:t>
            </a:r>
            <a:r>
              <a:rPr lang="en-US" dirty="0"/>
              <a:t>Internet)</a:t>
            </a:r>
          </a:p>
          <a:p>
            <a:pPr lvl="0"/>
            <a:r>
              <a:rPr lang="en-US" dirty="0"/>
              <a:t>Ability to push your changes continuously (faster)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:  Pritish Nandy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3276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Git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free and open source distributed  version control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Started </a:t>
            </a:r>
            <a:r>
              <a:rPr lang="en-US" dirty="0"/>
              <a:t>in </a:t>
            </a:r>
            <a:r>
              <a:rPr lang="en-US" dirty="0" smtClean="0"/>
              <a:t>2005</a:t>
            </a:r>
            <a:endParaRPr lang="en-US" dirty="0"/>
          </a:p>
          <a:p>
            <a:r>
              <a:rPr lang="en-US" dirty="0"/>
              <a:t>Created by Linus Torvald to support </a:t>
            </a:r>
            <a:r>
              <a:rPr lang="en-US" dirty="0" smtClean="0"/>
              <a:t> </a:t>
            </a:r>
            <a:r>
              <a:rPr lang="en-US" dirty="0"/>
              <a:t>Linux </a:t>
            </a:r>
            <a:r>
              <a:rPr lang="en-US" dirty="0" smtClean="0"/>
              <a:t>Kernel development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GIT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4495800"/>
            <a:ext cx="6400800" cy="1676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Created By :  </a:t>
            </a:r>
            <a:r>
              <a:rPr lang="en-US" sz="1400" b="1" dirty="0" err="1" smtClean="0">
                <a:solidFill>
                  <a:schemeClr val="tx1"/>
                </a:solidFill>
              </a:rPr>
              <a:t>Pritish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Nandy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602</TotalTime>
  <Words>935</Words>
  <Application>Microsoft Office PowerPoint</Application>
  <PresentationFormat>On-screen Show (4:3)</PresentationFormat>
  <Paragraphs>184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Technic</vt:lpstr>
      <vt:lpstr> Git &amp; GitHub     </vt:lpstr>
      <vt:lpstr>What is Version control System ? </vt:lpstr>
      <vt:lpstr>Types of Version Control System </vt:lpstr>
      <vt:lpstr>Centralized Version Control System (CVCS) </vt:lpstr>
      <vt:lpstr> Disadvantages of  CVCS (Centralized Version Control System) </vt:lpstr>
      <vt:lpstr> Distributed Version Control System (DVCS) </vt:lpstr>
      <vt:lpstr> Distributed Version Control System (DVCS) </vt:lpstr>
      <vt:lpstr>Advantages of DVCS over CVCS </vt:lpstr>
      <vt:lpstr> What  is Git ? </vt:lpstr>
      <vt:lpstr> Important GIT Terminologies </vt:lpstr>
      <vt:lpstr> Snapshot </vt:lpstr>
      <vt:lpstr>Commit </vt:lpstr>
      <vt:lpstr>Repositories (Repo) </vt:lpstr>
      <vt:lpstr> Branches </vt:lpstr>
      <vt:lpstr>Head</vt:lpstr>
      <vt:lpstr> Merging  </vt:lpstr>
      <vt:lpstr>Setup a repository</vt:lpstr>
      <vt:lpstr>Slide 18</vt:lpstr>
      <vt:lpstr>Command to configure global config list</vt:lpstr>
      <vt:lpstr>How to create Repository ?</vt:lpstr>
      <vt:lpstr> Three Stages of Artifacts </vt:lpstr>
      <vt:lpstr>   Stages of Artifacts</vt:lpstr>
      <vt:lpstr> Command to add the artifact to staging of  repo </vt:lpstr>
      <vt:lpstr> </vt:lpstr>
      <vt:lpstr> To add the artifacts to git db we need to commit to artifacts </vt:lpstr>
      <vt:lpstr>Slide 26</vt:lpstr>
      <vt:lpstr>Branch</vt:lpstr>
      <vt:lpstr>Branch</vt:lpstr>
      <vt:lpstr>Branch</vt:lpstr>
      <vt:lpstr>Branch</vt:lpstr>
      <vt:lpstr> How to rollback the change of last   snapshot of repo and particular file ?  </vt:lpstr>
      <vt:lpstr> What is GitHub ? </vt:lpstr>
      <vt:lpstr>GitHub</vt:lpstr>
      <vt:lpstr>  How to Clone GitHub repo    </vt:lpstr>
      <vt:lpstr> How to pull update from remote repo  </vt:lpstr>
      <vt:lpstr> How to push update to remote repo </vt:lpstr>
      <vt:lpstr>Thank 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Pritish Nandy</dc:creator>
  <cp:lastModifiedBy>server</cp:lastModifiedBy>
  <cp:revision>147</cp:revision>
  <dcterms:created xsi:type="dcterms:W3CDTF">2020-04-07T05:31:35Z</dcterms:created>
  <dcterms:modified xsi:type="dcterms:W3CDTF">2020-04-16T13:20:51Z</dcterms:modified>
</cp:coreProperties>
</file>