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rimo Bold" charset="1" panose="020B0704020202020204"/>
      <p:regular r:id="rId16"/>
    </p:embeddedFont>
    <p:embeddedFont>
      <p:font typeface="TAN Tangkiwood" charset="1" panose="00000000000000000000"/>
      <p:regular r:id="rId17"/>
    </p:embeddedFont>
    <p:embeddedFont>
      <p:font typeface="Arial" charset="1" panose="020B0502020202020204"/>
      <p:regular r:id="rId18"/>
    </p:embeddedFont>
    <p:embeddedFont>
      <p:font typeface="Arimo" charset="1" panose="020B0604020202020204"/>
      <p:regular r:id="rId19"/>
    </p:embeddedFont>
    <p:embeddedFont>
      <p:font typeface="Montserrat" charset="1" panose="00000500000000000000"/>
      <p:regular r:id="rId20"/>
    </p:embeddedFont>
    <p:embeddedFont>
      <p:font typeface="Montserrat Bold" charset="1" panose="00000800000000000000"/>
      <p:regular r:id="rId21"/>
    </p:embeddedFont>
    <p:embeddedFont>
      <p:font typeface="Neue Machina" charset="1" panose="000005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0" y="129168"/>
            <a:ext cx="18288000" cy="5498647"/>
          </a:xfrm>
          <a:prstGeom prst="rect">
            <a:avLst/>
          </a:prstGeom>
        </p:spPr>
        <p:txBody>
          <a:bodyPr anchor="t" rtlCol="false" tIns="0" lIns="0" bIns="0" rIns="0">
            <a:spAutoFit/>
          </a:bodyPr>
          <a:lstStyle/>
          <a:p>
            <a:pPr algn="ctr">
              <a:lnSpc>
                <a:spcPts val="10800"/>
              </a:lnSpc>
            </a:pPr>
            <a:r>
              <a:rPr lang="en-US" sz="6000">
                <a:solidFill>
                  <a:srgbClr val="006AD2"/>
                </a:solidFill>
                <a:latin typeface="Arimo Bold"/>
                <a:ea typeface="Arimo Bold"/>
                <a:cs typeface="Arimo Bold"/>
                <a:sym typeface="Arimo Bold"/>
              </a:rPr>
              <a:t>The American Express Campus Challenge 2024</a:t>
            </a:r>
          </a:p>
        </p:txBody>
      </p:sp>
      <p:sp>
        <p:nvSpPr>
          <p:cNvPr name="Freeform 3" id="3"/>
          <p:cNvSpPr/>
          <p:nvPr/>
        </p:nvSpPr>
        <p:spPr>
          <a:xfrm flipH="false" flipV="false" rot="0">
            <a:off x="0" y="0"/>
            <a:ext cx="18288000" cy="9341024"/>
          </a:xfrm>
          <a:custGeom>
            <a:avLst/>
            <a:gdLst/>
            <a:ahLst/>
            <a:cxnLst/>
            <a:rect r="r" b="b" t="t" l="l"/>
            <a:pathLst>
              <a:path h="9341024" w="18288000">
                <a:moveTo>
                  <a:pt x="0" y="0"/>
                </a:moveTo>
                <a:lnTo>
                  <a:pt x="18288000" y="0"/>
                </a:lnTo>
                <a:lnTo>
                  <a:pt x="18288000" y="9341024"/>
                </a:lnTo>
                <a:lnTo>
                  <a:pt x="0" y="9341024"/>
                </a:lnTo>
                <a:lnTo>
                  <a:pt x="0" y="0"/>
                </a:lnTo>
                <a:close/>
              </a:path>
            </a:pathLst>
          </a:custGeom>
          <a:blipFill>
            <a:blip r:embed="rId2"/>
            <a:stretch>
              <a:fillRect l="0" t="-1509" r="0" b="0"/>
            </a:stretch>
          </a:blipFill>
        </p:spPr>
      </p:sp>
      <p:sp>
        <p:nvSpPr>
          <p:cNvPr name="TextBox 4" id="4"/>
          <p:cNvSpPr txBox="true"/>
          <p:nvPr/>
        </p:nvSpPr>
        <p:spPr>
          <a:xfrm rot="0">
            <a:off x="6571166" y="6577808"/>
            <a:ext cx="11127080" cy="3508941"/>
          </a:xfrm>
          <a:prstGeom prst="rect">
            <a:avLst/>
          </a:prstGeom>
        </p:spPr>
        <p:txBody>
          <a:bodyPr anchor="t" rtlCol="false" tIns="0" lIns="0" bIns="0" rIns="0">
            <a:spAutoFit/>
          </a:bodyPr>
          <a:lstStyle/>
          <a:p>
            <a:pPr algn="l">
              <a:lnSpc>
                <a:spcPts val="11467"/>
              </a:lnSpc>
            </a:pPr>
            <a:r>
              <a:rPr lang="en-US" sz="8191">
                <a:solidFill>
                  <a:srgbClr val="FCFDFD"/>
                </a:solidFill>
                <a:latin typeface="TAN Tangkiwood"/>
                <a:ea typeface="TAN Tangkiwood"/>
                <a:cs typeface="TAN Tangkiwood"/>
                <a:sym typeface="TAN Tangkiwood"/>
              </a:rPr>
              <a:t>Data Titans</a:t>
            </a:r>
          </a:p>
          <a:p>
            <a:pPr algn="l">
              <a:lnSpc>
                <a:spcPts val="7297"/>
              </a:lnSpc>
            </a:pPr>
            <a:r>
              <a:rPr lang="en-US" sz="5212">
                <a:solidFill>
                  <a:srgbClr val="FCFDFD"/>
                </a:solidFill>
                <a:latin typeface="TAN Tangkiwood"/>
                <a:ea typeface="TAN Tangkiwood"/>
                <a:cs typeface="TAN Tangkiwood"/>
                <a:sym typeface="TAN Tangkiwood"/>
              </a:rPr>
              <a:t>Pritish Saha, Adrij Das, Rounak Nath</a:t>
            </a:r>
          </a:p>
          <a:p>
            <a:pPr algn="l">
              <a:lnSpc>
                <a:spcPts val="7297"/>
              </a:lnSpc>
            </a:pPr>
            <a:r>
              <a:rPr lang="en-US" sz="5212">
                <a:solidFill>
                  <a:srgbClr val="FCFDFD"/>
                </a:solidFill>
                <a:latin typeface="TAN Tangkiwood"/>
                <a:ea typeface="TAN Tangkiwood"/>
                <a:cs typeface="TAN Tangkiwood"/>
                <a:sym typeface="TAN Tangkiwood"/>
              </a:rPr>
              <a:t>(Indian Institute of Technology Kharagpur)</a:t>
            </a:r>
          </a:p>
        </p:txBody>
      </p:sp>
      <p:sp>
        <p:nvSpPr>
          <p:cNvPr name="Freeform 5" id="5"/>
          <p:cNvSpPr/>
          <p:nvPr/>
        </p:nvSpPr>
        <p:spPr>
          <a:xfrm flipH="false" flipV="false" rot="0">
            <a:off x="2591081" y="2018946"/>
            <a:ext cx="3124554" cy="3124554"/>
          </a:xfrm>
          <a:custGeom>
            <a:avLst/>
            <a:gdLst/>
            <a:ahLst/>
            <a:cxnLst/>
            <a:rect r="r" b="b" t="t" l="l"/>
            <a:pathLst>
              <a:path h="3124554" w="3124554">
                <a:moveTo>
                  <a:pt x="0" y="0"/>
                </a:moveTo>
                <a:lnTo>
                  <a:pt x="3124555" y="0"/>
                </a:lnTo>
                <a:lnTo>
                  <a:pt x="3124555" y="3124554"/>
                </a:lnTo>
                <a:lnTo>
                  <a:pt x="0" y="3124554"/>
                </a:lnTo>
                <a:lnTo>
                  <a:pt x="0" y="0"/>
                </a:lnTo>
                <a:close/>
              </a:path>
            </a:pathLst>
          </a:custGeom>
          <a:blipFill>
            <a:blip r:embed="rId3"/>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8980075" y="2704262"/>
            <a:ext cx="9310973" cy="7585786"/>
          </a:xfrm>
          <a:custGeom>
            <a:avLst/>
            <a:gdLst/>
            <a:ahLst/>
            <a:cxnLst/>
            <a:rect r="r" b="b" t="t" l="l"/>
            <a:pathLst>
              <a:path h="7585786" w="9310973">
                <a:moveTo>
                  <a:pt x="0" y="0"/>
                </a:moveTo>
                <a:lnTo>
                  <a:pt x="9310973" y="0"/>
                </a:lnTo>
                <a:lnTo>
                  <a:pt x="9310973" y="7585786"/>
                </a:lnTo>
                <a:lnTo>
                  <a:pt x="0" y="75857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334195"/>
            <a:ext cx="4528652" cy="1051398"/>
          </a:xfrm>
          <a:prstGeom prst="rect">
            <a:avLst/>
          </a:prstGeom>
        </p:spPr>
        <p:txBody>
          <a:bodyPr anchor="t" rtlCol="false" tIns="0" lIns="0" bIns="0" rIns="0">
            <a:spAutoFit/>
          </a:bodyPr>
          <a:lstStyle/>
          <a:p>
            <a:pPr algn="l">
              <a:lnSpc>
                <a:spcPts val="8959"/>
              </a:lnSpc>
            </a:pPr>
            <a:r>
              <a:rPr lang="en-US" sz="6399">
                <a:solidFill>
                  <a:srgbClr val="B3E4C5"/>
                </a:solidFill>
                <a:latin typeface="Neue Machina"/>
                <a:ea typeface="Neue Machina"/>
                <a:cs typeface="Neue Machina"/>
                <a:sym typeface="Neue Machina"/>
              </a:rPr>
              <a:t>Thank You!</a:t>
            </a:r>
          </a:p>
        </p:txBody>
      </p:sp>
      <p:sp>
        <p:nvSpPr>
          <p:cNvPr name="TextBox 4" id="4"/>
          <p:cNvSpPr txBox="true"/>
          <p:nvPr/>
        </p:nvSpPr>
        <p:spPr>
          <a:xfrm rot="0">
            <a:off x="730977" y="5740717"/>
            <a:ext cx="9232305" cy="2651227"/>
          </a:xfrm>
          <a:prstGeom prst="rect">
            <a:avLst/>
          </a:prstGeom>
        </p:spPr>
        <p:txBody>
          <a:bodyPr anchor="t" rtlCol="false" tIns="0" lIns="0" bIns="0" rIns="0">
            <a:spAutoFit/>
          </a:bodyPr>
          <a:lstStyle/>
          <a:p>
            <a:pPr algn="l">
              <a:lnSpc>
                <a:spcPts val="18719"/>
              </a:lnSpc>
            </a:pPr>
            <a:r>
              <a:rPr lang="en-US" sz="13370">
                <a:solidFill>
                  <a:srgbClr val="B3E4C5"/>
                </a:solidFill>
                <a:latin typeface="TAN Tangkiwood"/>
                <a:ea typeface="TAN Tangkiwood"/>
                <a:cs typeface="TAN Tangkiwood"/>
                <a:sym typeface="TAN Tangkiwood"/>
              </a:rPr>
              <a:t>Data Titans</a:t>
            </a:r>
          </a:p>
        </p:txBody>
      </p:sp>
      <p:sp>
        <p:nvSpPr>
          <p:cNvPr name="Freeform 5" id="5"/>
          <p:cNvSpPr/>
          <p:nvPr/>
        </p:nvSpPr>
        <p:spPr>
          <a:xfrm flipH="false" flipV="false" rot="0">
            <a:off x="15589718" y="229318"/>
            <a:ext cx="2457405" cy="2457405"/>
          </a:xfrm>
          <a:custGeom>
            <a:avLst/>
            <a:gdLst/>
            <a:ahLst/>
            <a:cxnLst/>
            <a:rect r="r" b="b" t="t" l="l"/>
            <a:pathLst>
              <a:path h="2457405" w="2457405">
                <a:moveTo>
                  <a:pt x="0" y="0"/>
                </a:moveTo>
                <a:lnTo>
                  <a:pt x="2457405" y="0"/>
                </a:lnTo>
                <a:lnTo>
                  <a:pt x="2457405" y="2457405"/>
                </a:lnTo>
                <a:lnTo>
                  <a:pt x="0" y="2457405"/>
                </a:lnTo>
                <a:lnTo>
                  <a:pt x="0" y="0"/>
                </a:lnTo>
                <a:close/>
              </a:path>
            </a:pathLst>
          </a:custGeom>
          <a:blipFill>
            <a:blip r:embed="rId4"/>
            <a:stretch>
              <a:fillRect l="0" t="0" r="0" b="0"/>
            </a:stretch>
          </a:blipFill>
        </p:spPr>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818771" y="1396017"/>
            <a:ext cx="3998319" cy="930785"/>
            <a:chOff x="0" y="0"/>
            <a:chExt cx="5331092" cy="1241047"/>
          </a:xfrm>
        </p:grpSpPr>
        <p:sp>
          <p:nvSpPr>
            <p:cNvPr name="Freeform 3" id="3"/>
            <p:cNvSpPr/>
            <p:nvPr/>
          </p:nvSpPr>
          <p:spPr>
            <a:xfrm flipH="false" flipV="false" rot="0">
              <a:off x="0" y="0"/>
              <a:ext cx="5331079" cy="1241044"/>
            </a:xfrm>
            <a:custGeom>
              <a:avLst/>
              <a:gdLst/>
              <a:ahLst/>
              <a:cxnLst/>
              <a:rect r="r" b="b" t="t" l="l"/>
              <a:pathLst>
                <a:path h="1241044" w="5331079">
                  <a:moveTo>
                    <a:pt x="0" y="0"/>
                  </a:moveTo>
                  <a:lnTo>
                    <a:pt x="5331079" y="0"/>
                  </a:lnTo>
                  <a:lnTo>
                    <a:pt x="5331079" y="1241044"/>
                  </a:lnTo>
                  <a:lnTo>
                    <a:pt x="0" y="1241044"/>
                  </a:lnTo>
                  <a:close/>
                </a:path>
              </a:pathLst>
            </a:custGeom>
            <a:solidFill>
              <a:srgbClr val="162B73"/>
            </a:solidFill>
          </p:spPr>
        </p:sp>
        <p:sp>
          <p:nvSpPr>
            <p:cNvPr name="TextBox 4" id="4"/>
            <p:cNvSpPr txBox="true"/>
            <p:nvPr/>
          </p:nvSpPr>
          <p:spPr>
            <a:xfrm>
              <a:off x="0" y="-47625"/>
              <a:ext cx="5331092" cy="1288672"/>
            </a:xfrm>
            <a:prstGeom prst="rect">
              <a:avLst/>
            </a:prstGeom>
          </p:spPr>
          <p:txBody>
            <a:bodyPr anchor="ctr" rtlCol="false" tIns="50800" lIns="50800" bIns="50800" rIns="50800"/>
            <a:lstStyle/>
            <a:p>
              <a:pPr algn="ctr">
                <a:lnSpc>
                  <a:spcPts val="2879"/>
                </a:lnSpc>
              </a:pPr>
              <a:r>
                <a:rPr lang="en-US" sz="2400">
                  <a:solidFill>
                    <a:srgbClr val="FFFFFF"/>
                  </a:solidFill>
                  <a:latin typeface="Arial"/>
                  <a:ea typeface="Arial"/>
                  <a:cs typeface="Arial"/>
                  <a:sym typeface="Arial"/>
                </a:rPr>
                <a:t>Modeling Technique</a:t>
              </a:r>
            </a:p>
          </p:txBody>
        </p:sp>
      </p:grpSp>
      <p:grpSp>
        <p:nvGrpSpPr>
          <p:cNvPr name="Group 5" id="5"/>
          <p:cNvGrpSpPr/>
          <p:nvPr/>
        </p:nvGrpSpPr>
        <p:grpSpPr>
          <a:xfrm rot="0">
            <a:off x="381915" y="2097311"/>
            <a:ext cx="3018860" cy="6916862"/>
            <a:chOff x="0" y="0"/>
            <a:chExt cx="795091" cy="1821725"/>
          </a:xfrm>
        </p:grpSpPr>
        <p:sp>
          <p:nvSpPr>
            <p:cNvPr name="Freeform 6" id="6"/>
            <p:cNvSpPr/>
            <p:nvPr/>
          </p:nvSpPr>
          <p:spPr>
            <a:xfrm flipH="false" flipV="false" rot="0">
              <a:off x="0" y="0"/>
              <a:ext cx="795091" cy="1821725"/>
            </a:xfrm>
            <a:custGeom>
              <a:avLst/>
              <a:gdLst/>
              <a:ahLst/>
              <a:cxnLst/>
              <a:rect r="r" b="b" t="t" l="l"/>
              <a:pathLst>
                <a:path h="1821725" w="795091">
                  <a:moveTo>
                    <a:pt x="130790" y="0"/>
                  </a:moveTo>
                  <a:lnTo>
                    <a:pt x="664300" y="0"/>
                  </a:lnTo>
                  <a:cubicBezTo>
                    <a:pt x="698988" y="0"/>
                    <a:pt x="732255" y="13780"/>
                    <a:pt x="756783" y="38308"/>
                  </a:cubicBezTo>
                  <a:cubicBezTo>
                    <a:pt x="781311" y="62836"/>
                    <a:pt x="795091" y="96103"/>
                    <a:pt x="795091" y="130790"/>
                  </a:cubicBezTo>
                  <a:lnTo>
                    <a:pt x="795091" y="1690935"/>
                  </a:lnTo>
                  <a:cubicBezTo>
                    <a:pt x="795091" y="1725622"/>
                    <a:pt x="781311" y="1758890"/>
                    <a:pt x="756783" y="1783417"/>
                  </a:cubicBezTo>
                  <a:cubicBezTo>
                    <a:pt x="732255" y="1807945"/>
                    <a:pt x="698988" y="1821725"/>
                    <a:pt x="664300" y="1821725"/>
                  </a:cubicBezTo>
                  <a:lnTo>
                    <a:pt x="130790" y="1821725"/>
                  </a:lnTo>
                  <a:cubicBezTo>
                    <a:pt x="96103" y="1821725"/>
                    <a:pt x="62836" y="1807945"/>
                    <a:pt x="38308" y="1783417"/>
                  </a:cubicBezTo>
                  <a:cubicBezTo>
                    <a:pt x="13780" y="1758890"/>
                    <a:pt x="0" y="1725622"/>
                    <a:pt x="0" y="1690935"/>
                  </a:cubicBezTo>
                  <a:lnTo>
                    <a:pt x="0" y="130790"/>
                  </a:lnTo>
                  <a:cubicBezTo>
                    <a:pt x="0" y="96103"/>
                    <a:pt x="13780" y="62836"/>
                    <a:pt x="38308" y="38308"/>
                  </a:cubicBezTo>
                  <a:cubicBezTo>
                    <a:pt x="62836" y="13780"/>
                    <a:pt x="96103" y="0"/>
                    <a:pt x="130790" y="0"/>
                  </a:cubicBezTo>
                  <a:close/>
                </a:path>
              </a:pathLst>
            </a:custGeom>
            <a:solidFill>
              <a:srgbClr val="FFFFFF"/>
            </a:solidFill>
            <a:ln cap="rnd">
              <a:noFill/>
              <a:prstDash val="solid"/>
              <a:round/>
            </a:ln>
          </p:spPr>
        </p:sp>
        <p:sp>
          <p:nvSpPr>
            <p:cNvPr name="TextBox 7" id="7"/>
            <p:cNvSpPr txBox="true"/>
            <p:nvPr/>
          </p:nvSpPr>
          <p:spPr>
            <a:xfrm>
              <a:off x="0" y="-38100"/>
              <a:ext cx="795091" cy="1859825"/>
            </a:xfrm>
            <a:prstGeom prst="rect">
              <a:avLst/>
            </a:prstGeom>
          </p:spPr>
          <p:txBody>
            <a:bodyPr anchor="ctr" rtlCol="false" tIns="50800" lIns="50800" bIns="50800" rIns="50800"/>
            <a:lstStyle/>
            <a:p>
              <a:pPr algn="ctr" marL="0" indent="0" lvl="0">
                <a:lnSpc>
                  <a:spcPts val="2520"/>
                </a:lnSpc>
                <a:spcBef>
                  <a:spcPct val="0"/>
                </a:spcBef>
              </a:pPr>
            </a:p>
          </p:txBody>
        </p:sp>
      </p:grpSp>
      <p:grpSp>
        <p:nvGrpSpPr>
          <p:cNvPr name="Group 8" id="8"/>
          <p:cNvGrpSpPr/>
          <p:nvPr/>
        </p:nvGrpSpPr>
        <p:grpSpPr>
          <a:xfrm rot="0">
            <a:off x="411043" y="1396017"/>
            <a:ext cx="2917424" cy="930785"/>
            <a:chOff x="0" y="0"/>
            <a:chExt cx="3889898" cy="1241047"/>
          </a:xfrm>
        </p:grpSpPr>
        <p:sp>
          <p:nvSpPr>
            <p:cNvPr name="Freeform 9" id="9"/>
            <p:cNvSpPr/>
            <p:nvPr/>
          </p:nvSpPr>
          <p:spPr>
            <a:xfrm flipH="false" flipV="false" rot="0">
              <a:off x="0" y="0"/>
              <a:ext cx="3889883" cy="1241044"/>
            </a:xfrm>
            <a:custGeom>
              <a:avLst/>
              <a:gdLst/>
              <a:ahLst/>
              <a:cxnLst/>
              <a:rect r="r" b="b" t="t" l="l"/>
              <a:pathLst>
                <a:path h="1241044" w="3889883">
                  <a:moveTo>
                    <a:pt x="0" y="0"/>
                  </a:moveTo>
                  <a:lnTo>
                    <a:pt x="3889883" y="0"/>
                  </a:lnTo>
                  <a:lnTo>
                    <a:pt x="3889883" y="1241044"/>
                  </a:lnTo>
                  <a:lnTo>
                    <a:pt x="0" y="1241044"/>
                  </a:lnTo>
                  <a:close/>
                </a:path>
              </a:pathLst>
            </a:custGeom>
            <a:solidFill>
              <a:srgbClr val="162B73"/>
            </a:solidFill>
          </p:spPr>
        </p:sp>
        <p:sp>
          <p:nvSpPr>
            <p:cNvPr name="TextBox 10" id="10"/>
            <p:cNvSpPr txBox="true"/>
            <p:nvPr/>
          </p:nvSpPr>
          <p:spPr>
            <a:xfrm>
              <a:off x="0" y="-19050"/>
              <a:ext cx="3889898" cy="1260097"/>
            </a:xfrm>
            <a:prstGeom prst="rect">
              <a:avLst/>
            </a:prstGeom>
          </p:spPr>
          <p:txBody>
            <a:bodyPr anchor="ctr" rtlCol="false" tIns="50800" lIns="50800" bIns="50800" rIns="50800"/>
            <a:lstStyle/>
            <a:p>
              <a:pPr algn="ctr">
                <a:lnSpc>
                  <a:spcPts val="2340"/>
                </a:lnSpc>
              </a:pPr>
              <a:r>
                <a:rPr lang="en-US" sz="1950">
                  <a:solidFill>
                    <a:srgbClr val="FFFFFF"/>
                  </a:solidFill>
                  <a:latin typeface="Arimo"/>
                  <a:ea typeface="Arimo"/>
                  <a:cs typeface="Arimo"/>
                  <a:sym typeface="Arimo"/>
                </a:rPr>
                <a:t>Objective Function/Dependent Variable</a:t>
              </a:r>
            </a:p>
          </p:txBody>
        </p:sp>
      </p:grpSp>
      <p:grpSp>
        <p:nvGrpSpPr>
          <p:cNvPr name="Group 11" id="11"/>
          <p:cNvGrpSpPr/>
          <p:nvPr/>
        </p:nvGrpSpPr>
        <p:grpSpPr>
          <a:xfrm rot="0">
            <a:off x="3530469" y="1396017"/>
            <a:ext cx="3017363" cy="930785"/>
            <a:chOff x="0" y="0"/>
            <a:chExt cx="4023150" cy="1241047"/>
          </a:xfrm>
        </p:grpSpPr>
        <p:sp>
          <p:nvSpPr>
            <p:cNvPr name="Freeform 12" id="12"/>
            <p:cNvSpPr/>
            <p:nvPr/>
          </p:nvSpPr>
          <p:spPr>
            <a:xfrm flipH="false" flipV="false" rot="0">
              <a:off x="0" y="0"/>
              <a:ext cx="4023106" cy="1241044"/>
            </a:xfrm>
            <a:custGeom>
              <a:avLst/>
              <a:gdLst/>
              <a:ahLst/>
              <a:cxnLst/>
              <a:rect r="r" b="b" t="t" l="l"/>
              <a:pathLst>
                <a:path h="1241044" w="4023106">
                  <a:moveTo>
                    <a:pt x="0" y="0"/>
                  </a:moveTo>
                  <a:lnTo>
                    <a:pt x="4023106" y="0"/>
                  </a:lnTo>
                  <a:lnTo>
                    <a:pt x="4023106" y="1241044"/>
                  </a:lnTo>
                  <a:lnTo>
                    <a:pt x="0" y="1241044"/>
                  </a:lnTo>
                  <a:close/>
                </a:path>
              </a:pathLst>
            </a:custGeom>
            <a:solidFill>
              <a:srgbClr val="162B73"/>
            </a:solidFill>
          </p:spPr>
        </p:sp>
        <p:sp>
          <p:nvSpPr>
            <p:cNvPr name="TextBox 13" id="13"/>
            <p:cNvSpPr txBox="true"/>
            <p:nvPr/>
          </p:nvSpPr>
          <p:spPr>
            <a:xfrm>
              <a:off x="0" y="-47625"/>
              <a:ext cx="4023150" cy="1288672"/>
            </a:xfrm>
            <a:prstGeom prst="rect">
              <a:avLst/>
            </a:prstGeom>
          </p:spPr>
          <p:txBody>
            <a:bodyPr anchor="ctr" rtlCol="false" tIns="50800" lIns="50800" bIns="50800" rIns="50800"/>
            <a:lstStyle/>
            <a:p>
              <a:pPr algn="ctr">
                <a:lnSpc>
                  <a:spcPts val="2879"/>
                </a:lnSpc>
              </a:pPr>
              <a:r>
                <a:rPr lang="en-US" sz="2400">
                  <a:solidFill>
                    <a:srgbClr val="FFFFFF"/>
                  </a:solidFill>
                  <a:latin typeface="Arial"/>
                  <a:ea typeface="Arial"/>
                  <a:cs typeface="Arial"/>
                  <a:sym typeface="Arial"/>
                </a:rPr>
                <a:t>Sampling</a:t>
              </a:r>
            </a:p>
          </p:txBody>
        </p:sp>
      </p:grpSp>
      <p:grpSp>
        <p:nvGrpSpPr>
          <p:cNvPr name="Group 14" id="14"/>
          <p:cNvGrpSpPr/>
          <p:nvPr/>
        </p:nvGrpSpPr>
        <p:grpSpPr>
          <a:xfrm rot="0">
            <a:off x="6822786" y="2326802"/>
            <a:ext cx="3722356" cy="6687371"/>
            <a:chOff x="0" y="0"/>
            <a:chExt cx="980374" cy="1761283"/>
          </a:xfrm>
        </p:grpSpPr>
        <p:sp>
          <p:nvSpPr>
            <p:cNvPr name="Freeform 15" id="15"/>
            <p:cNvSpPr/>
            <p:nvPr/>
          </p:nvSpPr>
          <p:spPr>
            <a:xfrm flipH="false" flipV="false" rot="0">
              <a:off x="0" y="0"/>
              <a:ext cx="980374" cy="1761283"/>
            </a:xfrm>
            <a:custGeom>
              <a:avLst/>
              <a:gdLst/>
              <a:ahLst/>
              <a:cxnLst/>
              <a:rect r="r" b="b" t="t" l="l"/>
              <a:pathLst>
                <a:path h="1761283" w="980374">
                  <a:moveTo>
                    <a:pt x="106072" y="0"/>
                  </a:moveTo>
                  <a:lnTo>
                    <a:pt x="874302" y="0"/>
                  </a:lnTo>
                  <a:cubicBezTo>
                    <a:pt x="932884" y="0"/>
                    <a:pt x="980374" y="47490"/>
                    <a:pt x="980374" y="106072"/>
                  </a:cubicBezTo>
                  <a:lnTo>
                    <a:pt x="980374" y="1655211"/>
                  </a:lnTo>
                  <a:cubicBezTo>
                    <a:pt x="980374" y="1713793"/>
                    <a:pt x="932884" y="1761283"/>
                    <a:pt x="874302" y="1761283"/>
                  </a:cubicBezTo>
                  <a:lnTo>
                    <a:pt x="106072" y="1761283"/>
                  </a:lnTo>
                  <a:cubicBezTo>
                    <a:pt x="47490" y="1761283"/>
                    <a:pt x="0" y="1713793"/>
                    <a:pt x="0" y="1655211"/>
                  </a:cubicBezTo>
                  <a:lnTo>
                    <a:pt x="0" y="106072"/>
                  </a:lnTo>
                  <a:cubicBezTo>
                    <a:pt x="0" y="47490"/>
                    <a:pt x="47490" y="0"/>
                    <a:pt x="106072" y="0"/>
                  </a:cubicBezTo>
                  <a:close/>
                </a:path>
              </a:pathLst>
            </a:custGeom>
            <a:solidFill>
              <a:srgbClr val="FFFFFF"/>
            </a:solidFill>
            <a:ln cap="rnd">
              <a:noFill/>
              <a:prstDash val="solid"/>
              <a:round/>
            </a:ln>
          </p:spPr>
        </p:sp>
        <p:sp>
          <p:nvSpPr>
            <p:cNvPr name="TextBox 16" id="16"/>
            <p:cNvSpPr txBox="true"/>
            <p:nvPr/>
          </p:nvSpPr>
          <p:spPr>
            <a:xfrm>
              <a:off x="0" y="-38100"/>
              <a:ext cx="980374" cy="1799383"/>
            </a:xfrm>
            <a:prstGeom prst="rect">
              <a:avLst/>
            </a:prstGeom>
          </p:spPr>
          <p:txBody>
            <a:bodyPr anchor="ctr" rtlCol="false" tIns="50800" lIns="50800" bIns="50800" rIns="50800"/>
            <a:lstStyle/>
            <a:p>
              <a:pPr algn="ctr" marL="0" indent="0" lvl="0">
                <a:lnSpc>
                  <a:spcPts val="2520"/>
                </a:lnSpc>
                <a:spcBef>
                  <a:spcPct val="0"/>
                </a:spcBef>
              </a:pPr>
            </a:p>
          </p:txBody>
        </p:sp>
      </p:grpSp>
      <p:grpSp>
        <p:nvGrpSpPr>
          <p:cNvPr name="Group 17" id="17"/>
          <p:cNvGrpSpPr/>
          <p:nvPr/>
        </p:nvGrpSpPr>
        <p:grpSpPr>
          <a:xfrm rot="0">
            <a:off x="6777864" y="1396017"/>
            <a:ext cx="3767278" cy="930785"/>
            <a:chOff x="0" y="0"/>
            <a:chExt cx="5023038" cy="1241047"/>
          </a:xfrm>
        </p:grpSpPr>
        <p:sp>
          <p:nvSpPr>
            <p:cNvPr name="Freeform 18" id="18"/>
            <p:cNvSpPr/>
            <p:nvPr/>
          </p:nvSpPr>
          <p:spPr>
            <a:xfrm flipH="false" flipV="false" rot="0">
              <a:off x="0" y="0"/>
              <a:ext cx="5022977" cy="1241044"/>
            </a:xfrm>
            <a:custGeom>
              <a:avLst/>
              <a:gdLst/>
              <a:ahLst/>
              <a:cxnLst/>
              <a:rect r="r" b="b" t="t" l="l"/>
              <a:pathLst>
                <a:path h="1241044" w="5022977">
                  <a:moveTo>
                    <a:pt x="0" y="0"/>
                  </a:moveTo>
                  <a:lnTo>
                    <a:pt x="5022977" y="0"/>
                  </a:lnTo>
                  <a:lnTo>
                    <a:pt x="5022977" y="1241044"/>
                  </a:lnTo>
                  <a:lnTo>
                    <a:pt x="0" y="1241044"/>
                  </a:lnTo>
                  <a:close/>
                </a:path>
              </a:pathLst>
            </a:custGeom>
            <a:solidFill>
              <a:srgbClr val="162B73"/>
            </a:solidFill>
          </p:spPr>
        </p:sp>
        <p:sp>
          <p:nvSpPr>
            <p:cNvPr name="TextBox 19" id="19"/>
            <p:cNvSpPr txBox="true"/>
            <p:nvPr/>
          </p:nvSpPr>
          <p:spPr>
            <a:xfrm>
              <a:off x="0" y="-47625"/>
              <a:ext cx="5023038" cy="1288672"/>
            </a:xfrm>
            <a:prstGeom prst="rect">
              <a:avLst/>
            </a:prstGeom>
          </p:spPr>
          <p:txBody>
            <a:bodyPr anchor="ctr" rtlCol="false" tIns="50800" lIns="50800" bIns="50800" rIns="50800"/>
            <a:lstStyle/>
            <a:p>
              <a:pPr algn="ctr">
                <a:lnSpc>
                  <a:spcPts val="2879"/>
                </a:lnSpc>
              </a:pPr>
              <a:r>
                <a:rPr lang="en-US" sz="2400">
                  <a:solidFill>
                    <a:srgbClr val="FFFFFF"/>
                  </a:solidFill>
                  <a:latin typeface="Arial"/>
                  <a:ea typeface="Arial"/>
                  <a:cs typeface="Arial"/>
                  <a:sym typeface="Arial"/>
                </a:rPr>
                <a:t>Feature Engineering</a:t>
              </a:r>
            </a:p>
          </p:txBody>
        </p:sp>
      </p:grpSp>
      <p:grpSp>
        <p:nvGrpSpPr>
          <p:cNvPr name="Group 20" id="20"/>
          <p:cNvGrpSpPr/>
          <p:nvPr/>
        </p:nvGrpSpPr>
        <p:grpSpPr>
          <a:xfrm rot="0">
            <a:off x="14964531" y="1396017"/>
            <a:ext cx="3017363" cy="930785"/>
            <a:chOff x="0" y="0"/>
            <a:chExt cx="4023150" cy="1241047"/>
          </a:xfrm>
        </p:grpSpPr>
        <p:sp>
          <p:nvSpPr>
            <p:cNvPr name="Freeform 21" id="21"/>
            <p:cNvSpPr/>
            <p:nvPr/>
          </p:nvSpPr>
          <p:spPr>
            <a:xfrm flipH="false" flipV="false" rot="0">
              <a:off x="0" y="0"/>
              <a:ext cx="4023106" cy="1241044"/>
            </a:xfrm>
            <a:custGeom>
              <a:avLst/>
              <a:gdLst/>
              <a:ahLst/>
              <a:cxnLst/>
              <a:rect r="r" b="b" t="t" l="l"/>
              <a:pathLst>
                <a:path h="1241044" w="4023106">
                  <a:moveTo>
                    <a:pt x="0" y="0"/>
                  </a:moveTo>
                  <a:lnTo>
                    <a:pt x="4023106" y="0"/>
                  </a:lnTo>
                  <a:lnTo>
                    <a:pt x="4023106" y="1241044"/>
                  </a:lnTo>
                  <a:lnTo>
                    <a:pt x="0" y="1241044"/>
                  </a:lnTo>
                  <a:close/>
                </a:path>
              </a:pathLst>
            </a:custGeom>
            <a:solidFill>
              <a:srgbClr val="162B73"/>
            </a:solidFill>
          </p:spPr>
        </p:sp>
        <p:sp>
          <p:nvSpPr>
            <p:cNvPr name="TextBox 22" id="22"/>
            <p:cNvSpPr txBox="true"/>
            <p:nvPr/>
          </p:nvSpPr>
          <p:spPr>
            <a:xfrm>
              <a:off x="0" y="-47625"/>
              <a:ext cx="4023150" cy="1288672"/>
            </a:xfrm>
            <a:prstGeom prst="rect">
              <a:avLst/>
            </a:prstGeom>
          </p:spPr>
          <p:txBody>
            <a:bodyPr anchor="ctr" rtlCol="false" tIns="50800" lIns="50800" bIns="50800" rIns="50800"/>
            <a:lstStyle/>
            <a:p>
              <a:pPr algn="ctr">
                <a:lnSpc>
                  <a:spcPts val="2879"/>
                </a:lnSpc>
              </a:pPr>
              <a:r>
                <a:rPr lang="en-US" sz="2400">
                  <a:solidFill>
                    <a:srgbClr val="FFFFFF"/>
                  </a:solidFill>
                  <a:latin typeface="Arial"/>
                  <a:ea typeface="Arial"/>
                  <a:cs typeface="Arial"/>
                  <a:sym typeface="Arial"/>
                </a:rPr>
                <a:t>Any other Dimension?</a:t>
              </a:r>
            </a:p>
          </p:txBody>
        </p:sp>
      </p:grpSp>
      <p:sp>
        <p:nvSpPr>
          <p:cNvPr name="Freeform 23" id="23"/>
          <p:cNvSpPr/>
          <p:nvPr/>
        </p:nvSpPr>
        <p:spPr>
          <a:xfrm flipH="false" flipV="false" rot="0">
            <a:off x="17119799" y="242035"/>
            <a:ext cx="867964" cy="867964"/>
          </a:xfrm>
          <a:custGeom>
            <a:avLst/>
            <a:gdLst/>
            <a:ahLst/>
            <a:cxnLst/>
            <a:rect r="r" b="b" t="t" l="l"/>
            <a:pathLst>
              <a:path h="867964" w="867964">
                <a:moveTo>
                  <a:pt x="0" y="0"/>
                </a:moveTo>
                <a:lnTo>
                  <a:pt x="867964" y="0"/>
                </a:lnTo>
                <a:lnTo>
                  <a:pt x="867964" y="867964"/>
                </a:lnTo>
                <a:lnTo>
                  <a:pt x="0" y="867964"/>
                </a:lnTo>
                <a:lnTo>
                  <a:pt x="0" y="0"/>
                </a:lnTo>
                <a:close/>
              </a:path>
            </a:pathLst>
          </a:custGeom>
          <a:blipFill>
            <a:blip r:embed="rId2"/>
            <a:stretch>
              <a:fillRect l="0" t="0" r="0" b="0"/>
            </a:stretch>
          </a:blipFill>
        </p:spPr>
      </p:sp>
      <p:grpSp>
        <p:nvGrpSpPr>
          <p:cNvPr name="Group 24" id="24"/>
          <p:cNvGrpSpPr/>
          <p:nvPr/>
        </p:nvGrpSpPr>
        <p:grpSpPr>
          <a:xfrm rot="0">
            <a:off x="10818771" y="2336327"/>
            <a:ext cx="3998319" cy="6677846"/>
            <a:chOff x="0" y="0"/>
            <a:chExt cx="1053055" cy="1758774"/>
          </a:xfrm>
        </p:grpSpPr>
        <p:sp>
          <p:nvSpPr>
            <p:cNvPr name="Freeform 25" id="25"/>
            <p:cNvSpPr/>
            <p:nvPr/>
          </p:nvSpPr>
          <p:spPr>
            <a:xfrm flipH="false" flipV="false" rot="0">
              <a:off x="0" y="0"/>
              <a:ext cx="1053055" cy="1758774"/>
            </a:xfrm>
            <a:custGeom>
              <a:avLst/>
              <a:gdLst/>
              <a:ahLst/>
              <a:cxnLst/>
              <a:rect r="r" b="b" t="t" l="l"/>
              <a:pathLst>
                <a:path h="1758774" w="1053055">
                  <a:moveTo>
                    <a:pt x="98751" y="0"/>
                  </a:moveTo>
                  <a:lnTo>
                    <a:pt x="954304" y="0"/>
                  </a:lnTo>
                  <a:cubicBezTo>
                    <a:pt x="980495" y="0"/>
                    <a:pt x="1005612" y="10404"/>
                    <a:pt x="1024132" y="28923"/>
                  </a:cubicBezTo>
                  <a:cubicBezTo>
                    <a:pt x="1042651" y="47443"/>
                    <a:pt x="1053055" y="72561"/>
                    <a:pt x="1053055" y="98751"/>
                  </a:cubicBezTo>
                  <a:lnTo>
                    <a:pt x="1053055" y="1660023"/>
                  </a:lnTo>
                  <a:cubicBezTo>
                    <a:pt x="1053055" y="1686214"/>
                    <a:pt x="1042651" y="1711331"/>
                    <a:pt x="1024132" y="1729851"/>
                  </a:cubicBezTo>
                  <a:cubicBezTo>
                    <a:pt x="1005612" y="1748370"/>
                    <a:pt x="980495" y="1758774"/>
                    <a:pt x="954304" y="1758774"/>
                  </a:cubicBezTo>
                  <a:lnTo>
                    <a:pt x="98751" y="1758774"/>
                  </a:lnTo>
                  <a:cubicBezTo>
                    <a:pt x="72561" y="1758774"/>
                    <a:pt x="47443" y="1748370"/>
                    <a:pt x="28923" y="1729851"/>
                  </a:cubicBezTo>
                  <a:cubicBezTo>
                    <a:pt x="10404" y="1711331"/>
                    <a:pt x="0" y="1686214"/>
                    <a:pt x="0" y="1660023"/>
                  </a:cubicBezTo>
                  <a:lnTo>
                    <a:pt x="0" y="98751"/>
                  </a:lnTo>
                  <a:cubicBezTo>
                    <a:pt x="0" y="72561"/>
                    <a:pt x="10404" y="47443"/>
                    <a:pt x="28923" y="28923"/>
                  </a:cubicBezTo>
                  <a:cubicBezTo>
                    <a:pt x="47443" y="10404"/>
                    <a:pt x="72561" y="0"/>
                    <a:pt x="98751" y="0"/>
                  </a:cubicBezTo>
                  <a:close/>
                </a:path>
              </a:pathLst>
            </a:custGeom>
            <a:solidFill>
              <a:srgbClr val="FFFFFF"/>
            </a:solidFill>
            <a:ln cap="rnd">
              <a:noFill/>
              <a:prstDash val="solid"/>
              <a:round/>
            </a:ln>
          </p:spPr>
        </p:sp>
        <p:sp>
          <p:nvSpPr>
            <p:cNvPr name="TextBox 26" id="26"/>
            <p:cNvSpPr txBox="true"/>
            <p:nvPr/>
          </p:nvSpPr>
          <p:spPr>
            <a:xfrm>
              <a:off x="0" y="-38100"/>
              <a:ext cx="1053055" cy="1796874"/>
            </a:xfrm>
            <a:prstGeom prst="rect">
              <a:avLst/>
            </a:prstGeom>
          </p:spPr>
          <p:txBody>
            <a:bodyPr anchor="ctr" rtlCol="false" tIns="50800" lIns="50800" bIns="50800" rIns="50800"/>
            <a:lstStyle/>
            <a:p>
              <a:pPr algn="ctr" marL="0" indent="0" lvl="0">
                <a:lnSpc>
                  <a:spcPts val="2520"/>
                </a:lnSpc>
                <a:spcBef>
                  <a:spcPct val="0"/>
                </a:spcBef>
              </a:pPr>
            </a:p>
          </p:txBody>
        </p:sp>
      </p:grpSp>
      <p:sp>
        <p:nvSpPr>
          <p:cNvPr name="TextBox 27" id="27"/>
          <p:cNvSpPr txBox="true"/>
          <p:nvPr/>
        </p:nvSpPr>
        <p:spPr>
          <a:xfrm rot="0">
            <a:off x="11009538" y="2834439"/>
            <a:ext cx="3616787" cy="5191125"/>
          </a:xfrm>
          <a:prstGeom prst="rect">
            <a:avLst/>
          </a:prstGeom>
        </p:spPr>
        <p:txBody>
          <a:bodyPr anchor="t" rtlCol="false" tIns="0" lIns="0" bIns="0" rIns="0">
            <a:spAutoFit/>
          </a:bodyPr>
          <a:lstStyle/>
          <a:p>
            <a:pPr algn="l">
              <a:lnSpc>
                <a:spcPts val="2400"/>
              </a:lnSpc>
            </a:pPr>
            <a:r>
              <a:rPr lang="en-US" sz="2000">
                <a:solidFill>
                  <a:srgbClr val="000000"/>
                </a:solidFill>
                <a:latin typeface="Arimo"/>
                <a:ea typeface="Arimo"/>
                <a:cs typeface="Arimo"/>
                <a:sym typeface="Arimo"/>
              </a:rPr>
              <a:t>We reviewed the following modeling techniques:</a:t>
            </a:r>
          </a:p>
          <a:p>
            <a:pPr algn="l">
              <a:lnSpc>
                <a:spcPts val="2400"/>
              </a:lnSpc>
            </a:pPr>
          </a:p>
          <a:p>
            <a:pPr algn="l" marL="361950" indent="-180975" lvl="1">
              <a:lnSpc>
                <a:spcPts val="2400"/>
              </a:lnSpc>
              <a:buAutoNum type="arabicPeriod" startAt="1"/>
            </a:pPr>
            <a:r>
              <a:rPr lang="en-US" sz="2000">
                <a:solidFill>
                  <a:srgbClr val="000000"/>
                </a:solidFill>
                <a:latin typeface="Arimo"/>
                <a:ea typeface="Arimo"/>
                <a:cs typeface="Arimo"/>
                <a:sym typeface="Arimo"/>
              </a:rPr>
              <a:t>XGBoost</a:t>
            </a:r>
          </a:p>
          <a:p>
            <a:pPr algn="l" marL="361950" indent="-180975" lvl="1">
              <a:lnSpc>
                <a:spcPts val="2400"/>
              </a:lnSpc>
              <a:buAutoNum type="arabicPeriod" startAt="1"/>
            </a:pPr>
            <a:r>
              <a:rPr lang="en-US" sz="2000">
                <a:solidFill>
                  <a:srgbClr val="000000"/>
                </a:solidFill>
                <a:latin typeface="Arimo"/>
                <a:ea typeface="Arimo"/>
                <a:cs typeface="Arimo"/>
                <a:sym typeface="Arimo"/>
              </a:rPr>
              <a:t>CatBoost</a:t>
            </a:r>
          </a:p>
          <a:p>
            <a:pPr algn="l" marL="361950" indent="-180975" lvl="1">
              <a:lnSpc>
                <a:spcPts val="2400"/>
              </a:lnSpc>
              <a:buAutoNum type="arabicPeriod" startAt="1"/>
            </a:pPr>
            <a:r>
              <a:rPr lang="en-US" sz="2000">
                <a:solidFill>
                  <a:srgbClr val="000000"/>
                </a:solidFill>
                <a:latin typeface="Arimo"/>
                <a:ea typeface="Arimo"/>
                <a:cs typeface="Arimo"/>
                <a:sym typeface="Arimo"/>
              </a:rPr>
              <a:t>Gradient Boosting Machine (GBM)</a:t>
            </a:r>
          </a:p>
          <a:p>
            <a:pPr algn="l" marL="361950" indent="-180975" lvl="1">
              <a:lnSpc>
                <a:spcPts val="2400"/>
              </a:lnSpc>
              <a:buAutoNum type="arabicPeriod" startAt="1"/>
            </a:pPr>
            <a:r>
              <a:rPr lang="en-US" sz="2000">
                <a:solidFill>
                  <a:srgbClr val="000000"/>
                </a:solidFill>
                <a:latin typeface="Arimo"/>
                <a:ea typeface="Arimo"/>
                <a:cs typeface="Arimo"/>
                <a:sym typeface="Arimo"/>
              </a:rPr>
              <a:t>LightGBM</a:t>
            </a:r>
          </a:p>
          <a:p>
            <a:pPr algn="l" marL="361950" indent="-180975" lvl="1">
              <a:lnSpc>
                <a:spcPts val="2400"/>
              </a:lnSpc>
            </a:pPr>
          </a:p>
          <a:p>
            <a:pPr algn="l" marL="361950" indent="-180975" lvl="1">
              <a:lnSpc>
                <a:spcPts val="2400"/>
              </a:lnSpc>
            </a:pPr>
            <a:r>
              <a:rPr lang="en-US" sz="2000">
                <a:solidFill>
                  <a:srgbClr val="000000"/>
                </a:solidFill>
                <a:latin typeface="Arimo Bold"/>
                <a:ea typeface="Arimo Bold"/>
                <a:cs typeface="Arimo Bold"/>
                <a:sym typeface="Arimo Bold"/>
              </a:rPr>
              <a:t>XGBoost</a:t>
            </a:r>
            <a:r>
              <a:rPr lang="en-US" sz="2000">
                <a:solidFill>
                  <a:srgbClr val="000000"/>
                </a:solidFill>
                <a:latin typeface="Arimo"/>
                <a:ea typeface="Arimo"/>
                <a:cs typeface="Arimo"/>
                <a:sym typeface="Arimo"/>
              </a:rPr>
              <a:t> was selected as the final solution based on achieving the highest accuracy metric of </a:t>
            </a:r>
            <a:r>
              <a:rPr lang="en-US" sz="2000">
                <a:solidFill>
                  <a:srgbClr val="000000"/>
                </a:solidFill>
                <a:latin typeface="Arimo Bold"/>
                <a:ea typeface="Arimo Bold"/>
                <a:cs typeface="Arimo Bold"/>
                <a:sym typeface="Arimo Bold"/>
              </a:rPr>
              <a:t>65%</a:t>
            </a:r>
            <a:r>
              <a:rPr lang="en-US" sz="2000">
                <a:solidFill>
                  <a:srgbClr val="000000"/>
                </a:solidFill>
                <a:latin typeface="Arimo"/>
                <a:ea typeface="Arimo"/>
                <a:cs typeface="Arimo"/>
                <a:sym typeface="Arimo"/>
              </a:rPr>
              <a:t> after hyperparameter optimization using </a:t>
            </a:r>
            <a:r>
              <a:rPr lang="en-US" sz="2000">
                <a:solidFill>
                  <a:srgbClr val="000000"/>
                </a:solidFill>
                <a:latin typeface="Arimo Bold"/>
                <a:ea typeface="Arimo Bold"/>
                <a:cs typeface="Arimo Bold"/>
                <a:sym typeface="Arimo Bold"/>
              </a:rPr>
              <a:t>Bayesian Optimization</a:t>
            </a:r>
            <a:r>
              <a:rPr lang="en-US" sz="2000">
                <a:solidFill>
                  <a:srgbClr val="000000"/>
                </a:solidFill>
                <a:latin typeface="Arimo"/>
                <a:ea typeface="Arimo"/>
                <a:cs typeface="Arimo"/>
                <a:sym typeface="Arimo"/>
              </a:rPr>
              <a:t> and</a:t>
            </a:r>
            <a:r>
              <a:rPr lang="en-US" sz="2000">
                <a:solidFill>
                  <a:srgbClr val="000000"/>
                </a:solidFill>
                <a:latin typeface="Arimo Bold"/>
                <a:ea typeface="Arimo Bold"/>
                <a:cs typeface="Arimo Bold"/>
                <a:sym typeface="Arimo Bold"/>
              </a:rPr>
              <a:t> Grid Search CV</a:t>
            </a:r>
            <a:r>
              <a:rPr lang="en-US" sz="2000">
                <a:solidFill>
                  <a:srgbClr val="000000"/>
                </a:solidFill>
                <a:latin typeface="Arimo"/>
                <a:ea typeface="Arimo"/>
                <a:cs typeface="Arimo"/>
                <a:sym typeface="Arimo"/>
              </a:rPr>
              <a:t>.</a:t>
            </a:r>
          </a:p>
        </p:txBody>
      </p:sp>
      <p:grpSp>
        <p:nvGrpSpPr>
          <p:cNvPr name="Group 28" id="28"/>
          <p:cNvGrpSpPr/>
          <p:nvPr/>
        </p:nvGrpSpPr>
        <p:grpSpPr>
          <a:xfrm rot="0">
            <a:off x="3530469" y="2326802"/>
            <a:ext cx="3017363" cy="6687371"/>
            <a:chOff x="0" y="0"/>
            <a:chExt cx="794696" cy="1761283"/>
          </a:xfrm>
        </p:grpSpPr>
        <p:sp>
          <p:nvSpPr>
            <p:cNvPr name="Freeform 29" id="29"/>
            <p:cNvSpPr/>
            <p:nvPr/>
          </p:nvSpPr>
          <p:spPr>
            <a:xfrm flipH="false" flipV="false" rot="0">
              <a:off x="0" y="0"/>
              <a:ext cx="794696" cy="1761283"/>
            </a:xfrm>
            <a:custGeom>
              <a:avLst/>
              <a:gdLst/>
              <a:ahLst/>
              <a:cxnLst/>
              <a:rect r="r" b="b" t="t" l="l"/>
              <a:pathLst>
                <a:path h="1761283" w="794696">
                  <a:moveTo>
                    <a:pt x="130855" y="0"/>
                  </a:moveTo>
                  <a:lnTo>
                    <a:pt x="663841" y="0"/>
                  </a:lnTo>
                  <a:cubicBezTo>
                    <a:pt x="736110" y="0"/>
                    <a:pt x="794696" y="58586"/>
                    <a:pt x="794696" y="130855"/>
                  </a:cubicBezTo>
                  <a:lnTo>
                    <a:pt x="794696" y="1630428"/>
                  </a:lnTo>
                  <a:cubicBezTo>
                    <a:pt x="794696" y="1702697"/>
                    <a:pt x="736110" y="1761283"/>
                    <a:pt x="663841" y="1761283"/>
                  </a:cubicBezTo>
                  <a:lnTo>
                    <a:pt x="130855" y="1761283"/>
                  </a:lnTo>
                  <a:cubicBezTo>
                    <a:pt x="58586" y="1761283"/>
                    <a:pt x="0" y="1702697"/>
                    <a:pt x="0" y="1630428"/>
                  </a:cubicBezTo>
                  <a:lnTo>
                    <a:pt x="0" y="130855"/>
                  </a:lnTo>
                  <a:cubicBezTo>
                    <a:pt x="0" y="58586"/>
                    <a:pt x="58586" y="0"/>
                    <a:pt x="130855" y="0"/>
                  </a:cubicBezTo>
                  <a:close/>
                </a:path>
              </a:pathLst>
            </a:custGeom>
            <a:solidFill>
              <a:srgbClr val="FFFFFF"/>
            </a:solidFill>
            <a:ln cap="rnd">
              <a:noFill/>
              <a:prstDash val="solid"/>
              <a:round/>
            </a:ln>
          </p:spPr>
        </p:sp>
        <p:sp>
          <p:nvSpPr>
            <p:cNvPr name="TextBox 30" id="30"/>
            <p:cNvSpPr txBox="true"/>
            <p:nvPr/>
          </p:nvSpPr>
          <p:spPr>
            <a:xfrm>
              <a:off x="0" y="-38100"/>
              <a:ext cx="794696" cy="1799383"/>
            </a:xfrm>
            <a:prstGeom prst="rect">
              <a:avLst/>
            </a:prstGeom>
          </p:spPr>
          <p:txBody>
            <a:bodyPr anchor="ctr" rtlCol="false" tIns="50800" lIns="50800" bIns="50800" rIns="50800"/>
            <a:lstStyle/>
            <a:p>
              <a:pPr algn="ctr" marL="0" indent="0" lvl="0">
                <a:lnSpc>
                  <a:spcPts val="2520"/>
                </a:lnSpc>
                <a:spcBef>
                  <a:spcPct val="0"/>
                </a:spcBef>
              </a:pPr>
            </a:p>
          </p:txBody>
        </p:sp>
      </p:grpSp>
      <p:sp>
        <p:nvSpPr>
          <p:cNvPr name="TextBox 31" id="31"/>
          <p:cNvSpPr txBox="true"/>
          <p:nvPr/>
        </p:nvSpPr>
        <p:spPr>
          <a:xfrm rot="0">
            <a:off x="4082923" y="4067175"/>
            <a:ext cx="2039914" cy="2143125"/>
          </a:xfrm>
          <a:prstGeom prst="rect">
            <a:avLst/>
          </a:prstGeom>
        </p:spPr>
        <p:txBody>
          <a:bodyPr anchor="t" rtlCol="false" tIns="0" lIns="0" bIns="0" rIns="0">
            <a:spAutoFit/>
          </a:bodyPr>
          <a:lstStyle/>
          <a:p>
            <a:pPr algn="l">
              <a:lnSpc>
                <a:spcPts val="2400"/>
              </a:lnSpc>
            </a:pPr>
            <a:r>
              <a:rPr lang="en-US" sz="2000">
                <a:solidFill>
                  <a:srgbClr val="000000"/>
                </a:solidFill>
                <a:latin typeface="Arimo Bold"/>
                <a:ea typeface="Arimo Bold"/>
                <a:cs typeface="Arimo Bold"/>
                <a:sym typeface="Arimo Bold"/>
              </a:rPr>
              <a:t>Stratified Sampling</a:t>
            </a:r>
            <a:r>
              <a:rPr lang="en-US" sz="2000">
                <a:solidFill>
                  <a:srgbClr val="000000"/>
                </a:solidFill>
                <a:latin typeface="Arimo"/>
                <a:ea typeface="Arimo"/>
                <a:cs typeface="Arimo"/>
                <a:sym typeface="Arimo"/>
              </a:rPr>
              <a:t> was used to ensure balanced representation of matches won by different teams.</a:t>
            </a:r>
          </a:p>
        </p:txBody>
      </p:sp>
      <p:sp>
        <p:nvSpPr>
          <p:cNvPr name="TextBox 32" id="32"/>
          <p:cNvSpPr txBox="true"/>
          <p:nvPr/>
        </p:nvSpPr>
        <p:spPr>
          <a:xfrm rot="0">
            <a:off x="6993093" y="3444039"/>
            <a:ext cx="3378509" cy="3971925"/>
          </a:xfrm>
          <a:prstGeom prst="rect">
            <a:avLst/>
          </a:prstGeom>
        </p:spPr>
        <p:txBody>
          <a:bodyPr anchor="t" rtlCol="false" tIns="0" lIns="0" bIns="0" rIns="0">
            <a:spAutoFit/>
          </a:bodyPr>
          <a:lstStyle/>
          <a:p>
            <a:pPr algn="l">
              <a:lnSpc>
                <a:spcPts val="2400"/>
              </a:lnSpc>
            </a:pPr>
            <a:r>
              <a:rPr lang="en-US" sz="2000">
                <a:solidFill>
                  <a:srgbClr val="000000"/>
                </a:solidFill>
                <a:latin typeface="Arimo"/>
                <a:ea typeface="Arimo"/>
                <a:cs typeface="Arimo"/>
                <a:sym typeface="Arimo"/>
              </a:rPr>
              <a:t>Performed the following major feature engineering steps:</a:t>
            </a:r>
          </a:p>
          <a:p>
            <a:pPr algn="l">
              <a:lnSpc>
                <a:spcPts val="2400"/>
              </a:lnSpc>
            </a:pPr>
          </a:p>
          <a:p>
            <a:pPr algn="l" marL="431801" indent="-215900" lvl="1">
              <a:lnSpc>
                <a:spcPts val="2400"/>
              </a:lnSpc>
              <a:buFont typeface="Arial"/>
              <a:buChar char="•"/>
            </a:pPr>
            <a:r>
              <a:rPr lang="en-US" sz="2000">
                <a:solidFill>
                  <a:srgbClr val="000000"/>
                </a:solidFill>
                <a:latin typeface="Arimo"/>
                <a:ea typeface="Arimo"/>
                <a:cs typeface="Arimo"/>
                <a:sym typeface="Arimo"/>
              </a:rPr>
              <a:t>Created features like team_avg_Econ_last10, team_srrate_ratio_last10, team_runs_ratio_last10, percentage_dot_balls_bowled_last_5, etc.</a:t>
            </a:r>
          </a:p>
          <a:p>
            <a:pPr algn="l" marL="431801" indent="-215900" lvl="1">
              <a:lnSpc>
                <a:spcPts val="2400"/>
              </a:lnSpc>
              <a:buFont typeface="Arial"/>
              <a:buChar char="•"/>
            </a:pPr>
            <a:r>
              <a:rPr lang="en-US" sz="2000">
                <a:solidFill>
                  <a:srgbClr val="000000"/>
                </a:solidFill>
                <a:latin typeface="Arimo"/>
                <a:ea typeface="Arimo"/>
                <a:cs typeface="Arimo"/>
                <a:sym typeface="Arimo"/>
              </a:rPr>
              <a:t>Used </a:t>
            </a:r>
            <a:r>
              <a:rPr lang="en-US" sz="2000">
                <a:solidFill>
                  <a:srgbClr val="000000"/>
                </a:solidFill>
                <a:latin typeface="Arimo Bold"/>
                <a:ea typeface="Arimo Bold"/>
                <a:cs typeface="Arimo Bold"/>
                <a:sym typeface="Arimo Bold"/>
              </a:rPr>
              <a:t>mutual information</a:t>
            </a:r>
            <a:r>
              <a:rPr lang="en-US" sz="2000">
                <a:solidFill>
                  <a:srgbClr val="000000"/>
                </a:solidFill>
                <a:latin typeface="Arimo"/>
                <a:ea typeface="Arimo"/>
                <a:cs typeface="Arimo"/>
                <a:sym typeface="Arimo"/>
              </a:rPr>
              <a:t> and </a:t>
            </a:r>
            <a:r>
              <a:rPr lang="en-US" sz="2000">
                <a:solidFill>
                  <a:srgbClr val="000000"/>
                </a:solidFill>
                <a:latin typeface="Arimo Bold"/>
                <a:ea typeface="Arimo Bold"/>
                <a:cs typeface="Arimo Bold"/>
                <a:sym typeface="Arimo Bold"/>
              </a:rPr>
              <a:t>VIF</a:t>
            </a:r>
            <a:r>
              <a:rPr lang="en-US" sz="2000">
                <a:solidFill>
                  <a:srgbClr val="000000"/>
                </a:solidFill>
                <a:latin typeface="Arimo"/>
                <a:ea typeface="Arimo"/>
                <a:cs typeface="Arimo"/>
                <a:sym typeface="Arimo"/>
              </a:rPr>
              <a:t> for feature selection to identify key features.</a:t>
            </a:r>
          </a:p>
        </p:txBody>
      </p:sp>
      <p:grpSp>
        <p:nvGrpSpPr>
          <p:cNvPr name="Group 33" id="33"/>
          <p:cNvGrpSpPr/>
          <p:nvPr/>
        </p:nvGrpSpPr>
        <p:grpSpPr>
          <a:xfrm rot="0">
            <a:off x="14964531" y="2336327"/>
            <a:ext cx="3023232" cy="6677846"/>
            <a:chOff x="0" y="0"/>
            <a:chExt cx="796242" cy="1758774"/>
          </a:xfrm>
        </p:grpSpPr>
        <p:sp>
          <p:nvSpPr>
            <p:cNvPr name="Freeform 34" id="34"/>
            <p:cNvSpPr/>
            <p:nvPr/>
          </p:nvSpPr>
          <p:spPr>
            <a:xfrm flipH="false" flipV="false" rot="0">
              <a:off x="0" y="0"/>
              <a:ext cx="796242" cy="1758774"/>
            </a:xfrm>
            <a:custGeom>
              <a:avLst/>
              <a:gdLst/>
              <a:ahLst/>
              <a:cxnLst/>
              <a:rect r="r" b="b" t="t" l="l"/>
              <a:pathLst>
                <a:path h="1758774" w="796242">
                  <a:moveTo>
                    <a:pt x="130601" y="0"/>
                  </a:moveTo>
                  <a:lnTo>
                    <a:pt x="665641" y="0"/>
                  </a:lnTo>
                  <a:cubicBezTo>
                    <a:pt x="700279" y="0"/>
                    <a:pt x="733498" y="13760"/>
                    <a:pt x="757990" y="38252"/>
                  </a:cubicBezTo>
                  <a:cubicBezTo>
                    <a:pt x="782483" y="62745"/>
                    <a:pt x="796242" y="95964"/>
                    <a:pt x="796242" y="130601"/>
                  </a:cubicBezTo>
                  <a:lnTo>
                    <a:pt x="796242" y="1628173"/>
                  </a:lnTo>
                  <a:cubicBezTo>
                    <a:pt x="796242" y="1700302"/>
                    <a:pt x="737770" y="1758774"/>
                    <a:pt x="665641" y="1758774"/>
                  </a:cubicBezTo>
                  <a:lnTo>
                    <a:pt x="130601" y="1758774"/>
                  </a:lnTo>
                  <a:cubicBezTo>
                    <a:pt x="58472" y="1758774"/>
                    <a:pt x="0" y="1700302"/>
                    <a:pt x="0" y="1628173"/>
                  </a:cubicBezTo>
                  <a:lnTo>
                    <a:pt x="0" y="130601"/>
                  </a:lnTo>
                  <a:cubicBezTo>
                    <a:pt x="0" y="58472"/>
                    <a:pt x="58472" y="0"/>
                    <a:pt x="130601" y="0"/>
                  </a:cubicBezTo>
                  <a:close/>
                </a:path>
              </a:pathLst>
            </a:custGeom>
            <a:solidFill>
              <a:srgbClr val="FFFFFF"/>
            </a:solidFill>
            <a:ln cap="rnd">
              <a:noFill/>
              <a:prstDash val="solid"/>
              <a:round/>
            </a:ln>
          </p:spPr>
        </p:sp>
        <p:sp>
          <p:nvSpPr>
            <p:cNvPr name="TextBox 35" id="35"/>
            <p:cNvSpPr txBox="true"/>
            <p:nvPr/>
          </p:nvSpPr>
          <p:spPr>
            <a:xfrm>
              <a:off x="0" y="-38100"/>
              <a:ext cx="796242" cy="1796874"/>
            </a:xfrm>
            <a:prstGeom prst="rect">
              <a:avLst/>
            </a:prstGeom>
          </p:spPr>
          <p:txBody>
            <a:bodyPr anchor="ctr" rtlCol="false" tIns="50800" lIns="50800" bIns="50800" rIns="50800"/>
            <a:lstStyle/>
            <a:p>
              <a:pPr algn="ctr" marL="0" indent="0" lvl="0">
                <a:lnSpc>
                  <a:spcPts val="2520"/>
                </a:lnSpc>
                <a:spcBef>
                  <a:spcPct val="0"/>
                </a:spcBef>
              </a:pPr>
            </a:p>
          </p:txBody>
        </p:sp>
      </p:grpSp>
      <p:sp>
        <p:nvSpPr>
          <p:cNvPr name="TextBox 36" id="36"/>
          <p:cNvSpPr txBox="true"/>
          <p:nvPr/>
        </p:nvSpPr>
        <p:spPr>
          <a:xfrm rot="0">
            <a:off x="15282068" y="2834439"/>
            <a:ext cx="2399306" cy="5495925"/>
          </a:xfrm>
          <a:prstGeom prst="rect">
            <a:avLst/>
          </a:prstGeom>
        </p:spPr>
        <p:txBody>
          <a:bodyPr anchor="t" rtlCol="false" tIns="0" lIns="0" bIns="0" rIns="0">
            <a:spAutoFit/>
          </a:bodyPr>
          <a:lstStyle/>
          <a:p>
            <a:pPr algn="l" marL="431801" indent="-215900" lvl="1">
              <a:lnSpc>
                <a:spcPts val="2400"/>
              </a:lnSpc>
              <a:buFont typeface="Arial"/>
              <a:buChar char="•"/>
            </a:pPr>
            <a:r>
              <a:rPr lang="en-US" sz="2000">
                <a:solidFill>
                  <a:srgbClr val="000000"/>
                </a:solidFill>
                <a:latin typeface="Arimo"/>
                <a:ea typeface="Arimo"/>
                <a:cs typeface="Arimo"/>
                <a:sym typeface="Arimo"/>
              </a:rPr>
              <a:t>Detailed preprocessing and feature engineering steps.</a:t>
            </a:r>
          </a:p>
          <a:p>
            <a:pPr algn="l" marL="431801" indent="-215900" lvl="1">
              <a:lnSpc>
                <a:spcPts val="2400"/>
              </a:lnSpc>
              <a:buFont typeface="Arial"/>
              <a:buChar char="•"/>
            </a:pPr>
            <a:r>
              <a:rPr lang="en-US" sz="2000">
                <a:solidFill>
                  <a:srgbClr val="000000"/>
                </a:solidFill>
                <a:latin typeface="Arimo"/>
                <a:ea typeface="Arimo"/>
                <a:cs typeface="Arimo"/>
                <a:sym typeface="Arimo"/>
              </a:rPr>
              <a:t>Robust model evaluation using cross-validation and hyperparameter tuning.</a:t>
            </a:r>
          </a:p>
          <a:p>
            <a:pPr algn="l" marL="431801" indent="-215900" lvl="1">
              <a:lnSpc>
                <a:spcPts val="2400"/>
              </a:lnSpc>
              <a:buFont typeface="Arial"/>
              <a:buChar char="•"/>
            </a:pPr>
            <a:r>
              <a:rPr lang="en-US" sz="2000">
                <a:solidFill>
                  <a:srgbClr val="000000"/>
                </a:solidFill>
                <a:latin typeface="Arimo"/>
                <a:ea typeface="Arimo"/>
                <a:cs typeface="Arimo"/>
                <a:sym typeface="Arimo"/>
              </a:rPr>
              <a:t>Applied rigorous parameter tuning using Bayesian optimization to achieve optimal model performance.</a:t>
            </a:r>
          </a:p>
        </p:txBody>
      </p:sp>
      <p:sp>
        <p:nvSpPr>
          <p:cNvPr name="TextBox 37" id="37"/>
          <p:cNvSpPr txBox="true"/>
          <p:nvPr/>
        </p:nvSpPr>
        <p:spPr>
          <a:xfrm rot="0">
            <a:off x="932299" y="3291639"/>
            <a:ext cx="1874914" cy="4276725"/>
          </a:xfrm>
          <a:prstGeom prst="rect">
            <a:avLst/>
          </a:prstGeom>
        </p:spPr>
        <p:txBody>
          <a:bodyPr anchor="t" rtlCol="false" tIns="0" lIns="0" bIns="0" rIns="0">
            <a:spAutoFit/>
          </a:bodyPr>
          <a:lstStyle/>
          <a:p>
            <a:pPr algn="l">
              <a:lnSpc>
                <a:spcPts val="2400"/>
              </a:lnSpc>
            </a:pPr>
            <a:r>
              <a:rPr lang="en-US" sz="2000">
                <a:solidFill>
                  <a:srgbClr val="000000"/>
                </a:solidFill>
                <a:latin typeface="Arimo Bold"/>
                <a:ea typeface="Arimo Bold"/>
                <a:cs typeface="Arimo Bold"/>
                <a:sym typeface="Arimo Bold"/>
              </a:rPr>
              <a:t>Objective: </a:t>
            </a:r>
          </a:p>
          <a:p>
            <a:pPr algn="l">
              <a:lnSpc>
                <a:spcPts val="2400"/>
              </a:lnSpc>
            </a:pPr>
            <a:r>
              <a:rPr lang="en-US" sz="2000">
                <a:solidFill>
                  <a:srgbClr val="000000"/>
                </a:solidFill>
                <a:latin typeface="Arimo"/>
                <a:ea typeface="Arimo"/>
                <a:cs typeface="Arimo"/>
                <a:sym typeface="Arimo"/>
              </a:rPr>
              <a:t>To predict the winning team in T20 matches.</a:t>
            </a:r>
          </a:p>
          <a:p>
            <a:pPr algn="l">
              <a:lnSpc>
                <a:spcPts val="2400"/>
              </a:lnSpc>
            </a:pPr>
          </a:p>
          <a:p>
            <a:pPr algn="l">
              <a:lnSpc>
                <a:spcPts val="2400"/>
              </a:lnSpc>
            </a:pPr>
            <a:r>
              <a:rPr lang="en-US" sz="2000">
                <a:solidFill>
                  <a:srgbClr val="000000"/>
                </a:solidFill>
                <a:latin typeface="Arimo Bold"/>
                <a:ea typeface="Arimo Bold"/>
                <a:cs typeface="Arimo Bold"/>
                <a:sym typeface="Arimo Bold"/>
              </a:rPr>
              <a:t>Dependent Variable: </a:t>
            </a:r>
          </a:p>
          <a:p>
            <a:pPr algn="l">
              <a:lnSpc>
                <a:spcPts val="2400"/>
              </a:lnSpc>
            </a:pPr>
            <a:r>
              <a:rPr lang="en-US" sz="2000">
                <a:solidFill>
                  <a:srgbClr val="000000"/>
                </a:solidFill>
                <a:latin typeface="Arimo"/>
                <a:ea typeface="Arimo"/>
                <a:cs typeface="Arimo"/>
                <a:sym typeface="Arimo"/>
              </a:rPr>
              <a:t>Created the </a:t>
            </a:r>
            <a:r>
              <a:rPr lang="en-US" sz="2000">
                <a:solidFill>
                  <a:srgbClr val="000000"/>
                </a:solidFill>
                <a:latin typeface="Arimo Bold"/>
                <a:ea typeface="Arimo Bold"/>
                <a:cs typeface="Arimo Bold"/>
                <a:sym typeface="Arimo Bold"/>
              </a:rPr>
              <a:t>‘winner_01'</a:t>
            </a:r>
            <a:r>
              <a:rPr lang="en-US" sz="2000">
                <a:solidFill>
                  <a:srgbClr val="000000"/>
                </a:solidFill>
                <a:latin typeface="Arimo"/>
                <a:ea typeface="Arimo"/>
                <a:cs typeface="Arimo"/>
                <a:sym typeface="Arimo"/>
              </a:rPr>
              <a:t> variable to indicate the winning team (0 for team1 and 1 for team2).</a:t>
            </a:r>
          </a:p>
        </p:txBody>
      </p:sp>
      <p:grpSp>
        <p:nvGrpSpPr>
          <p:cNvPr name="Group 38" id="38"/>
          <p:cNvGrpSpPr/>
          <p:nvPr/>
        </p:nvGrpSpPr>
        <p:grpSpPr>
          <a:xfrm rot="0">
            <a:off x="-1095673" y="-1026553"/>
            <a:ext cx="7746157" cy="1672576"/>
            <a:chOff x="0" y="0"/>
            <a:chExt cx="2040140" cy="440514"/>
          </a:xfrm>
        </p:grpSpPr>
        <p:sp>
          <p:nvSpPr>
            <p:cNvPr name="Freeform 39" id="39"/>
            <p:cNvSpPr/>
            <p:nvPr/>
          </p:nvSpPr>
          <p:spPr>
            <a:xfrm flipH="false" flipV="false" rot="0">
              <a:off x="0" y="0"/>
              <a:ext cx="2034242" cy="440514"/>
            </a:xfrm>
            <a:custGeom>
              <a:avLst/>
              <a:gdLst/>
              <a:ahLst/>
              <a:cxnLst/>
              <a:rect r="r" b="b" t="t" l="l"/>
              <a:pathLst>
                <a:path h="440514" w="2034242">
                  <a:moveTo>
                    <a:pt x="1816951" y="0"/>
                  </a:moveTo>
                  <a:lnTo>
                    <a:pt x="19989" y="0"/>
                  </a:lnTo>
                  <a:cubicBezTo>
                    <a:pt x="8949" y="0"/>
                    <a:pt x="0" y="8949"/>
                    <a:pt x="0" y="19989"/>
                  </a:cubicBezTo>
                  <a:lnTo>
                    <a:pt x="0" y="420525"/>
                  </a:lnTo>
                  <a:cubicBezTo>
                    <a:pt x="0" y="431565"/>
                    <a:pt x="8949" y="440514"/>
                    <a:pt x="19989" y="440514"/>
                  </a:cubicBezTo>
                  <a:lnTo>
                    <a:pt x="1816951" y="440514"/>
                  </a:lnTo>
                  <a:cubicBezTo>
                    <a:pt x="1829693" y="440514"/>
                    <a:pt x="1841854" y="435187"/>
                    <a:pt x="1850494" y="425822"/>
                  </a:cubicBezTo>
                  <a:lnTo>
                    <a:pt x="2026586" y="234949"/>
                  </a:lnTo>
                  <a:cubicBezTo>
                    <a:pt x="2034242" y="226650"/>
                    <a:pt x="2034242" y="213864"/>
                    <a:pt x="2026586" y="205565"/>
                  </a:cubicBezTo>
                  <a:lnTo>
                    <a:pt x="1850494" y="14692"/>
                  </a:lnTo>
                  <a:cubicBezTo>
                    <a:pt x="1841854" y="5327"/>
                    <a:pt x="1829693" y="0"/>
                    <a:pt x="1816951" y="0"/>
                  </a:cubicBezTo>
                  <a:close/>
                </a:path>
              </a:pathLst>
            </a:custGeom>
            <a:solidFill>
              <a:srgbClr val="000000">
                <a:alpha val="0"/>
              </a:srgbClr>
            </a:solidFill>
            <a:ln w="38100" cap="sq">
              <a:solidFill>
                <a:srgbClr val="FFFFFF"/>
              </a:solidFill>
              <a:prstDash val="solid"/>
              <a:miter/>
            </a:ln>
          </p:spPr>
        </p:sp>
        <p:sp>
          <p:nvSpPr>
            <p:cNvPr name="TextBox 40" id="40"/>
            <p:cNvSpPr txBox="true"/>
            <p:nvPr/>
          </p:nvSpPr>
          <p:spPr>
            <a:xfrm>
              <a:off x="0" y="-38100"/>
              <a:ext cx="1925840" cy="478614"/>
            </a:xfrm>
            <a:prstGeom prst="rect">
              <a:avLst/>
            </a:prstGeom>
          </p:spPr>
          <p:txBody>
            <a:bodyPr anchor="ctr" rtlCol="false" tIns="50800" lIns="50800" bIns="50800" rIns="50800"/>
            <a:lstStyle/>
            <a:p>
              <a:pPr algn="ctr">
                <a:lnSpc>
                  <a:spcPts val="3360"/>
                </a:lnSpc>
              </a:pPr>
            </a:p>
          </p:txBody>
        </p:sp>
      </p:grpSp>
      <p:grpSp>
        <p:nvGrpSpPr>
          <p:cNvPr name="Group 41" id="41"/>
          <p:cNvGrpSpPr/>
          <p:nvPr/>
        </p:nvGrpSpPr>
        <p:grpSpPr>
          <a:xfrm rot="0">
            <a:off x="-170315" y="-798423"/>
            <a:ext cx="5735702" cy="1758772"/>
            <a:chOff x="0" y="0"/>
            <a:chExt cx="1510637" cy="463216"/>
          </a:xfrm>
        </p:grpSpPr>
        <p:sp>
          <p:nvSpPr>
            <p:cNvPr name="Freeform 42" id="42"/>
            <p:cNvSpPr/>
            <p:nvPr/>
          </p:nvSpPr>
          <p:spPr>
            <a:xfrm flipH="false" flipV="false" rot="0">
              <a:off x="0" y="0"/>
              <a:ext cx="1503020" cy="463216"/>
            </a:xfrm>
            <a:custGeom>
              <a:avLst/>
              <a:gdLst/>
              <a:ahLst/>
              <a:cxnLst/>
              <a:rect r="r" b="b" t="t" l="l"/>
              <a:pathLst>
                <a:path h="463216" w="1503020">
                  <a:moveTo>
                    <a:pt x="1280442" y="0"/>
                  </a:moveTo>
                  <a:lnTo>
                    <a:pt x="26996" y="0"/>
                  </a:lnTo>
                  <a:cubicBezTo>
                    <a:pt x="19836" y="0"/>
                    <a:pt x="12969" y="2844"/>
                    <a:pt x="7907" y="7907"/>
                  </a:cubicBezTo>
                  <a:cubicBezTo>
                    <a:pt x="2844" y="12969"/>
                    <a:pt x="0" y="19836"/>
                    <a:pt x="0" y="26996"/>
                  </a:cubicBezTo>
                  <a:lnTo>
                    <a:pt x="0" y="436220"/>
                  </a:lnTo>
                  <a:cubicBezTo>
                    <a:pt x="0" y="443380"/>
                    <a:pt x="2844" y="450246"/>
                    <a:pt x="7907" y="455309"/>
                  </a:cubicBezTo>
                  <a:cubicBezTo>
                    <a:pt x="12969" y="460371"/>
                    <a:pt x="19836" y="463216"/>
                    <a:pt x="26996" y="463216"/>
                  </a:cubicBezTo>
                  <a:lnTo>
                    <a:pt x="1280442" y="463216"/>
                  </a:lnTo>
                  <a:cubicBezTo>
                    <a:pt x="1297600" y="463216"/>
                    <a:pt x="1313925" y="455821"/>
                    <a:pt x="1325241" y="442923"/>
                  </a:cubicBezTo>
                  <a:lnTo>
                    <a:pt x="1492834" y="251900"/>
                  </a:lnTo>
                  <a:cubicBezTo>
                    <a:pt x="1503020" y="240290"/>
                    <a:pt x="1503020" y="222926"/>
                    <a:pt x="1492834" y="211315"/>
                  </a:cubicBezTo>
                  <a:lnTo>
                    <a:pt x="1325241" y="20293"/>
                  </a:lnTo>
                  <a:cubicBezTo>
                    <a:pt x="1313925" y="7395"/>
                    <a:pt x="1297600" y="0"/>
                    <a:pt x="1280442" y="0"/>
                  </a:cubicBezTo>
                  <a:close/>
                </a:path>
              </a:pathLst>
            </a:custGeom>
            <a:solidFill>
              <a:srgbClr val="FFFFFF"/>
            </a:solidFill>
          </p:spPr>
        </p:sp>
        <p:sp>
          <p:nvSpPr>
            <p:cNvPr name="TextBox 43" id="43"/>
            <p:cNvSpPr txBox="true"/>
            <p:nvPr/>
          </p:nvSpPr>
          <p:spPr>
            <a:xfrm>
              <a:off x="0" y="-38100"/>
              <a:ext cx="1396337" cy="501316"/>
            </a:xfrm>
            <a:prstGeom prst="rect">
              <a:avLst/>
            </a:prstGeom>
          </p:spPr>
          <p:txBody>
            <a:bodyPr anchor="ctr" rtlCol="false" tIns="50800" lIns="50800" bIns="50800" rIns="50800"/>
            <a:lstStyle/>
            <a:p>
              <a:pPr algn="ctr">
                <a:lnSpc>
                  <a:spcPts val="3360"/>
                </a:lnSpc>
              </a:pPr>
            </a:p>
          </p:txBody>
        </p:sp>
      </p:grpSp>
      <p:grpSp>
        <p:nvGrpSpPr>
          <p:cNvPr name="Group 44" id="44"/>
          <p:cNvGrpSpPr/>
          <p:nvPr/>
        </p:nvGrpSpPr>
        <p:grpSpPr>
          <a:xfrm rot="0">
            <a:off x="-170315" y="-798423"/>
            <a:ext cx="6280189" cy="1558747"/>
            <a:chOff x="0" y="0"/>
            <a:chExt cx="1654042" cy="410534"/>
          </a:xfrm>
        </p:grpSpPr>
        <p:sp>
          <p:nvSpPr>
            <p:cNvPr name="Freeform 45" id="45"/>
            <p:cNvSpPr/>
            <p:nvPr/>
          </p:nvSpPr>
          <p:spPr>
            <a:xfrm flipH="false" flipV="false" rot="0">
              <a:off x="0" y="0"/>
              <a:ext cx="1646304" cy="410534"/>
            </a:xfrm>
            <a:custGeom>
              <a:avLst/>
              <a:gdLst/>
              <a:ahLst/>
              <a:cxnLst/>
              <a:rect r="r" b="b" t="t" l="l"/>
              <a:pathLst>
                <a:path h="410534" w="1646304">
                  <a:moveTo>
                    <a:pt x="1426187" y="0"/>
                  </a:moveTo>
                  <a:lnTo>
                    <a:pt x="24655" y="0"/>
                  </a:lnTo>
                  <a:cubicBezTo>
                    <a:pt x="11038" y="0"/>
                    <a:pt x="0" y="11038"/>
                    <a:pt x="0" y="24655"/>
                  </a:cubicBezTo>
                  <a:lnTo>
                    <a:pt x="0" y="385879"/>
                  </a:lnTo>
                  <a:cubicBezTo>
                    <a:pt x="0" y="399496"/>
                    <a:pt x="11038" y="410534"/>
                    <a:pt x="24655" y="410534"/>
                  </a:cubicBezTo>
                  <a:lnTo>
                    <a:pt x="1426187" y="410534"/>
                  </a:lnTo>
                  <a:cubicBezTo>
                    <a:pt x="1441964" y="410534"/>
                    <a:pt x="1457087" y="404225"/>
                    <a:pt x="1468187" y="393012"/>
                  </a:cubicBezTo>
                  <a:lnTo>
                    <a:pt x="1636696" y="222789"/>
                  </a:lnTo>
                  <a:cubicBezTo>
                    <a:pt x="1646304" y="213083"/>
                    <a:pt x="1646304" y="197451"/>
                    <a:pt x="1636696" y="187745"/>
                  </a:cubicBezTo>
                  <a:lnTo>
                    <a:pt x="1468187" y="17522"/>
                  </a:lnTo>
                  <a:cubicBezTo>
                    <a:pt x="1457087" y="6309"/>
                    <a:pt x="1441964" y="0"/>
                    <a:pt x="1426187" y="0"/>
                  </a:cubicBezTo>
                  <a:close/>
                </a:path>
              </a:pathLst>
            </a:custGeom>
            <a:solidFill>
              <a:srgbClr val="960000"/>
            </a:solidFill>
          </p:spPr>
        </p:sp>
        <p:sp>
          <p:nvSpPr>
            <p:cNvPr name="TextBox 46" id="46"/>
            <p:cNvSpPr txBox="true"/>
            <p:nvPr/>
          </p:nvSpPr>
          <p:spPr>
            <a:xfrm>
              <a:off x="0" y="-38100"/>
              <a:ext cx="1539742" cy="448634"/>
            </a:xfrm>
            <a:prstGeom prst="rect">
              <a:avLst/>
            </a:prstGeom>
          </p:spPr>
          <p:txBody>
            <a:bodyPr anchor="ctr" rtlCol="false" tIns="50800" lIns="50800" bIns="50800" rIns="50800"/>
            <a:lstStyle/>
            <a:p>
              <a:pPr algn="ctr">
                <a:lnSpc>
                  <a:spcPts val="3360"/>
                </a:lnSpc>
              </a:pPr>
            </a:p>
          </p:txBody>
        </p:sp>
      </p:grpSp>
      <p:grpSp>
        <p:nvGrpSpPr>
          <p:cNvPr name="Group 47" id="47"/>
          <p:cNvGrpSpPr/>
          <p:nvPr/>
        </p:nvGrpSpPr>
        <p:grpSpPr>
          <a:xfrm rot="0">
            <a:off x="-470581" y="9728420"/>
            <a:ext cx="19061698" cy="1816577"/>
            <a:chOff x="0" y="0"/>
            <a:chExt cx="4307815" cy="410534"/>
          </a:xfrm>
        </p:grpSpPr>
        <p:sp>
          <p:nvSpPr>
            <p:cNvPr name="Freeform 48" id="48"/>
            <p:cNvSpPr/>
            <p:nvPr/>
          </p:nvSpPr>
          <p:spPr>
            <a:xfrm flipH="false" flipV="false" rot="0">
              <a:off x="0" y="0"/>
              <a:ext cx="4305266" cy="410534"/>
            </a:xfrm>
            <a:custGeom>
              <a:avLst/>
              <a:gdLst/>
              <a:ahLst/>
              <a:cxnLst/>
              <a:rect r="r" b="b" t="t" l="l"/>
              <a:pathLst>
                <a:path h="410534" w="4305266">
                  <a:moveTo>
                    <a:pt x="4096491" y="0"/>
                  </a:moveTo>
                  <a:lnTo>
                    <a:pt x="8123" y="0"/>
                  </a:lnTo>
                  <a:cubicBezTo>
                    <a:pt x="5969" y="0"/>
                    <a:pt x="3903" y="856"/>
                    <a:pt x="2379" y="2379"/>
                  </a:cubicBezTo>
                  <a:cubicBezTo>
                    <a:pt x="856" y="3903"/>
                    <a:pt x="0" y="5969"/>
                    <a:pt x="0" y="8123"/>
                  </a:cubicBezTo>
                  <a:lnTo>
                    <a:pt x="0" y="402411"/>
                  </a:lnTo>
                  <a:cubicBezTo>
                    <a:pt x="0" y="404565"/>
                    <a:pt x="856" y="406632"/>
                    <a:pt x="2379" y="408155"/>
                  </a:cubicBezTo>
                  <a:cubicBezTo>
                    <a:pt x="3903" y="409678"/>
                    <a:pt x="5969" y="410534"/>
                    <a:pt x="8123" y="410534"/>
                  </a:cubicBezTo>
                  <a:lnTo>
                    <a:pt x="4096491" y="410534"/>
                  </a:lnTo>
                  <a:cubicBezTo>
                    <a:pt x="4101690" y="410534"/>
                    <a:pt x="4106672" y="408456"/>
                    <a:pt x="4110329" y="404761"/>
                  </a:cubicBezTo>
                  <a:lnTo>
                    <a:pt x="4302100" y="211040"/>
                  </a:lnTo>
                  <a:cubicBezTo>
                    <a:pt x="4305266" y="207842"/>
                    <a:pt x="4305266" y="202692"/>
                    <a:pt x="4302100" y="199494"/>
                  </a:cubicBezTo>
                  <a:lnTo>
                    <a:pt x="4110329" y="5773"/>
                  </a:lnTo>
                  <a:cubicBezTo>
                    <a:pt x="4106672" y="2079"/>
                    <a:pt x="4101690" y="0"/>
                    <a:pt x="4096491" y="0"/>
                  </a:cubicBezTo>
                  <a:close/>
                </a:path>
              </a:pathLst>
            </a:custGeom>
            <a:solidFill>
              <a:srgbClr val="960000"/>
            </a:solidFill>
          </p:spPr>
        </p:sp>
        <p:sp>
          <p:nvSpPr>
            <p:cNvPr name="TextBox 49" id="49"/>
            <p:cNvSpPr txBox="true"/>
            <p:nvPr/>
          </p:nvSpPr>
          <p:spPr>
            <a:xfrm>
              <a:off x="0" y="-38100"/>
              <a:ext cx="4193515" cy="448634"/>
            </a:xfrm>
            <a:prstGeom prst="rect">
              <a:avLst/>
            </a:prstGeom>
          </p:spPr>
          <p:txBody>
            <a:bodyPr anchor="ctr" rtlCol="false" tIns="59203" lIns="59203" bIns="59203" rIns="59203"/>
            <a:lstStyle/>
            <a:p>
              <a:pPr algn="ctr">
                <a:lnSpc>
                  <a:spcPts val="3360"/>
                </a:lnSpc>
              </a:pPr>
            </a:p>
          </p:txBody>
        </p:sp>
      </p:grpSp>
      <p:grpSp>
        <p:nvGrpSpPr>
          <p:cNvPr name="Group 50" id="50"/>
          <p:cNvGrpSpPr/>
          <p:nvPr/>
        </p:nvGrpSpPr>
        <p:grpSpPr>
          <a:xfrm rot="0">
            <a:off x="-822894" y="9636005"/>
            <a:ext cx="4638288" cy="3238538"/>
            <a:chOff x="0" y="0"/>
            <a:chExt cx="873079" cy="609600"/>
          </a:xfrm>
        </p:grpSpPr>
        <p:sp>
          <p:nvSpPr>
            <p:cNvPr name="Freeform 51" id="51"/>
            <p:cNvSpPr/>
            <p:nvPr/>
          </p:nvSpPr>
          <p:spPr>
            <a:xfrm flipH="false" flipV="false" rot="0">
              <a:off x="8111" y="0"/>
              <a:ext cx="856858" cy="609600"/>
            </a:xfrm>
            <a:custGeom>
              <a:avLst/>
              <a:gdLst/>
              <a:ahLst/>
              <a:cxnLst/>
              <a:rect r="r" b="b" t="t" l="l"/>
              <a:pathLst>
                <a:path h="609600" w="856858">
                  <a:moveTo>
                    <a:pt x="228472" y="0"/>
                  </a:moveTo>
                  <a:lnTo>
                    <a:pt x="628386" y="0"/>
                  </a:lnTo>
                  <a:cubicBezTo>
                    <a:pt x="648321" y="0"/>
                    <a:pt x="666020" y="12757"/>
                    <a:pt x="672325" y="31670"/>
                  </a:cubicBezTo>
                  <a:lnTo>
                    <a:pt x="854412" y="577930"/>
                  </a:lnTo>
                  <a:cubicBezTo>
                    <a:pt x="856857" y="585268"/>
                    <a:pt x="855627" y="593333"/>
                    <a:pt x="851105" y="599608"/>
                  </a:cubicBezTo>
                  <a:cubicBezTo>
                    <a:pt x="846582" y="605882"/>
                    <a:pt x="839320" y="609600"/>
                    <a:pt x="831586" y="609600"/>
                  </a:cubicBezTo>
                  <a:lnTo>
                    <a:pt x="25272" y="609600"/>
                  </a:lnTo>
                  <a:cubicBezTo>
                    <a:pt x="17537" y="609600"/>
                    <a:pt x="10275" y="605882"/>
                    <a:pt x="5752" y="599608"/>
                  </a:cubicBezTo>
                  <a:cubicBezTo>
                    <a:pt x="1230" y="593333"/>
                    <a:pt x="0" y="585268"/>
                    <a:pt x="2446" y="577930"/>
                  </a:cubicBezTo>
                  <a:lnTo>
                    <a:pt x="184532" y="31670"/>
                  </a:lnTo>
                  <a:cubicBezTo>
                    <a:pt x="190837" y="12757"/>
                    <a:pt x="208536" y="0"/>
                    <a:pt x="228472" y="0"/>
                  </a:cubicBezTo>
                  <a:close/>
                </a:path>
              </a:pathLst>
            </a:custGeom>
            <a:solidFill>
              <a:srgbClr val="FFFFFF"/>
            </a:solidFill>
            <a:ln w="19050" cap="sq">
              <a:solidFill>
                <a:srgbClr val="FFFFFF"/>
              </a:solidFill>
              <a:prstDash val="solid"/>
              <a:miter/>
            </a:ln>
          </p:spPr>
        </p:sp>
        <p:sp>
          <p:nvSpPr>
            <p:cNvPr name="TextBox 52" id="52"/>
            <p:cNvSpPr txBox="true"/>
            <p:nvPr/>
          </p:nvSpPr>
          <p:spPr>
            <a:xfrm>
              <a:off x="127000" y="-38100"/>
              <a:ext cx="619079" cy="647700"/>
            </a:xfrm>
            <a:prstGeom prst="rect">
              <a:avLst/>
            </a:prstGeom>
          </p:spPr>
          <p:txBody>
            <a:bodyPr anchor="ctr" rtlCol="false" tIns="59203" lIns="59203" bIns="59203" rIns="59203"/>
            <a:lstStyle/>
            <a:p>
              <a:pPr algn="ctr">
                <a:lnSpc>
                  <a:spcPts val="3360"/>
                </a:lnSpc>
              </a:pPr>
            </a:p>
          </p:txBody>
        </p:sp>
      </p:grpSp>
      <p:sp>
        <p:nvSpPr>
          <p:cNvPr name="TextBox 53" id="53"/>
          <p:cNvSpPr txBox="true"/>
          <p:nvPr/>
        </p:nvSpPr>
        <p:spPr>
          <a:xfrm rot="0">
            <a:off x="6261988" y="9780104"/>
            <a:ext cx="2069480"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Model Details</a:t>
            </a:r>
          </a:p>
        </p:txBody>
      </p:sp>
      <p:sp>
        <p:nvSpPr>
          <p:cNvPr name="TextBox 54" id="54"/>
          <p:cNvSpPr txBox="true"/>
          <p:nvPr/>
        </p:nvSpPr>
        <p:spPr>
          <a:xfrm rot="0">
            <a:off x="9126595" y="9756342"/>
            <a:ext cx="2488077"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Feature Engineering</a:t>
            </a:r>
          </a:p>
        </p:txBody>
      </p:sp>
      <p:sp>
        <p:nvSpPr>
          <p:cNvPr name="TextBox 55" id="55"/>
          <p:cNvSpPr txBox="true"/>
          <p:nvPr/>
        </p:nvSpPr>
        <p:spPr>
          <a:xfrm rot="0">
            <a:off x="3082662" y="9783593"/>
            <a:ext cx="2384199" cy="315447"/>
          </a:xfrm>
          <a:prstGeom prst="rect">
            <a:avLst/>
          </a:prstGeom>
        </p:spPr>
        <p:txBody>
          <a:bodyPr anchor="t" rtlCol="false" tIns="0" lIns="0" bIns="0" rIns="0">
            <a:spAutoFit/>
          </a:bodyPr>
          <a:lstStyle/>
          <a:p>
            <a:pPr algn="ctr">
              <a:lnSpc>
                <a:spcPts val="2563"/>
              </a:lnSpc>
              <a:spcBef>
                <a:spcPct val="0"/>
              </a:spcBef>
            </a:pPr>
            <a:r>
              <a:rPr lang="en-US" sz="1830">
                <a:solidFill>
                  <a:srgbClr val="FFFFFF">
                    <a:alpha val="69804"/>
                  </a:srgbClr>
                </a:solidFill>
                <a:latin typeface="Montserrat"/>
                <a:ea typeface="Montserrat"/>
                <a:cs typeface="Montserrat"/>
                <a:sym typeface="Montserrat"/>
              </a:rPr>
              <a:t>Model Performance</a:t>
            </a:r>
          </a:p>
        </p:txBody>
      </p:sp>
      <p:sp>
        <p:nvSpPr>
          <p:cNvPr name="TextBox 56" id="56"/>
          <p:cNvSpPr txBox="true"/>
          <p:nvPr/>
        </p:nvSpPr>
        <p:spPr>
          <a:xfrm rot="0">
            <a:off x="741369" y="9780104"/>
            <a:ext cx="1509761"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960000">
                    <a:alpha val="69804"/>
                  </a:srgbClr>
                </a:solidFill>
                <a:latin typeface="Montserrat Bold"/>
                <a:ea typeface="Montserrat Bold"/>
                <a:cs typeface="Montserrat Bold"/>
                <a:sym typeface="Montserrat Bold"/>
              </a:rPr>
              <a:t>Summary </a:t>
            </a:r>
          </a:p>
        </p:txBody>
      </p:sp>
      <p:sp>
        <p:nvSpPr>
          <p:cNvPr name="TextBox 57" id="57"/>
          <p:cNvSpPr txBox="true"/>
          <p:nvPr/>
        </p:nvSpPr>
        <p:spPr>
          <a:xfrm rot="0">
            <a:off x="198181" y="143779"/>
            <a:ext cx="4557845" cy="323093"/>
          </a:xfrm>
          <a:prstGeom prst="rect">
            <a:avLst/>
          </a:prstGeom>
        </p:spPr>
        <p:txBody>
          <a:bodyPr anchor="t" rtlCol="false" tIns="0" lIns="0" bIns="0" rIns="0">
            <a:spAutoFit/>
          </a:bodyPr>
          <a:lstStyle/>
          <a:p>
            <a:pPr algn="l">
              <a:lnSpc>
                <a:spcPts val="2666"/>
              </a:lnSpc>
            </a:pPr>
            <a:r>
              <a:rPr lang="en-US" sz="1904">
                <a:solidFill>
                  <a:srgbClr val="FFFFFF"/>
                </a:solidFill>
                <a:latin typeface="Montserrat Bold"/>
                <a:ea typeface="Montserrat Bold"/>
                <a:cs typeface="Montserrat Bold"/>
                <a:sym typeface="Montserrat Bold"/>
              </a:rPr>
              <a:t>SUMMARY OF THE FINAL SOLUTION</a:t>
            </a:r>
          </a:p>
        </p:txBody>
      </p:sp>
      <p:sp>
        <p:nvSpPr>
          <p:cNvPr name="TextBox 58" id="58"/>
          <p:cNvSpPr txBox="true"/>
          <p:nvPr/>
        </p:nvSpPr>
        <p:spPr>
          <a:xfrm rot="0">
            <a:off x="15095670" y="9783593"/>
            <a:ext cx="2600987"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Improvment Potential</a:t>
            </a:r>
          </a:p>
        </p:txBody>
      </p:sp>
      <p:sp>
        <p:nvSpPr>
          <p:cNvPr name="TextBox 59" id="59"/>
          <p:cNvSpPr txBox="true"/>
          <p:nvPr/>
        </p:nvSpPr>
        <p:spPr>
          <a:xfrm rot="0">
            <a:off x="12281422" y="9783593"/>
            <a:ext cx="2424112"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Sampling Technique</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342260" y="4189461"/>
            <a:ext cx="11544241" cy="5300233"/>
            <a:chOff x="0" y="0"/>
            <a:chExt cx="3223491" cy="1479981"/>
          </a:xfrm>
        </p:grpSpPr>
        <p:sp>
          <p:nvSpPr>
            <p:cNvPr name="Freeform 3" id="3"/>
            <p:cNvSpPr/>
            <p:nvPr/>
          </p:nvSpPr>
          <p:spPr>
            <a:xfrm flipH="false" flipV="false" rot="0">
              <a:off x="0" y="0"/>
              <a:ext cx="3223491" cy="1479981"/>
            </a:xfrm>
            <a:custGeom>
              <a:avLst/>
              <a:gdLst/>
              <a:ahLst/>
              <a:cxnLst/>
              <a:rect r="r" b="b" t="t" l="l"/>
              <a:pathLst>
                <a:path h="1479981" w="3223491">
                  <a:moveTo>
                    <a:pt x="9389" y="0"/>
                  </a:moveTo>
                  <a:lnTo>
                    <a:pt x="3214102" y="0"/>
                  </a:lnTo>
                  <a:cubicBezTo>
                    <a:pt x="3216592" y="0"/>
                    <a:pt x="3218980" y="989"/>
                    <a:pt x="3220741" y="2750"/>
                  </a:cubicBezTo>
                  <a:cubicBezTo>
                    <a:pt x="3222502" y="4511"/>
                    <a:pt x="3223491" y="6899"/>
                    <a:pt x="3223491" y="9389"/>
                  </a:cubicBezTo>
                  <a:lnTo>
                    <a:pt x="3223491" y="1470592"/>
                  </a:lnTo>
                  <a:cubicBezTo>
                    <a:pt x="3223491" y="1473082"/>
                    <a:pt x="3222502" y="1475470"/>
                    <a:pt x="3220741" y="1477231"/>
                  </a:cubicBezTo>
                  <a:cubicBezTo>
                    <a:pt x="3218980" y="1478992"/>
                    <a:pt x="3216592" y="1479981"/>
                    <a:pt x="3214102" y="1479981"/>
                  </a:cubicBezTo>
                  <a:lnTo>
                    <a:pt x="9389" y="1479981"/>
                  </a:lnTo>
                  <a:cubicBezTo>
                    <a:pt x="6899" y="1479981"/>
                    <a:pt x="4511" y="1478992"/>
                    <a:pt x="2750" y="1477231"/>
                  </a:cubicBezTo>
                  <a:cubicBezTo>
                    <a:pt x="989" y="1475470"/>
                    <a:pt x="0" y="1473082"/>
                    <a:pt x="0" y="1470592"/>
                  </a:cubicBezTo>
                  <a:lnTo>
                    <a:pt x="0" y="9389"/>
                  </a:lnTo>
                  <a:cubicBezTo>
                    <a:pt x="0" y="6899"/>
                    <a:pt x="989" y="4511"/>
                    <a:pt x="2750" y="2750"/>
                  </a:cubicBezTo>
                  <a:cubicBezTo>
                    <a:pt x="4511" y="989"/>
                    <a:pt x="6899" y="0"/>
                    <a:pt x="9389" y="0"/>
                  </a:cubicBezTo>
                  <a:close/>
                </a:path>
              </a:pathLst>
            </a:custGeom>
            <a:solidFill>
              <a:srgbClr val="EFEDED"/>
            </a:solidFill>
            <a:ln w="19050" cap="sq">
              <a:solidFill>
                <a:srgbClr val="5E17EB"/>
              </a:solidFill>
              <a:prstDash val="solid"/>
              <a:miter/>
            </a:ln>
          </p:spPr>
        </p:sp>
        <p:sp>
          <p:nvSpPr>
            <p:cNvPr name="TextBox 4" id="4"/>
            <p:cNvSpPr txBox="true"/>
            <p:nvPr/>
          </p:nvSpPr>
          <p:spPr>
            <a:xfrm>
              <a:off x="0" y="-66675"/>
              <a:ext cx="3223491" cy="1546656"/>
            </a:xfrm>
            <a:prstGeom prst="rect">
              <a:avLst/>
            </a:prstGeom>
          </p:spPr>
          <p:txBody>
            <a:bodyPr anchor="ctr" rtlCol="false" tIns="55809" lIns="55809" bIns="55809" rIns="55809"/>
            <a:lstStyle/>
            <a:p>
              <a:pPr algn="ctr">
                <a:lnSpc>
                  <a:spcPts val="3359"/>
                </a:lnSpc>
                <a:spcBef>
                  <a:spcPct val="0"/>
                </a:spcBef>
              </a:pPr>
            </a:p>
          </p:txBody>
        </p:sp>
      </p:grpSp>
      <p:sp>
        <p:nvSpPr>
          <p:cNvPr name="TextBox 5" id="5"/>
          <p:cNvSpPr txBox="true"/>
          <p:nvPr/>
        </p:nvSpPr>
        <p:spPr>
          <a:xfrm rot="0">
            <a:off x="3094058" y="1467765"/>
            <a:ext cx="6457346" cy="690526"/>
          </a:xfrm>
          <a:prstGeom prst="rect">
            <a:avLst/>
          </a:prstGeom>
        </p:spPr>
        <p:txBody>
          <a:bodyPr anchor="t" rtlCol="false" tIns="0" lIns="0" bIns="0" rIns="0">
            <a:spAutoFit/>
          </a:bodyPr>
          <a:lstStyle/>
          <a:p>
            <a:pPr algn="ctr">
              <a:lnSpc>
                <a:spcPts val="2794"/>
              </a:lnSpc>
            </a:pPr>
            <a:r>
              <a:rPr lang="en-US" sz="2329">
                <a:solidFill>
                  <a:srgbClr val="000000"/>
                </a:solidFill>
                <a:latin typeface="Arimo Bold"/>
                <a:ea typeface="Arimo Bold"/>
                <a:cs typeface="Arimo Bold"/>
                <a:sym typeface="Arimo Bold"/>
              </a:rPr>
              <a:t>Accuracy</a:t>
            </a:r>
          </a:p>
          <a:p>
            <a:pPr algn="ctr">
              <a:lnSpc>
                <a:spcPts val="2515"/>
              </a:lnSpc>
            </a:pPr>
            <a:r>
              <a:rPr lang="en-US" sz="2096">
                <a:solidFill>
                  <a:srgbClr val="000000"/>
                </a:solidFill>
                <a:latin typeface="Arimo"/>
                <a:ea typeface="Arimo"/>
                <a:cs typeface="Arimo"/>
                <a:sym typeface="Arimo"/>
              </a:rPr>
              <a:t>[Out of Sample/Validation Results]</a:t>
            </a:r>
          </a:p>
        </p:txBody>
      </p:sp>
      <p:pic>
        <p:nvPicPr>
          <p:cNvPr name="Picture 6" id="6"/>
          <p:cNvPicPr>
            <a:picLocks noChangeAspect="true"/>
          </p:cNvPicPr>
          <p:nvPr/>
        </p:nvPicPr>
        <p:blipFill>
          <a:blip r:embed="rId2"/>
          <a:stretch>
            <a:fillRect/>
          </a:stretch>
        </p:blipFill>
        <p:spPr>
          <a:xfrm rot="0">
            <a:off x="-496844" y="3892857"/>
            <a:ext cx="13401199" cy="6573307"/>
          </a:xfrm>
          <a:prstGeom prst="rect">
            <a:avLst/>
          </a:prstGeom>
        </p:spPr>
      </p:pic>
      <p:sp>
        <p:nvSpPr>
          <p:cNvPr name="Freeform 7" id="7"/>
          <p:cNvSpPr/>
          <p:nvPr/>
        </p:nvSpPr>
        <p:spPr>
          <a:xfrm flipH="false" flipV="false" rot="0">
            <a:off x="17119799" y="242035"/>
            <a:ext cx="867964" cy="867964"/>
          </a:xfrm>
          <a:custGeom>
            <a:avLst/>
            <a:gdLst/>
            <a:ahLst/>
            <a:cxnLst/>
            <a:rect r="r" b="b" t="t" l="l"/>
            <a:pathLst>
              <a:path h="867964" w="867964">
                <a:moveTo>
                  <a:pt x="0" y="0"/>
                </a:moveTo>
                <a:lnTo>
                  <a:pt x="867964" y="0"/>
                </a:lnTo>
                <a:lnTo>
                  <a:pt x="867964" y="867964"/>
                </a:lnTo>
                <a:lnTo>
                  <a:pt x="0" y="867964"/>
                </a:lnTo>
                <a:lnTo>
                  <a:pt x="0" y="0"/>
                </a:lnTo>
                <a:close/>
              </a:path>
            </a:pathLst>
          </a:custGeom>
          <a:blipFill>
            <a:blip r:embed="rId3"/>
            <a:stretch>
              <a:fillRect l="0" t="0" r="0" b="0"/>
            </a:stretch>
          </a:blipFill>
        </p:spPr>
      </p:sp>
      <p:grpSp>
        <p:nvGrpSpPr>
          <p:cNvPr name="Group 8" id="8"/>
          <p:cNvGrpSpPr/>
          <p:nvPr/>
        </p:nvGrpSpPr>
        <p:grpSpPr>
          <a:xfrm rot="0">
            <a:off x="-1095673" y="-1026553"/>
            <a:ext cx="7746157" cy="1672576"/>
            <a:chOff x="0" y="0"/>
            <a:chExt cx="2040140" cy="440514"/>
          </a:xfrm>
        </p:grpSpPr>
        <p:sp>
          <p:nvSpPr>
            <p:cNvPr name="Freeform 9" id="9"/>
            <p:cNvSpPr/>
            <p:nvPr/>
          </p:nvSpPr>
          <p:spPr>
            <a:xfrm flipH="false" flipV="false" rot="0">
              <a:off x="0" y="0"/>
              <a:ext cx="2034242" cy="440514"/>
            </a:xfrm>
            <a:custGeom>
              <a:avLst/>
              <a:gdLst/>
              <a:ahLst/>
              <a:cxnLst/>
              <a:rect r="r" b="b" t="t" l="l"/>
              <a:pathLst>
                <a:path h="440514" w="2034242">
                  <a:moveTo>
                    <a:pt x="1816951" y="0"/>
                  </a:moveTo>
                  <a:lnTo>
                    <a:pt x="19989" y="0"/>
                  </a:lnTo>
                  <a:cubicBezTo>
                    <a:pt x="8949" y="0"/>
                    <a:pt x="0" y="8949"/>
                    <a:pt x="0" y="19989"/>
                  </a:cubicBezTo>
                  <a:lnTo>
                    <a:pt x="0" y="420525"/>
                  </a:lnTo>
                  <a:cubicBezTo>
                    <a:pt x="0" y="431565"/>
                    <a:pt x="8949" y="440514"/>
                    <a:pt x="19989" y="440514"/>
                  </a:cubicBezTo>
                  <a:lnTo>
                    <a:pt x="1816951" y="440514"/>
                  </a:lnTo>
                  <a:cubicBezTo>
                    <a:pt x="1829693" y="440514"/>
                    <a:pt x="1841854" y="435187"/>
                    <a:pt x="1850494" y="425822"/>
                  </a:cubicBezTo>
                  <a:lnTo>
                    <a:pt x="2026586" y="234949"/>
                  </a:lnTo>
                  <a:cubicBezTo>
                    <a:pt x="2034242" y="226650"/>
                    <a:pt x="2034242" y="213864"/>
                    <a:pt x="2026586" y="205565"/>
                  </a:cubicBezTo>
                  <a:lnTo>
                    <a:pt x="1850494" y="14692"/>
                  </a:lnTo>
                  <a:cubicBezTo>
                    <a:pt x="1841854" y="5327"/>
                    <a:pt x="1829693" y="0"/>
                    <a:pt x="1816951" y="0"/>
                  </a:cubicBezTo>
                  <a:close/>
                </a:path>
              </a:pathLst>
            </a:custGeom>
            <a:solidFill>
              <a:srgbClr val="000000">
                <a:alpha val="0"/>
              </a:srgbClr>
            </a:solidFill>
            <a:ln w="38100" cap="sq">
              <a:solidFill>
                <a:srgbClr val="FFFFFF"/>
              </a:solidFill>
              <a:prstDash val="solid"/>
              <a:miter/>
            </a:ln>
          </p:spPr>
        </p:sp>
        <p:sp>
          <p:nvSpPr>
            <p:cNvPr name="TextBox 10" id="10"/>
            <p:cNvSpPr txBox="true"/>
            <p:nvPr/>
          </p:nvSpPr>
          <p:spPr>
            <a:xfrm>
              <a:off x="0" y="-38100"/>
              <a:ext cx="1925840" cy="478614"/>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170315" y="-798423"/>
            <a:ext cx="5735702" cy="1758772"/>
            <a:chOff x="0" y="0"/>
            <a:chExt cx="1510637" cy="463216"/>
          </a:xfrm>
        </p:grpSpPr>
        <p:sp>
          <p:nvSpPr>
            <p:cNvPr name="Freeform 12" id="12"/>
            <p:cNvSpPr/>
            <p:nvPr/>
          </p:nvSpPr>
          <p:spPr>
            <a:xfrm flipH="false" flipV="false" rot="0">
              <a:off x="0" y="0"/>
              <a:ext cx="1503020" cy="463216"/>
            </a:xfrm>
            <a:custGeom>
              <a:avLst/>
              <a:gdLst/>
              <a:ahLst/>
              <a:cxnLst/>
              <a:rect r="r" b="b" t="t" l="l"/>
              <a:pathLst>
                <a:path h="463216" w="1503020">
                  <a:moveTo>
                    <a:pt x="1280442" y="0"/>
                  </a:moveTo>
                  <a:lnTo>
                    <a:pt x="26996" y="0"/>
                  </a:lnTo>
                  <a:cubicBezTo>
                    <a:pt x="19836" y="0"/>
                    <a:pt x="12969" y="2844"/>
                    <a:pt x="7907" y="7907"/>
                  </a:cubicBezTo>
                  <a:cubicBezTo>
                    <a:pt x="2844" y="12969"/>
                    <a:pt x="0" y="19836"/>
                    <a:pt x="0" y="26996"/>
                  </a:cubicBezTo>
                  <a:lnTo>
                    <a:pt x="0" y="436220"/>
                  </a:lnTo>
                  <a:cubicBezTo>
                    <a:pt x="0" y="443380"/>
                    <a:pt x="2844" y="450246"/>
                    <a:pt x="7907" y="455309"/>
                  </a:cubicBezTo>
                  <a:cubicBezTo>
                    <a:pt x="12969" y="460371"/>
                    <a:pt x="19836" y="463216"/>
                    <a:pt x="26996" y="463216"/>
                  </a:cubicBezTo>
                  <a:lnTo>
                    <a:pt x="1280442" y="463216"/>
                  </a:lnTo>
                  <a:cubicBezTo>
                    <a:pt x="1297600" y="463216"/>
                    <a:pt x="1313925" y="455821"/>
                    <a:pt x="1325241" y="442923"/>
                  </a:cubicBezTo>
                  <a:lnTo>
                    <a:pt x="1492834" y="251900"/>
                  </a:lnTo>
                  <a:cubicBezTo>
                    <a:pt x="1503020" y="240290"/>
                    <a:pt x="1503020" y="222926"/>
                    <a:pt x="1492834" y="211315"/>
                  </a:cubicBezTo>
                  <a:lnTo>
                    <a:pt x="1325241" y="20293"/>
                  </a:lnTo>
                  <a:cubicBezTo>
                    <a:pt x="1313925" y="7395"/>
                    <a:pt x="1297600" y="0"/>
                    <a:pt x="1280442" y="0"/>
                  </a:cubicBezTo>
                  <a:close/>
                </a:path>
              </a:pathLst>
            </a:custGeom>
            <a:solidFill>
              <a:srgbClr val="FFFFFF"/>
            </a:solidFill>
          </p:spPr>
        </p:sp>
        <p:sp>
          <p:nvSpPr>
            <p:cNvPr name="TextBox 13" id="13"/>
            <p:cNvSpPr txBox="true"/>
            <p:nvPr/>
          </p:nvSpPr>
          <p:spPr>
            <a:xfrm>
              <a:off x="0" y="-38100"/>
              <a:ext cx="1396337" cy="501316"/>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170315" y="-798423"/>
            <a:ext cx="6280189" cy="1558747"/>
            <a:chOff x="0" y="0"/>
            <a:chExt cx="1654042" cy="410534"/>
          </a:xfrm>
        </p:grpSpPr>
        <p:sp>
          <p:nvSpPr>
            <p:cNvPr name="Freeform 15" id="15"/>
            <p:cNvSpPr/>
            <p:nvPr/>
          </p:nvSpPr>
          <p:spPr>
            <a:xfrm flipH="false" flipV="false" rot="0">
              <a:off x="0" y="0"/>
              <a:ext cx="1646304" cy="410534"/>
            </a:xfrm>
            <a:custGeom>
              <a:avLst/>
              <a:gdLst/>
              <a:ahLst/>
              <a:cxnLst/>
              <a:rect r="r" b="b" t="t" l="l"/>
              <a:pathLst>
                <a:path h="410534" w="1646304">
                  <a:moveTo>
                    <a:pt x="1426187" y="0"/>
                  </a:moveTo>
                  <a:lnTo>
                    <a:pt x="24655" y="0"/>
                  </a:lnTo>
                  <a:cubicBezTo>
                    <a:pt x="11038" y="0"/>
                    <a:pt x="0" y="11038"/>
                    <a:pt x="0" y="24655"/>
                  </a:cubicBezTo>
                  <a:lnTo>
                    <a:pt x="0" y="385879"/>
                  </a:lnTo>
                  <a:cubicBezTo>
                    <a:pt x="0" y="399496"/>
                    <a:pt x="11038" y="410534"/>
                    <a:pt x="24655" y="410534"/>
                  </a:cubicBezTo>
                  <a:lnTo>
                    <a:pt x="1426187" y="410534"/>
                  </a:lnTo>
                  <a:cubicBezTo>
                    <a:pt x="1441964" y="410534"/>
                    <a:pt x="1457087" y="404225"/>
                    <a:pt x="1468187" y="393012"/>
                  </a:cubicBezTo>
                  <a:lnTo>
                    <a:pt x="1636696" y="222789"/>
                  </a:lnTo>
                  <a:cubicBezTo>
                    <a:pt x="1646304" y="213083"/>
                    <a:pt x="1646304" y="197451"/>
                    <a:pt x="1636696" y="187745"/>
                  </a:cubicBezTo>
                  <a:lnTo>
                    <a:pt x="1468187" y="17522"/>
                  </a:lnTo>
                  <a:cubicBezTo>
                    <a:pt x="1457087" y="6309"/>
                    <a:pt x="1441964" y="0"/>
                    <a:pt x="1426187" y="0"/>
                  </a:cubicBezTo>
                  <a:close/>
                </a:path>
              </a:pathLst>
            </a:custGeom>
            <a:solidFill>
              <a:srgbClr val="960000"/>
            </a:solidFill>
          </p:spPr>
        </p:sp>
        <p:sp>
          <p:nvSpPr>
            <p:cNvPr name="TextBox 16" id="16"/>
            <p:cNvSpPr txBox="true"/>
            <p:nvPr/>
          </p:nvSpPr>
          <p:spPr>
            <a:xfrm>
              <a:off x="0" y="-38100"/>
              <a:ext cx="1539742" cy="448634"/>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470581" y="9728420"/>
            <a:ext cx="19104740" cy="1816577"/>
            <a:chOff x="0" y="0"/>
            <a:chExt cx="4317542" cy="410534"/>
          </a:xfrm>
        </p:grpSpPr>
        <p:sp>
          <p:nvSpPr>
            <p:cNvPr name="Freeform 18" id="18"/>
            <p:cNvSpPr/>
            <p:nvPr/>
          </p:nvSpPr>
          <p:spPr>
            <a:xfrm flipH="false" flipV="false" rot="0">
              <a:off x="0" y="0"/>
              <a:ext cx="4314998" cy="410534"/>
            </a:xfrm>
            <a:custGeom>
              <a:avLst/>
              <a:gdLst/>
              <a:ahLst/>
              <a:cxnLst/>
              <a:rect r="r" b="b" t="t" l="l"/>
              <a:pathLst>
                <a:path h="410534" w="4314998">
                  <a:moveTo>
                    <a:pt x="4106237" y="0"/>
                  </a:moveTo>
                  <a:lnTo>
                    <a:pt x="8105" y="0"/>
                  </a:lnTo>
                  <a:cubicBezTo>
                    <a:pt x="3629" y="0"/>
                    <a:pt x="0" y="3629"/>
                    <a:pt x="0" y="8105"/>
                  </a:cubicBezTo>
                  <a:lnTo>
                    <a:pt x="0" y="402429"/>
                  </a:lnTo>
                  <a:cubicBezTo>
                    <a:pt x="0" y="406905"/>
                    <a:pt x="3629" y="410534"/>
                    <a:pt x="8105" y="410534"/>
                  </a:cubicBezTo>
                  <a:lnTo>
                    <a:pt x="4106237" y="410534"/>
                  </a:lnTo>
                  <a:cubicBezTo>
                    <a:pt x="4111424" y="410534"/>
                    <a:pt x="4116395" y="408460"/>
                    <a:pt x="4120044" y="404774"/>
                  </a:cubicBezTo>
                  <a:lnTo>
                    <a:pt x="4311840" y="211027"/>
                  </a:lnTo>
                  <a:cubicBezTo>
                    <a:pt x="4314998" y="207836"/>
                    <a:pt x="4314998" y="202698"/>
                    <a:pt x="4311840" y="199507"/>
                  </a:cubicBezTo>
                  <a:lnTo>
                    <a:pt x="4120044" y="5760"/>
                  </a:lnTo>
                  <a:cubicBezTo>
                    <a:pt x="4116395" y="2074"/>
                    <a:pt x="4111424" y="0"/>
                    <a:pt x="4106237" y="0"/>
                  </a:cubicBezTo>
                  <a:close/>
                </a:path>
              </a:pathLst>
            </a:custGeom>
            <a:solidFill>
              <a:srgbClr val="960000"/>
            </a:solidFill>
          </p:spPr>
        </p:sp>
        <p:sp>
          <p:nvSpPr>
            <p:cNvPr name="TextBox 19" id="19"/>
            <p:cNvSpPr txBox="true"/>
            <p:nvPr/>
          </p:nvSpPr>
          <p:spPr>
            <a:xfrm>
              <a:off x="0" y="-38100"/>
              <a:ext cx="4203242" cy="448634"/>
            </a:xfrm>
            <a:prstGeom prst="rect">
              <a:avLst/>
            </a:prstGeom>
          </p:spPr>
          <p:txBody>
            <a:bodyPr anchor="ctr" rtlCol="false" tIns="59203" lIns="59203" bIns="59203" rIns="59203"/>
            <a:lstStyle/>
            <a:p>
              <a:pPr algn="ctr">
                <a:lnSpc>
                  <a:spcPts val="3360"/>
                </a:lnSpc>
              </a:pPr>
            </a:p>
          </p:txBody>
        </p:sp>
      </p:grpSp>
      <p:grpSp>
        <p:nvGrpSpPr>
          <p:cNvPr name="Group 20" id="20"/>
          <p:cNvGrpSpPr/>
          <p:nvPr/>
        </p:nvGrpSpPr>
        <p:grpSpPr>
          <a:xfrm rot="0">
            <a:off x="1955617" y="9607375"/>
            <a:ext cx="4638288" cy="3238538"/>
            <a:chOff x="0" y="0"/>
            <a:chExt cx="873079" cy="609600"/>
          </a:xfrm>
        </p:grpSpPr>
        <p:sp>
          <p:nvSpPr>
            <p:cNvPr name="Freeform 21" id="21"/>
            <p:cNvSpPr/>
            <p:nvPr/>
          </p:nvSpPr>
          <p:spPr>
            <a:xfrm flipH="false" flipV="false" rot="0">
              <a:off x="8111" y="0"/>
              <a:ext cx="856858" cy="609600"/>
            </a:xfrm>
            <a:custGeom>
              <a:avLst/>
              <a:gdLst/>
              <a:ahLst/>
              <a:cxnLst/>
              <a:rect r="r" b="b" t="t" l="l"/>
              <a:pathLst>
                <a:path h="609600" w="856858">
                  <a:moveTo>
                    <a:pt x="228472" y="0"/>
                  </a:moveTo>
                  <a:lnTo>
                    <a:pt x="628386" y="0"/>
                  </a:lnTo>
                  <a:cubicBezTo>
                    <a:pt x="648321" y="0"/>
                    <a:pt x="666020" y="12757"/>
                    <a:pt x="672325" y="31670"/>
                  </a:cubicBezTo>
                  <a:lnTo>
                    <a:pt x="854412" y="577930"/>
                  </a:lnTo>
                  <a:cubicBezTo>
                    <a:pt x="856857" y="585268"/>
                    <a:pt x="855627" y="593333"/>
                    <a:pt x="851105" y="599608"/>
                  </a:cubicBezTo>
                  <a:cubicBezTo>
                    <a:pt x="846582" y="605882"/>
                    <a:pt x="839320" y="609600"/>
                    <a:pt x="831586" y="609600"/>
                  </a:cubicBezTo>
                  <a:lnTo>
                    <a:pt x="25272" y="609600"/>
                  </a:lnTo>
                  <a:cubicBezTo>
                    <a:pt x="17537" y="609600"/>
                    <a:pt x="10275" y="605882"/>
                    <a:pt x="5752" y="599608"/>
                  </a:cubicBezTo>
                  <a:cubicBezTo>
                    <a:pt x="1230" y="593333"/>
                    <a:pt x="0" y="585268"/>
                    <a:pt x="2446" y="577930"/>
                  </a:cubicBezTo>
                  <a:lnTo>
                    <a:pt x="184532" y="31670"/>
                  </a:lnTo>
                  <a:cubicBezTo>
                    <a:pt x="190837" y="12757"/>
                    <a:pt x="208536" y="0"/>
                    <a:pt x="228472" y="0"/>
                  </a:cubicBezTo>
                  <a:close/>
                </a:path>
              </a:pathLst>
            </a:custGeom>
            <a:solidFill>
              <a:srgbClr val="FFFFFF"/>
            </a:solidFill>
            <a:ln w="19050" cap="sq">
              <a:solidFill>
                <a:srgbClr val="FFFFFF"/>
              </a:solidFill>
              <a:prstDash val="solid"/>
              <a:miter/>
            </a:ln>
          </p:spPr>
        </p:sp>
        <p:sp>
          <p:nvSpPr>
            <p:cNvPr name="TextBox 22" id="22"/>
            <p:cNvSpPr txBox="true"/>
            <p:nvPr/>
          </p:nvSpPr>
          <p:spPr>
            <a:xfrm>
              <a:off x="127000" y="-38100"/>
              <a:ext cx="619079" cy="647700"/>
            </a:xfrm>
            <a:prstGeom prst="rect">
              <a:avLst/>
            </a:prstGeom>
          </p:spPr>
          <p:txBody>
            <a:bodyPr anchor="ctr" rtlCol="false" tIns="59203" lIns="59203" bIns="59203" rIns="59203"/>
            <a:lstStyle/>
            <a:p>
              <a:pPr algn="ctr">
                <a:lnSpc>
                  <a:spcPts val="3360"/>
                </a:lnSpc>
              </a:pPr>
            </a:p>
          </p:txBody>
        </p:sp>
      </p:grpSp>
      <p:grpSp>
        <p:nvGrpSpPr>
          <p:cNvPr name="Group 23" id="23"/>
          <p:cNvGrpSpPr/>
          <p:nvPr/>
        </p:nvGrpSpPr>
        <p:grpSpPr>
          <a:xfrm rot="0">
            <a:off x="12775593" y="4561718"/>
            <a:ext cx="4640153" cy="4555718"/>
            <a:chOff x="0" y="0"/>
            <a:chExt cx="6186871" cy="6074291"/>
          </a:xfrm>
        </p:grpSpPr>
        <p:grpSp>
          <p:nvGrpSpPr>
            <p:cNvPr name="Group 24" id="24"/>
            <p:cNvGrpSpPr/>
            <p:nvPr/>
          </p:nvGrpSpPr>
          <p:grpSpPr>
            <a:xfrm rot="0">
              <a:off x="0" y="0"/>
              <a:ext cx="6186871" cy="6074291"/>
              <a:chOff x="0" y="0"/>
              <a:chExt cx="1222098" cy="1199860"/>
            </a:xfrm>
          </p:grpSpPr>
          <p:sp>
            <p:nvSpPr>
              <p:cNvPr name="Freeform 25" id="25"/>
              <p:cNvSpPr/>
              <p:nvPr/>
            </p:nvSpPr>
            <p:spPr>
              <a:xfrm flipH="false" flipV="false" rot="0">
                <a:off x="0" y="0"/>
                <a:ext cx="1222098" cy="1199860"/>
              </a:xfrm>
              <a:custGeom>
                <a:avLst/>
                <a:gdLst/>
                <a:ahLst/>
                <a:cxnLst/>
                <a:rect r="r" b="b" t="t" l="l"/>
                <a:pathLst>
                  <a:path h="1199860" w="1222098">
                    <a:moveTo>
                      <a:pt x="85092" y="0"/>
                    </a:moveTo>
                    <a:lnTo>
                      <a:pt x="1137006" y="0"/>
                    </a:lnTo>
                    <a:cubicBezTo>
                      <a:pt x="1159574" y="0"/>
                      <a:pt x="1181218" y="8965"/>
                      <a:pt x="1197175" y="24923"/>
                    </a:cubicBezTo>
                    <a:cubicBezTo>
                      <a:pt x="1213133" y="40881"/>
                      <a:pt x="1222098" y="62524"/>
                      <a:pt x="1222098" y="85092"/>
                    </a:cubicBezTo>
                    <a:lnTo>
                      <a:pt x="1222098" y="1114768"/>
                    </a:lnTo>
                    <a:cubicBezTo>
                      <a:pt x="1222098" y="1161763"/>
                      <a:pt x="1184001" y="1199860"/>
                      <a:pt x="1137006" y="1199860"/>
                    </a:cubicBezTo>
                    <a:lnTo>
                      <a:pt x="85092" y="1199860"/>
                    </a:lnTo>
                    <a:cubicBezTo>
                      <a:pt x="62524" y="1199860"/>
                      <a:pt x="40881" y="1190895"/>
                      <a:pt x="24923" y="1174937"/>
                    </a:cubicBezTo>
                    <a:cubicBezTo>
                      <a:pt x="8965" y="1158979"/>
                      <a:pt x="0" y="1137336"/>
                      <a:pt x="0" y="1114768"/>
                    </a:cubicBezTo>
                    <a:lnTo>
                      <a:pt x="0" y="85092"/>
                    </a:lnTo>
                    <a:cubicBezTo>
                      <a:pt x="0" y="62524"/>
                      <a:pt x="8965" y="40881"/>
                      <a:pt x="24923" y="24923"/>
                    </a:cubicBezTo>
                    <a:cubicBezTo>
                      <a:pt x="40881" y="8965"/>
                      <a:pt x="62524" y="0"/>
                      <a:pt x="85092" y="0"/>
                    </a:cubicBezTo>
                    <a:close/>
                  </a:path>
                </a:pathLst>
              </a:custGeom>
              <a:solidFill>
                <a:srgbClr val="FCFDFD"/>
              </a:solidFill>
            </p:spPr>
          </p:sp>
          <p:sp>
            <p:nvSpPr>
              <p:cNvPr name="TextBox 26" id="26"/>
              <p:cNvSpPr txBox="true"/>
              <p:nvPr/>
            </p:nvSpPr>
            <p:spPr>
              <a:xfrm>
                <a:off x="0" y="-38100"/>
                <a:ext cx="1222098" cy="1237960"/>
              </a:xfrm>
              <a:prstGeom prst="rect">
                <a:avLst/>
              </a:prstGeom>
            </p:spPr>
            <p:txBody>
              <a:bodyPr anchor="ctr" rtlCol="false" tIns="50800" lIns="50800" bIns="50800" rIns="50800"/>
              <a:lstStyle/>
              <a:p>
                <a:pPr algn="ctr">
                  <a:lnSpc>
                    <a:spcPts val="2563"/>
                  </a:lnSpc>
                </a:pPr>
              </a:p>
            </p:txBody>
          </p:sp>
        </p:grpSp>
        <p:grpSp>
          <p:nvGrpSpPr>
            <p:cNvPr name="Group 27" id="27"/>
            <p:cNvGrpSpPr/>
            <p:nvPr/>
          </p:nvGrpSpPr>
          <p:grpSpPr>
            <a:xfrm rot="0">
              <a:off x="192454" y="208596"/>
              <a:ext cx="5785822" cy="5657098"/>
              <a:chOff x="0" y="0"/>
              <a:chExt cx="1142878" cy="1117452"/>
            </a:xfrm>
          </p:grpSpPr>
          <p:sp>
            <p:nvSpPr>
              <p:cNvPr name="Freeform 28" id="28"/>
              <p:cNvSpPr/>
              <p:nvPr/>
            </p:nvSpPr>
            <p:spPr>
              <a:xfrm flipH="false" flipV="false" rot="0">
                <a:off x="0" y="0"/>
                <a:ext cx="1142878" cy="1117452"/>
              </a:xfrm>
              <a:custGeom>
                <a:avLst/>
                <a:gdLst/>
                <a:ahLst/>
                <a:cxnLst/>
                <a:rect r="r" b="b" t="t" l="l"/>
                <a:pathLst>
                  <a:path h="1117452" w="1142878">
                    <a:moveTo>
                      <a:pt x="90990" y="0"/>
                    </a:moveTo>
                    <a:lnTo>
                      <a:pt x="1051889" y="0"/>
                    </a:lnTo>
                    <a:cubicBezTo>
                      <a:pt x="1102141" y="0"/>
                      <a:pt x="1142878" y="40738"/>
                      <a:pt x="1142878" y="90990"/>
                    </a:cubicBezTo>
                    <a:lnTo>
                      <a:pt x="1142878" y="1026462"/>
                    </a:lnTo>
                    <a:cubicBezTo>
                      <a:pt x="1142878" y="1076714"/>
                      <a:pt x="1102141" y="1117452"/>
                      <a:pt x="1051889" y="1117452"/>
                    </a:cubicBezTo>
                    <a:lnTo>
                      <a:pt x="90990" y="1117452"/>
                    </a:lnTo>
                    <a:cubicBezTo>
                      <a:pt x="40738" y="1117452"/>
                      <a:pt x="0" y="1076714"/>
                      <a:pt x="0" y="1026462"/>
                    </a:cubicBezTo>
                    <a:lnTo>
                      <a:pt x="0" y="90990"/>
                    </a:lnTo>
                    <a:cubicBezTo>
                      <a:pt x="0" y="40738"/>
                      <a:pt x="40738" y="0"/>
                      <a:pt x="90990" y="0"/>
                    </a:cubicBezTo>
                    <a:close/>
                  </a:path>
                </a:pathLst>
              </a:custGeom>
              <a:solidFill>
                <a:srgbClr val="C7C8C7"/>
              </a:solidFill>
            </p:spPr>
          </p:sp>
          <p:sp>
            <p:nvSpPr>
              <p:cNvPr name="TextBox 29" id="29"/>
              <p:cNvSpPr txBox="true"/>
              <p:nvPr/>
            </p:nvSpPr>
            <p:spPr>
              <a:xfrm>
                <a:off x="0" y="-9525"/>
                <a:ext cx="1142878" cy="1126977"/>
              </a:xfrm>
              <a:prstGeom prst="rect">
                <a:avLst/>
              </a:prstGeom>
            </p:spPr>
            <p:txBody>
              <a:bodyPr anchor="ctr" rtlCol="false" tIns="50800" lIns="50800" bIns="50800" rIns="50800"/>
              <a:lstStyle/>
              <a:p>
                <a:pPr algn="ctr" marL="518162" indent="-259081" lvl="1">
                  <a:lnSpc>
                    <a:spcPts val="2880"/>
                  </a:lnSpc>
                  <a:spcBef>
                    <a:spcPct val="0"/>
                  </a:spcBef>
                  <a:buFont typeface="Arial"/>
                  <a:buChar char="•"/>
                </a:pPr>
                <a:r>
                  <a:rPr lang="en-US" sz="2400" strike="noStrike" u="none">
                    <a:solidFill>
                      <a:srgbClr val="002663"/>
                    </a:solidFill>
                    <a:latin typeface="Arimo Bold"/>
                    <a:ea typeface="Arimo Bold"/>
                    <a:cs typeface="Arimo Bold"/>
                    <a:sym typeface="Arimo Bold"/>
                  </a:rPr>
                  <a:t>Iteration 3</a:t>
                </a:r>
                <a:r>
                  <a:rPr lang="en-US" sz="2400" strike="noStrike" u="none">
                    <a:solidFill>
                      <a:srgbClr val="002663"/>
                    </a:solidFill>
                    <a:latin typeface="Arimo"/>
                    <a:ea typeface="Arimo"/>
                    <a:cs typeface="Arimo"/>
                    <a:sym typeface="Arimo"/>
                  </a:rPr>
                  <a:t> led to a significant jump in accuracy from</a:t>
                </a:r>
                <a:r>
                  <a:rPr lang="en-US" sz="2400" strike="noStrike" u="none">
                    <a:solidFill>
                      <a:srgbClr val="002663"/>
                    </a:solidFill>
                    <a:latin typeface="Arimo Bold"/>
                    <a:ea typeface="Arimo Bold"/>
                    <a:cs typeface="Arimo Bold"/>
                    <a:sym typeface="Arimo Bold"/>
                  </a:rPr>
                  <a:t> 52%</a:t>
                </a:r>
                <a:r>
                  <a:rPr lang="en-US" sz="2400" strike="noStrike" u="none">
                    <a:solidFill>
                      <a:srgbClr val="002663"/>
                    </a:solidFill>
                    <a:latin typeface="Arimo"/>
                    <a:ea typeface="Arimo"/>
                    <a:cs typeface="Arimo"/>
                    <a:sym typeface="Arimo"/>
                  </a:rPr>
                  <a:t> to </a:t>
                </a:r>
                <a:r>
                  <a:rPr lang="en-US" sz="2400" strike="noStrike" u="none">
                    <a:solidFill>
                      <a:srgbClr val="002663"/>
                    </a:solidFill>
                    <a:latin typeface="Arimo Bold"/>
                    <a:ea typeface="Arimo Bold"/>
                    <a:cs typeface="Arimo Bold"/>
                    <a:sym typeface="Arimo Bold"/>
                  </a:rPr>
                  <a:t>65%</a:t>
                </a:r>
                <a:r>
                  <a:rPr lang="en-US" sz="2400" strike="noStrike" u="none">
                    <a:solidFill>
                      <a:srgbClr val="002663"/>
                    </a:solidFill>
                    <a:latin typeface="Arimo"/>
                    <a:ea typeface="Arimo"/>
                    <a:cs typeface="Arimo"/>
                    <a:sym typeface="Arimo"/>
                  </a:rPr>
                  <a:t> due to optimized </a:t>
                </a:r>
                <a:r>
                  <a:rPr lang="en-US" sz="2400" strike="noStrike" u="none">
                    <a:solidFill>
                      <a:srgbClr val="002663"/>
                    </a:solidFill>
                    <a:latin typeface="Arimo Bold"/>
                    <a:ea typeface="Arimo Bold"/>
                    <a:cs typeface="Arimo Bold"/>
                    <a:sym typeface="Arimo Bold"/>
                  </a:rPr>
                  <a:t>feature engineering and hyperparameter tuning</a:t>
                </a:r>
                <a:r>
                  <a:rPr lang="en-US" sz="2400" strike="noStrike" u="none">
                    <a:solidFill>
                      <a:srgbClr val="002663"/>
                    </a:solidFill>
                    <a:latin typeface="Arimo"/>
                    <a:ea typeface="Arimo"/>
                    <a:cs typeface="Arimo"/>
                    <a:sym typeface="Arimo"/>
                  </a:rPr>
                  <a:t>.</a:t>
                </a:r>
              </a:p>
              <a:p>
                <a:pPr algn="ctr" marL="518162" indent="-259081" lvl="1">
                  <a:lnSpc>
                    <a:spcPts val="2880"/>
                  </a:lnSpc>
                  <a:spcBef>
                    <a:spcPct val="0"/>
                  </a:spcBef>
                  <a:buFont typeface="Arial"/>
                  <a:buChar char="•"/>
                </a:pPr>
                <a:r>
                  <a:rPr lang="en-US" sz="2400" strike="noStrike" u="none">
                    <a:solidFill>
                      <a:srgbClr val="002663"/>
                    </a:solidFill>
                    <a:latin typeface="Arimo Bold"/>
                    <a:ea typeface="Arimo Bold"/>
                    <a:cs typeface="Arimo Bold"/>
                    <a:sym typeface="Arimo Bold"/>
                  </a:rPr>
                  <a:t>XGBoost </a:t>
                </a:r>
                <a:r>
                  <a:rPr lang="en-US" sz="2400" strike="noStrike" u="none">
                    <a:solidFill>
                      <a:srgbClr val="002663"/>
                    </a:solidFill>
                    <a:latin typeface="Arimo"/>
                    <a:ea typeface="Arimo"/>
                    <a:cs typeface="Arimo"/>
                    <a:sym typeface="Arimo"/>
                  </a:rPr>
                  <a:t>outperformed other models consistently.</a:t>
                </a:r>
              </a:p>
            </p:txBody>
          </p:sp>
        </p:grpSp>
      </p:grpSp>
      <p:grpSp>
        <p:nvGrpSpPr>
          <p:cNvPr name="Group 30" id="30"/>
          <p:cNvGrpSpPr/>
          <p:nvPr/>
        </p:nvGrpSpPr>
        <p:grpSpPr>
          <a:xfrm rot="0">
            <a:off x="3935408" y="1282666"/>
            <a:ext cx="10417183" cy="2735344"/>
            <a:chOff x="0" y="0"/>
            <a:chExt cx="13889577" cy="3647126"/>
          </a:xfrm>
        </p:grpSpPr>
        <p:sp>
          <p:nvSpPr>
            <p:cNvPr name="Freeform 31" id="31"/>
            <p:cNvSpPr/>
            <p:nvPr/>
          </p:nvSpPr>
          <p:spPr>
            <a:xfrm flipH="false" flipV="false" rot="0">
              <a:off x="0" y="0"/>
              <a:ext cx="13889577" cy="3647126"/>
            </a:xfrm>
            <a:custGeom>
              <a:avLst/>
              <a:gdLst/>
              <a:ahLst/>
              <a:cxnLst/>
              <a:rect r="r" b="b" t="t" l="l"/>
              <a:pathLst>
                <a:path h="3647126" w="13889577">
                  <a:moveTo>
                    <a:pt x="0" y="0"/>
                  </a:moveTo>
                  <a:lnTo>
                    <a:pt x="13889577" y="0"/>
                  </a:lnTo>
                  <a:lnTo>
                    <a:pt x="13889577" y="3647126"/>
                  </a:lnTo>
                  <a:lnTo>
                    <a:pt x="0" y="3647126"/>
                  </a:lnTo>
                  <a:lnTo>
                    <a:pt x="0" y="0"/>
                  </a:lnTo>
                  <a:close/>
                </a:path>
              </a:pathLst>
            </a:custGeom>
            <a:blipFill>
              <a:blip r:embed="rId4"/>
              <a:stretch>
                <a:fillRect l="0" t="0" r="0" b="0"/>
              </a:stretch>
            </a:blipFill>
            <a:ln w="19050" cap="sq">
              <a:solidFill>
                <a:srgbClr val="5E17EB"/>
              </a:solidFill>
              <a:prstDash val="solid"/>
              <a:miter/>
            </a:ln>
          </p:spPr>
        </p:sp>
        <p:sp>
          <p:nvSpPr>
            <p:cNvPr name="Freeform 32" id="32"/>
            <p:cNvSpPr/>
            <p:nvPr/>
          </p:nvSpPr>
          <p:spPr>
            <a:xfrm flipH="false" flipV="false" rot="0">
              <a:off x="1237627" y="1167500"/>
              <a:ext cx="1387034" cy="271059"/>
            </a:xfrm>
            <a:custGeom>
              <a:avLst/>
              <a:gdLst/>
              <a:ahLst/>
              <a:cxnLst/>
              <a:rect r="r" b="b" t="t" l="l"/>
              <a:pathLst>
                <a:path h="271059" w="1387034">
                  <a:moveTo>
                    <a:pt x="0" y="0"/>
                  </a:moveTo>
                  <a:lnTo>
                    <a:pt x="1387035" y="0"/>
                  </a:lnTo>
                  <a:lnTo>
                    <a:pt x="1387035" y="271060"/>
                  </a:lnTo>
                  <a:lnTo>
                    <a:pt x="0" y="271060"/>
                  </a:lnTo>
                  <a:lnTo>
                    <a:pt x="0" y="0"/>
                  </a:lnTo>
                  <a:close/>
                </a:path>
              </a:pathLst>
            </a:custGeom>
            <a:blipFill>
              <a:blip r:embed="rId5"/>
              <a:stretch>
                <a:fillRect l="0" t="0" r="-95656" b="-125433"/>
              </a:stretch>
            </a:blipFill>
          </p:spPr>
        </p:sp>
        <p:sp>
          <p:nvSpPr>
            <p:cNvPr name="Freeform 33" id="33"/>
            <p:cNvSpPr/>
            <p:nvPr/>
          </p:nvSpPr>
          <p:spPr>
            <a:xfrm flipH="false" flipV="false" rot="0">
              <a:off x="2574037" y="920185"/>
              <a:ext cx="715787" cy="518375"/>
            </a:xfrm>
            <a:custGeom>
              <a:avLst/>
              <a:gdLst/>
              <a:ahLst/>
              <a:cxnLst/>
              <a:rect r="r" b="b" t="t" l="l"/>
              <a:pathLst>
                <a:path h="518375" w="715787">
                  <a:moveTo>
                    <a:pt x="0" y="0"/>
                  </a:moveTo>
                  <a:lnTo>
                    <a:pt x="715787" y="0"/>
                  </a:lnTo>
                  <a:lnTo>
                    <a:pt x="715787" y="518375"/>
                  </a:lnTo>
                  <a:lnTo>
                    <a:pt x="0" y="518375"/>
                  </a:lnTo>
                  <a:lnTo>
                    <a:pt x="0" y="0"/>
                  </a:lnTo>
                  <a:close/>
                </a:path>
              </a:pathLst>
            </a:custGeom>
            <a:blipFill>
              <a:blip r:embed="rId5"/>
              <a:stretch>
                <a:fillRect l="-175489" t="0" r="-367773" b="-100000"/>
              </a:stretch>
            </a:blipFill>
          </p:spPr>
        </p:sp>
      </p:grpSp>
      <p:sp>
        <p:nvSpPr>
          <p:cNvPr name="TextBox 34" id="34"/>
          <p:cNvSpPr txBox="true"/>
          <p:nvPr/>
        </p:nvSpPr>
        <p:spPr>
          <a:xfrm rot="0">
            <a:off x="198181" y="143779"/>
            <a:ext cx="5357681" cy="323093"/>
          </a:xfrm>
          <a:prstGeom prst="rect">
            <a:avLst/>
          </a:prstGeom>
        </p:spPr>
        <p:txBody>
          <a:bodyPr anchor="t" rtlCol="false" tIns="0" lIns="0" bIns="0" rIns="0">
            <a:spAutoFit/>
          </a:bodyPr>
          <a:lstStyle/>
          <a:p>
            <a:pPr algn="l">
              <a:lnSpc>
                <a:spcPts val="2666"/>
              </a:lnSpc>
            </a:pPr>
            <a:r>
              <a:rPr lang="en-US" sz="1904">
                <a:solidFill>
                  <a:srgbClr val="FFFFFF"/>
                </a:solidFill>
                <a:latin typeface="Montserrat Bold"/>
                <a:ea typeface="Montserrat Bold"/>
                <a:cs typeface="Montserrat Bold"/>
                <a:sym typeface="Montserrat Bold"/>
              </a:rPr>
              <a:t>MODEL PERFORMANCE – ALL ITERATIONS</a:t>
            </a:r>
          </a:p>
        </p:txBody>
      </p:sp>
      <p:sp>
        <p:nvSpPr>
          <p:cNvPr name="TextBox 35" id="35"/>
          <p:cNvSpPr txBox="true"/>
          <p:nvPr/>
        </p:nvSpPr>
        <p:spPr>
          <a:xfrm rot="0">
            <a:off x="9126595" y="9756342"/>
            <a:ext cx="2488077"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Feature Engineering</a:t>
            </a:r>
          </a:p>
        </p:txBody>
      </p:sp>
      <p:sp>
        <p:nvSpPr>
          <p:cNvPr name="TextBox 36" id="36"/>
          <p:cNvSpPr txBox="true"/>
          <p:nvPr/>
        </p:nvSpPr>
        <p:spPr>
          <a:xfrm rot="0">
            <a:off x="2977887" y="9783593"/>
            <a:ext cx="2620929"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960000">
                    <a:alpha val="69804"/>
                  </a:srgbClr>
                </a:solidFill>
                <a:latin typeface="Montserrat Bold"/>
                <a:ea typeface="Montserrat Bold"/>
                <a:cs typeface="Montserrat Bold"/>
                <a:sym typeface="Montserrat Bold"/>
              </a:rPr>
              <a:t>Model Performance</a:t>
            </a:r>
          </a:p>
        </p:txBody>
      </p:sp>
      <p:sp>
        <p:nvSpPr>
          <p:cNvPr name="TextBox 37" id="37"/>
          <p:cNvSpPr txBox="true"/>
          <p:nvPr/>
        </p:nvSpPr>
        <p:spPr>
          <a:xfrm rot="0">
            <a:off x="741369" y="9780104"/>
            <a:ext cx="1509761"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Summary </a:t>
            </a:r>
          </a:p>
        </p:txBody>
      </p:sp>
      <p:sp>
        <p:nvSpPr>
          <p:cNvPr name="TextBox 38" id="38"/>
          <p:cNvSpPr txBox="true"/>
          <p:nvPr/>
        </p:nvSpPr>
        <p:spPr>
          <a:xfrm rot="0">
            <a:off x="15095670" y="9783593"/>
            <a:ext cx="2600987"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Improvment Potential</a:t>
            </a:r>
          </a:p>
        </p:txBody>
      </p:sp>
      <p:sp>
        <p:nvSpPr>
          <p:cNvPr name="TextBox 39" id="39"/>
          <p:cNvSpPr txBox="true"/>
          <p:nvPr/>
        </p:nvSpPr>
        <p:spPr>
          <a:xfrm rot="0">
            <a:off x="6261988" y="9780104"/>
            <a:ext cx="2069480"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Model Details</a:t>
            </a:r>
          </a:p>
        </p:txBody>
      </p:sp>
      <p:sp>
        <p:nvSpPr>
          <p:cNvPr name="TextBox 40" id="40"/>
          <p:cNvSpPr txBox="true"/>
          <p:nvPr/>
        </p:nvSpPr>
        <p:spPr>
          <a:xfrm rot="0">
            <a:off x="12281422" y="9783593"/>
            <a:ext cx="2424112"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Sampling Technique</a:t>
            </a:r>
          </a:p>
        </p:txBody>
      </p:sp>
      <p:sp>
        <p:nvSpPr>
          <p:cNvPr name="TextBox 41" id="41"/>
          <p:cNvSpPr txBox="true"/>
          <p:nvPr/>
        </p:nvSpPr>
        <p:spPr>
          <a:xfrm rot="0">
            <a:off x="1955693" y="4322811"/>
            <a:ext cx="8317376" cy="896212"/>
          </a:xfrm>
          <a:prstGeom prst="rect">
            <a:avLst/>
          </a:prstGeom>
        </p:spPr>
        <p:txBody>
          <a:bodyPr anchor="t" rtlCol="false" tIns="0" lIns="0" bIns="0" rIns="0">
            <a:spAutoFit/>
          </a:bodyPr>
          <a:lstStyle/>
          <a:p>
            <a:pPr algn="ctr">
              <a:lnSpc>
                <a:spcPts val="3600"/>
              </a:lnSpc>
            </a:pPr>
            <a:r>
              <a:rPr lang="en-US" sz="3000">
                <a:solidFill>
                  <a:srgbClr val="162B73"/>
                </a:solidFill>
                <a:latin typeface="Arimo Bold"/>
                <a:ea typeface="Arimo Bold"/>
                <a:cs typeface="Arimo Bold"/>
                <a:sym typeface="Arimo Bold"/>
              </a:rPr>
              <a:t>Accuracy</a:t>
            </a:r>
          </a:p>
          <a:p>
            <a:pPr algn="ctr">
              <a:lnSpc>
                <a:spcPts val="3240"/>
              </a:lnSpc>
            </a:pPr>
            <a:r>
              <a:rPr lang="en-US" sz="2700">
                <a:solidFill>
                  <a:srgbClr val="162B73"/>
                </a:solidFill>
                <a:latin typeface="Arimo"/>
                <a:ea typeface="Arimo"/>
                <a:cs typeface="Arimo"/>
                <a:sym typeface="Arimo"/>
              </a:rPr>
              <a:t>[Out of Sample/Validation Results]</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430199" y="2592297"/>
            <a:ext cx="8713801" cy="6837204"/>
            <a:chOff x="0" y="0"/>
            <a:chExt cx="1074715" cy="843265"/>
          </a:xfrm>
        </p:grpSpPr>
        <p:sp>
          <p:nvSpPr>
            <p:cNvPr name="Freeform 3" id="3"/>
            <p:cNvSpPr/>
            <p:nvPr/>
          </p:nvSpPr>
          <p:spPr>
            <a:xfrm flipH="false" flipV="false" rot="0">
              <a:off x="0" y="0"/>
              <a:ext cx="1074715" cy="843265"/>
            </a:xfrm>
            <a:custGeom>
              <a:avLst/>
              <a:gdLst/>
              <a:ahLst/>
              <a:cxnLst/>
              <a:rect r="r" b="b" t="t" l="l"/>
              <a:pathLst>
                <a:path h="843265" w="1074715">
                  <a:moveTo>
                    <a:pt x="19546" y="0"/>
                  </a:moveTo>
                  <a:lnTo>
                    <a:pt x="1055169" y="0"/>
                  </a:lnTo>
                  <a:cubicBezTo>
                    <a:pt x="1065964" y="0"/>
                    <a:pt x="1074715" y="8751"/>
                    <a:pt x="1074715" y="19546"/>
                  </a:cubicBezTo>
                  <a:lnTo>
                    <a:pt x="1074715" y="823719"/>
                  </a:lnTo>
                  <a:cubicBezTo>
                    <a:pt x="1074715" y="834514"/>
                    <a:pt x="1065964" y="843265"/>
                    <a:pt x="1055169" y="843265"/>
                  </a:cubicBezTo>
                  <a:lnTo>
                    <a:pt x="19546" y="843265"/>
                  </a:lnTo>
                  <a:cubicBezTo>
                    <a:pt x="8751" y="843265"/>
                    <a:pt x="0" y="834514"/>
                    <a:pt x="0" y="823719"/>
                  </a:cubicBezTo>
                  <a:lnTo>
                    <a:pt x="0" y="19546"/>
                  </a:lnTo>
                  <a:cubicBezTo>
                    <a:pt x="0" y="8751"/>
                    <a:pt x="8751" y="0"/>
                    <a:pt x="19546" y="0"/>
                  </a:cubicBezTo>
                  <a:close/>
                </a:path>
              </a:pathLst>
            </a:custGeom>
            <a:solidFill>
              <a:srgbClr val="5E17EB"/>
            </a:solidFill>
            <a:ln w="28575" cap="rnd">
              <a:solidFill>
                <a:srgbClr val="FFFFFF"/>
              </a:solidFill>
              <a:prstDash val="dash"/>
              <a:round/>
            </a:ln>
          </p:spPr>
        </p:sp>
        <p:sp>
          <p:nvSpPr>
            <p:cNvPr name="TextBox 4" id="4"/>
            <p:cNvSpPr txBox="true"/>
            <p:nvPr/>
          </p:nvSpPr>
          <p:spPr>
            <a:xfrm>
              <a:off x="0" y="-38100"/>
              <a:ext cx="1074715" cy="881365"/>
            </a:xfrm>
            <a:prstGeom prst="rect">
              <a:avLst/>
            </a:prstGeom>
          </p:spPr>
          <p:txBody>
            <a:bodyPr anchor="ctr" rtlCol="false" tIns="50800" lIns="50800" bIns="50800" rIns="50800"/>
            <a:lstStyle/>
            <a:p>
              <a:pPr algn="ctr" marL="0" indent="0" lvl="0">
                <a:lnSpc>
                  <a:spcPts val="3360"/>
                </a:lnSpc>
                <a:spcBef>
                  <a:spcPct val="0"/>
                </a:spcBef>
              </a:pPr>
            </a:p>
          </p:txBody>
        </p:sp>
      </p:grpSp>
      <p:grpSp>
        <p:nvGrpSpPr>
          <p:cNvPr name="Group 5" id="5"/>
          <p:cNvGrpSpPr/>
          <p:nvPr/>
        </p:nvGrpSpPr>
        <p:grpSpPr>
          <a:xfrm rot="0">
            <a:off x="410794" y="1576058"/>
            <a:ext cx="17466412" cy="834598"/>
            <a:chOff x="0" y="0"/>
            <a:chExt cx="23288550" cy="1112798"/>
          </a:xfrm>
        </p:grpSpPr>
        <p:sp>
          <p:nvSpPr>
            <p:cNvPr name="Freeform 6" id="6"/>
            <p:cNvSpPr/>
            <p:nvPr/>
          </p:nvSpPr>
          <p:spPr>
            <a:xfrm flipH="false" flipV="false" rot="0">
              <a:off x="38100" y="38100"/>
              <a:ext cx="23212425" cy="1036574"/>
            </a:xfrm>
            <a:custGeom>
              <a:avLst/>
              <a:gdLst/>
              <a:ahLst/>
              <a:cxnLst/>
              <a:rect r="r" b="b" t="t" l="l"/>
              <a:pathLst>
                <a:path h="1036574" w="23212425">
                  <a:moveTo>
                    <a:pt x="0" y="172720"/>
                  </a:moveTo>
                  <a:cubicBezTo>
                    <a:pt x="0" y="77343"/>
                    <a:pt x="82804" y="0"/>
                    <a:pt x="184912" y="0"/>
                  </a:cubicBezTo>
                  <a:lnTo>
                    <a:pt x="23027512" y="0"/>
                  </a:lnTo>
                  <a:cubicBezTo>
                    <a:pt x="23129621" y="0"/>
                    <a:pt x="23212425" y="77343"/>
                    <a:pt x="23212425" y="172720"/>
                  </a:cubicBezTo>
                  <a:lnTo>
                    <a:pt x="23212425" y="863854"/>
                  </a:lnTo>
                  <a:cubicBezTo>
                    <a:pt x="23212425" y="959231"/>
                    <a:pt x="23129621" y="1036574"/>
                    <a:pt x="23027512" y="1036574"/>
                  </a:cubicBezTo>
                  <a:lnTo>
                    <a:pt x="184912" y="1036574"/>
                  </a:lnTo>
                  <a:cubicBezTo>
                    <a:pt x="82804" y="1036574"/>
                    <a:pt x="0" y="959231"/>
                    <a:pt x="0" y="863854"/>
                  </a:cubicBezTo>
                  <a:close/>
                </a:path>
              </a:pathLst>
            </a:custGeom>
            <a:solidFill>
              <a:srgbClr val="C7C8C7"/>
            </a:solidFill>
          </p:spPr>
        </p:sp>
        <p:sp>
          <p:nvSpPr>
            <p:cNvPr name="Freeform 7" id="7"/>
            <p:cNvSpPr/>
            <p:nvPr/>
          </p:nvSpPr>
          <p:spPr>
            <a:xfrm flipH="false" flipV="false" rot="0">
              <a:off x="0" y="0"/>
              <a:ext cx="23288625" cy="1112774"/>
            </a:xfrm>
            <a:custGeom>
              <a:avLst/>
              <a:gdLst/>
              <a:ahLst/>
              <a:cxnLst/>
              <a:rect r="r" b="b" t="t" l="l"/>
              <a:pathLst>
                <a:path h="1112774" w="23288625">
                  <a:moveTo>
                    <a:pt x="0" y="210820"/>
                  </a:moveTo>
                  <a:cubicBezTo>
                    <a:pt x="0" y="92075"/>
                    <a:pt x="102235" y="0"/>
                    <a:pt x="223012" y="0"/>
                  </a:cubicBezTo>
                  <a:lnTo>
                    <a:pt x="23065612" y="0"/>
                  </a:lnTo>
                  <a:lnTo>
                    <a:pt x="23065612" y="38100"/>
                  </a:lnTo>
                  <a:lnTo>
                    <a:pt x="23065612" y="0"/>
                  </a:lnTo>
                  <a:cubicBezTo>
                    <a:pt x="23186262" y="0"/>
                    <a:pt x="23288625" y="92075"/>
                    <a:pt x="23288625" y="210820"/>
                  </a:cubicBezTo>
                  <a:lnTo>
                    <a:pt x="23250525" y="210820"/>
                  </a:lnTo>
                  <a:lnTo>
                    <a:pt x="23288625" y="210820"/>
                  </a:lnTo>
                  <a:lnTo>
                    <a:pt x="23288625" y="901954"/>
                  </a:lnTo>
                  <a:lnTo>
                    <a:pt x="23250525" y="901954"/>
                  </a:lnTo>
                  <a:lnTo>
                    <a:pt x="23288625" y="901954"/>
                  </a:lnTo>
                  <a:cubicBezTo>
                    <a:pt x="23288625" y="1020826"/>
                    <a:pt x="23186389" y="1112774"/>
                    <a:pt x="23065612" y="1112774"/>
                  </a:cubicBezTo>
                  <a:lnTo>
                    <a:pt x="23065612" y="1074674"/>
                  </a:lnTo>
                  <a:lnTo>
                    <a:pt x="23065612" y="1112774"/>
                  </a:lnTo>
                  <a:lnTo>
                    <a:pt x="223012" y="1112774"/>
                  </a:lnTo>
                  <a:lnTo>
                    <a:pt x="223012" y="1074674"/>
                  </a:lnTo>
                  <a:lnTo>
                    <a:pt x="223012" y="1112774"/>
                  </a:lnTo>
                  <a:cubicBezTo>
                    <a:pt x="102235" y="1112774"/>
                    <a:pt x="0" y="1020826"/>
                    <a:pt x="0" y="901954"/>
                  </a:cubicBezTo>
                  <a:lnTo>
                    <a:pt x="0" y="210820"/>
                  </a:lnTo>
                  <a:lnTo>
                    <a:pt x="38100" y="210820"/>
                  </a:lnTo>
                  <a:lnTo>
                    <a:pt x="0" y="210820"/>
                  </a:lnTo>
                  <a:moveTo>
                    <a:pt x="76200" y="210820"/>
                  </a:moveTo>
                  <a:lnTo>
                    <a:pt x="76200" y="901954"/>
                  </a:lnTo>
                  <a:lnTo>
                    <a:pt x="38100" y="901954"/>
                  </a:lnTo>
                  <a:lnTo>
                    <a:pt x="76200" y="901954"/>
                  </a:lnTo>
                  <a:cubicBezTo>
                    <a:pt x="76200" y="973963"/>
                    <a:pt x="139446" y="1036574"/>
                    <a:pt x="223012" y="1036574"/>
                  </a:cubicBezTo>
                  <a:lnTo>
                    <a:pt x="23065612" y="1036574"/>
                  </a:lnTo>
                  <a:cubicBezTo>
                    <a:pt x="23149178" y="1036574"/>
                    <a:pt x="23212425" y="973836"/>
                    <a:pt x="23212425" y="901954"/>
                  </a:cubicBezTo>
                  <a:lnTo>
                    <a:pt x="23212425" y="210820"/>
                  </a:lnTo>
                  <a:cubicBezTo>
                    <a:pt x="23212425" y="138811"/>
                    <a:pt x="23149178" y="76200"/>
                    <a:pt x="23065612" y="76200"/>
                  </a:cubicBezTo>
                  <a:lnTo>
                    <a:pt x="223012" y="76200"/>
                  </a:lnTo>
                  <a:lnTo>
                    <a:pt x="223012" y="38100"/>
                  </a:lnTo>
                  <a:lnTo>
                    <a:pt x="223012" y="76200"/>
                  </a:lnTo>
                  <a:cubicBezTo>
                    <a:pt x="139446" y="76200"/>
                    <a:pt x="76200" y="138938"/>
                    <a:pt x="76200" y="210820"/>
                  </a:cubicBezTo>
                  <a:close/>
                </a:path>
              </a:pathLst>
            </a:custGeom>
            <a:solidFill>
              <a:srgbClr val="FFFFFF"/>
            </a:solidFill>
          </p:spPr>
        </p:sp>
        <p:sp>
          <p:nvSpPr>
            <p:cNvPr name="TextBox 8" id="8"/>
            <p:cNvSpPr txBox="true"/>
            <p:nvPr/>
          </p:nvSpPr>
          <p:spPr>
            <a:xfrm>
              <a:off x="0" y="-19050"/>
              <a:ext cx="23288550" cy="1131848"/>
            </a:xfrm>
            <a:prstGeom prst="rect">
              <a:avLst/>
            </a:prstGeom>
          </p:spPr>
          <p:txBody>
            <a:bodyPr anchor="ctr" rtlCol="false" tIns="50800" lIns="50800" bIns="50800" rIns="50800"/>
            <a:lstStyle/>
            <a:p>
              <a:pPr algn="ctr">
                <a:lnSpc>
                  <a:spcPts val="3240"/>
                </a:lnSpc>
              </a:pPr>
              <a:r>
                <a:rPr lang="en-US" sz="2700">
                  <a:solidFill>
                    <a:srgbClr val="002663"/>
                  </a:solidFill>
                  <a:latin typeface="Arimo Bold"/>
                  <a:ea typeface="Arimo Bold"/>
                  <a:cs typeface="Arimo Bold"/>
                  <a:sym typeface="Arimo Bold"/>
                </a:rPr>
                <a:t>Detailed overview of the Modeling Technique</a:t>
              </a:r>
            </a:p>
          </p:txBody>
        </p:sp>
      </p:grpSp>
      <p:grpSp>
        <p:nvGrpSpPr>
          <p:cNvPr name="Group 9" id="9"/>
          <p:cNvGrpSpPr/>
          <p:nvPr/>
        </p:nvGrpSpPr>
        <p:grpSpPr>
          <a:xfrm rot="0">
            <a:off x="313767" y="1038225"/>
            <a:ext cx="12349097" cy="457575"/>
            <a:chOff x="0" y="0"/>
            <a:chExt cx="2677096" cy="99195"/>
          </a:xfrm>
        </p:grpSpPr>
        <p:sp>
          <p:nvSpPr>
            <p:cNvPr name="Freeform 10" id="10"/>
            <p:cNvSpPr/>
            <p:nvPr/>
          </p:nvSpPr>
          <p:spPr>
            <a:xfrm flipH="false" flipV="false" rot="0">
              <a:off x="0" y="0"/>
              <a:ext cx="2677096" cy="99195"/>
            </a:xfrm>
            <a:custGeom>
              <a:avLst/>
              <a:gdLst/>
              <a:ahLst/>
              <a:cxnLst/>
              <a:rect r="r" b="b" t="t" l="l"/>
              <a:pathLst>
                <a:path h="99195" w="2677096">
                  <a:moveTo>
                    <a:pt x="8777" y="0"/>
                  </a:moveTo>
                  <a:lnTo>
                    <a:pt x="2668319" y="0"/>
                  </a:lnTo>
                  <a:cubicBezTo>
                    <a:pt x="2673167" y="0"/>
                    <a:pt x="2677096" y="3930"/>
                    <a:pt x="2677096" y="8777"/>
                  </a:cubicBezTo>
                  <a:lnTo>
                    <a:pt x="2677096" y="90418"/>
                  </a:lnTo>
                  <a:cubicBezTo>
                    <a:pt x="2677096" y="95266"/>
                    <a:pt x="2673167" y="99195"/>
                    <a:pt x="2668319" y="99195"/>
                  </a:cubicBezTo>
                  <a:lnTo>
                    <a:pt x="8777" y="99195"/>
                  </a:lnTo>
                  <a:cubicBezTo>
                    <a:pt x="6449" y="99195"/>
                    <a:pt x="4217" y="98271"/>
                    <a:pt x="2571" y="96625"/>
                  </a:cubicBezTo>
                  <a:cubicBezTo>
                    <a:pt x="925" y="94979"/>
                    <a:pt x="0" y="92746"/>
                    <a:pt x="0" y="90418"/>
                  </a:cubicBezTo>
                  <a:lnTo>
                    <a:pt x="0" y="8777"/>
                  </a:lnTo>
                  <a:cubicBezTo>
                    <a:pt x="0" y="3930"/>
                    <a:pt x="3930" y="0"/>
                    <a:pt x="8777" y="0"/>
                  </a:cubicBezTo>
                  <a:close/>
                </a:path>
              </a:pathLst>
            </a:custGeom>
            <a:solidFill>
              <a:srgbClr val="EFEDED"/>
            </a:solidFill>
            <a:ln cap="sq">
              <a:noFill/>
              <a:prstDash val="solid"/>
              <a:miter/>
            </a:ln>
          </p:spPr>
        </p:sp>
        <p:sp>
          <p:nvSpPr>
            <p:cNvPr name="TextBox 11" id="11"/>
            <p:cNvSpPr txBox="true"/>
            <p:nvPr/>
          </p:nvSpPr>
          <p:spPr>
            <a:xfrm>
              <a:off x="0" y="-66675"/>
              <a:ext cx="2677096" cy="165870"/>
            </a:xfrm>
            <a:prstGeom prst="rect">
              <a:avLst/>
            </a:prstGeom>
          </p:spPr>
          <p:txBody>
            <a:bodyPr anchor="ctr" rtlCol="false" tIns="55809" lIns="55809" bIns="55809" rIns="55809"/>
            <a:lstStyle/>
            <a:p>
              <a:pPr algn="ctr">
                <a:lnSpc>
                  <a:spcPts val="3359"/>
                </a:lnSpc>
                <a:spcBef>
                  <a:spcPct val="0"/>
                </a:spcBef>
              </a:pPr>
            </a:p>
          </p:txBody>
        </p:sp>
      </p:grpSp>
      <p:sp>
        <p:nvSpPr>
          <p:cNvPr name="Freeform 12" id="12"/>
          <p:cNvSpPr/>
          <p:nvPr/>
        </p:nvSpPr>
        <p:spPr>
          <a:xfrm flipH="false" flipV="false" rot="0">
            <a:off x="17119799" y="242035"/>
            <a:ext cx="867964" cy="867964"/>
          </a:xfrm>
          <a:custGeom>
            <a:avLst/>
            <a:gdLst/>
            <a:ahLst/>
            <a:cxnLst/>
            <a:rect r="r" b="b" t="t" l="l"/>
            <a:pathLst>
              <a:path h="867964" w="867964">
                <a:moveTo>
                  <a:pt x="0" y="0"/>
                </a:moveTo>
                <a:lnTo>
                  <a:pt x="867964" y="0"/>
                </a:lnTo>
                <a:lnTo>
                  <a:pt x="867964" y="867964"/>
                </a:lnTo>
                <a:lnTo>
                  <a:pt x="0" y="867964"/>
                </a:lnTo>
                <a:lnTo>
                  <a:pt x="0" y="0"/>
                </a:lnTo>
                <a:close/>
              </a:path>
            </a:pathLst>
          </a:custGeom>
          <a:blipFill>
            <a:blip r:embed="rId2"/>
            <a:stretch>
              <a:fillRect l="0" t="0" r="0" b="0"/>
            </a:stretch>
          </a:blipFill>
        </p:spPr>
      </p:sp>
      <p:grpSp>
        <p:nvGrpSpPr>
          <p:cNvPr name="Group 13" id="13"/>
          <p:cNvGrpSpPr/>
          <p:nvPr/>
        </p:nvGrpSpPr>
        <p:grpSpPr>
          <a:xfrm rot="0">
            <a:off x="-1095673" y="-1026553"/>
            <a:ext cx="7746157" cy="1672576"/>
            <a:chOff x="0" y="0"/>
            <a:chExt cx="2040140" cy="440514"/>
          </a:xfrm>
        </p:grpSpPr>
        <p:sp>
          <p:nvSpPr>
            <p:cNvPr name="Freeform 14" id="14"/>
            <p:cNvSpPr/>
            <p:nvPr/>
          </p:nvSpPr>
          <p:spPr>
            <a:xfrm flipH="false" flipV="false" rot="0">
              <a:off x="0" y="0"/>
              <a:ext cx="2034242" cy="440514"/>
            </a:xfrm>
            <a:custGeom>
              <a:avLst/>
              <a:gdLst/>
              <a:ahLst/>
              <a:cxnLst/>
              <a:rect r="r" b="b" t="t" l="l"/>
              <a:pathLst>
                <a:path h="440514" w="2034242">
                  <a:moveTo>
                    <a:pt x="1816951" y="0"/>
                  </a:moveTo>
                  <a:lnTo>
                    <a:pt x="19989" y="0"/>
                  </a:lnTo>
                  <a:cubicBezTo>
                    <a:pt x="8949" y="0"/>
                    <a:pt x="0" y="8949"/>
                    <a:pt x="0" y="19989"/>
                  </a:cubicBezTo>
                  <a:lnTo>
                    <a:pt x="0" y="420525"/>
                  </a:lnTo>
                  <a:cubicBezTo>
                    <a:pt x="0" y="431565"/>
                    <a:pt x="8949" y="440514"/>
                    <a:pt x="19989" y="440514"/>
                  </a:cubicBezTo>
                  <a:lnTo>
                    <a:pt x="1816951" y="440514"/>
                  </a:lnTo>
                  <a:cubicBezTo>
                    <a:pt x="1829693" y="440514"/>
                    <a:pt x="1841854" y="435187"/>
                    <a:pt x="1850494" y="425822"/>
                  </a:cubicBezTo>
                  <a:lnTo>
                    <a:pt x="2026586" y="234949"/>
                  </a:lnTo>
                  <a:cubicBezTo>
                    <a:pt x="2034242" y="226650"/>
                    <a:pt x="2034242" y="213864"/>
                    <a:pt x="2026586" y="205565"/>
                  </a:cubicBezTo>
                  <a:lnTo>
                    <a:pt x="1850494" y="14692"/>
                  </a:lnTo>
                  <a:cubicBezTo>
                    <a:pt x="1841854" y="5327"/>
                    <a:pt x="1829693" y="0"/>
                    <a:pt x="1816951" y="0"/>
                  </a:cubicBezTo>
                  <a:close/>
                </a:path>
              </a:pathLst>
            </a:custGeom>
            <a:solidFill>
              <a:srgbClr val="000000">
                <a:alpha val="0"/>
              </a:srgbClr>
            </a:solidFill>
            <a:ln w="38100" cap="sq">
              <a:solidFill>
                <a:srgbClr val="FFFFFF"/>
              </a:solidFill>
              <a:prstDash val="solid"/>
              <a:miter/>
            </a:ln>
          </p:spPr>
        </p:sp>
        <p:sp>
          <p:nvSpPr>
            <p:cNvPr name="TextBox 15" id="15"/>
            <p:cNvSpPr txBox="true"/>
            <p:nvPr/>
          </p:nvSpPr>
          <p:spPr>
            <a:xfrm>
              <a:off x="0" y="-38100"/>
              <a:ext cx="1925840" cy="478614"/>
            </a:xfrm>
            <a:prstGeom prst="rect">
              <a:avLst/>
            </a:prstGeom>
          </p:spPr>
          <p:txBody>
            <a:bodyPr anchor="ctr" rtlCol="false" tIns="50800" lIns="50800" bIns="50800" rIns="50800"/>
            <a:lstStyle/>
            <a:p>
              <a:pPr algn="ctr">
                <a:lnSpc>
                  <a:spcPts val="3360"/>
                </a:lnSpc>
              </a:pPr>
            </a:p>
          </p:txBody>
        </p:sp>
      </p:grpSp>
      <p:grpSp>
        <p:nvGrpSpPr>
          <p:cNvPr name="Group 16" id="16"/>
          <p:cNvGrpSpPr/>
          <p:nvPr/>
        </p:nvGrpSpPr>
        <p:grpSpPr>
          <a:xfrm rot="0">
            <a:off x="-170315" y="-798423"/>
            <a:ext cx="5735702" cy="1758772"/>
            <a:chOff x="0" y="0"/>
            <a:chExt cx="1510637" cy="463216"/>
          </a:xfrm>
        </p:grpSpPr>
        <p:sp>
          <p:nvSpPr>
            <p:cNvPr name="Freeform 17" id="17"/>
            <p:cNvSpPr/>
            <p:nvPr/>
          </p:nvSpPr>
          <p:spPr>
            <a:xfrm flipH="false" flipV="false" rot="0">
              <a:off x="0" y="0"/>
              <a:ext cx="1503020" cy="463216"/>
            </a:xfrm>
            <a:custGeom>
              <a:avLst/>
              <a:gdLst/>
              <a:ahLst/>
              <a:cxnLst/>
              <a:rect r="r" b="b" t="t" l="l"/>
              <a:pathLst>
                <a:path h="463216" w="1503020">
                  <a:moveTo>
                    <a:pt x="1280442" y="0"/>
                  </a:moveTo>
                  <a:lnTo>
                    <a:pt x="26996" y="0"/>
                  </a:lnTo>
                  <a:cubicBezTo>
                    <a:pt x="19836" y="0"/>
                    <a:pt x="12969" y="2844"/>
                    <a:pt x="7907" y="7907"/>
                  </a:cubicBezTo>
                  <a:cubicBezTo>
                    <a:pt x="2844" y="12969"/>
                    <a:pt x="0" y="19836"/>
                    <a:pt x="0" y="26996"/>
                  </a:cubicBezTo>
                  <a:lnTo>
                    <a:pt x="0" y="436220"/>
                  </a:lnTo>
                  <a:cubicBezTo>
                    <a:pt x="0" y="443380"/>
                    <a:pt x="2844" y="450246"/>
                    <a:pt x="7907" y="455309"/>
                  </a:cubicBezTo>
                  <a:cubicBezTo>
                    <a:pt x="12969" y="460371"/>
                    <a:pt x="19836" y="463216"/>
                    <a:pt x="26996" y="463216"/>
                  </a:cubicBezTo>
                  <a:lnTo>
                    <a:pt x="1280442" y="463216"/>
                  </a:lnTo>
                  <a:cubicBezTo>
                    <a:pt x="1297600" y="463216"/>
                    <a:pt x="1313925" y="455821"/>
                    <a:pt x="1325241" y="442923"/>
                  </a:cubicBezTo>
                  <a:lnTo>
                    <a:pt x="1492834" y="251900"/>
                  </a:lnTo>
                  <a:cubicBezTo>
                    <a:pt x="1503020" y="240290"/>
                    <a:pt x="1503020" y="222926"/>
                    <a:pt x="1492834" y="211315"/>
                  </a:cubicBezTo>
                  <a:lnTo>
                    <a:pt x="1325241" y="20293"/>
                  </a:lnTo>
                  <a:cubicBezTo>
                    <a:pt x="1313925" y="7395"/>
                    <a:pt x="1297600" y="0"/>
                    <a:pt x="1280442" y="0"/>
                  </a:cubicBezTo>
                  <a:close/>
                </a:path>
              </a:pathLst>
            </a:custGeom>
            <a:solidFill>
              <a:srgbClr val="FFFFFF"/>
            </a:solidFill>
          </p:spPr>
        </p:sp>
        <p:sp>
          <p:nvSpPr>
            <p:cNvPr name="TextBox 18" id="18"/>
            <p:cNvSpPr txBox="true"/>
            <p:nvPr/>
          </p:nvSpPr>
          <p:spPr>
            <a:xfrm>
              <a:off x="0" y="-38100"/>
              <a:ext cx="1396337" cy="501316"/>
            </a:xfrm>
            <a:prstGeom prst="rect">
              <a:avLst/>
            </a:prstGeom>
          </p:spPr>
          <p:txBody>
            <a:bodyPr anchor="ctr" rtlCol="false" tIns="50800" lIns="50800" bIns="50800" rIns="50800"/>
            <a:lstStyle/>
            <a:p>
              <a:pPr algn="ctr">
                <a:lnSpc>
                  <a:spcPts val="3360"/>
                </a:lnSpc>
              </a:pPr>
            </a:p>
          </p:txBody>
        </p:sp>
      </p:grpSp>
      <p:grpSp>
        <p:nvGrpSpPr>
          <p:cNvPr name="Group 19" id="19"/>
          <p:cNvGrpSpPr/>
          <p:nvPr/>
        </p:nvGrpSpPr>
        <p:grpSpPr>
          <a:xfrm rot="0">
            <a:off x="-170315" y="-798423"/>
            <a:ext cx="6280189" cy="1558747"/>
            <a:chOff x="0" y="0"/>
            <a:chExt cx="1654042" cy="410534"/>
          </a:xfrm>
        </p:grpSpPr>
        <p:sp>
          <p:nvSpPr>
            <p:cNvPr name="Freeform 20" id="20"/>
            <p:cNvSpPr/>
            <p:nvPr/>
          </p:nvSpPr>
          <p:spPr>
            <a:xfrm flipH="false" flipV="false" rot="0">
              <a:off x="0" y="0"/>
              <a:ext cx="1646304" cy="410534"/>
            </a:xfrm>
            <a:custGeom>
              <a:avLst/>
              <a:gdLst/>
              <a:ahLst/>
              <a:cxnLst/>
              <a:rect r="r" b="b" t="t" l="l"/>
              <a:pathLst>
                <a:path h="410534" w="1646304">
                  <a:moveTo>
                    <a:pt x="1426187" y="0"/>
                  </a:moveTo>
                  <a:lnTo>
                    <a:pt x="24655" y="0"/>
                  </a:lnTo>
                  <a:cubicBezTo>
                    <a:pt x="11038" y="0"/>
                    <a:pt x="0" y="11038"/>
                    <a:pt x="0" y="24655"/>
                  </a:cubicBezTo>
                  <a:lnTo>
                    <a:pt x="0" y="385879"/>
                  </a:lnTo>
                  <a:cubicBezTo>
                    <a:pt x="0" y="399496"/>
                    <a:pt x="11038" y="410534"/>
                    <a:pt x="24655" y="410534"/>
                  </a:cubicBezTo>
                  <a:lnTo>
                    <a:pt x="1426187" y="410534"/>
                  </a:lnTo>
                  <a:cubicBezTo>
                    <a:pt x="1441964" y="410534"/>
                    <a:pt x="1457087" y="404225"/>
                    <a:pt x="1468187" y="393012"/>
                  </a:cubicBezTo>
                  <a:lnTo>
                    <a:pt x="1636696" y="222789"/>
                  </a:lnTo>
                  <a:cubicBezTo>
                    <a:pt x="1646304" y="213083"/>
                    <a:pt x="1646304" y="197451"/>
                    <a:pt x="1636696" y="187745"/>
                  </a:cubicBezTo>
                  <a:lnTo>
                    <a:pt x="1468187" y="17522"/>
                  </a:lnTo>
                  <a:cubicBezTo>
                    <a:pt x="1457087" y="6309"/>
                    <a:pt x="1441964" y="0"/>
                    <a:pt x="1426187" y="0"/>
                  </a:cubicBezTo>
                  <a:close/>
                </a:path>
              </a:pathLst>
            </a:custGeom>
            <a:solidFill>
              <a:srgbClr val="960000"/>
            </a:solidFill>
          </p:spPr>
        </p:sp>
        <p:sp>
          <p:nvSpPr>
            <p:cNvPr name="TextBox 21" id="21"/>
            <p:cNvSpPr txBox="true"/>
            <p:nvPr/>
          </p:nvSpPr>
          <p:spPr>
            <a:xfrm>
              <a:off x="0" y="-38100"/>
              <a:ext cx="1539742" cy="448634"/>
            </a:xfrm>
            <a:prstGeom prst="rect">
              <a:avLst/>
            </a:prstGeom>
          </p:spPr>
          <p:txBody>
            <a:bodyPr anchor="ctr" rtlCol="false" tIns="50800" lIns="50800" bIns="50800" rIns="50800"/>
            <a:lstStyle/>
            <a:p>
              <a:pPr algn="ctr">
                <a:lnSpc>
                  <a:spcPts val="3360"/>
                </a:lnSpc>
              </a:pPr>
            </a:p>
          </p:txBody>
        </p:sp>
      </p:grpSp>
      <p:grpSp>
        <p:nvGrpSpPr>
          <p:cNvPr name="Group 22" id="22"/>
          <p:cNvGrpSpPr/>
          <p:nvPr/>
        </p:nvGrpSpPr>
        <p:grpSpPr>
          <a:xfrm rot="0">
            <a:off x="-470581" y="9728420"/>
            <a:ext cx="19126261" cy="1816577"/>
            <a:chOff x="0" y="0"/>
            <a:chExt cx="4322405" cy="410534"/>
          </a:xfrm>
        </p:grpSpPr>
        <p:sp>
          <p:nvSpPr>
            <p:cNvPr name="Freeform 23" id="23"/>
            <p:cNvSpPr/>
            <p:nvPr/>
          </p:nvSpPr>
          <p:spPr>
            <a:xfrm flipH="false" flipV="false" rot="0">
              <a:off x="0" y="0"/>
              <a:ext cx="4319865" cy="410534"/>
            </a:xfrm>
            <a:custGeom>
              <a:avLst/>
              <a:gdLst/>
              <a:ahLst/>
              <a:cxnLst/>
              <a:rect r="r" b="b" t="t" l="l"/>
              <a:pathLst>
                <a:path h="410534" w="4319865">
                  <a:moveTo>
                    <a:pt x="4111110" y="0"/>
                  </a:moveTo>
                  <a:lnTo>
                    <a:pt x="8096" y="0"/>
                  </a:lnTo>
                  <a:cubicBezTo>
                    <a:pt x="3625" y="0"/>
                    <a:pt x="0" y="3625"/>
                    <a:pt x="0" y="8096"/>
                  </a:cubicBezTo>
                  <a:lnTo>
                    <a:pt x="0" y="402439"/>
                  </a:lnTo>
                  <a:cubicBezTo>
                    <a:pt x="0" y="406910"/>
                    <a:pt x="3625" y="410534"/>
                    <a:pt x="8096" y="410534"/>
                  </a:cubicBezTo>
                  <a:lnTo>
                    <a:pt x="4111110" y="410534"/>
                  </a:lnTo>
                  <a:cubicBezTo>
                    <a:pt x="4116290" y="410534"/>
                    <a:pt x="4121256" y="408463"/>
                    <a:pt x="4124901" y="404781"/>
                  </a:cubicBezTo>
                  <a:lnTo>
                    <a:pt x="4316710" y="211020"/>
                  </a:lnTo>
                  <a:cubicBezTo>
                    <a:pt x="4319865" y="207834"/>
                    <a:pt x="4319865" y="202701"/>
                    <a:pt x="4316710" y="199514"/>
                  </a:cubicBezTo>
                  <a:lnTo>
                    <a:pt x="4124901" y="5753"/>
                  </a:lnTo>
                  <a:cubicBezTo>
                    <a:pt x="4121256" y="2072"/>
                    <a:pt x="4116290" y="0"/>
                    <a:pt x="4111110" y="0"/>
                  </a:cubicBezTo>
                  <a:close/>
                </a:path>
              </a:pathLst>
            </a:custGeom>
            <a:solidFill>
              <a:srgbClr val="960000"/>
            </a:solidFill>
          </p:spPr>
        </p:sp>
        <p:sp>
          <p:nvSpPr>
            <p:cNvPr name="TextBox 24" id="24"/>
            <p:cNvSpPr txBox="true"/>
            <p:nvPr/>
          </p:nvSpPr>
          <p:spPr>
            <a:xfrm>
              <a:off x="0" y="-38100"/>
              <a:ext cx="4208105" cy="448634"/>
            </a:xfrm>
            <a:prstGeom prst="rect">
              <a:avLst/>
            </a:prstGeom>
          </p:spPr>
          <p:txBody>
            <a:bodyPr anchor="ctr" rtlCol="false" tIns="59203" lIns="59203" bIns="59203" rIns="59203"/>
            <a:lstStyle/>
            <a:p>
              <a:pPr algn="ctr">
                <a:lnSpc>
                  <a:spcPts val="3360"/>
                </a:lnSpc>
              </a:pPr>
            </a:p>
          </p:txBody>
        </p:sp>
      </p:grpSp>
      <p:grpSp>
        <p:nvGrpSpPr>
          <p:cNvPr name="Group 25" id="25"/>
          <p:cNvGrpSpPr/>
          <p:nvPr/>
        </p:nvGrpSpPr>
        <p:grpSpPr>
          <a:xfrm rot="0">
            <a:off x="4668489" y="9591675"/>
            <a:ext cx="5256478" cy="3670170"/>
            <a:chOff x="0" y="0"/>
            <a:chExt cx="873079" cy="609600"/>
          </a:xfrm>
        </p:grpSpPr>
        <p:sp>
          <p:nvSpPr>
            <p:cNvPr name="Freeform 26" id="26"/>
            <p:cNvSpPr/>
            <p:nvPr/>
          </p:nvSpPr>
          <p:spPr>
            <a:xfrm flipH="false" flipV="false" rot="0">
              <a:off x="7157" y="0"/>
              <a:ext cx="858765" cy="609600"/>
            </a:xfrm>
            <a:custGeom>
              <a:avLst/>
              <a:gdLst/>
              <a:ahLst/>
              <a:cxnLst/>
              <a:rect r="r" b="b" t="t" l="l"/>
              <a:pathLst>
                <a:path h="609600" w="858765">
                  <a:moveTo>
                    <a:pt x="225500" y="0"/>
                  </a:moveTo>
                  <a:lnTo>
                    <a:pt x="633266" y="0"/>
                  </a:lnTo>
                  <a:cubicBezTo>
                    <a:pt x="650857" y="0"/>
                    <a:pt x="666474" y="11257"/>
                    <a:pt x="672037" y="27945"/>
                  </a:cubicBezTo>
                  <a:lnTo>
                    <a:pt x="856607" y="581655"/>
                  </a:lnTo>
                  <a:cubicBezTo>
                    <a:pt x="858765" y="588129"/>
                    <a:pt x="857680" y="595246"/>
                    <a:pt x="853689" y="600783"/>
                  </a:cubicBezTo>
                  <a:cubicBezTo>
                    <a:pt x="849699" y="606319"/>
                    <a:pt x="843290" y="609600"/>
                    <a:pt x="836465" y="609600"/>
                  </a:cubicBezTo>
                  <a:lnTo>
                    <a:pt x="22300" y="609600"/>
                  </a:lnTo>
                  <a:cubicBezTo>
                    <a:pt x="15475" y="609600"/>
                    <a:pt x="9066" y="606319"/>
                    <a:pt x="5076" y="600783"/>
                  </a:cubicBezTo>
                  <a:cubicBezTo>
                    <a:pt x="1086" y="595246"/>
                    <a:pt x="0" y="588129"/>
                    <a:pt x="2158" y="581655"/>
                  </a:cubicBezTo>
                  <a:lnTo>
                    <a:pt x="186728" y="27945"/>
                  </a:lnTo>
                  <a:cubicBezTo>
                    <a:pt x="192291" y="11257"/>
                    <a:pt x="207908" y="0"/>
                    <a:pt x="225500" y="0"/>
                  </a:cubicBezTo>
                  <a:close/>
                </a:path>
              </a:pathLst>
            </a:custGeom>
            <a:solidFill>
              <a:srgbClr val="FFFFFF"/>
            </a:solidFill>
            <a:ln w="19050" cap="sq">
              <a:solidFill>
                <a:srgbClr val="FFFFFF"/>
              </a:solidFill>
              <a:prstDash val="solid"/>
              <a:miter/>
            </a:ln>
          </p:spPr>
        </p:sp>
        <p:sp>
          <p:nvSpPr>
            <p:cNvPr name="TextBox 27" id="27"/>
            <p:cNvSpPr txBox="true"/>
            <p:nvPr/>
          </p:nvSpPr>
          <p:spPr>
            <a:xfrm>
              <a:off x="127000" y="-38100"/>
              <a:ext cx="619079" cy="647700"/>
            </a:xfrm>
            <a:prstGeom prst="rect">
              <a:avLst/>
            </a:prstGeom>
          </p:spPr>
          <p:txBody>
            <a:bodyPr anchor="ctr" rtlCol="false" tIns="59203" lIns="59203" bIns="59203" rIns="59203"/>
            <a:lstStyle/>
            <a:p>
              <a:pPr algn="ctr">
                <a:lnSpc>
                  <a:spcPts val="3360"/>
                </a:lnSpc>
              </a:pPr>
            </a:p>
          </p:txBody>
        </p:sp>
      </p:grpSp>
      <p:grpSp>
        <p:nvGrpSpPr>
          <p:cNvPr name="Group 28" id="28"/>
          <p:cNvGrpSpPr/>
          <p:nvPr/>
        </p:nvGrpSpPr>
        <p:grpSpPr>
          <a:xfrm rot="0">
            <a:off x="11740965" y="2592297"/>
            <a:ext cx="3302241" cy="500471"/>
            <a:chOff x="0" y="0"/>
            <a:chExt cx="1003230" cy="152044"/>
          </a:xfrm>
        </p:grpSpPr>
        <p:sp>
          <p:nvSpPr>
            <p:cNvPr name="Freeform 29" id="29"/>
            <p:cNvSpPr/>
            <p:nvPr/>
          </p:nvSpPr>
          <p:spPr>
            <a:xfrm flipH="false" flipV="false" rot="0">
              <a:off x="0" y="0"/>
              <a:ext cx="1003230" cy="152044"/>
            </a:xfrm>
            <a:custGeom>
              <a:avLst/>
              <a:gdLst/>
              <a:ahLst/>
              <a:cxnLst/>
              <a:rect r="r" b="b" t="t" l="l"/>
              <a:pathLst>
                <a:path h="152044" w="1003230">
                  <a:moveTo>
                    <a:pt x="76022" y="0"/>
                  </a:moveTo>
                  <a:lnTo>
                    <a:pt x="927208" y="0"/>
                  </a:lnTo>
                  <a:cubicBezTo>
                    <a:pt x="947370" y="0"/>
                    <a:pt x="966707" y="8009"/>
                    <a:pt x="980964" y="22266"/>
                  </a:cubicBezTo>
                  <a:cubicBezTo>
                    <a:pt x="995221" y="36523"/>
                    <a:pt x="1003230" y="55860"/>
                    <a:pt x="1003230" y="76022"/>
                  </a:cubicBezTo>
                  <a:lnTo>
                    <a:pt x="1003230" y="76022"/>
                  </a:lnTo>
                  <a:cubicBezTo>
                    <a:pt x="1003230" y="118008"/>
                    <a:pt x="969194" y="152044"/>
                    <a:pt x="927208" y="152044"/>
                  </a:cubicBezTo>
                  <a:lnTo>
                    <a:pt x="76022" y="152044"/>
                  </a:lnTo>
                  <a:cubicBezTo>
                    <a:pt x="34036" y="152044"/>
                    <a:pt x="0" y="118008"/>
                    <a:pt x="0" y="76022"/>
                  </a:cubicBezTo>
                  <a:lnTo>
                    <a:pt x="0" y="76022"/>
                  </a:lnTo>
                  <a:cubicBezTo>
                    <a:pt x="0" y="34036"/>
                    <a:pt x="34036" y="0"/>
                    <a:pt x="76022" y="0"/>
                  </a:cubicBezTo>
                  <a:close/>
                </a:path>
              </a:pathLst>
            </a:custGeom>
            <a:solidFill>
              <a:srgbClr val="ED1D2B"/>
            </a:solidFill>
          </p:spPr>
        </p:sp>
        <p:sp>
          <p:nvSpPr>
            <p:cNvPr name="TextBox 30" id="30"/>
            <p:cNvSpPr txBox="true"/>
            <p:nvPr/>
          </p:nvSpPr>
          <p:spPr>
            <a:xfrm>
              <a:off x="0" y="-38100"/>
              <a:ext cx="1003230" cy="190144"/>
            </a:xfrm>
            <a:prstGeom prst="rect">
              <a:avLst/>
            </a:prstGeom>
          </p:spPr>
          <p:txBody>
            <a:bodyPr anchor="ctr" rtlCol="false" tIns="50800" lIns="50800" bIns="50800" rIns="50800"/>
            <a:lstStyle/>
            <a:p>
              <a:pPr algn="ctr">
                <a:lnSpc>
                  <a:spcPts val="2520"/>
                </a:lnSpc>
              </a:pPr>
              <a:r>
                <a:rPr lang="en-US" sz="1800">
                  <a:solidFill>
                    <a:srgbClr val="FFFFFF"/>
                  </a:solidFill>
                  <a:latin typeface="Montserrat"/>
                  <a:ea typeface="Montserrat"/>
                  <a:cs typeface="Montserrat"/>
                  <a:sym typeface="Montserrat"/>
                </a:rPr>
                <a:t>XGBoost Inner Workings</a:t>
              </a:r>
            </a:p>
          </p:txBody>
        </p:sp>
      </p:grpSp>
      <p:sp>
        <p:nvSpPr>
          <p:cNvPr name="Freeform 31" id="31"/>
          <p:cNvSpPr/>
          <p:nvPr/>
        </p:nvSpPr>
        <p:spPr>
          <a:xfrm flipH="false" flipV="false" rot="0">
            <a:off x="11248483" y="6666415"/>
            <a:ext cx="4399794" cy="386953"/>
          </a:xfrm>
          <a:custGeom>
            <a:avLst/>
            <a:gdLst/>
            <a:ahLst/>
            <a:cxnLst/>
            <a:rect r="r" b="b" t="t" l="l"/>
            <a:pathLst>
              <a:path h="386953" w="4399794">
                <a:moveTo>
                  <a:pt x="0" y="0"/>
                </a:moveTo>
                <a:lnTo>
                  <a:pt x="4399794" y="0"/>
                </a:lnTo>
                <a:lnTo>
                  <a:pt x="4399794" y="386953"/>
                </a:lnTo>
                <a:lnTo>
                  <a:pt x="0" y="386953"/>
                </a:lnTo>
                <a:lnTo>
                  <a:pt x="0" y="0"/>
                </a:lnTo>
                <a:close/>
              </a:path>
            </a:pathLst>
          </a:custGeom>
          <a:blipFill>
            <a:blip r:embed="rId3"/>
            <a:stretch>
              <a:fillRect l="0" t="0" r="0" b="0"/>
            </a:stretch>
          </a:blipFill>
          <a:ln w="9525" cap="sq">
            <a:solidFill>
              <a:srgbClr val="5E17EB"/>
            </a:solidFill>
            <a:prstDash val="solid"/>
            <a:miter/>
          </a:ln>
        </p:spPr>
      </p:sp>
      <p:sp>
        <p:nvSpPr>
          <p:cNvPr name="Freeform 32" id="32"/>
          <p:cNvSpPr/>
          <p:nvPr/>
        </p:nvSpPr>
        <p:spPr>
          <a:xfrm flipH="false" flipV="false" rot="0">
            <a:off x="10825773" y="7129568"/>
            <a:ext cx="5245215" cy="837424"/>
          </a:xfrm>
          <a:custGeom>
            <a:avLst/>
            <a:gdLst/>
            <a:ahLst/>
            <a:cxnLst/>
            <a:rect r="r" b="b" t="t" l="l"/>
            <a:pathLst>
              <a:path h="837424" w="5245215">
                <a:moveTo>
                  <a:pt x="0" y="0"/>
                </a:moveTo>
                <a:lnTo>
                  <a:pt x="5245214" y="0"/>
                </a:lnTo>
                <a:lnTo>
                  <a:pt x="5245214" y="837424"/>
                </a:lnTo>
                <a:lnTo>
                  <a:pt x="0" y="837424"/>
                </a:lnTo>
                <a:lnTo>
                  <a:pt x="0" y="0"/>
                </a:lnTo>
                <a:close/>
              </a:path>
            </a:pathLst>
          </a:custGeom>
          <a:blipFill>
            <a:blip r:embed="rId4"/>
            <a:stretch>
              <a:fillRect l="0" t="0" r="0" b="0"/>
            </a:stretch>
          </a:blipFill>
          <a:ln w="9525" cap="sq">
            <a:solidFill>
              <a:srgbClr val="5E17EB"/>
            </a:solidFill>
            <a:prstDash val="solid"/>
            <a:miter/>
          </a:ln>
        </p:spPr>
      </p:sp>
      <p:sp>
        <p:nvSpPr>
          <p:cNvPr name="Freeform 33" id="33"/>
          <p:cNvSpPr/>
          <p:nvPr/>
        </p:nvSpPr>
        <p:spPr>
          <a:xfrm flipH="false" flipV="false" rot="0">
            <a:off x="11273430" y="7316286"/>
            <a:ext cx="434611" cy="225998"/>
          </a:xfrm>
          <a:custGeom>
            <a:avLst/>
            <a:gdLst/>
            <a:ahLst/>
            <a:cxnLst/>
            <a:rect r="r" b="b" t="t" l="l"/>
            <a:pathLst>
              <a:path h="225998" w="434611">
                <a:moveTo>
                  <a:pt x="0" y="0"/>
                </a:moveTo>
                <a:lnTo>
                  <a:pt x="434611" y="0"/>
                </a:lnTo>
                <a:lnTo>
                  <a:pt x="434611" y="225997"/>
                </a:lnTo>
                <a:lnTo>
                  <a:pt x="0" y="225997"/>
                </a:lnTo>
                <a:lnTo>
                  <a:pt x="0" y="0"/>
                </a:lnTo>
                <a:close/>
              </a:path>
            </a:pathLst>
          </a:custGeom>
          <a:blipFill>
            <a:blip r:embed="rId5"/>
            <a:stretch>
              <a:fillRect l="0" t="0" r="0" b="0"/>
            </a:stretch>
          </a:blipFill>
        </p:spPr>
      </p:sp>
      <p:sp>
        <p:nvSpPr>
          <p:cNvPr name="Freeform 34" id="34"/>
          <p:cNvSpPr/>
          <p:nvPr/>
        </p:nvSpPr>
        <p:spPr>
          <a:xfrm flipH="false" flipV="false" rot="0">
            <a:off x="11150948" y="5764421"/>
            <a:ext cx="5245215" cy="825794"/>
          </a:xfrm>
          <a:custGeom>
            <a:avLst/>
            <a:gdLst/>
            <a:ahLst/>
            <a:cxnLst/>
            <a:rect r="r" b="b" t="t" l="l"/>
            <a:pathLst>
              <a:path h="825794" w="5245215">
                <a:moveTo>
                  <a:pt x="0" y="0"/>
                </a:moveTo>
                <a:lnTo>
                  <a:pt x="5245215" y="0"/>
                </a:lnTo>
                <a:lnTo>
                  <a:pt x="5245215" y="825794"/>
                </a:lnTo>
                <a:lnTo>
                  <a:pt x="0" y="825794"/>
                </a:lnTo>
                <a:lnTo>
                  <a:pt x="0" y="0"/>
                </a:lnTo>
                <a:close/>
              </a:path>
            </a:pathLst>
          </a:custGeom>
          <a:blipFill>
            <a:blip r:embed="rId6"/>
            <a:stretch>
              <a:fillRect l="0" t="0" r="0" b="0"/>
            </a:stretch>
          </a:blipFill>
          <a:ln w="9525" cap="sq">
            <a:solidFill>
              <a:srgbClr val="5E17EB"/>
            </a:solidFill>
            <a:prstDash val="solid"/>
            <a:miter/>
          </a:ln>
        </p:spPr>
      </p:sp>
      <p:sp>
        <p:nvSpPr>
          <p:cNvPr name="Freeform 35" id="35"/>
          <p:cNvSpPr/>
          <p:nvPr/>
        </p:nvSpPr>
        <p:spPr>
          <a:xfrm flipH="false" flipV="false" rot="0">
            <a:off x="12146299" y="8043192"/>
            <a:ext cx="2650124" cy="654451"/>
          </a:xfrm>
          <a:custGeom>
            <a:avLst/>
            <a:gdLst/>
            <a:ahLst/>
            <a:cxnLst/>
            <a:rect r="r" b="b" t="t" l="l"/>
            <a:pathLst>
              <a:path h="654451" w="2650124">
                <a:moveTo>
                  <a:pt x="0" y="0"/>
                </a:moveTo>
                <a:lnTo>
                  <a:pt x="2650123" y="0"/>
                </a:lnTo>
                <a:lnTo>
                  <a:pt x="2650123" y="654451"/>
                </a:lnTo>
                <a:lnTo>
                  <a:pt x="0" y="654451"/>
                </a:lnTo>
                <a:lnTo>
                  <a:pt x="0" y="0"/>
                </a:lnTo>
                <a:close/>
              </a:path>
            </a:pathLst>
          </a:custGeom>
          <a:blipFill>
            <a:blip r:embed="rId7"/>
            <a:stretch>
              <a:fillRect l="0" t="0" r="0" b="0"/>
            </a:stretch>
          </a:blipFill>
          <a:ln w="9525" cap="sq">
            <a:solidFill>
              <a:srgbClr val="5E17EB"/>
            </a:solidFill>
            <a:prstDash val="solid"/>
            <a:miter/>
          </a:ln>
        </p:spPr>
      </p:sp>
      <p:sp>
        <p:nvSpPr>
          <p:cNvPr name="Freeform 36" id="36"/>
          <p:cNvSpPr/>
          <p:nvPr/>
        </p:nvSpPr>
        <p:spPr>
          <a:xfrm flipH="false" flipV="false" rot="0">
            <a:off x="11679032" y="8773843"/>
            <a:ext cx="3538697" cy="817832"/>
          </a:xfrm>
          <a:custGeom>
            <a:avLst/>
            <a:gdLst/>
            <a:ahLst/>
            <a:cxnLst/>
            <a:rect r="r" b="b" t="t" l="l"/>
            <a:pathLst>
              <a:path h="817832" w="3538697">
                <a:moveTo>
                  <a:pt x="0" y="0"/>
                </a:moveTo>
                <a:lnTo>
                  <a:pt x="3538696" y="0"/>
                </a:lnTo>
                <a:lnTo>
                  <a:pt x="3538696" y="817832"/>
                </a:lnTo>
                <a:lnTo>
                  <a:pt x="0" y="817832"/>
                </a:lnTo>
                <a:lnTo>
                  <a:pt x="0" y="0"/>
                </a:lnTo>
                <a:close/>
              </a:path>
            </a:pathLst>
          </a:custGeom>
          <a:blipFill>
            <a:blip r:embed="rId8"/>
            <a:stretch>
              <a:fillRect l="-1722" t="-9862" r="-4111" b="-13667"/>
            </a:stretch>
          </a:blipFill>
          <a:ln w="9525" cap="sq">
            <a:solidFill>
              <a:srgbClr val="5E17EB"/>
            </a:solidFill>
            <a:prstDash val="solid"/>
            <a:miter/>
          </a:ln>
        </p:spPr>
      </p:sp>
      <p:sp>
        <p:nvSpPr>
          <p:cNvPr name="Freeform 37" id="37"/>
          <p:cNvSpPr/>
          <p:nvPr/>
        </p:nvSpPr>
        <p:spPr>
          <a:xfrm flipH="false" flipV="false" rot="0">
            <a:off x="9223084" y="3102293"/>
            <a:ext cx="8496552" cy="2609528"/>
          </a:xfrm>
          <a:custGeom>
            <a:avLst/>
            <a:gdLst/>
            <a:ahLst/>
            <a:cxnLst/>
            <a:rect r="r" b="b" t="t" l="l"/>
            <a:pathLst>
              <a:path h="2609528" w="8496552">
                <a:moveTo>
                  <a:pt x="0" y="0"/>
                </a:moveTo>
                <a:lnTo>
                  <a:pt x="8496553" y="0"/>
                </a:lnTo>
                <a:lnTo>
                  <a:pt x="8496553" y="2609528"/>
                </a:lnTo>
                <a:lnTo>
                  <a:pt x="0" y="2609528"/>
                </a:lnTo>
                <a:lnTo>
                  <a:pt x="0" y="0"/>
                </a:lnTo>
                <a:close/>
              </a:path>
            </a:pathLst>
          </a:custGeom>
          <a:blipFill>
            <a:blip r:embed="rId9"/>
            <a:stretch>
              <a:fillRect l="0" t="0" r="0" b="0"/>
            </a:stretch>
          </a:blipFill>
          <a:ln w="19050" cap="sq">
            <a:solidFill>
              <a:srgbClr val="5E17EB"/>
            </a:solidFill>
            <a:prstDash val="solid"/>
            <a:miter/>
          </a:ln>
        </p:spPr>
      </p:sp>
      <p:sp>
        <p:nvSpPr>
          <p:cNvPr name="TextBox 38" id="38"/>
          <p:cNvSpPr txBox="true"/>
          <p:nvPr/>
        </p:nvSpPr>
        <p:spPr>
          <a:xfrm rot="0">
            <a:off x="313767" y="1071899"/>
            <a:ext cx="17882793" cy="375285"/>
          </a:xfrm>
          <a:prstGeom prst="rect">
            <a:avLst/>
          </a:prstGeom>
        </p:spPr>
        <p:txBody>
          <a:bodyPr anchor="t" rtlCol="false" tIns="0" lIns="0" bIns="0" rIns="0">
            <a:spAutoFit/>
          </a:bodyPr>
          <a:lstStyle/>
          <a:p>
            <a:pPr algn="l" marL="407194" indent="-203597" lvl="1">
              <a:lnSpc>
                <a:spcPts val="2970"/>
              </a:lnSpc>
              <a:buFont typeface="Arial"/>
              <a:buChar char="•"/>
            </a:pPr>
            <a:r>
              <a:rPr lang="en-US" sz="2250">
                <a:solidFill>
                  <a:srgbClr val="000000"/>
                </a:solidFill>
                <a:latin typeface="Arimo"/>
                <a:ea typeface="Arimo"/>
                <a:cs typeface="Arimo"/>
                <a:sym typeface="Arimo"/>
              </a:rPr>
              <a:t>XGBoost </a:t>
            </a:r>
            <a:r>
              <a:rPr lang="en-US" sz="2250">
                <a:solidFill>
                  <a:srgbClr val="000000"/>
                </a:solidFill>
                <a:latin typeface="Arimo"/>
                <a:ea typeface="Arimo"/>
                <a:cs typeface="Arimo"/>
                <a:sym typeface="Arimo"/>
              </a:rPr>
              <a:t>gave best R1 accuracy score and was used as final modeling technique in Round 2</a:t>
            </a:r>
          </a:p>
        </p:txBody>
      </p:sp>
      <p:sp>
        <p:nvSpPr>
          <p:cNvPr name="TextBox 39" id="39"/>
          <p:cNvSpPr txBox="true"/>
          <p:nvPr/>
        </p:nvSpPr>
        <p:spPr>
          <a:xfrm rot="0">
            <a:off x="710500" y="2632286"/>
            <a:ext cx="8111461" cy="6701409"/>
          </a:xfrm>
          <a:prstGeom prst="rect">
            <a:avLst/>
          </a:prstGeom>
        </p:spPr>
        <p:txBody>
          <a:bodyPr anchor="t" rtlCol="false" tIns="0" lIns="0" bIns="0" rIns="0">
            <a:spAutoFit/>
          </a:bodyPr>
          <a:lstStyle/>
          <a:p>
            <a:pPr algn="l">
              <a:lnSpc>
                <a:spcPts val="2838"/>
              </a:lnSpc>
            </a:pPr>
            <a:r>
              <a:rPr lang="en-US" sz="2150">
                <a:solidFill>
                  <a:srgbClr val="FFFFFF"/>
                </a:solidFill>
                <a:latin typeface="Arimo"/>
                <a:ea typeface="Arimo"/>
                <a:cs typeface="Arimo"/>
                <a:sym typeface="Arimo"/>
              </a:rPr>
              <a:t>Chosen Model: </a:t>
            </a:r>
            <a:r>
              <a:rPr lang="en-US" sz="2150">
                <a:solidFill>
                  <a:srgbClr val="FFFFFF"/>
                </a:solidFill>
                <a:latin typeface="Arimo Bold"/>
                <a:ea typeface="Arimo Bold"/>
                <a:cs typeface="Arimo Bold"/>
                <a:sym typeface="Arimo Bold"/>
              </a:rPr>
              <a:t>XGBoost</a:t>
            </a:r>
          </a:p>
          <a:p>
            <a:pPr algn="l">
              <a:lnSpc>
                <a:spcPts val="2838"/>
              </a:lnSpc>
            </a:pPr>
            <a:r>
              <a:rPr lang="en-US" sz="2150">
                <a:solidFill>
                  <a:srgbClr val="FFFFFF"/>
                </a:solidFill>
                <a:latin typeface="Arimo"/>
                <a:ea typeface="Arimo"/>
                <a:cs typeface="Arimo"/>
                <a:sym typeface="Arimo"/>
              </a:rPr>
              <a:t>Why XGBoost:</a:t>
            </a:r>
          </a:p>
          <a:p>
            <a:pPr algn="l" marL="389097" indent="-194548" lvl="1">
              <a:lnSpc>
                <a:spcPts val="2838"/>
              </a:lnSpc>
              <a:buFont typeface="Arial"/>
              <a:buChar char="•"/>
            </a:pPr>
            <a:r>
              <a:rPr lang="en-US" sz="2150">
                <a:solidFill>
                  <a:srgbClr val="FFFFFF"/>
                </a:solidFill>
                <a:latin typeface="Arimo"/>
                <a:ea typeface="Arimo"/>
                <a:cs typeface="Arimo"/>
                <a:sym typeface="Arimo"/>
              </a:rPr>
              <a:t>High predictive accuracy and robustness to overfitting.</a:t>
            </a:r>
          </a:p>
          <a:p>
            <a:pPr algn="l" marL="389097" indent="-194548" lvl="1">
              <a:lnSpc>
                <a:spcPts val="2838"/>
              </a:lnSpc>
              <a:buFont typeface="Arial"/>
              <a:buChar char="•"/>
            </a:pPr>
            <a:r>
              <a:rPr lang="en-US" sz="2150">
                <a:solidFill>
                  <a:srgbClr val="FFFFFF"/>
                </a:solidFill>
                <a:latin typeface="Arimo"/>
                <a:ea typeface="Arimo"/>
                <a:cs typeface="Arimo"/>
                <a:sym typeface="Arimo"/>
              </a:rPr>
              <a:t>Efficient handling of large datasets and missing values.</a:t>
            </a:r>
          </a:p>
          <a:p>
            <a:pPr algn="l">
              <a:lnSpc>
                <a:spcPts val="2838"/>
              </a:lnSpc>
            </a:pPr>
            <a:r>
              <a:rPr lang="en-US" sz="2150">
                <a:solidFill>
                  <a:srgbClr val="FFFFFF"/>
                </a:solidFill>
                <a:latin typeface="Arimo Bold"/>
                <a:ea typeface="Arimo Bold"/>
                <a:cs typeface="Arimo Bold"/>
                <a:sym typeface="Arimo Bold"/>
              </a:rPr>
              <a:t>Objective Function:</a:t>
            </a:r>
            <a:r>
              <a:rPr lang="en-US" sz="2150">
                <a:solidFill>
                  <a:srgbClr val="FFFFFF"/>
                </a:solidFill>
                <a:latin typeface="Arimo"/>
                <a:ea typeface="Arimo"/>
                <a:cs typeface="Arimo"/>
                <a:sym typeface="Arimo"/>
              </a:rPr>
              <a:t> Binary cross-entropy loss for binary classification as it measures the performance of a classification model whose output is a probability value between 0 and 1.</a:t>
            </a:r>
          </a:p>
          <a:p>
            <a:pPr algn="l">
              <a:lnSpc>
                <a:spcPts val="2838"/>
              </a:lnSpc>
            </a:pPr>
            <a:r>
              <a:rPr lang="en-US" sz="2150">
                <a:solidFill>
                  <a:srgbClr val="FFFFFF"/>
                </a:solidFill>
                <a:latin typeface="Arimo"/>
                <a:ea typeface="Arimo"/>
                <a:cs typeface="Arimo"/>
                <a:sym typeface="Arimo"/>
              </a:rPr>
              <a:t>Created the </a:t>
            </a:r>
            <a:r>
              <a:rPr lang="en-US" sz="2150">
                <a:solidFill>
                  <a:srgbClr val="FFFFFF"/>
                </a:solidFill>
                <a:latin typeface="Arimo Bold"/>
                <a:ea typeface="Arimo Bold"/>
                <a:cs typeface="Arimo Bold"/>
                <a:sym typeface="Arimo Bold"/>
              </a:rPr>
              <a:t>dependent variable</a:t>
            </a:r>
            <a:r>
              <a:rPr lang="en-US" sz="2150">
                <a:solidFill>
                  <a:srgbClr val="FFFFFF"/>
                </a:solidFill>
                <a:latin typeface="Arimo"/>
                <a:ea typeface="Arimo"/>
                <a:cs typeface="Arimo"/>
                <a:sym typeface="Arimo"/>
              </a:rPr>
              <a:t> as the probability of winning based on match outcomes.</a:t>
            </a:r>
          </a:p>
          <a:p>
            <a:pPr algn="l">
              <a:lnSpc>
                <a:spcPts val="2838"/>
              </a:lnSpc>
            </a:pPr>
            <a:r>
              <a:rPr lang="en-US" sz="2150">
                <a:solidFill>
                  <a:srgbClr val="FFFFFF"/>
                </a:solidFill>
                <a:latin typeface="Arimo Bold"/>
                <a:ea typeface="Arimo Bold"/>
                <a:cs typeface="Arimo Bold"/>
                <a:sym typeface="Arimo Bold"/>
              </a:rPr>
              <a:t>Inner Workings:</a:t>
            </a:r>
          </a:p>
          <a:p>
            <a:pPr algn="l" marL="389097" indent="-194548" lvl="1">
              <a:lnSpc>
                <a:spcPts val="2838"/>
              </a:lnSpc>
              <a:buFont typeface="Arial"/>
              <a:buChar char="•"/>
            </a:pPr>
            <a:r>
              <a:rPr lang="en-US" sz="2150">
                <a:solidFill>
                  <a:srgbClr val="FFFFFF"/>
                </a:solidFill>
                <a:latin typeface="Arimo Bold"/>
                <a:ea typeface="Arimo Bold"/>
                <a:cs typeface="Arimo Bold"/>
                <a:sym typeface="Arimo Bold"/>
              </a:rPr>
              <a:t>Model Architecture: </a:t>
            </a:r>
            <a:r>
              <a:rPr lang="en-US" sz="2150">
                <a:solidFill>
                  <a:srgbClr val="FFFFFF"/>
                </a:solidFill>
                <a:latin typeface="Arimo"/>
                <a:ea typeface="Arimo"/>
                <a:cs typeface="Arimo"/>
                <a:sym typeface="Arimo"/>
              </a:rPr>
              <a:t>Gradient boosting framework with decision trees as base learners.</a:t>
            </a:r>
          </a:p>
          <a:p>
            <a:pPr algn="l" marL="389097" indent="-194548" lvl="1">
              <a:lnSpc>
                <a:spcPts val="2838"/>
              </a:lnSpc>
              <a:buFont typeface="Arial"/>
              <a:buChar char="•"/>
            </a:pPr>
            <a:r>
              <a:rPr lang="en-US" sz="2150">
                <a:solidFill>
                  <a:srgbClr val="FFFFFF"/>
                </a:solidFill>
                <a:latin typeface="Arimo Bold"/>
                <a:ea typeface="Arimo Bold"/>
                <a:cs typeface="Arimo Bold"/>
                <a:sym typeface="Arimo Bold"/>
              </a:rPr>
              <a:t>Model Equation:</a:t>
            </a:r>
            <a:r>
              <a:rPr lang="en-US" sz="2150">
                <a:solidFill>
                  <a:srgbClr val="FFFFFF"/>
                </a:solidFill>
                <a:latin typeface="Arimo"/>
                <a:ea typeface="Arimo"/>
                <a:cs typeface="Arimo"/>
                <a:sym typeface="Arimo"/>
              </a:rPr>
              <a:t> Aggregation of weighted predictions from individual trees.</a:t>
            </a:r>
          </a:p>
          <a:p>
            <a:pPr algn="l">
              <a:lnSpc>
                <a:spcPts val="2838"/>
              </a:lnSpc>
            </a:pPr>
            <a:r>
              <a:rPr lang="en-US" sz="2150">
                <a:solidFill>
                  <a:srgbClr val="FFFFFF"/>
                </a:solidFill>
                <a:latin typeface="Arimo Bold"/>
                <a:ea typeface="Arimo Bold"/>
                <a:cs typeface="Arimo Bold"/>
                <a:sym typeface="Arimo Bold"/>
              </a:rPr>
              <a:t>Real-World Example:</a:t>
            </a:r>
            <a:r>
              <a:rPr lang="en-US" sz="2150">
                <a:solidFill>
                  <a:srgbClr val="FFFFFF"/>
                </a:solidFill>
                <a:latin typeface="Arimo"/>
                <a:ea typeface="Arimo"/>
                <a:cs typeface="Arimo"/>
                <a:sym typeface="Arimo"/>
              </a:rPr>
              <a:t> XGBoost has been used in various Kaggle competitions, often outperforming other algorithms due to its efficiency and performance.</a:t>
            </a:r>
          </a:p>
          <a:p>
            <a:pPr algn="l">
              <a:lnSpc>
                <a:spcPts val="2838"/>
              </a:lnSpc>
            </a:pPr>
            <a:r>
              <a:rPr lang="en-US" sz="2150">
                <a:solidFill>
                  <a:srgbClr val="FFFFFF"/>
                </a:solidFill>
                <a:latin typeface="Arimo Bold"/>
                <a:ea typeface="Arimo Bold"/>
                <a:cs typeface="Arimo Bold"/>
                <a:sym typeface="Arimo Bold"/>
              </a:rPr>
              <a:t>Academic Literature: </a:t>
            </a:r>
            <a:r>
              <a:rPr lang="en-US" sz="2150">
                <a:solidFill>
                  <a:srgbClr val="FFFFFF"/>
                </a:solidFill>
                <a:latin typeface="Arimo"/>
                <a:ea typeface="Arimo"/>
                <a:cs typeface="Arimo"/>
                <a:sym typeface="Arimo"/>
              </a:rPr>
              <a:t>Referenced in numerous research papers for its efficiency and performance.</a:t>
            </a:r>
          </a:p>
        </p:txBody>
      </p:sp>
      <p:sp>
        <p:nvSpPr>
          <p:cNvPr name="TextBox 40" id="40"/>
          <p:cNvSpPr txBox="true"/>
          <p:nvPr/>
        </p:nvSpPr>
        <p:spPr>
          <a:xfrm rot="0">
            <a:off x="198181" y="143779"/>
            <a:ext cx="5323417" cy="323093"/>
          </a:xfrm>
          <a:prstGeom prst="rect">
            <a:avLst/>
          </a:prstGeom>
        </p:spPr>
        <p:txBody>
          <a:bodyPr anchor="t" rtlCol="false" tIns="0" lIns="0" bIns="0" rIns="0">
            <a:spAutoFit/>
          </a:bodyPr>
          <a:lstStyle/>
          <a:p>
            <a:pPr algn="l">
              <a:lnSpc>
                <a:spcPts val="2666"/>
              </a:lnSpc>
            </a:pPr>
            <a:r>
              <a:rPr lang="en-US" sz="1904">
                <a:solidFill>
                  <a:srgbClr val="FFFFFF"/>
                </a:solidFill>
                <a:latin typeface="Montserrat Bold"/>
                <a:ea typeface="Montserrat Bold"/>
                <a:cs typeface="Montserrat Bold"/>
                <a:sym typeface="Montserrat Bold"/>
              </a:rPr>
              <a:t>MODEL TECHNIQUE/ALGORITHM DETAILS</a:t>
            </a:r>
          </a:p>
        </p:txBody>
      </p:sp>
      <p:sp>
        <p:nvSpPr>
          <p:cNvPr name="TextBox 41" id="41"/>
          <p:cNvSpPr txBox="true"/>
          <p:nvPr/>
        </p:nvSpPr>
        <p:spPr>
          <a:xfrm rot="0">
            <a:off x="9126595" y="9756342"/>
            <a:ext cx="2488077"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Feature Engineering</a:t>
            </a:r>
          </a:p>
        </p:txBody>
      </p:sp>
      <p:sp>
        <p:nvSpPr>
          <p:cNvPr name="TextBox 42" id="42"/>
          <p:cNvSpPr txBox="true"/>
          <p:nvPr/>
        </p:nvSpPr>
        <p:spPr>
          <a:xfrm rot="0">
            <a:off x="3082662" y="9783593"/>
            <a:ext cx="2384199" cy="315447"/>
          </a:xfrm>
          <a:prstGeom prst="rect">
            <a:avLst/>
          </a:prstGeom>
        </p:spPr>
        <p:txBody>
          <a:bodyPr anchor="t" rtlCol="false" tIns="0" lIns="0" bIns="0" rIns="0">
            <a:spAutoFit/>
          </a:bodyPr>
          <a:lstStyle/>
          <a:p>
            <a:pPr algn="ctr">
              <a:lnSpc>
                <a:spcPts val="2563"/>
              </a:lnSpc>
              <a:spcBef>
                <a:spcPct val="0"/>
              </a:spcBef>
            </a:pPr>
            <a:r>
              <a:rPr lang="en-US" sz="1830">
                <a:solidFill>
                  <a:srgbClr val="FFFFFF">
                    <a:alpha val="69804"/>
                  </a:srgbClr>
                </a:solidFill>
                <a:latin typeface="Montserrat"/>
                <a:ea typeface="Montserrat"/>
                <a:cs typeface="Montserrat"/>
                <a:sym typeface="Montserrat"/>
              </a:rPr>
              <a:t>Model Performance</a:t>
            </a:r>
          </a:p>
        </p:txBody>
      </p:sp>
      <p:sp>
        <p:nvSpPr>
          <p:cNvPr name="TextBox 43" id="43"/>
          <p:cNvSpPr txBox="true"/>
          <p:nvPr/>
        </p:nvSpPr>
        <p:spPr>
          <a:xfrm rot="0">
            <a:off x="741369" y="9780104"/>
            <a:ext cx="1509761"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Summary </a:t>
            </a:r>
          </a:p>
        </p:txBody>
      </p:sp>
      <p:sp>
        <p:nvSpPr>
          <p:cNvPr name="TextBox 44" id="44"/>
          <p:cNvSpPr txBox="true"/>
          <p:nvPr/>
        </p:nvSpPr>
        <p:spPr>
          <a:xfrm rot="0">
            <a:off x="15095670" y="9783593"/>
            <a:ext cx="2600987"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Improvment Potential</a:t>
            </a:r>
          </a:p>
        </p:txBody>
      </p:sp>
      <p:sp>
        <p:nvSpPr>
          <p:cNvPr name="TextBox 45" id="45"/>
          <p:cNvSpPr txBox="true"/>
          <p:nvPr/>
        </p:nvSpPr>
        <p:spPr>
          <a:xfrm rot="0">
            <a:off x="12281422" y="9783593"/>
            <a:ext cx="2424112"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Sampling Technique</a:t>
            </a:r>
          </a:p>
        </p:txBody>
      </p:sp>
      <p:sp>
        <p:nvSpPr>
          <p:cNvPr name="TextBox 46" id="46"/>
          <p:cNvSpPr txBox="true"/>
          <p:nvPr/>
        </p:nvSpPr>
        <p:spPr>
          <a:xfrm rot="0">
            <a:off x="6261988" y="9780104"/>
            <a:ext cx="2069480"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960000">
                    <a:alpha val="69804"/>
                  </a:srgbClr>
                </a:solidFill>
                <a:latin typeface="Montserrat Bold"/>
                <a:ea typeface="Montserrat Bold"/>
                <a:cs typeface="Montserrat Bold"/>
                <a:sym typeface="Montserrat Bold"/>
              </a:rPr>
              <a:t>Model Details</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7119799" y="242035"/>
            <a:ext cx="867964" cy="867964"/>
          </a:xfrm>
          <a:custGeom>
            <a:avLst/>
            <a:gdLst/>
            <a:ahLst/>
            <a:cxnLst/>
            <a:rect r="r" b="b" t="t" l="l"/>
            <a:pathLst>
              <a:path h="867964" w="867964">
                <a:moveTo>
                  <a:pt x="0" y="0"/>
                </a:moveTo>
                <a:lnTo>
                  <a:pt x="867964" y="0"/>
                </a:lnTo>
                <a:lnTo>
                  <a:pt x="867964" y="867964"/>
                </a:lnTo>
                <a:lnTo>
                  <a:pt x="0" y="867964"/>
                </a:lnTo>
                <a:lnTo>
                  <a:pt x="0" y="0"/>
                </a:lnTo>
                <a:close/>
              </a:path>
            </a:pathLst>
          </a:custGeom>
          <a:blipFill>
            <a:blip r:embed="rId2"/>
            <a:stretch>
              <a:fillRect l="0" t="0" r="0" b="0"/>
            </a:stretch>
          </a:blipFill>
        </p:spPr>
      </p:sp>
      <p:grpSp>
        <p:nvGrpSpPr>
          <p:cNvPr name="Group 3" id="3"/>
          <p:cNvGrpSpPr/>
          <p:nvPr/>
        </p:nvGrpSpPr>
        <p:grpSpPr>
          <a:xfrm rot="0">
            <a:off x="592360" y="1109999"/>
            <a:ext cx="8752065" cy="8148301"/>
            <a:chOff x="0" y="0"/>
            <a:chExt cx="1079434" cy="1004969"/>
          </a:xfrm>
        </p:grpSpPr>
        <p:sp>
          <p:nvSpPr>
            <p:cNvPr name="Freeform 4" id="4"/>
            <p:cNvSpPr/>
            <p:nvPr/>
          </p:nvSpPr>
          <p:spPr>
            <a:xfrm flipH="false" flipV="false" rot="0">
              <a:off x="0" y="0"/>
              <a:ext cx="1079434" cy="1004969"/>
            </a:xfrm>
            <a:custGeom>
              <a:avLst/>
              <a:gdLst/>
              <a:ahLst/>
              <a:cxnLst/>
              <a:rect r="r" b="b" t="t" l="l"/>
              <a:pathLst>
                <a:path h="1004969" w="1079434">
                  <a:moveTo>
                    <a:pt x="19461" y="0"/>
                  </a:moveTo>
                  <a:lnTo>
                    <a:pt x="1059973" y="0"/>
                  </a:lnTo>
                  <a:cubicBezTo>
                    <a:pt x="1070721" y="0"/>
                    <a:pt x="1079434" y="8713"/>
                    <a:pt x="1079434" y="19461"/>
                  </a:cubicBezTo>
                  <a:lnTo>
                    <a:pt x="1079434" y="985508"/>
                  </a:lnTo>
                  <a:cubicBezTo>
                    <a:pt x="1079434" y="996256"/>
                    <a:pt x="1070721" y="1004969"/>
                    <a:pt x="1059973" y="1004969"/>
                  </a:cubicBezTo>
                  <a:lnTo>
                    <a:pt x="19461" y="1004969"/>
                  </a:lnTo>
                  <a:cubicBezTo>
                    <a:pt x="8713" y="1004969"/>
                    <a:pt x="0" y="996256"/>
                    <a:pt x="0" y="985508"/>
                  </a:cubicBezTo>
                  <a:lnTo>
                    <a:pt x="0" y="19461"/>
                  </a:lnTo>
                  <a:cubicBezTo>
                    <a:pt x="0" y="8713"/>
                    <a:pt x="8713" y="0"/>
                    <a:pt x="19461" y="0"/>
                  </a:cubicBezTo>
                  <a:close/>
                </a:path>
              </a:pathLst>
            </a:custGeom>
            <a:solidFill>
              <a:srgbClr val="5E17EB"/>
            </a:solidFill>
            <a:ln w="28575" cap="rnd">
              <a:solidFill>
                <a:srgbClr val="FFFFFF"/>
              </a:solidFill>
              <a:prstDash val="dash"/>
              <a:round/>
            </a:ln>
          </p:spPr>
        </p:sp>
        <p:sp>
          <p:nvSpPr>
            <p:cNvPr name="TextBox 5" id="5"/>
            <p:cNvSpPr txBox="true"/>
            <p:nvPr/>
          </p:nvSpPr>
          <p:spPr>
            <a:xfrm>
              <a:off x="0" y="-47625"/>
              <a:ext cx="1079434" cy="1052594"/>
            </a:xfrm>
            <a:prstGeom prst="rect">
              <a:avLst/>
            </a:prstGeom>
          </p:spPr>
          <p:txBody>
            <a:bodyPr anchor="ctr" rtlCol="false" tIns="50800" lIns="50800" bIns="50800" rIns="50800"/>
            <a:lstStyle/>
            <a:p>
              <a:pPr algn="ctr" marL="0" indent="0" lvl="0">
                <a:lnSpc>
                  <a:spcPts val="3220"/>
                </a:lnSpc>
                <a:spcBef>
                  <a:spcPct val="0"/>
                </a:spcBef>
              </a:pPr>
            </a:p>
          </p:txBody>
        </p:sp>
      </p:grpSp>
      <p:sp>
        <p:nvSpPr>
          <p:cNvPr name="TextBox 6" id="6"/>
          <p:cNvSpPr txBox="true"/>
          <p:nvPr/>
        </p:nvSpPr>
        <p:spPr>
          <a:xfrm rot="0">
            <a:off x="732681" y="1156072"/>
            <a:ext cx="8471424" cy="7944231"/>
          </a:xfrm>
          <a:prstGeom prst="rect">
            <a:avLst/>
          </a:prstGeom>
        </p:spPr>
        <p:txBody>
          <a:bodyPr anchor="t" rtlCol="false" tIns="0" lIns="0" bIns="0" rIns="0">
            <a:spAutoFit/>
          </a:bodyPr>
          <a:lstStyle/>
          <a:p>
            <a:pPr algn="l">
              <a:lnSpc>
                <a:spcPts val="2442"/>
              </a:lnSpc>
            </a:pPr>
            <a:r>
              <a:rPr lang="en-US" sz="1850">
                <a:solidFill>
                  <a:srgbClr val="FFFFFF"/>
                </a:solidFill>
                <a:latin typeface="Arimo Bold"/>
                <a:ea typeface="Arimo Bold"/>
                <a:cs typeface="Arimo Bold"/>
                <a:sym typeface="Arimo Bold"/>
              </a:rPr>
              <a:t>Techniques Tried: </a:t>
            </a:r>
            <a:r>
              <a:rPr lang="en-US" sz="1850">
                <a:solidFill>
                  <a:srgbClr val="FFFFFF"/>
                </a:solidFill>
                <a:latin typeface="Arimo"/>
                <a:ea typeface="Arimo"/>
                <a:cs typeface="Arimo"/>
                <a:sym typeface="Arimo"/>
              </a:rPr>
              <a:t>We experimented with both CatBoost and XGBoost to identify the best-performing model for our dataset.</a:t>
            </a:r>
          </a:p>
          <a:p>
            <a:pPr algn="l">
              <a:lnSpc>
                <a:spcPts val="2442"/>
              </a:lnSpc>
            </a:pPr>
            <a:r>
              <a:rPr lang="en-US" sz="1850">
                <a:solidFill>
                  <a:srgbClr val="FFFFFF"/>
                </a:solidFill>
                <a:latin typeface="Arimo Bold"/>
                <a:ea typeface="Arimo Bold"/>
                <a:cs typeface="Arimo Bold"/>
                <a:sym typeface="Arimo Bold"/>
              </a:rPr>
              <a:t>Hyperparameter Tuning:</a:t>
            </a:r>
          </a:p>
          <a:p>
            <a:pPr algn="l" marL="399417" indent="-199709" lvl="1">
              <a:lnSpc>
                <a:spcPts val="2442"/>
              </a:lnSpc>
              <a:buFont typeface="Arial"/>
              <a:buChar char="•"/>
            </a:pPr>
            <a:r>
              <a:rPr lang="en-US" sz="1850">
                <a:solidFill>
                  <a:srgbClr val="FFFFFF"/>
                </a:solidFill>
                <a:latin typeface="Arimo"/>
                <a:ea typeface="Arimo"/>
                <a:cs typeface="Arimo"/>
                <a:sym typeface="Arimo"/>
              </a:rPr>
              <a:t>XGBoost: Utilized Bayesian Optimization and GridSearchCV to find the optimal hyperparameters, ensuring the best possible model performance.</a:t>
            </a:r>
          </a:p>
          <a:p>
            <a:pPr algn="l" marL="399417" indent="-199709" lvl="1">
              <a:lnSpc>
                <a:spcPts val="2442"/>
              </a:lnSpc>
              <a:buFont typeface="Arial"/>
              <a:buChar char="•"/>
            </a:pPr>
            <a:r>
              <a:rPr lang="en-US" sz="1850">
                <a:solidFill>
                  <a:srgbClr val="FFFFFF"/>
                </a:solidFill>
                <a:latin typeface="Arimo"/>
                <a:ea typeface="Arimo"/>
                <a:cs typeface="Arimo"/>
                <a:sym typeface="Arimo"/>
              </a:rPr>
              <a:t>CatBoost: Employed RandomizedSearchCV to tune hyperparameters, allowing for a thorough exploration of the parameter space in a computationally efficient manner.</a:t>
            </a:r>
          </a:p>
          <a:p>
            <a:pPr algn="l">
              <a:lnSpc>
                <a:spcPts val="2442"/>
              </a:lnSpc>
            </a:pPr>
            <a:r>
              <a:rPr lang="en-US" sz="1850">
                <a:solidFill>
                  <a:srgbClr val="FFFFFF"/>
                </a:solidFill>
                <a:latin typeface="Arimo Bold"/>
                <a:ea typeface="Arimo Bold"/>
                <a:cs typeface="Arimo Bold"/>
                <a:sym typeface="Arimo Bold"/>
              </a:rPr>
              <a:t>Performance and Selection:</a:t>
            </a:r>
            <a:r>
              <a:rPr lang="en-US" sz="1850">
                <a:solidFill>
                  <a:srgbClr val="FFFFFF"/>
                </a:solidFill>
                <a:latin typeface="Arimo"/>
                <a:ea typeface="Arimo"/>
                <a:cs typeface="Arimo"/>
                <a:sym typeface="Arimo"/>
              </a:rPr>
              <a:t> After extensive experimentation, XGBoost provided the best R1 accuracy score and was selected as the final modeling technique in Round 2 due to its consistent performance and robustness.</a:t>
            </a:r>
          </a:p>
          <a:p>
            <a:pPr algn="l">
              <a:lnSpc>
                <a:spcPts val="2442"/>
              </a:lnSpc>
            </a:pPr>
            <a:r>
              <a:rPr lang="en-US" sz="1850">
                <a:solidFill>
                  <a:srgbClr val="FFFFFF"/>
                </a:solidFill>
                <a:latin typeface="Arimo Bold"/>
                <a:ea typeface="Arimo Bold"/>
                <a:cs typeface="Arimo Bold"/>
                <a:sym typeface="Arimo Bold"/>
              </a:rPr>
              <a:t>Bayesian Optimization for XGBoost:</a:t>
            </a:r>
          </a:p>
          <a:p>
            <a:pPr algn="l" marL="399417" indent="-199709" lvl="1">
              <a:lnSpc>
                <a:spcPts val="2442"/>
              </a:lnSpc>
              <a:buFont typeface="Arial"/>
              <a:buChar char="•"/>
            </a:pPr>
            <a:r>
              <a:rPr lang="en-US" sz="1850">
                <a:solidFill>
                  <a:srgbClr val="FFFFFF"/>
                </a:solidFill>
                <a:latin typeface="Arimo"/>
                <a:ea typeface="Arimo"/>
                <a:cs typeface="Arimo"/>
                <a:sym typeface="Arimo"/>
              </a:rPr>
              <a:t>Focused on optimizing key hyperparameters such as learning rate, max depth, and subsample ratio.</a:t>
            </a:r>
          </a:p>
          <a:p>
            <a:pPr algn="l" marL="399417" indent="-199709" lvl="1">
              <a:lnSpc>
                <a:spcPts val="2442"/>
              </a:lnSpc>
              <a:buFont typeface="Arial"/>
              <a:buChar char="•"/>
            </a:pPr>
            <a:r>
              <a:rPr lang="en-US" sz="1850">
                <a:solidFill>
                  <a:srgbClr val="FFFFFF"/>
                </a:solidFill>
                <a:latin typeface="Arimo"/>
                <a:ea typeface="Arimo"/>
                <a:cs typeface="Arimo"/>
                <a:sym typeface="Arimo"/>
              </a:rPr>
              <a:t>This iterative approach helped in efficiently navigating the hyperparameter space, leading to improved model accuracy and generalization.</a:t>
            </a:r>
          </a:p>
          <a:p>
            <a:pPr algn="l">
              <a:lnSpc>
                <a:spcPts val="2442"/>
              </a:lnSpc>
            </a:pPr>
            <a:r>
              <a:rPr lang="en-US" sz="1850">
                <a:solidFill>
                  <a:srgbClr val="FFFFFF"/>
                </a:solidFill>
                <a:latin typeface="Arimo Bold"/>
                <a:ea typeface="Arimo Bold"/>
                <a:cs typeface="Arimo Bold"/>
                <a:sym typeface="Arimo Bold"/>
              </a:rPr>
              <a:t>GridSearchCV for XGBoost:</a:t>
            </a:r>
          </a:p>
          <a:p>
            <a:pPr algn="l" marL="399417" indent="-199709" lvl="1">
              <a:lnSpc>
                <a:spcPts val="2442"/>
              </a:lnSpc>
              <a:buFont typeface="Arial"/>
              <a:buChar char="•"/>
            </a:pPr>
            <a:r>
              <a:rPr lang="en-US" sz="1850">
                <a:solidFill>
                  <a:srgbClr val="FFFFFF"/>
                </a:solidFill>
                <a:latin typeface="Arimo"/>
                <a:ea typeface="Arimo"/>
                <a:cs typeface="Arimo"/>
                <a:sym typeface="Arimo"/>
              </a:rPr>
              <a:t>Conducted an exhaustive search over specified parameter values for the XGBoost model.</a:t>
            </a:r>
          </a:p>
          <a:p>
            <a:pPr algn="l" marL="399417" indent="-199709" lvl="1">
              <a:lnSpc>
                <a:spcPts val="2442"/>
              </a:lnSpc>
              <a:buFont typeface="Arial"/>
              <a:buChar char="•"/>
            </a:pPr>
            <a:r>
              <a:rPr lang="en-US" sz="1850">
                <a:solidFill>
                  <a:srgbClr val="FFFFFF"/>
                </a:solidFill>
                <a:latin typeface="Arimo"/>
                <a:ea typeface="Arimo"/>
                <a:cs typeface="Arimo"/>
                <a:sym typeface="Arimo"/>
              </a:rPr>
              <a:t>Enabled the identification of the best combination of hyperparameters by evaluating the model's performance on the validation set.</a:t>
            </a:r>
          </a:p>
          <a:p>
            <a:pPr algn="l">
              <a:lnSpc>
                <a:spcPts val="2442"/>
              </a:lnSpc>
            </a:pPr>
            <a:r>
              <a:rPr lang="en-US" sz="1850">
                <a:solidFill>
                  <a:srgbClr val="FFFFFF"/>
                </a:solidFill>
                <a:latin typeface="Arimo Bold"/>
                <a:ea typeface="Arimo Bold"/>
                <a:cs typeface="Arimo Bold"/>
                <a:sym typeface="Arimo Bold"/>
              </a:rPr>
              <a:t>RandomizedSearchCV for CatBoost:</a:t>
            </a:r>
          </a:p>
          <a:p>
            <a:pPr algn="l" marL="399417" indent="-199709" lvl="1">
              <a:lnSpc>
                <a:spcPts val="2442"/>
              </a:lnSpc>
              <a:buFont typeface="Arial"/>
              <a:buChar char="•"/>
            </a:pPr>
            <a:r>
              <a:rPr lang="en-US" sz="1850">
                <a:solidFill>
                  <a:srgbClr val="FFFFFF"/>
                </a:solidFill>
                <a:latin typeface="Arimo"/>
                <a:ea typeface="Arimo"/>
                <a:cs typeface="Arimo"/>
                <a:sym typeface="Arimo"/>
              </a:rPr>
              <a:t>Implemented a randomized search strategy over hyperparameters to quickly identify promising configurations.</a:t>
            </a:r>
          </a:p>
          <a:p>
            <a:pPr algn="l" marL="399417" indent="-199709" lvl="1">
              <a:lnSpc>
                <a:spcPts val="2442"/>
              </a:lnSpc>
              <a:buFont typeface="Arial"/>
              <a:buChar char="•"/>
            </a:pPr>
            <a:r>
              <a:rPr lang="en-US" sz="1850">
                <a:solidFill>
                  <a:srgbClr val="FFFFFF"/>
                </a:solidFill>
                <a:latin typeface="Arimo"/>
                <a:ea typeface="Arimo"/>
                <a:cs typeface="Arimo"/>
                <a:sym typeface="Arimo"/>
              </a:rPr>
              <a:t>Balanced exploration and exploitation by sampling a wide range of hyperparameter values.</a:t>
            </a:r>
          </a:p>
        </p:txBody>
      </p:sp>
      <p:grpSp>
        <p:nvGrpSpPr>
          <p:cNvPr name="Group 7" id="7"/>
          <p:cNvGrpSpPr/>
          <p:nvPr/>
        </p:nvGrpSpPr>
        <p:grpSpPr>
          <a:xfrm rot="0">
            <a:off x="-1095673" y="-1026553"/>
            <a:ext cx="7746157" cy="1672576"/>
            <a:chOff x="0" y="0"/>
            <a:chExt cx="2040140" cy="440514"/>
          </a:xfrm>
        </p:grpSpPr>
        <p:sp>
          <p:nvSpPr>
            <p:cNvPr name="Freeform 8" id="8"/>
            <p:cNvSpPr/>
            <p:nvPr/>
          </p:nvSpPr>
          <p:spPr>
            <a:xfrm flipH="false" flipV="false" rot="0">
              <a:off x="0" y="0"/>
              <a:ext cx="2034242" cy="440514"/>
            </a:xfrm>
            <a:custGeom>
              <a:avLst/>
              <a:gdLst/>
              <a:ahLst/>
              <a:cxnLst/>
              <a:rect r="r" b="b" t="t" l="l"/>
              <a:pathLst>
                <a:path h="440514" w="2034242">
                  <a:moveTo>
                    <a:pt x="1816951" y="0"/>
                  </a:moveTo>
                  <a:lnTo>
                    <a:pt x="19989" y="0"/>
                  </a:lnTo>
                  <a:cubicBezTo>
                    <a:pt x="8949" y="0"/>
                    <a:pt x="0" y="8949"/>
                    <a:pt x="0" y="19989"/>
                  </a:cubicBezTo>
                  <a:lnTo>
                    <a:pt x="0" y="420525"/>
                  </a:lnTo>
                  <a:cubicBezTo>
                    <a:pt x="0" y="431565"/>
                    <a:pt x="8949" y="440514"/>
                    <a:pt x="19989" y="440514"/>
                  </a:cubicBezTo>
                  <a:lnTo>
                    <a:pt x="1816951" y="440514"/>
                  </a:lnTo>
                  <a:cubicBezTo>
                    <a:pt x="1829693" y="440514"/>
                    <a:pt x="1841854" y="435187"/>
                    <a:pt x="1850494" y="425822"/>
                  </a:cubicBezTo>
                  <a:lnTo>
                    <a:pt x="2026586" y="234949"/>
                  </a:lnTo>
                  <a:cubicBezTo>
                    <a:pt x="2034242" y="226650"/>
                    <a:pt x="2034242" y="213864"/>
                    <a:pt x="2026586" y="205565"/>
                  </a:cubicBezTo>
                  <a:lnTo>
                    <a:pt x="1850494" y="14692"/>
                  </a:lnTo>
                  <a:cubicBezTo>
                    <a:pt x="1841854" y="5327"/>
                    <a:pt x="1829693" y="0"/>
                    <a:pt x="1816951" y="0"/>
                  </a:cubicBezTo>
                  <a:close/>
                </a:path>
              </a:pathLst>
            </a:custGeom>
            <a:solidFill>
              <a:srgbClr val="000000">
                <a:alpha val="0"/>
              </a:srgbClr>
            </a:solidFill>
            <a:ln w="38100" cap="sq">
              <a:solidFill>
                <a:srgbClr val="FFFFFF"/>
              </a:solidFill>
              <a:prstDash val="solid"/>
              <a:miter/>
            </a:ln>
          </p:spPr>
        </p:sp>
        <p:sp>
          <p:nvSpPr>
            <p:cNvPr name="TextBox 9" id="9"/>
            <p:cNvSpPr txBox="true"/>
            <p:nvPr/>
          </p:nvSpPr>
          <p:spPr>
            <a:xfrm>
              <a:off x="0" y="-38100"/>
              <a:ext cx="1925840" cy="478614"/>
            </a:xfrm>
            <a:prstGeom prst="rect">
              <a:avLst/>
            </a:prstGeom>
          </p:spPr>
          <p:txBody>
            <a:bodyPr anchor="ctr" rtlCol="false" tIns="50800" lIns="50800" bIns="50800" rIns="50800"/>
            <a:lstStyle/>
            <a:p>
              <a:pPr algn="ctr">
                <a:lnSpc>
                  <a:spcPts val="3360"/>
                </a:lnSpc>
              </a:pPr>
            </a:p>
          </p:txBody>
        </p:sp>
      </p:grpSp>
      <p:grpSp>
        <p:nvGrpSpPr>
          <p:cNvPr name="Group 10" id="10"/>
          <p:cNvGrpSpPr/>
          <p:nvPr/>
        </p:nvGrpSpPr>
        <p:grpSpPr>
          <a:xfrm rot="0">
            <a:off x="-170315" y="-798423"/>
            <a:ext cx="5735702" cy="1758772"/>
            <a:chOff x="0" y="0"/>
            <a:chExt cx="1510637" cy="463216"/>
          </a:xfrm>
        </p:grpSpPr>
        <p:sp>
          <p:nvSpPr>
            <p:cNvPr name="Freeform 11" id="11"/>
            <p:cNvSpPr/>
            <p:nvPr/>
          </p:nvSpPr>
          <p:spPr>
            <a:xfrm flipH="false" flipV="false" rot="0">
              <a:off x="0" y="0"/>
              <a:ext cx="1503020" cy="463216"/>
            </a:xfrm>
            <a:custGeom>
              <a:avLst/>
              <a:gdLst/>
              <a:ahLst/>
              <a:cxnLst/>
              <a:rect r="r" b="b" t="t" l="l"/>
              <a:pathLst>
                <a:path h="463216" w="1503020">
                  <a:moveTo>
                    <a:pt x="1280442" y="0"/>
                  </a:moveTo>
                  <a:lnTo>
                    <a:pt x="26996" y="0"/>
                  </a:lnTo>
                  <a:cubicBezTo>
                    <a:pt x="19836" y="0"/>
                    <a:pt x="12969" y="2844"/>
                    <a:pt x="7907" y="7907"/>
                  </a:cubicBezTo>
                  <a:cubicBezTo>
                    <a:pt x="2844" y="12969"/>
                    <a:pt x="0" y="19836"/>
                    <a:pt x="0" y="26996"/>
                  </a:cubicBezTo>
                  <a:lnTo>
                    <a:pt x="0" y="436220"/>
                  </a:lnTo>
                  <a:cubicBezTo>
                    <a:pt x="0" y="443380"/>
                    <a:pt x="2844" y="450246"/>
                    <a:pt x="7907" y="455309"/>
                  </a:cubicBezTo>
                  <a:cubicBezTo>
                    <a:pt x="12969" y="460371"/>
                    <a:pt x="19836" y="463216"/>
                    <a:pt x="26996" y="463216"/>
                  </a:cubicBezTo>
                  <a:lnTo>
                    <a:pt x="1280442" y="463216"/>
                  </a:lnTo>
                  <a:cubicBezTo>
                    <a:pt x="1297600" y="463216"/>
                    <a:pt x="1313925" y="455821"/>
                    <a:pt x="1325241" y="442923"/>
                  </a:cubicBezTo>
                  <a:lnTo>
                    <a:pt x="1492834" y="251900"/>
                  </a:lnTo>
                  <a:cubicBezTo>
                    <a:pt x="1503020" y="240290"/>
                    <a:pt x="1503020" y="222926"/>
                    <a:pt x="1492834" y="211315"/>
                  </a:cubicBezTo>
                  <a:lnTo>
                    <a:pt x="1325241" y="20293"/>
                  </a:lnTo>
                  <a:cubicBezTo>
                    <a:pt x="1313925" y="7395"/>
                    <a:pt x="1297600" y="0"/>
                    <a:pt x="1280442" y="0"/>
                  </a:cubicBezTo>
                  <a:close/>
                </a:path>
              </a:pathLst>
            </a:custGeom>
            <a:solidFill>
              <a:srgbClr val="FFFFFF"/>
            </a:solidFill>
          </p:spPr>
        </p:sp>
        <p:sp>
          <p:nvSpPr>
            <p:cNvPr name="TextBox 12" id="12"/>
            <p:cNvSpPr txBox="true"/>
            <p:nvPr/>
          </p:nvSpPr>
          <p:spPr>
            <a:xfrm>
              <a:off x="0" y="-38100"/>
              <a:ext cx="1396337" cy="501316"/>
            </a:xfrm>
            <a:prstGeom prst="rect">
              <a:avLst/>
            </a:prstGeom>
          </p:spPr>
          <p:txBody>
            <a:bodyPr anchor="ctr" rtlCol="false" tIns="50800" lIns="50800" bIns="50800" rIns="50800"/>
            <a:lstStyle/>
            <a:p>
              <a:pPr algn="ctr">
                <a:lnSpc>
                  <a:spcPts val="3360"/>
                </a:lnSpc>
              </a:pPr>
            </a:p>
          </p:txBody>
        </p:sp>
      </p:grpSp>
      <p:grpSp>
        <p:nvGrpSpPr>
          <p:cNvPr name="Group 13" id="13"/>
          <p:cNvGrpSpPr/>
          <p:nvPr/>
        </p:nvGrpSpPr>
        <p:grpSpPr>
          <a:xfrm rot="0">
            <a:off x="-170315" y="-798423"/>
            <a:ext cx="6280189" cy="1558747"/>
            <a:chOff x="0" y="0"/>
            <a:chExt cx="1654042" cy="410534"/>
          </a:xfrm>
        </p:grpSpPr>
        <p:sp>
          <p:nvSpPr>
            <p:cNvPr name="Freeform 14" id="14"/>
            <p:cNvSpPr/>
            <p:nvPr/>
          </p:nvSpPr>
          <p:spPr>
            <a:xfrm flipH="false" flipV="false" rot="0">
              <a:off x="0" y="0"/>
              <a:ext cx="1646304" cy="410534"/>
            </a:xfrm>
            <a:custGeom>
              <a:avLst/>
              <a:gdLst/>
              <a:ahLst/>
              <a:cxnLst/>
              <a:rect r="r" b="b" t="t" l="l"/>
              <a:pathLst>
                <a:path h="410534" w="1646304">
                  <a:moveTo>
                    <a:pt x="1426187" y="0"/>
                  </a:moveTo>
                  <a:lnTo>
                    <a:pt x="24655" y="0"/>
                  </a:lnTo>
                  <a:cubicBezTo>
                    <a:pt x="11038" y="0"/>
                    <a:pt x="0" y="11038"/>
                    <a:pt x="0" y="24655"/>
                  </a:cubicBezTo>
                  <a:lnTo>
                    <a:pt x="0" y="385879"/>
                  </a:lnTo>
                  <a:cubicBezTo>
                    <a:pt x="0" y="399496"/>
                    <a:pt x="11038" y="410534"/>
                    <a:pt x="24655" y="410534"/>
                  </a:cubicBezTo>
                  <a:lnTo>
                    <a:pt x="1426187" y="410534"/>
                  </a:lnTo>
                  <a:cubicBezTo>
                    <a:pt x="1441964" y="410534"/>
                    <a:pt x="1457087" y="404225"/>
                    <a:pt x="1468187" y="393012"/>
                  </a:cubicBezTo>
                  <a:lnTo>
                    <a:pt x="1636696" y="222789"/>
                  </a:lnTo>
                  <a:cubicBezTo>
                    <a:pt x="1646304" y="213083"/>
                    <a:pt x="1646304" y="197451"/>
                    <a:pt x="1636696" y="187745"/>
                  </a:cubicBezTo>
                  <a:lnTo>
                    <a:pt x="1468187" y="17522"/>
                  </a:lnTo>
                  <a:cubicBezTo>
                    <a:pt x="1457087" y="6309"/>
                    <a:pt x="1441964" y="0"/>
                    <a:pt x="1426187" y="0"/>
                  </a:cubicBezTo>
                  <a:close/>
                </a:path>
              </a:pathLst>
            </a:custGeom>
            <a:solidFill>
              <a:srgbClr val="960000"/>
            </a:solidFill>
          </p:spPr>
        </p:sp>
        <p:sp>
          <p:nvSpPr>
            <p:cNvPr name="TextBox 15" id="15"/>
            <p:cNvSpPr txBox="true"/>
            <p:nvPr/>
          </p:nvSpPr>
          <p:spPr>
            <a:xfrm>
              <a:off x="0" y="-38100"/>
              <a:ext cx="1539742" cy="448634"/>
            </a:xfrm>
            <a:prstGeom prst="rect">
              <a:avLst/>
            </a:prstGeom>
          </p:spPr>
          <p:txBody>
            <a:bodyPr anchor="ctr" rtlCol="false" tIns="50800" lIns="50800" bIns="50800" rIns="50800"/>
            <a:lstStyle/>
            <a:p>
              <a:pPr algn="ctr">
                <a:lnSpc>
                  <a:spcPts val="3360"/>
                </a:lnSpc>
              </a:pPr>
            </a:p>
          </p:txBody>
        </p:sp>
      </p:grpSp>
      <p:sp>
        <p:nvSpPr>
          <p:cNvPr name="TextBox 16" id="16"/>
          <p:cNvSpPr txBox="true"/>
          <p:nvPr/>
        </p:nvSpPr>
        <p:spPr>
          <a:xfrm rot="0">
            <a:off x="198181" y="143779"/>
            <a:ext cx="5323417" cy="323093"/>
          </a:xfrm>
          <a:prstGeom prst="rect">
            <a:avLst/>
          </a:prstGeom>
        </p:spPr>
        <p:txBody>
          <a:bodyPr anchor="t" rtlCol="false" tIns="0" lIns="0" bIns="0" rIns="0">
            <a:spAutoFit/>
          </a:bodyPr>
          <a:lstStyle/>
          <a:p>
            <a:pPr algn="l">
              <a:lnSpc>
                <a:spcPts val="2666"/>
              </a:lnSpc>
            </a:pPr>
            <a:r>
              <a:rPr lang="en-US" sz="1904">
                <a:solidFill>
                  <a:srgbClr val="FFFFFF"/>
                </a:solidFill>
                <a:latin typeface="Montserrat Bold"/>
                <a:ea typeface="Montserrat Bold"/>
                <a:cs typeface="Montserrat Bold"/>
                <a:sym typeface="Montserrat Bold"/>
              </a:rPr>
              <a:t>MODEL TECHNIQUE/ALGORITHM DETAILS</a:t>
            </a:r>
          </a:p>
        </p:txBody>
      </p:sp>
      <p:grpSp>
        <p:nvGrpSpPr>
          <p:cNvPr name="Group 17" id="17"/>
          <p:cNvGrpSpPr/>
          <p:nvPr/>
        </p:nvGrpSpPr>
        <p:grpSpPr>
          <a:xfrm rot="0">
            <a:off x="-470581" y="9728420"/>
            <a:ext cx="19061698" cy="1816577"/>
            <a:chOff x="0" y="0"/>
            <a:chExt cx="4307815" cy="410534"/>
          </a:xfrm>
        </p:grpSpPr>
        <p:sp>
          <p:nvSpPr>
            <p:cNvPr name="Freeform 18" id="18"/>
            <p:cNvSpPr/>
            <p:nvPr/>
          </p:nvSpPr>
          <p:spPr>
            <a:xfrm flipH="false" flipV="false" rot="0">
              <a:off x="0" y="0"/>
              <a:ext cx="4305266" cy="410534"/>
            </a:xfrm>
            <a:custGeom>
              <a:avLst/>
              <a:gdLst/>
              <a:ahLst/>
              <a:cxnLst/>
              <a:rect r="r" b="b" t="t" l="l"/>
              <a:pathLst>
                <a:path h="410534" w="4305266">
                  <a:moveTo>
                    <a:pt x="4096491" y="0"/>
                  </a:moveTo>
                  <a:lnTo>
                    <a:pt x="8123" y="0"/>
                  </a:lnTo>
                  <a:cubicBezTo>
                    <a:pt x="5969" y="0"/>
                    <a:pt x="3903" y="856"/>
                    <a:pt x="2379" y="2379"/>
                  </a:cubicBezTo>
                  <a:cubicBezTo>
                    <a:pt x="856" y="3903"/>
                    <a:pt x="0" y="5969"/>
                    <a:pt x="0" y="8123"/>
                  </a:cubicBezTo>
                  <a:lnTo>
                    <a:pt x="0" y="402411"/>
                  </a:lnTo>
                  <a:cubicBezTo>
                    <a:pt x="0" y="404565"/>
                    <a:pt x="856" y="406632"/>
                    <a:pt x="2379" y="408155"/>
                  </a:cubicBezTo>
                  <a:cubicBezTo>
                    <a:pt x="3903" y="409678"/>
                    <a:pt x="5969" y="410534"/>
                    <a:pt x="8123" y="410534"/>
                  </a:cubicBezTo>
                  <a:lnTo>
                    <a:pt x="4096491" y="410534"/>
                  </a:lnTo>
                  <a:cubicBezTo>
                    <a:pt x="4101690" y="410534"/>
                    <a:pt x="4106672" y="408456"/>
                    <a:pt x="4110329" y="404761"/>
                  </a:cubicBezTo>
                  <a:lnTo>
                    <a:pt x="4302100" y="211040"/>
                  </a:lnTo>
                  <a:cubicBezTo>
                    <a:pt x="4305266" y="207842"/>
                    <a:pt x="4305266" y="202692"/>
                    <a:pt x="4302100" y="199494"/>
                  </a:cubicBezTo>
                  <a:lnTo>
                    <a:pt x="4110329" y="5773"/>
                  </a:lnTo>
                  <a:cubicBezTo>
                    <a:pt x="4106672" y="2079"/>
                    <a:pt x="4101690" y="0"/>
                    <a:pt x="4096491" y="0"/>
                  </a:cubicBezTo>
                  <a:close/>
                </a:path>
              </a:pathLst>
            </a:custGeom>
            <a:solidFill>
              <a:srgbClr val="960000"/>
            </a:solidFill>
          </p:spPr>
        </p:sp>
        <p:sp>
          <p:nvSpPr>
            <p:cNvPr name="TextBox 19" id="19"/>
            <p:cNvSpPr txBox="true"/>
            <p:nvPr/>
          </p:nvSpPr>
          <p:spPr>
            <a:xfrm>
              <a:off x="0" y="-38100"/>
              <a:ext cx="4193515" cy="448634"/>
            </a:xfrm>
            <a:prstGeom prst="rect">
              <a:avLst/>
            </a:prstGeom>
          </p:spPr>
          <p:txBody>
            <a:bodyPr anchor="ctr" rtlCol="false" tIns="59203" lIns="59203" bIns="59203" rIns="59203"/>
            <a:lstStyle/>
            <a:p>
              <a:pPr algn="ctr">
                <a:lnSpc>
                  <a:spcPts val="3360"/>
                </a:lnSpc>
              </a:pPr>
            </a:p>
          </p:txBody>
        </p:sp>
      </p:grpSp>
      <p:grpSp>
        <p:nvGrpSpPr>
          <p:cNvPr name="Group 20" id="20"/>
          <p:cNvGrpSpPr/>
          <p:nvPr/>
        </p:nvGrpSpPr>
        <p:grpSpPr>
          <a:xfrm rot="0">
            <a:off x="4668489" y="9591675"/>
            <a:ext cx="5256478" cy="3670170"/>
            <a:chOff x="0" y="0"/>
            <a:chExt cx="873079" cy="609600"/>
          </a:xfrm>
        </p:grpSpPr>
        <p:sp>
          <p:nvSpPr>
            <p:cNvPr name="Freeform 21" id="21"/>
            <p:cNvSpPr/>
            <p:nvPr/>
          </p:nvSpPr>
          <p:spPr>
            <a:xfrm flipH="false" flipV="false" rot="0">
              <a:off x="7157" y="0"/>
              <a:ext cx="858765" cy="609600"/>
            </a:xfrm>
            <a:custGeom>
              <a:avLst/>
              <a:gdLst/>
              <a:ahLst/>
              <a:cxnLst/>
              <a:rect r="r" b="b" t="t" l="l"/>
              <a:pathLst>
                <a:path h="609600" w="858765">
                  <a:moveTo>
                    <a:pt x="225500" y="0"/>
                  </a:moveTo>
                  <a:lnTo>
                    <a:pt x="633266" y="0"/>
                  </a:lnTo>
                  <a:cubicBezTo>
                    <a:pt x="650857" y="0"/>
                    <a:pt x="666474" y="11257"/>
                    <a:pt x="672037" y="27945"/>
                  </a:cubicBezTo>
                  <a:lnTo>
                    <a:pt x="856607" y="581655"/>
                  </a:lnTo>
                  <a:cubicBezTo>
                    <a:pt x="858765" y="588129"/>
                    <a:pt x="857680" y="595246"/>
                    <a:pt x="853689" y="600783"/>
                  </a:cubicBezTo>
                  <a:cubicBezTo>
                    <a:pt x="849699" y="606319"/>
                    <a:pt x="843290" y="609600"/>
                    <a:pt x="836465" y="609600"/>
                  </a:cubicBezTo>
                  <a:lnTo>
                    <a:pt x="22300" y="609600"/>
                  </a:lnTo>
                  <a:cubicBezTo>
                    <a:pt x="15475" y="609600"/>
                    <a:pt x="9066" y="606319"/>
                    <a:pt x="5076" y="600783"/>
                  </a:cubicBezTo>
                  <a:cubicBezTo>
                    <a:pt x="1086" y="595246"/>
                    <a:pt x="0" y="588129"/>
                    <a:pt x="2158" y="581655"/>
                  </a:cubicBezTo>
                  <a:lnTo>
                    <a:pt x="186728" y="27945"/>
                  </a:lnTo>
                  <a:cubicBezTo>
                    <a:pt x="192291" y="11257"/>
                    <a:pt x="207908" y="0"/>
                    <a:pt x="225500" y="0"/>
                  </a:cubicBezTo>
                  <a:close/>
                </a:path>
              </a:pathLst>
            </a:custGeom>
            <a:solidFill>
              <a:srgbClr val="FFFFFF"/>
            </a:solidFill>
            <a:ln w="19050" cap="sq">
              <a:solidFill>
                <a:srgbClr val="FFFFFF"/>
              </a:solidFill>
              <a:prstDash val="solid"/>
              <a:miter/>
            </a:ln>
          </p:spPr>
        </p:sp>
        <p:sp>
          <p:nvSpPr>
            <p:cNvPr name="TextBox 22" id="22"/>
            <p:cNvSpPr txBox="true"/>
            <p:nvPr/>
          </p:nvSpPr>
          <p:spPr>
            <a:xfrm>
              <a:off x="127000" y="-38100"/>
              <a:ext cx="619079" cy="647700"/>
            </a:xfrm>
            <a:prstGeom prst="rect">
              <a:avLst/>
            </a:prstGeom>
          </p:spPr>
          <p:txBody>
            <a:bodyPr anchor="ctr" rtlCol="false" tIns="59203" lIns="59203" bIns="59203" rIns="59203"/>
            <a:lstStyle/>
            <a:p>
              <a:pPr algn="ctr">
                <a:lnSpc>
                  <a:spcPts val="3360"/>
                </a:lnSpc>
              </a:pPr>
            </a:p>
          </p:txBody>
        </p:sp>
      </p:grpSp>
      <p:sp>
        <p:nvSpPr>
          <p:cNvPr name="TextBox 23" id="23"/>
          <p:cNvSpPr txBox="true"/>
          <p:nvPr/>
        </p:nvSpPr>
        <p:spPr>
          <a:xfrm rot="0">
            <a:off x="6261988" y="9780104"/>
            <a:ext cx="2069480"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960000">
                    <a:alpha val="69804"/>
                  </a:srgbClr>
                </a:solidFill>
                <a:latin typeface="Montserrat Bold"/>
                <a:ea typeface="Montserrat Bold"/>
                <a:cs typeface="Montserrat Bold"/>
                <a:sym typeface="Montserrat Bold"/>
              </a:rPr>
              <a:t>Model Details</a:t>
            </a:r>
          </a:p>
        </p:txBody>
      </p:sp>
      <p:sp>
        <p:nvSpPr>
          <p:cNvPr name="TextBox 24" id="24"/>
          <p:cNvSpPr txBox="true"/>
          <p:nvPr/>
        </p:nvSpPr>
        <p:spPr>
          <a:xfrm rot="0">
            <a:off x="9126595" y="9756342"/>
            <a:ext cx="2488077"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Feature Engineering</a:t>
            </a:r>
          </a:p>
        </p:txBody>
      </p:sp>
      <p:sp>
        <p:nvSpPr>
          <p:cNvPr name="TextBox 25" id="25"/>
          <p:cNvSpPr txBox="true"/>
          <p:nvPr/>
        </p:nvSpPr>
        <p:spPr>
          <a:xfrm rot="0">
            <a:off x="3082662" y="9783593"/>
            <a:ext cx="2384199" cy="315447"/>
          </a:xfrm>
          <a:prstGeom prst="rect">
            <a:avLst/>
          </a:prstGeom>
        </p:spPr>
        <p:txBody>
          <a:bodyPr anchor="t" rtlCol="false" tIns="0" lIns="0" bIns="0" rIns="0">
            <a:spAutoFit/>
          </a:bodyPr>
          <a:lstStyle/>
          <a:p>
            <a:pPr algn="ctr">
              <a:lnSpc>
                <a:spcPts val="2563"/>
              </a:lnSpc>
              <a:spcBef>
                <a:spcPct val="0"/>
              </a:spcBef>
            </a:pPr>
            <a:r>
              <a:rPr lang="en-US" sz="1830">
                <a:solidFill>
                  <a:srgbClr val="FFFFFF">
                    <a:alpha val="69804"/>
                  </a:srgbClr>
                </a:solidFill>
                <a:latin typeface="Montserrat"/>
                <a:ea typeface="Montserrat"/>
                <a:cs typeface="Montserrat"/>
                <a:sym typeface="Montserrat"/>
              </a:rPr>
              <a:t>Model Performance</a:t>
            </a:r>
          </a:p>
        </p:txBody>
      </p:sp>
      <p:sp>
        <p:nvSpPr>
          <p:cNvPr name="TextBox 26" id="26"/>
          <p:cNvSpPr txBox="true"/>
          <p:nvPr/>
        </p:nvSpPr>
        <p:spPr>
          <a:xfrm rot="0">
            <a:off x="741369" y="9780104"/>
            <a:ext cx="1509761"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Summary </a:t>
            </a:r>
          </a:p>
        </p:txBody>
      </p:sp>
      <p:sp>
        <p:nvSpPr>
          <p:cNvPr name="TextBox 27" id="27"/>
          <p:cNvSpPr txBox="true"/>
          <p:nvPr/>
        </p:nvSpPr>
        <p:spPr>
          <a:xfrm rot="0">
            <a:off x="15095670" y="9783593"/>
            <a:ext cx="2600987"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Improvment Potential</a:t>
            </a:r>
          </a:p>
        </p:txBody>
      </p:sp>
      <p:sp>
        <p:nvSpPr>
          <p:cNvPr name="TextBox 28" id="28"/>
          <p:cNvSpPr txBox="true"/>
          <p:nvPr/>
        </p:nvSpPr>
        <p:spPr>
          <a:xfrm rot="0">
            <a:off x="12281422" y="9783593"/>
            <a:ext cx="2424112"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Sampling Technique</a:t>
            </a:r>
          </a:p>
        </p:txBody>
      </p:sp>
      <p:sp>
        <p:nvSpPr>
          <p:cNvPr name="Freeform 29" id="29"/>
          <p:cNvSpPr/>
          <p:nvPr/>
        </p:nvSpPr>
        <p:spPr>
          <a:xfrm flipH="false" flipV="false" rot="0">
            <a:off x="10929412" y="1515023"/>
            <a:ext cx="5128133" cy="7256955"/>
          </a:xfrm>
          <a:custGeom>
            <a:avLst/>
            <a:gdLst/>
            <a:ahLst/>
            <a:cxnLst/>
            <a:rect r="r" b="b" t="t" l="l"/>
            <a:pathLst>
              <a:path h="7256955" w="5128133">
                <a:moveTo>
                  <a:pt x="0" y="0"/>
                </a:moveTo>
                <a:lnTo>
                  <a:pt x="5128133" y="0"/>
                </a:lnTo>
                <a:lnTo>
                  <a:pt x="5128133" y="7256954"/>
                </a:lnTo>
                <a:lnTo>
                  <a:pt x="0" y="7256954"/>
                </a:lnTo>
                <a:lnTo>
                  <a:pt x="0" y="0"/>
                </a:lnTo>
                <a:close/>
              </a:path>
            </a:pathLst>
          </a:custGeom>
          <a:blipFill>
            <a:blip r:embed="rId3"/>
            <a:stretch>
              <a:fillRect l="0" t="0" r="0" b="0"/>
            </a:stretch>
          </a:blipFill>
          <a:ln w="19050" cap="sq">
            <a:solidFill>
              <a:srgbClr val="5E17EB"/>
            </a:solidFill>
            <a:prstDash val="solid"/>
            <a:miter/>
          </a:ln>
        </p:spPr>
      </p:sp>
      <p:grpSp>
        <p:nvGrpSpPr>
          <p:cNvPr name="Group 30" id="30"/>
          <p:cNvGrpSpPr/>
          <p:nvPr/>
        </p:nvGrpSpPr>
        <p:grpSpPr>
          <a:xfrm rot="0">
            <a:off x="10764186" y="1014552"/>
            <a:ext cx="5458585" cy="500471"/>
            <a:chOff x="0" y="0"/>
            <a:chExt cx="1658334" cy="152044"/>
          </a:xfrm>
        </p:grpSpPr>
        <p:sp>
          <p:nvSpPr>
            <p:cNvPr name="Freeform 31" id="31"/>
            <p:cNvSpPr/>
            <p:nvPr/>
          </p:nvSpPr>
          <p:spPr>
            <a:xfrm flipH="false" flipV="false" rot="0">
              <a:off x="0" y="0"/>
              <a:ext cx="1658334" cy="152044"/>
            </a:xfrm>
            <a:custGeom>
              <a:avLst/>
              <a:gdLst/>
              <a:ahLst/>
              <a:cxnLst/>
              <a:rect r="r" b="b" t="t" l="l"/>
              <a:pathLst>
                <a:path h="152044" w="1658334">
                  <a:moveTo>
                    <a:pt x="72333" y="0"/>
                  </a:moveTo>
                  <a:lnTo>
                    <a:pt x="1586000" y="0"/>
                  </a:lnTo>
                  <a:cubicBezTo>
                    <a:pt x="1625949" y="0"/>
                    <a:pt x="1658334" y="32385"/>
                    <a:pt x="1658334" y="72333"/>
                  </a:cubicBezTo>
                  <a:lnTo>
                    <a:pt x="1658334" y="79711"/>
                  </a:lnTo>
                  <a:cubicBezTo>
                    <a:pt x="1658334" y="119660"/>
                    <a:pt x="1625949" y="152044"/>
                    <a:pt x="1586000" y="152044"/>
                  </a:cubicBezTo>
                  <a:lnTo>
                    <a:pt x="72333" y="152044"/>
                  </a:lnTo>
                  <a:cubicBezTo>
                    <a:pt x="53149" y="152044"/>
                    <a:pt x="34751" y="144424"/>
                    <a:pt x="21186" y="130858"/>
                  </a:cubicBezTo>
                  <a:cubicBezTo>
                    <a:pt x="7621" y="117293"/>
                    <a:pt x="0" y="98895"/>
                    <a:pt x="0" y="79711"/>
                  </a:cubicBezTo>
                  <a:lnTo>
                    <a:pt x="0" y="72333"/>
                  </a:lnTo>
                  <a:cubicBezTo>
                    <a:pt x="0" y="53149"/>
                    <a:pt x="7621" y="34751"/>
                    <a:pt x="21186" y="21186"/>
                  </a:cubicBezTo>
                  <a:cubicBezTo>
                    <a:pt x="34751" y="7621"/>
                    <a:pt x="53149" y="0"/>
                    <a:pt x="72333" y="0"/>
                  </a:cubicBezTo>
                  <a:close/>
                </a:path>
              </a:pathLst>
            </a:custGeom>
            <a:solidFill>
              <a:srgbClr val="ED1D2B"/>
            </a:solidFill>
          </p:spPr>
        </p:sp>
        <p:sp>
          <p:nvSpPr>
            <p:cNvPr name="TextBox 32" id="32"/>
            <p:cNvSpPr txBox="true"/>
            <p:nvPr/>
          </p:nvSpPr>
          <p:spPr>
            <a:xfrm>
              <a:off x="0" y="-38100"/>
              <a:ext cx="1658334" cy="190144"/>
            </a:xfrm>
            <a:prstGeom prst="rect">
              <a:avLst/>
            </a:prstGeom>
          </p:spPr>
          <p:txBody>
            <a:bodyPr anchor="ctr" rtlCol="false" tIns="50800" lIns="50800" bIns="50800" rIns="50800"/>
            <a:lstStyle/>
            <a:p>
              <a:pPr algn="ctr">
                <a:lnSpc>
                  <a:spcPts val="2520"/>
                </a:lnSpc>
              </a:pPr>
              <a:r>
                <a:rPr lang="en-US" sz="1800">
                  <a:solidFill>
                    <a:srgbClr val="FFFFFF"/>
                  </a:solidFill>
                  <a:latin typeface="Montserrat"/>
                  <a:ea typeface="Montserrat"/>
                  <a:cs typeface="Montserrat"/>
                  <a:sym typeface="Montserrat"/>
                </a:rPr>
                <a:t>Basic flowchart of Bayesian Optimization</a:t>
              </a:r>
            </a:p>
          </p:txBody>
        </p:sp>
      </p:gr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8175057" y="394067"/>
            <a:ext cx="8876503" cy="3852367"/>
            <a:chOff x="0" y="0"/>
            <a:chExt cx="1094782" cy="475131"/>
          </a:xfrm>
        </p:grpSpPr>
        <p:sp>
          <p:nvSpPr>
            <p:cNvPr name="Freeform 3" id="3"/>
            <p:cNvSpPr/>
            <p:nvPr/>
          </p:nvSpPr>
          <p:spPr>
            <a:xfrm flipH="false" flipV="false" rot="0">
              <a:off x="0" y="0"/>
              <a:ext cx="1094782" cy="475131"/>
            </a:xfrm>
            <a:custGeom>
              <a:avLst/>
              <a:gdLst/>
              <a:ahLst/>
              <a:cxnLst/>
              <a:rect r="r" b="b" t="t" l="l"/>
              <a:pathLst>
                <a:path h="475131" w="1094782">
                  <a:moveTo>
                    <a:pt x="19188" y="0"/>
                  </a:moveTo>
                  <a:lnTo>
                    <a:pt x="1075594" y="0"/>
                  </a:lnTo>
                  <a:cubicBezTo>
                    <a:pt x="1080683" y="0"/>
                    <a:pt x="1085563" y="2022"/>
                    <a:pt x="1089162" y="5620"/>
                  </a:cubicBezTo>
                  <a:cubicBezTo>
                    <a:pt x="1092760" y="9218"/>
                    <a:pt x="1094782" y="14099"/>
                    <a:pt x="1094782" y="19188"/>
                  </a:cubicBezTo>
                  <a:lnTo>
                    <a:pt x="1094782" y="455943"/>
                  </a:lnTo>
                  <a:cubicBezTo>
                    <a:pt x="1094782" y="466540"/>
                    <a:pt x="1086191" y="475131"/>
                    <a:pt x="1075594" y="475131"/>
                  </a:cubicBezTo>
                  <a:lnTo>
                    <a:pt x="19188" y="475131"/>
                  </a:lnTo>
                  <a:cubicBezTo>
                    <a:pt x="14099" y="475131"/>
                    <a:pt x="9218" y="473109"/>
                    <a:pt x="5620" y="469511"/>
                  </a:cubicBezTo>
                  <a:cubicBezTo>
                    <a:pt x="2022" y="465913"/>
                    <a:pt x="0" y="461032"/>
                    <a:pt x="0" y="455943"/>
                  </a:cubicBezTo>
                  <a:lnTo>
                    <a:pt x="0" y="19188"/>
                  </a:lnTo>
                  <a:cubicBezTo>
                    <a:pt x="0" y="8591"/>
                    <a:pt x="8591" y="0"/>
                    <a:pt x="19188" y="0"/>
                  </a:cubicBezTo>
                  <a:close/>
                </a:path>
              </a:pathLst>
            </a:custGeom>
            <a:solidFill>
              <a:srgbClr val="5E17EB"/>
            </a:solidFill>
            <a:ln w="28575" cap="rnd">
              <a:solidFill>
                <a:srgbClr val="FFFFFF"/>
              </a:solidFill>
              <a:prstDash val="dash"/>
              <a:round/>
            </a:ln>
          </p:spPr>
        </p:sp>
        <p:sp>
          <p:nvSpPr>
            <p:cNvPr name="TextBox 4" id="4"/>
            <p:cNvSpPr txBox="true"/>
            <p:nvPr/>
          </p:nvSpPr>
          <p:spPr>
            <a:xfrm>
              <a:off x="0" y="-38100"/>
              <a:ext cx="1094782" cy="513231"/>
            </a:xfrm>
            <a:prstGeom prst="rect">
              <a:avLst/>
            </a:prstGeom>
          </p:spPr>
          <p:txBody>
            <a:bodyPr anchor="ctr" rtlCol="false" tIns="50800" lIns="50800" bIns="50800" rIns="50800"/>
            <a:lstStyle/>
            <a:p>
              <a:pPr algn="ctr" marL="0" indent="0" lvl="0">
                <a:lnSpc>
                  <a:spcPts val="3360"/>
                </a:lnSpc>
                <a:spcBef>
                  <a:spcPct val="0"/>
                </a:spcBef>
              </a:pPr>
            </a:p>
          </p:txBody>
        </p:sp>
      </p:grpSp>
      <p:grpSp>
        <p:nvGrpSpPr>
          <p:cNvPr name="Group 5" id="5"/>
          <p:cNvGrpSpPr/>
          <p:nvPr/>
        </p:nvGrpSpPr>
        <p:grpSpPr>
          <a:xfrm rot="0">
            <a:off x="313767" y="1388496"/>
            <a:ext cx="7076932" cy="406389"/>
            <a:chOff x="0" y="0"/>
            <a:chExt cx="1534171" cy="88099"/>
          </a:xfrm>
        </p:grpSpPr>
        <p:sp>
          <p:nvSpPr>
            <p:cNvPr name="Freeform 6" id="6"/>
            <p:cNvSpPr/>
            <p:nvPr/>
          </p:nvSpPr>
          <p:spPr>
            <a:xfrm flipH="false" flipV="false" rot="0">
              <a:off x="0" y="0"/>
              <a:ext cx="1534171" cy="88099"/>
            </a:xfrm>
            <a:custGeom>
              <a:avLst/>
              <a:gdLst/>
              <a:ahLst/>
              <a:cxnLst/>
              <a:rect r="r" b="b" t="t" l="l"/>
              <a:pathLst>
                <a:path h="88099" w="1534171">
                  <a:moveTo>
                    <a:pt x="15316" y="0"/>
                  </a:moveTo>
                  <a:lnTo>
                    <a:pt x="1518856" y="0"/>
                  </a:lnTo>
                  <a:cubicBezTo>
                    <a:pt x="1527314" y="0"/>
                    <a:pt x="1534171" y="6857"/>
                    <a:pt x="1534171" y="15316"/>
                  </a:cubicBezTo>
                  <a:lnTo>
                    <a:pt x="1534171" y="72783"/>
                  </a:lnTo>
                  <a:cubicBezTo>
                    <a:pt x="1534171" y="81242"/>
                    <a:pt x="1527314" y="88099"/>
                    <a:pt x="1518856" y="88099"/>
                  </a:cubicBezTo>
                  <a:lnTo>
                    <a:pt x="15316" y="88099"/>
                  </a:lnTo>
                  <a:cubicBezTo>
                    <a:pt x="6857" y="88099"/>
                    <a:pt x="0" y="81242"/>
                    <a:pt x="0" y="72783"/>
                  </a:cubicBezTo>
                  <a:lnTo>
                    <a:pt x="0" y="15316"/>
                  </a:lnTo>
                  <a:cubicBezTo>
                    <a:pt x="0" y="6857"/>
                    <a:pt x="6857" y="0"/>
                    <a:pt x="15316" y="0"/>
                  </a:cubicBezTo>
                  <a:close/>
                </a:path>
              </a:pathLst>
            </a:custGeom>
            <a:solidFill>
              <a:srgbClr val="EFEDED"/>
            </a:solidFill>
            <a:ln cap="sq">
              <a:noFill/>
              <a:prstDash val="solid"/>
              <a:miter/>
            </a:ln>
          </p:spPr>
        </p:sp>
        <p:sp>
          <p:nvSpPr>
            <p:cNvPr name="TextBox 7" id="7"/>
            <p:cNvSpPr txBox="true"/>
            <p:nvPr/>
          </p:nvSpPr>
          <p:spPr>
            <a:xfrm>
              <a:off x="0" y="-66675"/>
              <a:ext cx="1534171" cy="154774"/>
            </a:xfrm>
            <a:prstGeom prst="rect">
              <a:avLst/>
            </a:prstGeom>
          </p:spPr>
          <p:txBody>
            <a:bodyPr anchor="ctr" rtlCol="false" tIns="55809" lIns="55809" bIns="55809" rIns="55809"/>
            <a:lstStyle/>
            <a:p>
              <a:pPr algn="ctr">
                <a:lnSpc>
                  <a:spcPts val="3359"/>
                </a:lnSpc>
                <a:spcBef>
                  <a:spcPct val="0"/>
                </a:spcBef>
              </a:pPr>
            </a:p>
          </p:txBody>
        </p:sp>
      </p:grpSp>
      <p:sp>
        <p:nvSpPr>
          <p:cNvPr name="TextBox 8" id="8"/>
          <p:cNvSpPr txBox="true"/>
          <p:nvPr/>
        </p:nvSpPr>
        <p:spPr>
          <a:xfrm rot="0">
            <a:off x="313767" y="1350396"/>
            <a:ext cx="17882793" cy="444489"/>
          </a:xfrm>
          <a:prstGeom prst="rect">
            <a:avLst/>
          </a:prstGeom>
        </p:spPr>
        <p:txBody>
          <a:bodyPr anchor="t" rtlCol="false" tIns="0" lIns="0" bIns="0" rIns="0">
            <a:spAutoFit/>
          </a:bodyPr>
          <a:lstStyle/>
          <a:p>
            <a:pPr algn="l" marL="407194" indent="-203597" lvl="1">
              <a:lnSpc>
                <a:spcPts val="2970"/>
              </a:lnSpc>
              <a:buFont typeface="Arial"/>
              <a:buChar char="•"/>
            </a:pPr>
            <a:r>
              <a:rPr lang="en-US" sz="2250">
                <a:solidFill>
                  <a:srgbClr val="002663"/>
                </a:solidFill>
                <a:latin typeface="Arimo"/>
                <a:ea typeface="Arimo"/>
                <a:cs typeface="Arimo"/>
                <a:sym typeface="Arimo"/>
              </a:rPr>
              <a:t>The following features were created/engineered …</a:t>
            </a:r>
          </a:p>
        </p:txBody>
      </p:sp>
      <p:sp>
        <p:nvSpPr>
          <p:cNvPr name="TextBox 9" id="9"/>
          <p:cNvSpPr txBox="true"/>
          <p:nvPr/>
        </p:nvSpPr>
        <p:spPr>
          <a:xfrm rot="0">
            <a:off x="8526806" y="428772"/>
            <a:ext cx="8173005" cy="3718560"/>
          </a:xfrm>
          <a:prstGeom prst="rect">
            <a:avLst/>
          </a:prstGeom>
        </p:spPr>
        <p:txBody>
          <a:bodyPr anchor="t" rtlCol="false" tIns="0" lIns="0" bIns="0" rIns="0">
            <a:spAutoFit/>
          </a:bodyPr>
          <a:lstStyle/>
          <a:p>
            <a:pPr algn="l">
              <a:lnSpc>
                <a:spcPts val="2970"/>
              </a:lnSpc>
            </a:pPr>
            <a:r>
              <a:rPr lang="en-US" sz="2250">
                <a:solidFill>
                  <a:srgbClr val="FFFFFF"/>
                </a:solidFill>
                <a:latin typeface="Arimo"/>
                <a:ea typeface="Arimo"/>
                <a:cs typeface="Arimo"/>
                <a:sym typeface="Arimo"/>
              </a:rPr>
              <a:t>We used a combination of </a:t>
            </a:r>
            <a:r>
              <a:rPr lang="en-US" sz="2250">
                <a:solidFill>
                  <a:srgbClr val="FFFFFF"/>
                </a:solidFill>
                <a:latin typeface="Arimo Bold"/>
                <a:ea typeface="Arimo Bold"/>
                <a:cs typeface="Arimo Bold"/>
                <a:sym typeface="Arimo Bold"/>
              </a:rPr>
              <a:t>Mutual Information (</a:t>
            </a:r>
            <a:r>
              <a:rPr lang="en-US" sz="2250">
                <a:solidFill>
                  <a:srgbClr val="FFFFFF"/>
                </a:solidFill>
                <a:latin typeface="Arimo Bold"/>
                <a:ea typeface="Arimo Bold"/>
                <a:cs typeface="Arimo Bold"/>
                <a:sym typeface="Arimo Bold"/>
              </a:rPr>
              <a:t>MI) </a:t>
            </a:r>
            <a:r>
              <a:rPr lang="en-US" sz="2250">
                <a:solidFill>
                  <a:srgbClr val="FFFFFF"/>
                </a:solidFill>
                <a:latin typeface="Arimo"/>
                <a:ea typeface="Arimo"/>
                <a:cs typeface="Arimo"/>
                <a:sym typeface="Arimo"/>
              </a:rPr>
              <a:t>and </a:t>
            </a:r>
            <a:r>
              <a:rPr lang="en-US" sz="2250">
                <a:solidFill>
                  <a:srgbClr val="FFFFFF"/>
                </a:solidFill>
                <a:latin typeface="Arimo Bold"/>
                <a:ea typeface="Arimo Bold"/>
                <a:cs typeface="Arimo Bold"/>
                <a:sym typeface="Arimo Bold"/>
              </a:rPr>
              <a:t>Variance Inflation Factor (VIF)</a:t>
            </a:r>
            <a:r>
              <a:rPr lang="en-US" sz="2250">
                <a:solidFill>
                  <a:srgbClr val="FFFFFF"/>
                </a:solidFill>
                <a:latin typeface="Arimo"/>
                <a:ea typeface="Arimo"/>
                <a:cs typeface="Arimo"/>
                <a:sym typeface="Arimo"/>
              </a:rPr>
              <a:t> for selecting relevant features. This approach helped us identify the most informative and non-collinear features for our model.</a:t>
            </a:r>
          </a:p>
          <a:p>
            <a:pPr algn="l" marL="407194" indent="-203597" lvl="1">
              <a:lnSpc>
                <a:spcPts val="2970"/>
              </a:lnSpc>
              <a:buFont typeface="Arial"/>
              <a:buChar char="•"/>
            </a:pPr>
            <a:r>
              <a:rPr lang="en-US" sz="2250">
                <a:solidFill>
                  <a:srgbClr val="FFFFFF"/>
                </a:solidFill>
                <a:latin typeface="Arimo Bold"/>
                <a:ea typeface="Arimo Bold"/>
                <a:cs typeface="Arimo Bold"/>
                <a:sym typeface="Arimo Bold"/>
              </a:rPr>
              <a:t>Mutual Information: </a:t>
            </a:r>
            <a:r>
              <a:rPr lang="en-US" sz="2250">
                <a:solidFill>
                  <a:srgbClr val="FFFFFF"/>
                </a:solidFill>
                <a:latin typeface="Arimo"/>
                <a:ea typeface="Arimo"/>
                <a:cs typeface="Arimo"/>
                <a:sym typeface="Arimo"/>
              </a:rPr>
              <a:t>Assessed the mutual dependence between features and the target variable, helping to identify features with the most predictive power.</a:t>
            </a:r>
          </a:p>
          <a:p>
            <a:pPr algn="l" marL="407194" indent="-203597" lvl="1">
              <a:lnSpc>
                <a:spcPts val="2970"/>
              </a:lnSpc>
              <a:buFont typeface="Arial"/>
              <a:buChar char="•"/>
            </a:pPr>
            <a:r>
              <a:rPr lang="en-US" sz="2250">
                <a:solidFill>
                  <a:srgbClr val="FFFFFF"/>
                </a:solidFill>
                <a:latin typeface="Arimo Bold"/>
                <a:ea typeface="Arimo Bold"/>
                <a:cs typeface="Arimo Bold"/>
                <a:sym typeface="Arimo Bold"/>
              </a:rPr>
              <a:t>Variance Inflation Factor (VIF): </a:t>
            </a:r>
            <a:r>
              <a:rPr lang="en-US" sz="2250">
                <a:solidFill>
                  <a:srgbClr val="FFFFFF"/>
                </a:solidFill>
                <a:latin typeface="Arimo"/>
                <a:ea typeface="Arimo"/>
                <a:cs typeface="Arimo"/>
                <a:sym typeface="Arimo"/>
              </a:rPr>
              <a:t>Used to detect and mitigate multicollinearity among features, ensuring that the features selected are not highly correlated with each other.</a:t>
            </a:r>
          </a:p>
        </p:txBody>
      </p:sp>
      <p:graphicFrame>
        <p:nvGraphicFramePr>
          <p:cNvPr name="Table 10" id="10"/>
          <p:cNvGraphicFramePr>
            <a:graphicFrameLocks noGrp="true"/>
          </p:cNvGraphicFramePr>
          <p:nvPr/>
        </p:nvGraphicFramePr>
        <p:xfrm>
          <a:off x="966043" y="2011644"/>
          <a:ext cx="6629400" cy="7451205"/>
        </p:xfrm>
        <a:graphic>
          <a:graphicData uri="http://schemas.openxmlformats.org/drawingml/2006/table">
            <a:tbl>
              <a:tblPr/>
              <a:tblGrid>
                <a:gridCol w="1043045"/>
                <a:gridCol w="5586355"/>
              </a:tblGrid>
              <a:tr h="535103">
                <a:tc>
                  <a:txBody>
                    <a:bodyPr anchor="t" rtlCol="false"/>
                    <a:lstStyle/>
                    <a:p>
                      <a:pPr algn="ctr">
                        <a:lnSpc>
                          <a:spcPts val="2700"/>
                        </a:lnSpc>
                        <a:defRPr/>
                      </a:pPr>
                      <a:r>
                        <a:rPr lang="en-US" sz="2250">
                          <a:solidFill>
                            <a:srgbClr val="FFFFFF"/>
                          </a:solidFill>
                          <a:latin typeface="Arimo Bold"/>
                          <a:ea typeface="Arimo Bold"/>
                          <a:cs typeface="Arimo Bold"/>
                          <a:sym typeface="Arimo Bold"/>
                        </a:rPr>
                        <a:t>S. No.</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13276E"/>
                    </a:solidFill>
                  </a:tcPr>
                </a:tc>
                <a:tc>
                  <a:txBody>
                    <a:bodyPr anchor="t" rtlCol="false"/>
                    <a:lstStyle/>
                    <a:p>
                      <a:pPr algn="ctr">
                        <a:lnSpc>
                          <a:spcPts val="2700"/>
                        </a:lnSpc>
                        <a:defRPr/>
                      </a:pPr>
                      <a:r>
                        <a:rPr lang="en-US" sz="2250">
                          <a:solidFill>
                            <a:srgbClr val="FFFFFF"/>
                          </a:solidFill>
                          <a:latin typeface="Arimo Bold"/>
                          <a:ea typeface="Arimo Bold"/>
                          <a:cs typeface="Arimo Bold"/>
                          <a:sym typeface="Arimo Bold"/>
                        </a:rPr>
                        <a:t>Feature Description</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13276E"/>
                    </a:solidFill>
                  </a:tcPr>
                </a:tc>
              </a:tr>
              <a:tr h="472558">
                <a:tc>
                  <a:txBody>
                    <a:bodyPr anchor="t" rtlCol="false"/>
                    <a:lstStyle/>
                    <a:p>
                      <a:pPr algn="ctr">
                        <a:lnSpc>
                          <a:spcPts val="2520"/>
                        </a:lnSpc>
                        <a:defRPr/>
                      </a:pPr>
                      <a:r>
                        <a:rPr lang="en-US" sz="2100">
                          <a:solidFill>
                            <a:srgbClr val="13276E"/>
                          </a:solidFill>
                          <a:latin typeface="Arimo"/>
                          <a:ea typeface="Arimo"/>
                          <a:cs typeface="Arimo"/>
                          <a:sym typeface="Arimo"/>
                        </a:rPr>
                        <a:t>1</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c>
                  <a:txBody>
                    <a:bodyPr anchor="t" rtlCol="false"/>
                    <a:lstStyle/>
                    <a:p>
                      <a:pPr algn="ctr">
                        <a:lnSpc>
                          <a:spcPts val="2520"/>
                        </a:lnSpc>
                        <a:defRPr/>
                      </a:pPr>
                      <a:r>
                        <a:rPr lang="en-US" sz="2100">
                          <a:solidFill>
                            <a:srgbClr val="13276E"/>
                          </a:solidFill>
                          <a:latin typeface="Arimo"/>
                          <a:ea typeface="Arimo"/>
                          <a:cs typeface="Arimo"/>
                          <a:sym typeface="Arimo"/>
                        </a:rPr>
                        <a:t>team_avg_Econ_last10</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r>
              <a:tr h="472558">
                <a:tc>
                  <a:txBody>
                    <a:bodyPr anchor="t" rtlCol="false"/>
                    <a:lstStyle/>
                    <a:p>
                      <a:pPr algn="ctr">
                        <a:lnSpc>
                          <a:spcPts val="2520"/>
                        </a:lnSpc>
                        <a:defRPr/>
                      </a:pPr>
                      <a:r>
                        <a:rPr lang="en-US" sz="2100">
                          <a:solidFill>
                            <a:srgbClr val="13276E"/>
                          </a:solidFill>
                          <a:latin typeface="Arimo"/>
                          <a:ea typeface="Arimo"/>
                          <a:cs typeface="Arimo"/>
                          <a:sym typeface="Arimo"/>
                        </a:rPr>
                        <a:t>2</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c>
                  <a:txBody>
                    <a:bodyPr anchor="t" rtlCol="false"/>
                    <a:lstStyle/>
                    <a:p>
                      <a:pPr algn="ctr">
                        <a:lnSpc>
                          <a:spcPts val="2520"/>
                        </a:lnSpc>
                        <a:defRPr/>
                      </a:pPr>
                      <a:r>
                        <a:rPr lang="en-US" sz="2100">
                          <a:solidFill>
                            <a:srgbClr val="13276E"/>
                          </a:solidFill>
                          <a:latin typeface="Arimo"/>
                          <a:ea typeface="Arimo"/>
                          <a:cs typeface="Arimo"/>
                          <a:sym typeface="Arimo"/>
                        </a:rPr>
                        <a:t>.team_srrate_ratio_last10</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r>
              <a:tr h="472558">
                <a:tc>
                  <a:txBody>
                    <a:bodyPr anchor="t" rtlCol="false"/>
                    <a:lstStyle/>
                    <a:p>
                      <a:pPr algn="ctr">
                        <a:lnSpc>
                          <a:spcPts val="2520"/>
                        </a:lnSpc>
                        <a:defRPr/>
                      </a:pPr>
                      <a:r>
                        <a:rPr lang="en-US" sz="2100">
                          <a:solidFill>
                            <a:srgbClr val="13276E"/>
                          </a:solidFill>
                          <a:latin typeface="Arimo"/>
                          <a:ea typeface="Arimo"/>
                          <a:cs typeface="Arimo"/>
                          <a:sym typeface="Arimo"/>
                        </a:rPr>
                        <a:t>3</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c>
                  <a:txBody>
                    <a:bodyPr anchor="t" rtlCol="false"/>
                    <a:lstStyle/>
                    <a:p>
                      <a:pPr algn="ctr">
                        <a:lnSpc>
                          <a:spcPts val="2520"/>
                        </a:lnSpc>
                        <a:defRPr/>
                      </a:pPr>
                      <a:r>
                        <a:rPr lang="en-US" sz="2100">
                          <a:solidFill>
                            <a:srgbClr val="13276E"/>
                          </a:solidFill>
                          <a:latin typeface="Arimo"/>
                          <a:ea typeface="Arimo"/>
                          <a:cs typeface="Arimo"/>
                          <a:sym typeface="Arimo"/>
                        </a:rPr>
                        <a:t>team_runs_ratio_last10</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r>
              <a:tr h="472558">
                <a:tc>
                  <a:txBody>
                    <a:bodyPr anchor="t" rtlCol="false"/>
                    <a:lstStyle/>
                    <a:p>
                      <a:pPr algn="ctr">
                        <a:lnSpc>
                          <a:spcPts val="2520"/>
                        </a:lnSpc>
                        <a:defRPr/>
                      </a:pPr>
                      <a:r>
                        <a:rPr lang="en-US" sz="2100">
                          <a:solidFill>
                            <a:srgbClr val="13276E"/>
                          </a:solidFill>
                          <a:latin typeface="Arimo"/>
                          <a:ea typeface="Arimo"/>
                          <a:cs typeface="Arimo"/>
                          <a:sym typeface="Arimo"/>
                        </a:rPr>
                        <a:t>4</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c>
                  <a:txBody>
                    <a:bodyPr anchor="t" rtlCol="false"/>
                    <a:lstStyle/>
                    <a:p>
                      <a:pPr algn="ctr">
                        <a:lnSpc>
                          <a:spcPts val="2520"/>
                        </a:lnSpc>
                        <a:defRPr/>
                      </a:pPr>
                      <a:r>
                        <a:rPr lang="en-US" sz="2100">
                          <a:solidFill>
                            <a:srgbClr val="13276E"/>
                          </a:solidFill>
                          <a:latin typeface="Arimo"/>
                          <a:ea typeface="Arimo"/>
                          <a:cs typeface="Arimo"/>
                          <a:sym typeface="Arimo"/>
                        </a:rPr>
                        <a:t>percentage_dot_balls_bowled_last_5</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r>
              <a:tr h="472558">
                <a:tc>
                  <a:txBody>
                    <a:bodyPr anchor="t" rtlCol="false"/>
                    <a:lstStyle/>
                    <a:p>
                      <a:pPr algn="ctr">
                        <a:lnSpc>
                          <a:spcPts val="2520"/>
                        </a:lnSpc>
                        <a:defRPr/>
                      </a:pPr>
                      <a:r>
                        <a:rPr lang="en-US" sz="2100">
                          <a:solidFill>
                            <a:srgbClr val="13276E"/>
                          </a:solidFill>
                          <a:latin typeface="Arimo"/>
                          <a:ea typeface="Arimo"/>
                          <a:cs typeface="Arimo"/>
                          <a:sym typeface="Arimo"/>
                        </a:rPr>
                        <a:t>5</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c>
                  <a:txBody>
                    <a:bodyPr anchor="t" rtlCol="false"/>
                    <a:lstStyle/>
                    <a:p>
                      <a:pPr algn="ctr">
                        <a:lnSpc>
                          <a:spcPts val="2520"/>
                        </a:lnSpc>
                        <a:defRPr/>
                      </a:pPr>
                      <a:r>
                        <a:rPr lang="en-US" sz="2100">
                          <a:solidFill>
                            <a:srgbClr val="13276E"/>
                          </a:solidFill>
                          <a:latin typeface="Arimo"/>
                          <a:ea typeface="Arimo"/>
                          <a:cs typeface="Arimo"/>
                          <a:sym typeface="Arimo"/>
                        </a:rPr>
                        <a:t>pitch condition</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r>
              <a:tr h="472558">
                <a:tc>
                  <a:txBody>
                    <a:bodyPr anchor="t" rtlCol="false"/>
                    <a:lstStyle/>
                    <a:p>
                      <a:pPr algn="ctr">
                        <a:lnSpc>
                          <a:spcPts val="2520"/>
                        </a:lnSpc>
                        <a:defRPr/>
                      </a:pPr>
                      <a:r>
                        <a:rPr lang="en-US" sz="2100">
                          <a:solidFill>
                            <a:srgbClr val="13276E"/>
                          </a:solidFill>
                          <a:latin typeface="Arimo"/>
                          <a:ea typeface="Arimo"/>
                          <a:cs typeface="Arimo"/>
                          <a:sym typeface="Arimo"/>
                        </a:rPr>
                        <a:t>6</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c>
                  <a:txBody>
                    <a:bodyPr anchor="t" rtlCol="false"/>
                    <a:lstStyle/>
                    <a:p>
                      <a:pPr algn="ctr">
                        <a:lnSpc>
                          <a:spcPts val="2520"/>
                        </a:lnSpc>
                        <a:defRPr/>
                      </a:pPr>
                      <a:r>
                        <a:rPr lang="en-US" sz="2100">
                          <a:solidFill>
                            <a:srgbClr val="13276E"/>
                          </a:solidFill>
                          <a:latin typeface="Arimo"/>
                          <a:ea typeface="Arimo"/>
                          <a:cs typeface="Arimo"/>
                          <a:sym typeface="Arimo"/>
                        </a:rPr>
                        <a:t>team_wickets_ratio_last10</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r>
              <a:tr h="772842">
                <a:tc>
                  <a:txBody>
                    <a:bodyPr anchor="t" rtlCol="false"/>
                    <a:lstStyle/>
                    <a:p>
                      <a:pPr algn="ctr">
                        <a:lnSpc>
                          <a:spcPts val="2520"/>
                        </a:lnSpc>
                        <a:defRPr/>
                      </a:pPr>
                      <a:r>
                        <a:rPr lang="en-US" sz="2100">
                          <a:solidFill>
                            <a:srgbClr val="13276E"/>
                          </a:solidFill>
                          <a:latin typeface="Arimo"/>
                          <a:ea typeface="Arimo"/>
                          <a:cs typeface="Arimo"/>
                          <a:sym typeface="Arimo"/>
                        </a:rPr>
                        <a:t>7</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c>
                  <a:txBody>
                    <a:bodyPr anchor="t" rtlCol="false"/>
                    <a:lstStyle/>
                    <a:p>
                      <a:pPr algn="ctr">
                        <a:lnSpc>
                          <a:spcPts val="2520"/>
                        </a:lnSpc>
                        <a:defRPr/>
                      </a:pPr>
                      <a:r>
                        <a:rPr lang="en-US" sz="2100">
                          <a:solidFill>
                            <a:srgbClr val="13276E"/>
                          </a:solidFill>
                          <a:latin typeface="Arimo"/>
                          <a:ea typeface="Arimo"/>
                          <a:cs typeface="Arimo"/>
                          <a:sym typeface="Arimo"/>
                        </a:rPr>
                        <a:t>percentage_runs_through_boundaries_last_5_ratio</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r>
              <a:tr h="472558">
                <a:tc>
                  <a:txBody>
                    <a:bodyPr anchor="t" rtlCol="false"/>
                    <a:lstStyle/>
                    <a:p>
                      <a:pPr algn="ctr">
                        <a:lnSpc>
                          <a:spcPts val="2520"/>
                        </a:lnSpc>
                        <a:defRPr/>
                      </a:pPr>
                      <a:r>
                        <a:rPr lang="en-US" sz="2100">
                          <a:solidFill>
                            <a:srgbClr val="13276E"/>
                          </a:solidFill>
                          <a:latin typeface="Arimo"/>
                          <a:ea typeface="Arimo"/>
                          <a:cs typeface="Arimo"/>
                          <a:sym typeface="Arimo"/>
                        </a:rPr>
                        <a:t>8</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c>
                  <a:txBody>
                    <a:bodyPr anchor="t" rtlCol="false"/>
                    <a:lstStyle/>
                    <a:p>
                      <a:pPr algn="ctr">
                        <a:lnSpc>
                          <a:spcPts val="2520"/>
                        </a:lnSpc>
                        <a:defRPr/>
                      </a:pPr>
                      <a:r>
                        <a:rPr lang="en-US" sz="2100">
                          <a:solidFill>
                            <a:srgbClr val="13276E"/>
                          </a:solidFill>
                          <a:latin typeface="Arimo"/>
                          <a:ea typeface="Arimo"/>
                          <a:cs typeface="Arimo"/>
                          <a:sym typeface="Arimo"/>
                        </a:rPr>
                        <a:t>team_avg_econ_ratio_last10</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r>
              <a:tr h="472558">
                <a:tc>
                  <a:txBody>
                    <a:bodyPr anchor="t" rtlCol="false"/>
                    <a:lstStyle/>
                    <a:p>
                      <a:pPr algn="ctr">
                        <a:lnSpc>
                          <a:spcPts val="2520"/>
                        </a:lnSpc>
                        <a:defRPr/>
                      </a:pPr>
                      <a:r>
                        <a:rPr lang="en-US" sz="2100">
                          <a:solidFill>
                            <a:srgbClr val="13276E"/>
                          </a:solidFill>
                          <a:latin typeface="Arimo"/>
                          <a:ea typeface="Arimo"/>
                          <a:cs typeface="Arimo"/>
                          <a:sym typeface="Arimo"/>
                        </a:rPr>
                        <a:t>9</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c>
                  <a:txBody>
                    <a:bodyPr anchor="t" rtlCol="false"/>
                    <a:lstStyle/>
                    <a:p>
                      <a:pPr algn="ctr">
                        <a:lnSpc>
                          <a:spcPts val="2520"/>
                        </a:lnSpc>
                        <a:defRPr/>
                      </a:pPr>
                      <a:r>
                        <a:rPr lang="en-US" sz="2100">
                          <a:solidFill>
                            <a:srgbClr val="13276E"/>
                          </a:solidFill>
                          <a:latin typeface="Arimo"/>
                          <a:ea typeface="Arimo"/>
                          <a:cs typeface="Arimo"/>
                          <a:sym typeface="Arimo"/>
                        </a:rPr>
                        <a:t>runs_through_extras_last_5_ratio</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r>
              <a:tr h="472558">
                <a:tc>
                  <a:txBody>
                    <a:bodyPr anchor="t" rtlCol="false"/>
                    <a:lstStyle/>
                    <a:p>
                      <a:pPr algn="ctr">
                        <a:lnSpc>
                          <a:spcPts val="2520"/>
                        </a:lnSpc>
                        <a:defRPr/>
                      </a:pPr>
                      <a:r>
                        <a:rPr lang="en-US" sz="2100">
                          <a:solidFill>
                            <a:srgbClr val="13276E"/>
                          </a:solidFill>
                          <a:latin typeface="Arimo"/>
                          <a:ea typeface="Arimo"/>
                          <a:cs typeface="Arimo"/>
                          <a:sym typeface="Arimo"/>
                        </a:rPr>
                        <a:t>10</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c>
                  <a:txBody>
                    <a:bodyPr anchor="t" rtlCol="false"/>
                    <a:lstStyle/>
                    <a:p>
                      <a:pPr algn="ctr">
                        <a:lnSpc>
                          <a:spcPts val="2520"/>
                        </a:lnSpc>
                        <a:defRPr/>
                      </a:pPr>
                      <a:r>
                        <a:rPr lang="en-US" sz="2100">
                          <a:solidFill>
                            <a:srgbClr val="13276E"/>
                          </a:solidFill>
                          <a:latin typeface="Arimo"/>
                          <a:ea typeface="Arimo"/>
                          <a:cs typeface="Arimo"/>
                          <a:sym typeface="Arimo"/>
                        </a:rPr>
                        <a:t>bowling_srrate_ratio_last_10</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r>
              <a:tr h="472558">
                <a:tc>
                  <a:txBody>
                    <a:bodyPr anchor="t" rtlCol="false"/>
                    <a:lstStyle/>
                    <a:p>
                      <a:pPr algn="ctr">
                        <a:lnSpc>
                          <a:spcPts val="2520"/>
                        </a:lnSpc>
                        <a:defRPr/>
                      </a:pPr>
                      <a:r>
                        <a:rPr lang="en-US" sz="2100">
                          <a:solidFill>
                            <a:srgbClr val="13276E"/>
                          </a:solidFill>
                          <a:latin typeface="Arimo"/>
                          <a:ea typeface="Arimo"/>
                          <a:cs typeface="Arimo"/>
                          <a:sym typeface="Arimo"/>
                        </a:rPr>
                        <a:t>11</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c>
                  <a:txBody>
                    <a:bodyPr anchor="t" rtlCol="false"/>
                    <a:lstStyle/>
                    <a:p>
                      <a:pPr algn="ctr">
                        <a:lnSpc>
                          <a:spcPts val="2520"/>
                        </a:lnSpc>
                        <a:defRPr/>
                      </a:pPr>
                      <a:r>
                        <a:rPr lang="en-US" sz="2100">
                          <a:solidFill>
                            <a:srgbClr val="13276E"/>
                          </a:solidFill>
                          <a:latin typeface="Arimo"/>
                          <a:ea typeface="Arimo"/>
                          <a:cs typeface="Arimo"/>
                          <a:sym typeface="Arimo"/>
                        </a:rPr>
                        <a:t>weighted wins</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r>
              <a:tr h="472558">
                <a:tc>
                  <a:txBody>
                    <a:bodyPr anchor="t" rtlCol="false"/>
                    <a:lstStyle/>
                    <a:p>
                      <a:pPr algn="ctr">
                        <a:lnSpc>
                          <a:spcPts val="2520"/>
                        </a:lnSpc>
                        <a:defRPr/>
                      </a:pPr>
                      <a:r>
                        <a:rPr lang="en-US" sz="2100">
                          <a:solidFill>
                            <a:srgbClr val="13276E"/>
                          </a:solidFill>
                          <a:latin typeface="Arimo"/>
                          <a:ea typeface="Arimo"/>
                          <a:cs typeface="Arimo"/>
                          <a:sym typeface="Arimo"/>
                        </a:rPr>
                        <a:t>12</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c>
                  <a:txBody>
                    <a:bodyPr anchor="t" rtlCol="false"/>
                    <a:lstStyle/>
                    <a:p>
                      <a:pPr algn="ctr">
                        <a:lnSpc>
                          <a:spcPts val="2520"/>
                        </a:lnSpc>
                        <a:defRPr/>
                      </a:pPr>
                      <a:r>
                        <a:rPr lang="en-US" sz="2100">
                          <a:solidFill>
                            <a:srgbClr val="13276E"/>
                          </a:solidFill>
                          <a:latin typeface="Arimo"/>
                          <a:ea typeface="Arimo"/>
                          <a:cs typeface="Arimo"/>
                          <a:sym typeface="Arimo"/>
                        </a:rPr>
                        <a:t>day_night_match</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r>
              <a:tr h="472558">
                <a:tc>
                  <a:txBody>
                    <a:bodyPr anchor="t" rtlCol="false"/>
                    <a:lstStyle/>
                    <a:p>
                      <a:pPr algn="ctr">
                        <a:lnSpc>
                          <a:spcPts val="2520"/>
                        </a:lnSpc>
                        <a:defRPr/>
                      </a:pPr>
                      <a:r>
                        <a:rPr lang="en-US" sz="2100">
                          <a:solidFill>
                            <a:srgbClr val="13276E"/>
                          </a:solidFill>
                          <a:latin typeface="Arimo"/>
                          <a:ea typeface="Arimo"/>
                          <a:cs typeface="Arimo"/>
                          <a:sym typeface="Arimo"/>
                        </a:rPr>
                        <a:t>13</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c>
                  <a:txBody>
                    <a:bodyPr anchor="t" rtlCol="false"/>
                    <a:lstStyle/>
                    <a:p>
                      <a:pPr algn="ctr">
                        <a:lnSpc>
                          <a:spcPts val="2520"/>
                        </a:lnSpc>
                        <a:defRPr/>
                      </a:pPr>
                      <a:r>
                        <a:rPr lang="en-US" sz="2100">
                          <a:solidFill>
                            <a:srgbClr val="13276E"/>
                          </a:solidFill>
                          <a:latin typeface="Arimo"/>
                          <a:ea typeface="Arimo"/>
                          <a:cs typeface="Arimo"/>
                          <a:sym typeface="Arimo"/>
                        </a:rPr>
                        <a:t>batting_bowling_win_ratio</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r>
              <a:tr h="472558">
                <a:tc>
                  <a:txBody>
                    <a:bodyPr anchor="t" rtlCol="false"/>
                    <a:lstStyle/>
                    <a:p>
                      <a:pPr algn="ctr">
                        <a:lnSpc>
                          <a:spcPts val="2520"/>
                        </a:lnSpc>
                        <a:defRPr/>
                      </a:pPr>
                      <a:r>
                        <a:rPr lang="en-US" sz="2100">
                          <a:solidFill>
                            <a:srgbClr val="13276E"/>
                          </a:solidFill>
                          <a:latin typeface="Arimo"/>
                          <a:ea typeface="Arimo"/>
                          <a:cs typeface="Arimo"/>
                          <a:sym typeface="Arimo"/>
                        </a:rPr>
                        <a:t>14</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c>
                  <a:txBody>
                    <a:bodyPr anchor="t" rtlCol="false"/>
                    <a:lstStyle/>
                    <a:p>
                      <a:pPr algn="ctr">
                        <a:lnSpc>
                          <a:spcPts val="2520"/>
                        </a:lnSpc>
                        <a:defRPr/>
                      </a:pPr>
                      <a:r>
                        <a:rPr lang="en-US" sz="2100">
                          <a:solidFill>
                            <a:srgbClr val="13276E"/>
                          </a:solidFill>
                          <a:latin typeface="Arimo"/>
                          <a:ea typeface="Arimo"/>
                          <a:cs typeface="Arimo"/>
                          <a:sym typeface="Arimo"/>
                        </a:rPr>
                        <a:t>ratio_avg_runs_last15</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3FBEB"/>
                    </a:solidFill>
                  </a:tcPr>
                </a:tc>
              </a:tr>
            </a:tbl>
          </a:graphicData>
        </a:graphic>
      </p:graphicFrame>
      <p:grpSp>
        <p:nvGrpSpPr>
          <p:cNvPr name="Group 11" id="11"/>
          <p:cNvGrpSpPr/>
          <p:nvPr/>
        </p:nvGrpSpPr>
        <p:grpSpPr>
          <a:xfrm rot="0">
            <a:off x="8681376" y="4370259"/>
            <a:ext cx="7863866" cy="768342"/>
            <a:chOff x="0" y="0"/>
            <a:chExt cx="10485154" cy="1024456"/>
          </a:xfrm>
        </p:grpSpPr>
        <p:sp>
          <p:nvSpPr>
            <p:cNvPr name="Freeform 12" id="12"/>
            <p:cNvSpPr/>
            <p:nvPr/>
          </p:nvSpPr>
          <p:spPr>
            <a:xfrm flipH="false" flipV="false" rot="0">
              <a:off x="38100" y="38100"/>
              <a:ext cx="10409047" cy="948309"/>
            </a:xfrm>
            <a:custGeom>
              <a:avLst/>
              <a:gdLst/>
              <a:ahLst/>
              <a:cxnLst/>
              <a:rect r="r" b="b" t="t" l="l"/>
              <a:pathLst>
                <a:path h="948309" w="10409047">
                  <a:moveTo>
                    <a:pt x="0" y="157988"/>
                  </a:moveTo>
                  <a:cubicBezTo>
                    <a:pt x="0" y="70739"/>
                    <a:pt x="75946" y="0"/>
                    <a:pt x="169545" y="0"/>
                  </a:cubicBezTo>
                  <a:lnTo>
                    <a:pt x="10239502" y="0"/>
                  </a:lnTo>
                  <a:cubicBezTo>
                    <a:pt x="10333101" y="0"/>
                    <a:pt x="10409047" y="70739"/>
                    <a:pt x="10409047" y="157988"/>
                  </a:cubicBezTo>
                  <a:lnTo>
                    <a:pt x="10409047" y="790194"/>
                  </a:lnTo>
                  <a:cubicBezTo>
                    <a:pt x="10409047" y="877443"/>
                    <a:pt x="10333101" y="948182"/>
                    <a:pt x="10239502" y="948182"/>
                  </a:cubicBezTo>
                  <a:lnTo>
                    <a:pt x="169545" y="948182"/>
                  </a:lnTo>
                  <a:cubicBezTo>
                    <a:pt x="75946" y="948309"/>
                    <a:pt x="0" y="877443"/>
                    <a:pt x="0" y="790194"/>
                  </a:cubicBezTo>
                  <a:close/>
                </a:path>
              </a:pathLst>
            </a:custGeom>
            <a:solidFill>
              <a:srgbClr val="C7C8C7"/>
            </a:solidFill>
          </p:spPr>
        </p:sp>
        <p:sp>
          <p:nvSpPr>
            <p:cNvPr name="Freeform 13" id="13"/>
            <p:cNvSpPr/>
            <p:nvPr/>
          </p:nvSpPr>
          <p:spPr>
            <a:xfrm flipH="false" flipV="false" rot="0">
              <a:off x="0" y="0"/>
              <a:ext cx="10485247" cy="1024509"/>
            </a:xfrm>
            <a:custGeom>
              <a:avLst/>
              <a:gdLst/>
              <a:ahLst/>
              <a:cxnLst/>
              <a:rect r="r" b="b" t="t" l="l"/>
              <a:pathLst>
                <a:path h="1024509" w="10485247">
                  <a:moveTo>
                    <a:pt x="0" y="196088"/>
                  </a:moveTo>
                  <a:cubicBezTo>
                    <a:pt x="0" y="85344"/>
                    <a:pt x="95504" y="0"/>
                    <a:pt x="207645" y="0"/>
                  </a:cubicBezTo>
                  <a:lnTo>
                    <a:pt x="10277602" y="0"/>
                  </a:lnTo>
                  <a:lnTo>
                    <a:pt x="10277602" y="38100"/>
                  </a:lnTo>
                  <a:lnTo>
                    <a:pt x="10277602" y="0"/>
                  </a:lnTo>
                  <a:cubicBezTo>
                    <a:pt x="10389743" y="0"/>
                    <a:pt x="10485247" y="85344"/>
                    <a:pt x="10485247" y="196088"/>
                  </a:cubicBezTo>
                  <a:lnTo>
                    <a:pt x="10447147" y="196088"/>
                  </a:lnTo>
                  <a:lnTo>
                    <a:pt x="10485247" y="196088"/>
                  </a:lnTo>
                  <a:lnTo>
                    <a:pt x="10485247" y="828294"/>
                  </a:lnTo>
                  <a:lnTo>
                    <a:pt x="10447147" y="828294"/>
                  </a:lnTo>
                  <a:lnTo>
                    <a:pt x="10485247" y="828294"/>
                  </a:lnTo>
                  <a:cubicBezTo>
                    <a:pt x="10485247" y="939038"/>
                    <a:pt x="10389743" y="1024382"/>
                    <a:pt x="10277602" y="1024382"/>
                  </a:cubicBezTo>
                  <a:lnTo>
                    <a:pt x="10277602" y="986282"/>
                  </a:lnTo>
                  <a:lnTo>
                    <a:pt x="10277602" y="1024382"/>
                  </a:lnTo>
                  <a:lnTo>
                    <a:pt x="207645" y="1024382"/>
                  </a:lnTo>
                  <a:lnTo>
                    <a:pt x="207645" y="986282"/>
                  </a:lnTo>
                  <a:lnTo>
                    <a:pt x="207645" y="1024382"/>
                  </a:lnTo>
                  <a:cubicBezTo>
                    <a:pt x="95504" y="1024509"/>
                    <a:pt x="0" y="939165"/>
                    <a:pt x="0" y="828294"/>
                  </a:cubicBezTo>
                  <a:lnTo>
                    <a:pt x="0" y="196088"/>
                  </a:lnTo>
                  <a:lnTo>
                    <a:pt x="38100" y="196088"/>
                  </a:lnTo>
                  <a:lnTo>
                    <a:pt x="0" y="196088"/>
                  </a:lnTo>
                  <a:moveTo>
                    <a:pt x="76200" y="196088"/>
                  </a:moveTo>
                  <a:lnTo>
                    <a:pt x="76200" y="828294"/>
                  </a:lnTo>
                  <a:lnTo>
                    <a:pt x="38100" y="828294"/>
                  </a:lnTo>
                  <a:lnTo>
                    <a:pt x="76200" y="828294"/>
                  </a:lnTo>
                  <a:cubicBezTo>
                    <a:pt x="76200" y="892048"/>
                    <a:pt x="132461" y="948182"/>
                    <a:pt x="207645" y="948182"/>
                  </a:cubicBezTo>
                  <a:lnTo>
                    <a:pt x="10277602" y="948182"/>
                  </a:lnTo>
                  <a:cubicBezTo>
                    <a:pt x="10352786" y="948182"/>
                    <a:pt x="10409047" y="892048"/>
                    <a:pt x="10409047" y="828294"/>
                  </a:cubicBezTo>
                  <a:lnTo>
                    <a:pt x="10409047" y="196088"/>
                  </a:lnTo>
                  <a:cubicBezTo>
                    <a:pt x="10409047" y="132334"/>
                    <a:pt x="10352786" y="76200"/>
                    <a:pt x="10277602" y="76200"/>
                  </a:cubicBezTo>
                  <a:lnTo>
                    <a:pt x="207645" y="76200"/>
                  </a:lnTo>
                  <a:lnTo>
                    <a:pt x="207645" y="38100"/>
                  </a:lnTo>
                  <a:lnTo>
                    <a:pt x="207645" y="76200"/>
                  </a:lnTo>
                  <a:cubicBezTo>
                    <a:pt x="132461" y="76200"/>
                    <a:pt x="76200" y="132334"/>
                    <a:pt x="76200" y="196088"/>
                  </a:cubicBezTo>
                  <a:close/>
                </a:path>
              </a:pathLst>
            </a:custGeom>
            <a:solidFill>
              <a:srgbClr val="FFFFFF"/>
            </a:solidFill>
          </p:spPr>
        </p:sp>
        <p:sp>
          <p:nvSpPr>
            <p:cNvPr name="TextBox 14" id="14"/>
            <p:cNvSpPr txBox="true"/>
            <p:nvPr/>
          </p:nvSpPr>
          <p:spPr>
            <a:xfrm>
              <a:off x="0" y="-19050"/>
              <a:ext cx="10485154" cy="1043506"/>
            </a:xfrm>
            <a:prstGeom prst="rect">
              <a:avLst/>
            </a:prstGeom>
          </p:spPr>
          <p:txBody>
            <a:bodyPr anchor="ctr" rtlCol="false" tIns="50800" lIns="50800" bIns="50800" rIns="50800"/>
            <a:lstStyle/>
            <a:p>
              <a:pPr algn="ctr">
                <a:lnSpc>
                  <a:spcPts val="3240"/>
                </a:lnSpc>
              </a:pPr>
              <a:r>
                <a:rPr lang="en-US" sz="2700">
                  <a:solidFill>
                    <a:srgbClr val="002663"/>
                  </a:solidFill>
                  <a:latin typeface="Arimo Bold"/>
                  <a:ea typeface="Arimo Bold"/>
                  <a:cs typeface="Arimo Bold"/>
                  <a:sym typeface="Arimo Bold"/>
                </a:rPr>
                <a:t>Some good Feature Trends</a:t>
              </a:r>
            </a:p>
          </p:txBody>
        </p:sp>
      </p:grpSp>
      <p:sp>
        <p:nvSpPr>
          <p:cNvPr name="Freeform 15" id="15"/>
          <p:cNvSpPr/>
          <p:nvPr/>
        </p:nvSpPr>
        <p:spPr>
          <a:xfrm flipH="false" flipV="false" rot="0">
            <a:off x="17119799" y="242035"/>
            <a:ext cx="867964" cy="867964"/>
          </a:xfrm>
          <a:custGeom>
            <a:avLst/>
            <a:gdLst/>
            <a:ahLst/>
            <a:cxnLst/>
            <a:rect r="r" b="b" t="t" l="l"/>
            <a:pathLst>
              <a:path h="867964" w="867964">
                <a:moveTo>
                  <a:pt x="0" y="0"/>
                </a:moveTo>
                <a:lnTo>
                  <a:pt x="867964" y="0"/>
                </a:lnTo>
                <a:lnTo>
                  <a:pt x="867964" y="867964"/>
                </a:lnTo>
                <a:lnTo>
                  <a:pt x="0" y="867964"/>
                </a:lnTo>
                <a:lnTo>
                  <a:pt x="0" y="0"/>
                </a:lnTo>
                <a:close/>
              </a:path>
            </a:pathLst>
          </a:custGeom>
          <a:blipFill>
            <a:blip r:embed="rId2"/>
            <a:stretch>
              <a:fillRect l="0" t="0" r="0" b="0"/>
            </a:stretch>
          </a:blipFill>
        </p:spPr>
      </p:sp>
      <p:sp>
        <p:nvSpPr>
          <p:cNvPr name="Freeform 16" id="16"/>
          <p:cNvSpPr/>
          <p:nvPr/>
        </p:nvSpPr>
        <p:spPr>
          <a:xfrm flipH="false" flipV="false" rot="0">
            <a:off x="8761585" y="5252901"/>
            <a:ext cx="7703448" cy="4200423"/>
          </a:xfrm>
          <a:custGeom>
            <a:avLst/>
            <a:gdLst/>
            <a:ahLst/>
            <a:cxnLst/>
            <a:rect r="r" b="b" t="t" l="l"/>
            <a:pathLst>
              <a:path h="4200423" w="7703448">
                <a:moveTo>
                  <a:pt x="0" y="0"/>
                </a:moveTo>
                <a:lnTo>
                  <a:pt x="7703448" y="0"/>
                </a:lnTo>
                <a:lnTo>
                  <a:pt x="7703448" y="4200423"/>
                </a:lnTo>
                <a:lnTo>
                  <a:pt x="0" y="4200423"/>
                </a:lnTo>
                <a:lnTo>
                  <a:pt x="0" y="0"/>
                </a:lnTo>
                <a:close/>
              </a:path>
            </a:pathLst>
          </a:custGeom>
          <a:blipFill>
            <a:blip r:embed="rId3"/>
            <a:stretch>
              <a:fillRect l="0" t="0" r="0" b="0"/>
            </a:stretch>
          </a:blipFill>
          <a:ln w="19050" cap="sq">
            <a:solidFill>
              <a:srgbClr val="5E17EB"/>
            </a:solidFill>
            <a:prstDash val="solid"/>
            <a:miter/>
          </a:ln>
        </p:spPr>
      </p:sp>
      <p:grpSp>
        <p:nvGrpSpPr>
          <p:cNvPr name="Group 17" id="17"/>
          <p:cNvGrpSpPr/>
          <p:nvPr/>
        </p:nvGrpSpPr>
        <p:grpSpPr>
          <a:xfrm rot="0">
            <a:off x="-1095673" y="-1026553"/>
            <a:ext cx="7746157" cy="1672576"/>
            <a:chOff x="0" y="0"/>
            <a:chExt cx="2040140" cy="440514"/>
          </a:xfrm>
        </p:grpSpPr>
        <p:sp>
          <p:nvSpPr>
            <p:cNvPr name="Freeform 18" id="18"/>
            <p:cNvSpPr/>
            <p:nvPr/>
          </p:nvSpPr>
          <p:spPr>
            <a:xfrm flipH="false" flipV="false" rot="0">
              <a:off x="0" y="0"/>
              <a:ext cx="2034242" cy="440514"/>
            </a:xfrm>
            <a:custGeom>
              <a:avLst/>
              <a:gdLst/>
              <a:ahLst/>
              <a:cxnLst/>
              <a:rect r="r" b="b" t="t" l="l"/>
              <a:pathLst>
                <a:path h="440514" w="2034242">
                  <a:moveTo>
                    <a:pt x="1816951" y="0"/>
                  </a:moveTo>
                  <a:lnTo>
                    <a:pt x="19989" y="0"/>
                  </a:lnTo>
                  <a:cubicBezTo>
                    <a:pt x="8949" y="0"/>
                    <a:pt x="0" y="8949"/>
                    <a:pt x="0" y="19989"/>
                  </a:cubicBezTo>
                  <a:lnTo>
                    <a:pt x="0" y="420525"/>
                  </a:lnTo>
                  <a:cubicBezTo>
                    <a:pt x="0" y="431565"/>
                    <a:pt x="8949" y="440514"/>
                    <a:pt x="19989" y="440514"/>
                  </a:cubicBezTo>
                  <a:lnTo>
                    <a:pt x="1816951" y="440514"/>
                  </a:lnTo>
                  <a:cubicBezTo>
                    <a:pt x="1829693" y="440514"/>
                    <a:pt x="1841854" y="435187"/>
                    <a:pt x="1850494" y="425822"/>
                  </a:cubicBezTo>
                  <a:lnTo>
                    <a:pt x="2026586" y="234949"/>
                  </a:lnTo>
                  <a:cubicBezTo>
                    <a:pt x="2034242" y="226650"/>
                    <a:pt x="2034242" y="213864"/>
                    <a:pt x="2026586" y="205565"/>
                  </a:cubicBezTo>
                  <a:lnTo>
                    <a:pt x="1850494" y="14692"/>
                  </a:lnTo>
                  <a:cubicBezTo>
                    <a:pt x="1841854" y="5327"/>
                    <a:pt x="1829693" y="0"/>
                    <a:pt x="1816951" y="0"/>
                  </a:cubicBezTo>
                  <a:close/>
                </a:path>
              </a:pathLst>
            </a:custGeom>
            <a:solidFill>
              <a:srgbClr val="000000">
                <a:alpha val="0"/>
              </a:srgbClr>
            </a:solidFill>
            <a:ln w="38100" cap="sq">
              <a:solidFill>
                <a:srgbClr val="FFFFFF"/>
              </a:solidFill>
              <a:prstDash val="solid"/>
              <a:miter/>
            </a:ln>
          </p:spPr>
        </p:sp>
        <p:sp>
          <p:nvSpPr>
            <p:cNvPr name="TextBox 19" id="19"/>
            <p:cNvSpPr txBox="true"/>
            <p:nvPr/>
          </p:nvSpPr>
          <p:spPr>
            <a:xfrm>
              <a:off x="0" y="-38100"/>
              <a:ext cx="1925840" cy="47861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170315" y="-798423"/>
            <a:ext cx="5735702" cy="1758772"/>
            <a:chOff x="0" y="0"/>
            <a:chExt cx="1510637" cy="463216"/>
          </a:xfrm>
        </p:grpSpPr>
        <p:sp>
          <p:nvSpPr>
            <p:cNvPr name="Freeform 21" id="21"/>
            <p:cNvSpPr/>
            <p:nvPr/>
          </p:nvSpPr>
          <p:spPr>
            <a:xfrm flipH="false" flipV="false" rot="0">
              <a:off x="0" y="0"/>
              <a:ext cx="1503020" cy="463216"/>
            </a:xfrm>
            <a:custGeom>
              <a:avLst/>
              <a:gdLst/>
              <a:ahLst/>
              <a:cxnLst/>
              <a:rect r="r" b="b" t="t" l="l"/>
              <a:pathLst>
                <a:path h="463216" w="1503020">
                  <a:moveTo>
                    <a:pt x="1280442" y="0"/>
                  </a:moveTo>
                  <a:lnTo>
                    <a:pt x="26996" y="0"/>
                  </a:lnTo>
                  <a:cubicBezTo>
                    <a:pt x="19836" y="0"/>
                    <a:pt x="12969" y="2844"/>
                    <a:pt x="7907" y="7907"/>
                  </a:cubicBezTo>
                  <a:cubicBezTo>
                    <a:pt x="2844" y="12969"/>
                    <a:pt x="0" y="19836"/>
                    <a:pt x="0" y="26996"/>
                  </a:cubicBezTo>
                  <a:lnTo>
                    <a:pt x="0" y="436220"/>
                  </a:lnTo>
                  <a:cubicBezTo>
                    <a:pt x="0" y="443380"/>
                    <a:pt x="2844" y="450246"/>
                    <a:pt x="7907" y="455309"/>
                  </a:cubicBezTo>
                  <a:cubicBezTo>
                    <a:pt x="12969" y="460371"/>
                    <a:pt x="19836" y="463216"/>
                    <a:pt x="26996" y="463216"/>
                  </a:cubicBezTo>
                  <a:lnTo>
                    <a:pt x="1280442" y="463216"/>
                  </a:lnTo>
                  <a:cubicBezTo>
                    <a:pt x="1297600" y="463216"/>
                    <a:pt x="1313925" y="455821"/>
                    <a:pt x="1325241" y="442923"/>
                  </a:cubicBezTo>
                  <a:lnTo>
                    <a:pt x="1492834" y="251900"/>
                  </a:lnTo>
                  <a:cubicBezTo>
                    <a:pt x="1503020" y="240290"/>
                    <a:pt x="1503020" y="222926"/>
                    <a:pt x="1492834" y="211315"/>
                  </a:cubicBezTo>
                  <a:lnTo>
                    <a:pt x="1325241" y="20293"/>
                  </a:lnTo>
                  <a:cubicBezTo>
                    <a:pt x="1313925" y="7395"/>
                    <a:pt x="1297600" y="0"/>
                    <a:pt x="1280442" y="0"/>
                  </a:cubicBezTo>
                  <a:close/>
                </a:path>
              </a:pathLst>
            </a:custGeom>
            <a:solidFill>
              <a:srgbClr val="FFFFFF"/>
            </a:solidFill>
          </p:spPr>
        </p:sp>
        <p:sp>
          <p:nvSpPr>
            <p:cNvPr name="TextBox 22" id="22"/>
            <p:cNvSpPr txBox="true"/>
            <p:nvPr/>
          </p:nvSpPr>
          <p:spPr>
            <a:xfrm>
              <a:off x="0" y="-38100"/>
              <a:ext cx="1396337" cy="501316"/>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170315" y="-798423"/>
            <a:ext cx="6280189" cy="1558747"/>
            <a:chOff x="0" y="0"/>
            <a:chExt cx="1654042" cy="410534"/>
          </a:xfrm>
        </p:grpSpPr>
        <p:sp>
          <p:nvSpPr>
            <p:cNvPr name="Freeform 24" id="24"/>
            <p:cNvSpPr/>
            <p:nvPr/>
          </p:nvSpPr>
          <p:spPr>
            <a:xfrm flipH="false" flipV="false" rot="0">
              <a:off x="0" y="0"/>
              <a:ext cx="1646304" cy="410534"/>
            </a:xfrm>
            <a:custGeom>
              <a:avLst/>
              <a:gdLst/>
              <a:ahLst/>
              <a:cxnLst/>
              <a:rect r="r" b="b" t="t" l="l"/>
              <a:pathLst>
                <a:path h="410534" w="1646304">
                  <a:moveTo>
                    <a:pt x="1426187" y="0"/>
                  </a:moveTo>
                  <a:lnTo>
                    <a:pt x="24655" y="0"/>
                  </a:lnTo>
                  <a:cubicBezTo>
                    <a:pt x="11038" y="0"/>
                    <a:pt x="0" y="11038"/>
                    <a:pt x="0" y="24655"/>
                  </a:cubicBezTo>
                  <a:lnTo>
                    <a:pt x="0" y="385879"/>
                  </a:lnTo>
                  <a:cubicBezTo>
                    <a:pt x="0" y="399496"/>
                    <a:pt x="11038" y="410534"/>
                    <a:pt x="24655" y="410534"/>
                  </a:cubicBezTo>
                  <a:lnTo>
                    <a:pt x="1426187" y="410534"/>
                  </a:lnTo>
                  <a:cubicBezTo>
                    <a:pt x="1441964" y="410534"/>
                    <a:pt x="1457087" y="404225"/>
                    <a:pt x="1468187" y="393012"/>
                  </a:cubicBezTo>
                  <a:lnTo>
                    <a:pt x="1636696" y="222789"/>
                  </a:lnTo>
                  <a:cubicBezTo>
                    <a:pt x="1646304" y="213083"/>
                    <a:pt x="1646304" y="197451"/>
                    <a:pt x="1636696" y="187745"/>
                  </a:cubicBezTo>
                  <a:lnTo>
                    <a:pt x="1468187" y="17522"/>
                  </a:lnTo>
                  <a:cubicBezTo>
                    <a:pt x="1457087" y="6309"/>
                    <a:pt x="1441964" y="0"/>
                    <a:pt x="1426187" y="0"/>
                  </a:cubicBezTo>
                  <a:close/>
                </a:path>
              </a:pathLst>
            </a:custGeom>
            <a:solidFill>
              <a:srgbClr val="960000"/>
            </a:solidFill>
          </p:spPr>
        </p:sp>
        <p:sp>
          <p:nvSpPr>
            <p:cNvPr name="TextBox 25" id="25"/>
            <p:cNvSpPr txBox="true"/>
            <p:nvPr/>
          </p:nvSpPr>
          <p:spPr>
            <a:xfrm>
              <a:off x="0" y="-38100"/>
              <a:ext cx="1539742" cy="448634"/>
            </a:xfrm>
            <a:prstGeom prst="rect">
              <a:avLst/>
            </a:prstGeom>
          </p:spPr>
          <p:txBody>
            <a:bodyPr anchor="ctr" rtlCol="false" tIns="50800" lIns="50800" bIns="50800" rIns="50800"/>
            <a:lstStyle/>
            <a:p>
              <a:pPr algn="ctr">
                <a:lnSpc>
                  <a:spcPts val="3360"/>
                </a:lnSpc>
              </a:pPr>
            </a:p>
          </p:txBody>
        </p:sp>
      </p:grpSp>
      <p:sp>
        <p:nvSpPr>
          <p:cNvPr name="TextBox 26" id="26"/>
          <p:cNvSpPr txBox="true"/>
          <p:nvPr/>
        </p:nvSpPr>
        <p:spPr>
          <a:xfrm rot="0">
            <a:off x="198181" y="143779"/>
            <a:ext cx="4777449" cy="323093"/>
          </a:xfrm>
          <a:prstGeom prst="rect">
            <a:avLst/>
          </a:prstGeom>
        </p:spPr>
        <p:txBody>
          <a:bodyPr anchor="t" rtlCol="false" tIns="0" lIns="0" bIns="0" rIns="0">
            <a:spAutoFit/>
          </a:bodyPr>
          <a:lstStyle/>
          <a:p>
            <a:pPr algn="l">
              <a:lnSpc>
                <a:spcPts val="2666"/>
              </a:lnSpc>
            </a:pPr>
            <a:r>
              <a:rPr lang="en-US" sz="1904">
                <a:solidFill>
                  <a:srgbClr val="FFFFFF"/>
                </a:solidFill>
                <a:latin typeface="Montserrat Bold"/>
                <a:ea typeface="Montserrat Bold"/>
                <a:cs typeface="Montserrat Bold"/>
                <a:sym typeface="Montserrat Bold"/>
              </a:rPr>
              <a:t>FEATURE ENGINEERING &amp; SELECTION</a:t>
            </a:r>
          </a:p>
        </p:txBody>
      </p:sp>
      <p:grpSp>
        <p:nvGrpSpPr>
          <p:cNvPr name="Group 27" id="27"/>
          <p:cNvGrpSpPr/>
          <p:nvPr/>
        </p:nvGrpSpPr>
        <p:grpSpPr>
          <a:xfrm rot="0">
            <a:off x="-470581" y="9728420"/>
            <a:ext cx="19061698" cy="1816577"/>
            <a:chOff x="0" y="0"/>
            <a:chExt cx="4307815" cy="410534"/>
          </a:xfrm>
        </p:grpSpPr>
        <p:sp>
          <p:nvSpPr>
            <p:cNvPr name="Freeform 28" id="28"/>
            <p:cNvSpPr/>
            <p:nvPr/>
          </p:nvSpPr>
          <p:spPr>
            <a:xfrm flipH="false" flipV="false" rot="0">
              <a:off x="0" y="0"/>
              <a:ext cx="4305266" cy="410534"/>
            </a:xfrm>
            <a:custGeom>
              <a:avLst/>
              <a:gdLst/>
              <a:ahLst/>
              <a:cxnLst/>
              <a:rect r="r" b="b" t="t" l="l"/>
              <a:pathLst>
                <a:path h="410534" w="4305266">
                  <a:moveTo>
                    <a:pt x="4096491" y="0"/>
                  </a:moveTo>
                  <a:lnTo>
                    <a:pt x="8123" y="0"/>
                  </a:lnTo>
                  <a:cubicBezTo>
                    <a:pt x="5969" y="0"/>
                    <a:pt x="3903" y="856"/>
                    <a:pt x="2379" y="2379"/>
                  </a:cubicBezTo>
                  <a:cubicBezTo>
                    <a:pt x="856" y="3903"/>
                    <a:pt x="0" y="5969"/>
                    <a:pt x="0" y="8123"/>
                  </a:cubicBezTo>
                  <a:lnTo>
                    <a:pt x="0" y="402411"/>
                  </a:lnTo>
                  <a:cubicBezTo>
                    <a:pt x="0" y="404565"/>
                    <a:pt x="856" y="406632"/>
                    <a:pt x="2379" y="408155"/>
                  </a:cubicBezTo>
                  <a:cubicBezTo>
                    <a:pt x="3903" y="409678"/>
                    <a:pt x="5969" y="410534"/>
                    <a:pt x="8123" y="410534"/>
                  </a:cubicBezTo>
                  <a:lnTo>
                    <a:pt x="4096491" y="410534"/>
                  </a:lnTo>
                  <a:cubicBezTo>
                    <a:pt x="4101690" y="410534"/>
                    <a:pt x="4106672" y="408456"/>
                    <a:pt x="4110329" y="404761"/>
                  </a:cubicBezTo>
                  <a:lnTo>
                    <a:pt x="4302100" y="211040"/>
                  </a:lnTo>
                  <a:cubicBezTo>
                    <a:pt x="4305266" y="207842"/>
                    <a:pt x="4305266" y="202692"/>
                    <a:pt x="4302100" y="199494"/>
                  </a:cubicBezTo>
                  <a:lnTo>
                    <a:pt x="4110329" y="5773"/>
                  </a:lnTo>
                  <a:cubicBezTo>
                    <a:pt x="4106672" y="2079"/>
                    <a:pt x="4101690" y="0"/>
                    <a:pt x="4096491" y="0"/>
                  </a:cubicBezTo>
                  <a:close/>
                </a:path>
              </a:pathLst>
            </a:custGeom>
            <a:solidFill>
              <a:srgbClr val="960000"/>
            </a:solidFill>
          </p:spPr>
        </p:sp>
        <p:sp>
          <p:nvSpPr>
            <p:cNvPr name="TextBox 29" id="29"/>
            <p:cNvSpPr txBox="true"/>
            <p:nvPr/>
          </p:nvSpPr>
          <p:spPr>
            <a:xfrm>
              <a:off x="0" y="-38100"/>
              <a:ext cx="4193515" cy="448634"/>
            </a:xfrm>
            <a:prstGeom prst="rect">
              <a:avLst/>
            </a:prstGeom>
          </p:spPr>
          <p:txBody>
            <a:bodyPr anchor="ctr" rtlCol="false" tIns="59203" lIns="59203" bIns="59203" rIns="59203"/>
            <a:lstStyle/>
            <a:p>
              <a:pPr algn="ctr">
                <a:lnSpc>
                  <a:spcPts val="3360"/>
                </a:lnSpc>
              </a:pPr>
            </a:p>
          </p:txBody>
        </p:sp>
      </p:grpSp>
      <p:grpSp>
        <p:nvGrpSpPr>
          <p:cNvPr name="Group 30" id="30"/>
          <p:cNvGrpSpPr/>
          <p:nvPr/>
        </p:nvGrpSpPr>
        <p:grpSpPr>
          <a:xfrm rot="0">
            <a:off x="7742394" y="9578855"/>
            <a:ext cx="5256478" cy="3670170"/>
            <a:chOff x="0" y="0"/>
            <a:chExt cx="873079" cy="609600"/>
          </a:xfrm>
        </p:grpSpPr>
        <p:sp>
          <p:nvSpPr>
            <p:cNvPr name="Freeform 31" id="31"/>
            <p:cNvSpPr/>
            <p:nvPr/>
          </p:nvSpPr>
          <p:spPr>
            <a:xfrm flipH="false" flipV="false" rot="0">
              <a:off x="7157" y="0"/>
              <a:ext cx="858765" cy="609600"/>
            </a:xfrm>
            <a:custGeom>
              <a:avLst/>
              <a:gdLst/>
              <a:ahLst/>
              <a:cxnLst/>
              <a:rect r="r" b="b" t="t" l="l"/>
              <a:pathLst>
                <a:path h="609600" w="858765">
                  <a:moveTo>
                    <a:pt x="225500" y="0"/>
                  </a:moveTo>
                  <a:lnTo>
                    <a:pt x="633266" y="0"/>
                  </a:lnTo>
                  <a:cubicBezTo>
                    <a:pt x="650857" y="0"/>
                    <a:pt x="666474" y="11257"/>
                    <a:pt x="672037" y="27945"/>
                  </a:cubicBezTo>
                  <a:lnTo>
                    <a:pt x="856607" y="581655"/>
                  </a:lnTo>
                  <a:cubicBezTo>
                    <a:pt x="858765" y="588129"/>
                    <a:pt x="857680" y="595246"/>
                    <a:pt x="853689" y="600783"/>
                  </a:cubicBezTo>
                  <a:cubicBezTo>
                    <a:pt x="849699" y="606319"/>
                    <a:pt x="843290" y="609600"/>
                    <a:pt x="836465" y="609600"/>
                  </a:cubicBezTo>
                  <a:lnTo>
                    <a:pt x="22300" y="609600"/>
                  </a:lnTo>
                  <a:cubicBezTo>
                    <a:pt x="15475" y="609600"/>
                    <a:pt x="9066" y="606319"/>
                    <a:pt x="5076" y="600783"/>
                  </a:cubicBezTo>
                  <a:cubicBezTo>
                    <a:pt x="1086" y="595246"/>
                    <a:pt x="0" y="588129"/>
                    <a:pt x="2158" y="581655"/>
                  </a:cubicBezTo>
                  <a:lnTo>
                    <a:pt x="186728" y="27945"/>
                  </a:lnTo>
                  <a:cubicBezTo>
                    <a:pt x="192291" y="11257"/>
                    <a:pt x="207908" y="0"/>
                    <a:pt x="225500" y="0"/>
                  </a:cubicBezTo>
                  <a:close/>
                </a:path>
              </a:pathLst>
            </a:custGeom>
            <a:solidFill>
              <a:srgbClr val="FFFFFF"/>
            </a:solidFill>
            <a:ln w="19050" cap="sq">
              <a:solidFill>
                <a:srgbClr val="FFFFFF"/>
              </a:solidFill>
              <a:prstDash val="solid"/>
              <a:miter/>
            </a:ln>
          </p:spPr>
        </p:sp>
        <p:sp>
          <p:nvSpPr>
            <p:cNvPr name="TextBox 32" id="32"/>
            <p:cNvSpPr txBox="true"/>
            <p:nvPr/>
          </p:nvSpPr>
          <p:spPr>
            <a:xfrm>
              <a:off x="127000" y="-38100"/>
              <a:ext cx="619079" cy="647700"/>
            </a:xfrm>
            <a:prstGeom prst="rect">
              <a:avLst/>
            </a:prstGeom>
          </p:spPr>
          <p:txBody>
            <a:bodyPr anchor="ctr" rtlCol="false" tIns="59203" lIns="59203" bIns="59203" rIns="59203"/>
            <a:lstStyle/>
            <a:p>
              <a:pPr algn="ctr">
                <a:lnSpc>
                  <a:spcPts val="3360"/>
                </a:lnSpc>
              </a:pPr>
            </a:p>
          </p:txBody>
        </p:sp>
      </p:grpSp>
      <p:sp>
        <p:nvSpPr>
          <p:cNvPr name="TextBox 33" id="33"/>
          <p:cNvSpPr txBox="true"/>
          <p:nvPr/>
        </p:nvSpPr>
        <p:spPr>
          <a:xfrm rot="0">
            <a:off x="8857583" y="9756342"/>
            <a:ext cx="3026100"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960000">
                    <a:alpha val="69804"/>
                  </a:srgbClr>
                </a:solidFill>
                <a:latin typeface="Montserrat Bold"/>
                <a:ea typeface="Montserrat Bold"/>
                <a:cs typeface="Montserrat Bold"/>
                <a:sym typeface="Montserrat Bold"/>
              </a:rPr>
              <a:t>Feature Engineering</a:t>
            </a:r>
          </a:p>
        </p:txBody>
      </p:sp>
      <p:sp>
        <p:nvSpPr>
          <p:cNvPr name="TextBox 34" id="34"/>
          <p:cNvSpPr txBox="true"/>
          <p:nvPr/>
        </p:nvSpPr>
        <p:spPr>
          <a:xfrm rot="0">
            <a:off x="3082662" y="9783593"/>
            <a:ext cx="2384199" cy="315447"/>
          </a:xfrm>
          <a:prstGeom prst="rect">
            <a:avLst/>
          </a:prstGeom>
        </p:spPr>
        <p:txBody>
          <a:bodyPr anchor="t" rtlCol="false" tIns="0" lIns="0" bIns="0" rIns="0">
            <a:spAutoFit/>
          </a:bodyPr>
          <a:lstStyle/>
          <a:p>
            <a:pPr algn="ctr">
              <a:lnSpc>
                <a:spcPts val="2563"/>
              </a:lnSpc>
              <a:spcBef>
                <a:spcPct val="0"/>
              </a:spcBef>
            </a:pPr>
            <a:r>
              <a:rPr lang="en-US" sz="1830">
                <a:solidFill>
                  <a:srgbClr val="FFFFFF">
                    <a:alpha val="69804"/>
                  </a:srgbClr>
                </a:solidFill>
                <a:latin typeface="Montserrat"/>
                <a:ea typeface="Montserrat"/>
                <a:cs typeface="Montserrat"/>
                <a:sym typeface="Montserrat"/>
              </a:rPr>
              <a:t>Model Performance</a:t>
            </a:r>
          </a:p>
        </p:txBody>
      </p:sp>
      <p:sp>
        <p:nvSpPr>
          <p:cNvPr name="TextBox 35" id="35"/>
          <p:cNvSpPr txBox="true"/>
          <p:nvPr/>
        </p:nvSpPr>
        <p:spPr>
          <a:xfrm rot="0">
            <a:off x="741369" y="9780104"/>
            <a:ext cx="1509761"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Summary </a:t>
            </a:r>
          </a:p>
        </p:txBody>
      </p:sp>
      <p:sp>
        <p:nvSpPr>
          <p:cNvPr name="TextBox 36" id="36"/>
          <p:cNvSpPr txBox="true"/>
          <p:nvPr/>
        </p:nvSpPr>
        <p:spPr>
          <a:xfrm rot="0">
            <a:off x="6261988" y="9780104"/>
            <a:ext cx="2069480"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Model Details</a:t>
            </a:r>
          </a:p>
        </p:txBody>
      </p:sp>
      <p:sp>
        <p:nvSpPr>
          <p:cNvPr name="TextBox 37" id="37"/>
          <p:cNvSpPr txBox="true"/>
          <p:nvPr/>
        </p:nvSpPr>
        <p:spPr>
          <a:xfrm rot="0">
            <a:off x="15095670" y="9783593"/>
            <a:ext cx="2600987"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Improvment Potential</a:t>
            </a:r>
          </a:p>
        </p:txBody>
      </p:sp>
      <p:sp>
        <p:nvSpPr>
          <p:cNvPr name="TextBox 38" id="38"/>
          <p:cNvSpPr txBox="true"/>
          <p:nvPr/>
        </p:nvSpPr>
        <p:spPr>
          <a:xfrm rot="0">
            <a:off x="12281422" y="9783593"/>
            <a:ext cx="2424112"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Sampling Technique</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850162" y="1907575"/>
            <a:ext cx="7863865" cy="768342"/>
            <a:chOff x="0" y="0"/>
            <a:chExt cx="10485154" cy="1024456"/>
          </a:xfrm>
        </p:grpSpPr>
        <p:sp>
          <p:nvSpPr>
            <p:cNvPr name="Freeform 3" id="3"/>
            <p:cNvSpPr/>
            <p:nvPr/>
          </p:nvSpPr>
          <p:spPr>
            <a:xfrm flipH="false" flipV="false" rot="0">
              <a:off x="38100" y="38100"/>
              <a:ext cx="10409047" cy="948309"/>
            </a:xfrm>
            <a:custGeom>
              <a:avLst/>
              <a:gdLst/>
              <a:ahLst/>
              <a:cxnLst/>
              <a:rect r="r" b="b" t="t" l="l"/>
              <a:pathLst>
                <a:path h="948309" w="10409047">
                  <a:moveTo>
                    <a:pt x="0" y="157988"/>
                  </a:moveTo>
                  <a:cubicBezTo>
                    <a:pt x="0" y="70739"/>
                    <a:pt x="75946" y="0"/>
                    <a:pt x="169545" y="0"/>
                  </a:cubicBezTo>
                  <a:lnTo>
                    <a:pt x="10239502" y="0"/>
                  </a:lnTo>
                  <a:cubicBezTo>
                    <a:pt x="10333101" y="0"/>
                    <a:pt x="10409047" y="70739"/>
                    <a:pt x="10409047" y="157988"/>
                  </a:cubicBezTo>
                  <a:lnTo>
                    <a:pt x="10409047" y="790194"/>
                  </a:lnTo>
                  <a:cubicBezTo>
                    <a:pt x="10409047" y="877443"/>
                    <a:pt x="10333101" y="948182"/>
                    <a:pt x="10239502" y="948182"/>
                  </a:cubicBezTo>
                  <a:lnTo>
                    <a:pt x="169545" y="948182"/>
                  </a:lnTo>
                  <a:cubicBezTo>
                    <a:pt x="75946" y="948309"/>
                    <a:pt x="0" y="877443"/>
                    <a:pt x="0" y="790194"/>
                  </a:cubicBezTo>
                  <a:close/>
                </a:path>
              </a:pathLst>
            </a:custGeom>
            <a:solidFill>
              <a:srgbClr val="C7C8C7"/>
            </a:solidFill>
          </p:spPr>
        </p:sp>
        <p:sp>
          <p:nvSpPr>
            <p:cNvPr name="Freeform 4" id="4"/>
            <p:cNvSpPr/>
            <p:nvPr/>
          </p:nvSpPr>
          <p:spPr>
            <a:xfrm flipH="false" flipV="false" rot="0">
              <a:off x="0" y="0"/>
              <a:ext cx="10485247" cy="1024509"/>
            </a:xfrm>
            <a:custGeom>
              <a:avLst/>
              <a:gdLst/>
              <a:ahLst/>
              <a:cxnLst/>
              <a:rect r="r" b="b" t="t" l="l"/>
              <a:pathLst>
                <a:path h="1024509" w="10485247">
                  <a:moveTo>
                    <a:pt x="0" y="196088"/>
                  </a:moveTo>
                  <a:cubicBezTo>
                    <a:pt x="0" y="85344"/>
                    <a:pt x="95504" y="0"/>
                    <a:pt x="207645" y="0"/>
                  </a:cubicBezTo>
                  <a:lnTo>
                    <a:pt x="10277602" y="0"/>
                  </a:lnTo>
                  <a:lnTo>
                    <a:pt x="10277602" y="38100"/>
                  </a:lnTo>
                  <a:lnTo>
                    <a:pt x="10277602" y="0"/>
                  </a:lnTo>
                  <a:cubicBezTo>
                    <a:pt x="10389743" y="0"/>
                    <a:pt x="10485247" y="85344"/>
                    <a:pt x="10485247" y="196088"/>
                  </a:cubicBezTo>
                  <a:lnTo>
                    <a:pt x="10447147" y="196088"/>
                  </a:lnTo>
                  <a:lnTo>
                    <a:pt x="10485247" y="196088"/>
                  </a:lnTo>
                  <a:lnTo>
                    <a:pt x="10485247" y="828294"/>
                  </a:lnTo>
                  <a:lnTo>
                    <a:pt x="10447147" y="828294"/>
                  </a:lnTo>
                  <a:lnTo>
                    <a:pt x="10485247" y="828294"/>
                  </a:lnTo>
                  <a:cubicBezTo>
                    <a:pt x="10485247" y="939038"/>
                    <a:pt x="10389743" y="1024382"/>
                    <a:pt x="10277602" y="1024382"/>
                  </a:cubicBezTo>
                  <a:lnTo>
                    <a:pt x="10277602" y="986282"/>
                  </a:lnTo>
                  <a:lnTo>
                    <a:pt x="10277602" y="1024382"/>
                  </a:lnTo>
                  <a:lnTo>
                    <a:pt x="207645" y="1024382"/>
                  </a:lnTo>
                  <a:lnTo>
                    <a:pt x="207645" y="986282"/>
                  </a:lnTo>
                  <a:lnTo>
                    <a:pt x="207645" y="1024382"/>
                  </a:lnTo>
                  <a:cubicBezTo>
                    <a:pt x="95504" y="1024509"/>
                    <a:pt x="0" y="939165"/>
                    <a:pt x="0" y="828294"/>
                  </a:cubicBezTo>
                  <a:lnTo>
                    <a:pt x="0" y="196088"/>
                  </a:lnTo>
                  <a:lnTo>
                    <a:pt x="38100" y="196088"/>
                  </a:lnTo>
                  <a:lnTo>
                    <a:pt x="0" y="196088"/>
                  </a:lnTo>
                  <a:moveTo>
                    <a:pt x="76200" y="196088"/>
                  </a:moveTo>
                  <a:lnTo>
                    <a:pt x="76200" y="828294"/>
                  </a:lnTo>
                  <a:lnTo>
                    <a:pt x="38100" y="828294"/>
                  </a:lnTo>
                  <a:lnTo>
                    <a:pt x="76200" y="828294"/>
                  </a:lnTo>
                  <a:cubicBezTo>
                    <a:pt x="76200" y="892048"/>
                    <a:pt x="132461" y="948182"/>
                    <a:pt x="207645" y="948182"/>
                  </a:cubicBezTo>
                  <a:lnTo>
                    <a:pt x="10277602" y="948182"/>
                  </a:lnTo>
                  <a:cubicBezTo>
                    <a:pt x="10352786" y="948182"/>
                    <a:pt x="10409047" y="892048"/>
                    <a:pt x="10409047" y="828294"/>
                  </a:cubicBezTo>
                  <a:lnTo>
                    <a:pt x="10409047" y="196088"/>
                  </a:lnTo>
                  <a:cubicBezTo>
                    <a:pt x="10409047" y="132334"/>
                    <a:pt x="10352786" y="76200"/>
                    <a:pt x="10277602" y="76200"/>
                  </a:cubicBezTo>
                  <a:lnTo>
                    <a:pt x="207645" y="76200"/>
                  </a:lnTo>
                  <a:lnTo>
                    <a:pt x="207645" y="38100"/>
                  </a:lnTo>
                  <a:lnTo>
                    <a:pt x="207645" y="76200"/>
                  </a:lnTo>
                  <a:cubicBezTo>
                    <a:pt x="132461" y="76200"/>
                    <a:pt x="76200" y="132334"/>
                    <a:pt x="76200" y="196088"/>
                  </a:cubicBezTo>
                  <a:close/>
                </a:path>
              </a:pathLst>
            </a:custGeom>
            <a:solidFill>
              <a:srgbClr val="FFFFFF"/>
            </a:solidFill>
          </p:spPr>
        </p:sp>
        <p:sp>
          <p:nvSpPr>
            <p:cNvPr name="TextBox 5" id="5"/>
            <p:cNvSpPr txBox="true"/>
            <p:nvPr/>
          </p:nvSpPr>
          <p:spPr>
            <a:xfrm>
              <a:off x="0" y="-19050"/>
              <a:ext cx="10485154" cy="1043506"/>
            </a:xfrm>
            <a:prstGeom prst="rect">
              <a:avLst/>
            </a:prstGeom>
          </p:spPr>
          <p:txBody>
            <a:bodyPr anchor="ctr" rtlCol="false" tIns="50800" lIns="50800" bIns="50800" rIns="50800"/>
            <a:lstStyle/>
            <a:p>
              <a:pPr algn="ctr">
                <a:lnSpc>
                  <a:spcPts val="3240"/>
                </a:lnSpc>
              </a:pPr>
              <a:r>
                <a:rPr lang="en-US" sz="2700">
                  <a:solidFill>
                    <a:srgbClr val="002663"/>
                  </a:solidFill>
                  <a:latin typeface="Arimo Bold"/>
                  <a:ea typeface="Arimo Bold"/>
                  <a:cs typeface="Arimo Bold"/>
                  <a:sym typeface="Arimo Bold"/>
                </a:rPr>
                <a:t>Top 10 Features in the Final Solution</a:t>
              </a:r>
            </a:p>
          </p:txBody>
        </p:sp>
      </p:grpSp>
      <p:grpSp>
        <p:nvGrpSpPr>
          <p:cNvPr name="Group 6" id="6"/>
          <p:cNvGrpSpPr/>
          <p:nvPr/>
        </p:nvGrpSpPr>
        <p:grpSpPr>
          <a:xfrm rot="0">
            <a:off x="878738" y="3093946"/>
            <a:ext cx="7772400" cy="5285478"/>
            <a:chOff x="0" y="0"/>
            <a:chExt cx="2047052" cy="1392060"/>
          </a:xfrm>
        </p:grpSpPr>
        <p:sp>
          <p:nvSpPr>
            <p:cNvPr name="Freeform 7" id="7"/>
            <p:cNvSpPr/>
            <p:nvPr/>
          </p:nvSpPr>
          <p:spPr>
            <a:xfrm flipH="false" flipV="false" rot="0">
              <a:off x="0" y="0"/>
              <a:ext cx="2047052" cy="1392060"/>
            </a:xfrm>
            <a:custGeom>
              <a:avLst/>
              <a:gdLst/>
              <a:ahLst/>
              <a:cxnLst/>
              <a:rect r="r" b="b" t="t" l="l"/>
              <a:pathLst>
                <a:path h="1392060" w="2047052">
                  <a:moveTo>
                    <a:pt x="0" y="0"/>
                  </a:moveTo>
                  <a:lnTo>
                    <a:pt x="2047052" y="0"/>
                  </a:lnTo>
                  <a:lnTo>
                    <a:pt x="2047052" y="1392060"/>
                  </a:lnTo>
                  <a:lnTo>
                    <a:pt x="0" y="1392060"/>
                  </a:lnTo>
                  <a:close/>
                </a:path>
              </a:pathLst>
            </a:custGeom>
            <a:solidFill>
              <a:srgbClr val="000000">
                <a:alpha val="0"/>
              </a:srgbClr>
            </a:solidFill>
            <a:ln w="47625" cap="sq">
              <a:solidFill>
                <a:srgbClr val="5E17EB"/>
              </a:solidFill>
              <a:prstDash val="dash"/>
              <a:miter/>
            </a:ln>
          </p:spPr>
        </p:sp>
        <p:sp>
          <p:nvSpPr>
            <p:cNvPr name="TextBox 8" id="8"/>
            <p:cNvSpPr txBox="true"/>
            <p:nvPr/>
          </p:nvSpPr>
          <p:spPr>
            <a:xfrm>
              <a:off x="0" y="-38100"/>
              <a:ext cx="2047052" cy="1430160"/>
            </a:xfrm>
            <a:prstGeom prst="rect">
              <a:avLst/>
            </a:prstGeom>
          </p:spPr>
          <p:txBody>
            <a:bodyPr anchor="ctr" rtlCol="false" tIns="50800" lIns="50800" bIns="50800" rIns="50800"/>
            <a:lstStyle/>
            <a:p>
              <a:pPr algn="ctr" marL="0" indent="0" lvl="0">
                <a:lnSpc>
                  <a:spcPts val="3360"/>
                </a:lnSpc>
                <a:spcBef>
                  <a:spcPct val="0"/>
                </a:spcBef>
              </a:pPr>
            </a:p>
          </p:txBody>
        </p:sp>
      </p:grpSp>
      <p:graphicFrame>
        <p:nvGraphicFramePr>
          <p:cNvPr name="Table 9" id="9"/>
          <p:cNvGraphicFramePr>
            <a:graphicFrameLocks noGrp="true"/>
          </p:cNvGraphicFramePr>
          <p:nvPr/>
        </p:nvGraphicFramePr>
        <p:xfrm>
          <a:off x="878738" y="3093946"/>
          <a:ext cx="7772400" cy="5285478"/>
        </p:xfrm>
        <a:graphic>
          <a:graphicData uri="http://schemas.openxmlformats.org/drawingml/2006/table">
            <a:tbl>
              <a:tblPr/>
              <a:tblGrid>
                <a:gridCol w="1038017"/>
                <a:gridCol w="5559424"/>
                <a:gridCol w="1174960"/>
              </a:tblGrid>
              <a:tr h="537625">
                <a:tc>
                  <a:txBody>
                    <a:bodyPr anchor="t" rtlCol="false"/>
                    <a:lstStyle/>
                    <a:p>
                      <a:pPr algn="ctr">
                        <a:lnSpc>
                          <a:spcPts val="2700"/>
                        </a:lnSpc>
                        <a:defRPr/>
                      </a:pPr>
                      <a:r>
                        <a:rPr lang="en-US" sz="2250">
                          <a:solidFill>
                            <a:srgbClr val="FFFFFF"/>
                          </a:solidFill>
                          <a:latin typeface="Arimo Bold"/>
                          <a:ea typeface="Arimo Bold"/>
                          <a:cs typeface="Arimo Bold"/>
                          <a:sym typeface="Arimo Bold"/>
                        </a:rPr>
                        <a:t>Rank</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13276E"/>
                    </a:solidFill>
                  </a:tcPr>
                </a:tc>
                <a:tc>
                  <a:txBody>
                    <a:bodyPr anchor="t" rtlCol="false"/>
                    <a:lstStyle/>
                    <a:p>
                      <a:pPr algn="ctr">
                        <a:lnSpc>
                          <a:spcPts val="2700"/>
                        </a:lnSpc>
                        <a:defRPr/>
                      </a:pPr>
                      <a:r>
                        <a:rPr lang="en-US" sz="2250">
                          <a:solidFill>
                            <a:srgbClr val="FFFFFF"/>
                          </a:solidFill>
                          <a:latin typeface="Arimo Bold"/>
                          <a:ea typeface="Arimo Bold"/>
                          <a:cs typeface="Arimo Bold"/>
                          <a:sym typeface="Arimo Bold"/>
                        </a:rPr>
                        <a:t>Feature</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13276E"/>
                    </a:solidFill>
                  </a:tcPr>
                </a:tc>
                <a:tc>
                  <a:txBody>
                    <a:bodyPr anchor="t" rtlCol="false"/>
                    <a:lstStyle/>
                    <a:p>
                      <a:pPr algn="ctr">
                        <a:lnSpc>
                          <a:spcPts val="2700"/>
                        </a:lnSpc>
                        <a:defRPr/>
                      </a:pPr>
                      <a:r>
                        <a:rPr lang="en-US" sz="2250">
                          <a:solidFill>
                            <a:srgbClr val="FFFFFF"/>
                          </a:solidFill>
                          <a:latin typeface="Arimo Bold"/>
                          <a:ea typeface="Arimo Bold"/>
                          <a:cs typeface="Arimo Bold"/>
                          <a:sym typeface="Arimo Bold"/>
                        </a:rPr>
                        <a:t>Imp</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13276E"/>
                    </a:solidFill>
                  </a:tcPr>
                </a:tc>
              </a:tr>
              <a:tr h="474785">
                <a:tc>
                  <a:txBody>
                    <a:bodyPr anchor="t" rtlCol="false"/>
                    <a:lstStyle/>
                    <a:p>
                      <a:pPr algn="ctr">
                        <a:lnSpc>
                          <a:spcPts val="2520"/>
                        </a:lnSpc>
                        <a:defRPr/>
                      </a:pPr>
                      <a:r>
                        <a:rPr lang="en-US" sz="2100">
                          <a:solidFill>
                            <a:srgbClr val="000000"/>
                          </a:solidFill>
                          <a:latin typeface="Arimo"/>
                          <a:ea typeface="Arimo"/>
                          <a:cs typeface="Arimo"/>
                          <a:sym typeface="Arimo"/>
                        </a:rPr>
                        <a:t>1</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2100">
                          <a:solidFill>
                            <a:srgbClr val="000000"/>
                          </a:solidFill>
                          <a:latin typeface="Arimo"/>
                          <a:ea typeface="Arimo"/>
                          <a:cs typeface="Arimo"/>
                          <a:sym typeface="Arimo"/>
                        </a:rPr>
                        <a:t>team_count_50runs_last15</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2100">
                          <a:solidFill>
                            <a:srgbClr val="000000"/>
                          </a:solidFill>
                          <a:latin typeface="Arimo"/>
                          <a:ea typeface="Arimo"/>
                          <a:cs typeface="Arimo"/>
                          <a:sym typeface="Arimo"/>
                        </a:rPr>
                        <a:t>18.4%</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r>
              <a:tr h="474785">
                <a:tc>
                  <a:txBody>
                    <a:bodyPr anchor="t" rtlCol="false"/>
                    <a:lstStyle/>
                    <a:p>
                      <a:pPr algn="ctr">
                        <a:lnSpc>
                          <a:spcPts val="2520"/>
                        </a:lnSpc>
                        <a:defRPr/>
                      </a:pPr>
                      <a:r>
                        <a:rPr lang="en-US" sz="2100">
                          <a:solidFill>
                            <a:srgbClr val="000000"/>
                          </a:solidFill>
                          <a:latin typeface="Arimo"/>
                          <a:ea typeface="Arimo"/>
                          <a:cs typeface="Arimo"/>
                          <a:sym typeface="Arimo"/>
                        </a:rPr>
                        <a:t>2</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2100">
                          <a:solidFill>
                            <a:srgbClr val="000000"/>
                          </a:solidFill>
                          <a:latin typeface="Arimo"/>
                          <a:ea typeface="Arimo"/>
                          <a:cs typeface="Arimo"/>
                          <a:sym typeface="Arimo"/>
                        </a:rPr>
                        <a:t>team_runs_ratio_last10</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2100">
                          <a:solidFill>
                            <a:srgbClr val="000000"/>
                          </a:solidFill>
                          <a:latin typeface="Arimo"/>
                          <a:ea typeface="Arimo"/>
                          <a:cs typeface="Arimo"/>
                          <a:sym typeface="Arimo"/>
                        </a:rPr>
                        <a:t>14.7%</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r>
              <a:tr h="474785">
                <a:tc>
                  <a:txBody>
                    <a:bodyPr anchor="t" rtlCol="false"/>
                    <a:lstStyle/>
                    <a:p>
                      <a:pPr algn="ctr">
                        <a:lnSpc>
                          <a:spcPts val="2520"/>
                        </a:lnSpc>
                        <a:defRPr/>
                      </a:pPr>
                      <a:r>
                        <a:rPr lang="en-US" sz="2100">
                          <a:solidFill>
                            <a:srgbClr val="000000"/>
                          </a:solidFill>
                          <a:latin typeface="Arimo"/>
                          <a:ea typeface="Arimo"/>
                          <a:cs typeface="Arimo"/>
                          <a:sym typeface="Arimo"/>
                        </a:rPr>
                        <a:t>3</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2100">
                          <a:solidFill>
                            <a:srgbClr val="000000"/>
                          </a:solidFill>
                          <a:latin typeface="Arimo"/>
                          <a:ea typeface="Arimo"/>
                          <a:cs typeface="Arimo"/>
                          <a:sym typeface="Arimo"/>
                        </a:rPr>
                        <a:t>team_wickets_ratio_last10</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2100">
                          <a:solidFill>
                            <a:srgbClr val="000000"/>
                          </a:solidFill>
                          <a:latin typeface="Arimo"/>
                          <a:ea typeface="Arimo"/>
                          <a:cs typeface="Arimo"/>
                          <a:sym typeface="Arimo"/>
                        </a:rPr>
                        <a:t>12.5%</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r>
              <a:tr h="474785">
                <a:tc>
                  <a:txBody>
                    <a:bodyPr anchor="t" rtlCol="false"/>
                    <a:lstStyle/>
                    <a:p>
                      <a:pPr algn="ctr">
                        <a:lnSpc>
                          <a:spcPts val="2520"/>
                        </a:lnSpc>
                        <a:defRPr/>
                      </a:pPr>
                      <a:r>
                        <a:rPr lang="en-US" sz="2100">
                          <a:solidFill>
                            <a:srgbClr val="000000"/>
                          </a:solidFill>
                          <a:latin typeface="Arimo"/>
                          <a:ea typeface="Arimo"/>
                          <a:cs typeface="Arimo"/>
                          <a:sym typeface="Arimo"/>
                        </a:rPr>
                        <a:t>4</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2100">
                          <a:solidFill>
                            <a:srgbClr val="000000"/>
                          </a:solidFill>
                          <a:latin typeface="Arimo"/>
                          <a:ea typeface="Arimo"/>
                          <a:cs typeface="Arimo"/>
                          <a:sym typeface="Arimo"/>
                        </a:rPr>
                        <a:t>team_srrate_ratio_last10</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2100">
                          <a:solidFill>
                            <a:srgbClr val="000000"/>
                          </a:solidFill>
                          <a:latin typeface="Arimo"/>
                          <a:ea typeface="Arimo"/>
                          <a:cs typeface="Arimo"/>
                          <a:sym typeface="Arimo"/>
                        </a:rPr>
                        <a:t>12.0%</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r>
              <a:tr h="474785">
                <a:tc>
                  <a:txBody>
                    <a:bodyPr anchor="t" rtlCol="false"/>
                    <a:lstStyle/>
                    <a:p>
                      <a:pPr algn="ctr">
                        <a:lnSpc>
                          <a:spcPts val="2520"/>
                        </a:lnSpc>
                        <a:defRPr/>
                      </a:pPr>
                      <a:r>
                        <a:rPr lang="en-US" sz="2100">
                          <a:solidFill>
                            <a:srgbClr val="000000"/>
                          </a:solidFill>
                          <a:latin typeface="Arimo"/>
                          <a:ea typeface="Arimo"/>
                          <a:cs typeface="Arimo"/>
                          <a:sym typeface="Arimo"/>
                        </a:rPr>
                        <a:t>5</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2100">
                          <a:solidFill>
                            <a:srgbClr val="000000"/>
                          </a:solidFill>
                          <a:latin typeface="Arimo"/>
                          <a:ea typeface="Arimo"/>
                          <a:cs typeface="Arimo"/>
                          <a:sym typeface="Arimo"/>
                        </a:rPr>
                        <a:t>bowling_srrate_ratio_last_10</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2100">
                          <a:solidFill>
                            <a:srgbClr val="000000"/>
                          </a:solidFill>
                          <a:latin typeface="Arimo"/>
                          <a:ea typeface="Arimo"/>
                          <a:cs typeface="Arimo"/>
                          <a:sym typeface="Arimo"/>
                        </a:rPr>
                        <a:t>10.8%</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r>
              <a:tr h="474785">
                <a:tc>
                  <a:txBody>
                    <a:bodyPr anchor="t" rtlCol="false"/>
                    <a:lstStyle/>
                    <a:p>
                      <a:pPr algn="ctr">
                        <a:lnSpc>
                          <a:spcPts val="2520"/>
                        </a:lnSpc>
                        <a:defRPr/>
                      </a:pPr>
                      <a:r>
                        <a:rPr lang="en-US" sz="2100">
                          <a:solidFill>
                            <a:srgbClr val="000000"/>
                          </a:solidFill>
                          <a:latin typeface="Arimo"/>
                          <a:ea typeface="Arimo"/>
                          <a:cs typeface="Arimo"/>
                          <a:sym typeface="Arimo"/>
                        </a:rPr>
                        <a:t>6</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2100">
                          <a:solidFill>
                            <a:srgbClr val="000000"/>
                          </a:solidFill>
                          <a:latin typeface="Arimo"/>
                          <a:ea typeface="Arimo"/>
                          <a:cs typeface="Arimo"/>
                          <a:sym typeface="Arimo"/>
                        </a:rPr>
                        <a:t>ratio_avg_runs_last15 </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2100">
                          <a:solidFill>
                            <a:srgbClr val="000000"/>
                          </a:solidFill>
                          <a:latin typeface="Arimo"/>
                          <a:ea typeface="Arimo"/>
                          <a:cs typeface="Arimo"/>
                          <a:sym typeface="Arimo"/>
                        </a:rPr>
                        <a:t>9.1%</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r>
              <a:tr h="474785">
                <a:tc>
                  <a:txBody>
                    <a:bodyPr anchor="t" rtlCol="false"/>
                    <a:lstStyle/>
                    <a:p>
                      <a:pPr algn="ctr">
                        <a:lnSpc>
                          <a:spcPts val="2520"/>
                        </a:lnSpc>
                        <a:defRPr/>
                      </a:pPr>
                      <a:r>
                        <a:rPr lang="en-US" sz="2100">
                          <a:solidFill>
                            <a:srgbClr val="000000"/>
                          </a:solidFill>
                          <a:latin typeface="Arimo"/>
                          <a:ea typeface="Arimo"/>
                          <a:cs typeface="Arimo"/>
                          <a:sym typeface="Arimo"/>
                        </a:rPr>
                        <a:t>7</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2100">
                          <a:solidFill>
                            <a:srgbClr val="000000"/>
                          </a:solidFill>
                          <a:latin typeface="Arimo"/>
                          <a:ea typeface="Arimo"/>
                          <a:cs typeface="Arimo"/>
                          <a:sym typeface="Arimo"/>
                        </a:rPr>
                        <a:t>team_winp_last5</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2100">
                          <a:solidFill>
                            <a:srgbClr val="000000"/>
                          </a:solidFill>
                          <a:latin typeface="Arimo"/>
                          <a:ea typeface="Arimo"/>
                          <a:cs typeface="Arimo"/>
                          <a:sym typeface="Arimo"/>
                        </a:rPr>
                        <a:t>9.0%</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r>
              <a:tr h="474785">
                <a:tc>
                  <a:txBody>
                    <a:bodyPr anchor="t" rtlCol="false"/>
                    <a:lstStyle/>
                    <a:p>
                      <a:pPr algn="ctr">
                        <a:lnSpc>
                          <a:spcPts val="2520"/>
                        </a:lnSpc>
                        <a:defRPr/>
                      </a:pPr>
                      <a:r>
                        <a:rPr lang="en-US" sz="2100">
                          <a:solidFill>
                            <a:srgbClr val="000000"/>
                          </a:solidFill>
                          <a:latin typeface="Arimo"/>
                          <a:ea typeface="Arimo"/>
                          <a:cs typeface="Arimo"/>
                          <a:sym typeface="Arimo"/>
                        </a:rPr>
                        <a:t>8</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2100">
                          <a:solidFill>
                            <a:srgbClr val="000000"/>
                          </a:solidFill>
                          <a:latin typeface="Arimo"/>
                          <a:ea typeface="Arimo"/>
                          <a:cs typeface="Arimo"/>
                          <a:sym typeface="Arimo"/>
                        </a:rPr>
                        <a:t>weighted wins </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2100">
                          <a:solidFill>
                            <a:srgbClr val="000000"/>
                          </a:solidFill>
                          <a:latin typeface="Arimo"/>
                          <a:ea typeface="Arimo"/>
                          <a:cs typeface="Arimo"/>
                          <a:sym typeface="Arimo"/>
                        </a:rPr>
                        <a:t>6.7%</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r>
              <a:tr h="474785">
                <a:tc>
                  <a:txBody>
                    <a:bodyPr anchor="t" rtlCol="false"/>
                    <a:lstStyle/>
                    <a:p>
                      <a:pPr algn="ctr">
                        <a:lnSpc>
                          <a:spcPts val="2520"/>
                        </a:lnSpc>
                        <a:defRPr/>
                      </a:pPr>
                      <a:r>
                        <a:rPr lang="en-US" sz="2100">
                          <a:solidFill>
                            <a:srgbClr val="000000"/>
                          </a:solidFill>
                          <a:latin typeface="Arimo"/>
                          <a:ea typeface="Arimo"/>
                          <a:cs typeface="Arimo"/>
                          <a:sym typeface="Arimo"/>
                        </a:rPr>
                        <a:t>9</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2100">
                          <a:solidFill>
                            <a:srgbClr val="000000"/>
                          </a:solidFill>
                          <a:latin typeface="Arimo"/>
                          <a:ea typeface="Arimo"/>
                          <a:cs typeface="Arimo"/>
                          <a:sym typeface="Arimo"/>
                        </a:rPr>
                        <a:t>ground_avg_runs_last15</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2100">
                          <a:solidFill>
                            <a:srgbClr val="000000"/>
                          </a:solidFill>
                          <a:latin typeface="Arimo"/>
                          <a:ea typeface="Arimo"/>
                          <a:cs typeface="Arimo"/>
                          <a:sym typeface="Arimo"/>
                        </a:rPr>
                        <a:t>6.6%</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r>
              <a:tr h="474785">
                <a:tc>
                  <a:txBody>
                    <a:bodyPr anchor="t" rtlCol="false"/>
                    <a:lstStyle/>
                    <a:p>
                      <a:pPr algn="ctr">
                        <a:lnSpc>
                          <a:spcPts val="2520"/>
                        </a:lnSpc>
                        <a:defRPr/>
                      </a:pPr>
                      <a:r>
                        <a:rPr lang="en-US" sz="2100">
                          <a:solidFill>
                            <a:srgbClr val="000000"/>
                          </a:solidFill>
                          <a:latin typeface="Arimo"/>
                          <a:ea typeface="Arimo"/>
                          <a:cs typeface="Arimo"/>
                          <a:sym typeface="Arimo"/>
                        </a:rPr>
                        <a:t>10</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2100">
                          <a:solidFill>
                            <a:srgbClr val="000000"/>
                          </a:solidFill>
                          <a:latin typeface="Arimo"/>
                          <a:ea typeface="Arimo"/>
                          <a:cs typeface="Arimo"/>
                          <a:sym typeface="Arimo"/>
                        </a:rPr>
                        <a:t>team1_winp_team2_last15</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2100">
                          <a:solidFill>
                            <a:srgbClr val="000000"/>
                          </a:solidFill>
                          <a:latin typeface="Arimo"/>
                          <a:ea typeface="Arimo"/>
                          <a:cs typeface="Arimo"/>
                          <a:sym typeface="Arimo"/>
                        </a:rPr>
                        <a:t>0.0%</a:t>
                      </a:r>
                      <a:endParaRPr lang="en-US" sz="1100"/>
                    </a:p>
                  </a:txBody>
                  <a:tcPr marL="6350" marR="6350" marT="6350" marB="6350" anchor="ctr">
                    <a:lnL cmpd="sng" algn="ctr" cap="flat" w="12700">
                      <a:solidFill>
                        <a:srgbClr val="002663"/>
                      </a:solidFill>
                      <a:prstDash val="solid"/>
                      <a:round/>
                      <a:headEnd type="none" w="med" len="med"/>
                      <a:tailEnd type="none" w="med" len="med"/>
                    </a:lnL>
                    <a:lnR cmpd="sng" algn="ctr" cap="flat" w="12700">
                      <a:solidFill>
                        <a:srgbClr val="002663"/>
                      </a:solidFill>
                      <a:prstDash val="solid"/>
                      <a:round/>
                      <a:headEnd type="none" w="med" len="med"/>
                      <a:tailEnd type="none" w="med" len="med"/>
                    </a:lnR>
                    <a:lnT cmpd="sng" algn="ctr" cap="flat" w="12700">
                      <a:solidFill>
                        <a:srgbClr val="002663"/>
                      </a:solidFill>
                      <a:prstDash val="solid"/>
                      <a:round/>
                      <a:headEnd type="none" w="med" len="med"/>
                      <a:tailEnd type="none" w="med" len="med"/>
                    </a:lnT>
                    <a:lnB cmpd="sng" algn="ctr" cap="flat" w="12700">
                      <a:solidFill>
                        <a:srgbClr val="002663"/>
                      </a:solidFill>
                      <a:prstDash val="solid"/>
                      <a:round/>
                      <a:headEnd type="none" w="med" len="med"/>
                      <a:tailEnd type="none" w="med" len="med"/>
                    </a:lnB>
                    <a:solidFill>
                      <a:srgbClr val="FFFFFF"/>
                    </a:solidFill>
                  </a:tcPr>
                </a:tc>
              </a:tr>
            </a:tbl>
          </a:graphicData>
        </a:graphic>
      </p:graphicFrame>
      <p:sp>
        <p:nvSpPr>
          <p:cNvPr name="Freeform 10" id="10"/>
          <p:cNvSpPr/>
          <p:nvPr/>
        </p:nvSpPr>
        <p:spPr>
          <a:xfrm flipH="false" flipV="false" rot="0">
            <a:off x="17119799" y="242035"/>
            <a:ext cx="867964" cy="867964"/>
          </a:xfrm>
          <a:custGeom>
            <a:avLst/>
            <a:gdLst/>
            <a:ahLst/>
            <a:cxnLst/>
            <a:rect r="r" b="b" t="t" l="l"/>
            <a:pathLst>
              <a:path h="867964" w="867964">
                <a:moveTo>
                  <a:pt x="0" y="0"/>
                </a:moveTo>
                <a:lnTo>
                  <a:pt x="867964" y="0"/>
                </a:lnTo>
                <a:lnTo>
                  <a:pt x="867964" y="867964"/>
                </a:lnTo>
                <a:lnTo>
                  <a:pt x="0" y="867964"/>
                </a:lnTo>
                <a:lnTo>
                  <a:pt x="0" y="0"/>
                </a:lnTo>
                <a:close/>
              </a:path>
            </a:pathLst>
          </a:custGeom>
          <a:blipFill>
            <a:blip r:embed="rId2"/>
            <a:stretch>
              <a:fillRect l="0" t="0" r="0" b="0"/>
            </a:stretch>
          </a:blipFill>
        </p:spPr>
      </p:sp>
      <p:grpSp>
        <p:nvGrpSpPr>
          <p:cNvPr name="Group 11" id="11"/>
          <p:cNvGrpSpPr/>
          <p:nvPr/>
        </p:nvGrpSpPr>
        <p:grpSpPr>
          <a:xfrm rot="0">
            <a:off x="10043453" y="505012"/>
            <a:ext cx="6806448" cy="665027"/>
            <a:chOff x="0" y="0"/>
            <a:chExt cx="9075264" cy="886702"/>
          </a:xfrm>
        </p:grpSpPr>
        <p:sp>
          <p:nvSpPr>
            <p:cNvPr name="Freeform 12" id="12"/>
            <p:cNvSpPr/>
            <p:nvPr/>
          </p:nvSpPr>
          <p:spPr>
            <a:xfrm flipH="false" flipV="false" rot="0">
              <a:off x="32977" y="32977"/>
              <a:ext cx="9009391" cy="820794"/>
            </a:xfrm>
            <a:custGeom>
              <a:avLst/>
              <a:gdLst/>
              <a:ahLst/>
              <a:cxnLst/>
              <a:rect r="r" b="b" t="t" l="l"/>
              <a:pathLst>
                <a:path h="820794" w="9009391">
                  <a:moveTo>
                    <a:pt x="0" y="136744"/>
                  </a:moveTo>
                  <a:cubicBezTo>
                    <a:pt x="0" y="61227"/>
                    <a:pt x="65734" y="0"/>
                    <a:pt x="146747" y="0"/>
                  </a:cubicBezTo>
                  <a:lnTo>
                    <a:pt x="8862644" y="0"/>
                  </a:lnTo>
                  <a:cubicBezTo>
                    <a:pt x="8943656" y="0"/>
                    <a:pt x="9009390" y="61227"/>
                    <a:pt x="9009390" y="136744"/>
                  </a:cubicBezTo>
                  <a:lnTo>
                    <a:pt x="9009390" y="683940"/>
                  </a:lnTo>
                  <a:cubicBezTo>
                    <a:pt x="9009390" y="759457"/>
                    <a:pt x="8943656" y="820684"/>
                    <a:pt x="8862644" y="820684"/>
                  </a:cubicBezTo>
                  <a:lnTo>
                    <a:pt x="146747" y="820684"/>
                  </a:lnTo>
                  <a:cubicBezTo>
                    <a:pt x="65734" y="820794"/>
                    <a:pt x="0" y="759457"/>
                    <a:pt x="0" y="683940"/>
                  </a:cubicBezTo>
                  <a:close/>
                </a:path>
              </a:pathLst>
            </a:custGeom>
            <a:solidFill>
              <a:srgbClr val="C7C8C7"/>
            </a:solidFill>
          </p:spPr>
        </p:sp>
        <p:sp>
          <p:nvSpPr>
            <p:cNvPr name="Freeform 13" id="13"/>
            <p:cNvSpPr/>
            <p:nvPr/>
          </p:nvSpPr>
          <p:spPr>
            <a:xfrm flipH="false" flipV="false" rot="0">
              <a:off x="0" y="0"/>
              <a:ext cx="9075357" cy="886755"/>
            </a:xfrm>
            <a:custGeom>
              <a:avLst/>
              <a:gdLst/>
              <a:ahLst/>
              <a:cxnLst/>
              <a:rect r="r" b="b" t="t" l="l"/>
              <a:pathLst>
                <a:path h="886755" w="9075357">
                  <a:moveTo>
                    <a:pt x="0" y="169721"/>
                  </a:moveTo>
                  <a:cubicBezTo>
                    <a:pt x="0" y="73868"/>
                    <a:pt x="82662" y="0"/>
                    <a:pt x="179724" y="0"/>
                  </a:cubicBezTo>
                  <a:lnTo>
                    <a:pt x="8895621" y="0"/>
                  </a:lnTo>
                  <a:lnTo>
                    <a:pt x="8895621" y="32977"/>
                  </a:lnTo>
                  <a:lnTo>
                    <a:pt x="8895621" y="0"/>
                  </a:lnTo>
                  <a:cubicBezTo>
                    <a:pt x="8992683" y="0"/>
                    <a:pt x="9075357" y="73868"/>
                    <a:pt x="9075357" y="169721"/>
                  </a:cubicBezTo>
                  <a:lnTo>
                    <a:pt x="9042367" y="169721"/>
                  </a:lnTo>
                  <a:lnTo>
                    <a:pt x="9075357" y="169721"/>
                  </a:lnTo>
                  <a:lnTo>
                    <a:pt x="9075357" y="716917"/>
                  </a:lnTo>
                  <a:lnTo>
                    <a:pt x="9042367" y="716917"/>
                  </a:lnTo>
                  <a:lnTo>
                    <a:pt x="9075357" y="716917"/>
                  </a:lnTo>
                  <a:cubicBezTo>
                    <a:pt x="9075357" y="812770"/>
                    <a:pt x="8992683" y="886638"/>
                    <a:pt x="8895621" y="886638"/>
                  </a:cubicBezTo>
                  <a:lnTo>
                    <a:pt x="8895621" y="853661"/>
                  </a:lnTo>
                  <a:lnTo>
                    <a:pt x="8895621" y="886638"/>
                  </a:lnTo>
                  <a:lnTo>
                    <a:pt x="179724" y="886638"/>
                  </a:lnTo>
                  <a:lnTo>
                    <a:pt x="179724" y="853661"/>
                  </a:lnTo>
                  <a:lnTo>
                    <a:pt x="179724" y="886638"/>
                  </a:lnTo>
                  <a:cubicBezTo>
                    <a:pt x="82662" y="886755"/>
                    <a:pt x="0" y="812880"/>
                    <a:pt x="0" y="716917"/>
                  </a:cubicBezTo>
                  <a:lnTo>
                    <a:pt x="0" y="169721"/>
                  </a:lnTo>
                  <a:lnTo>
                    <a:pt x="32977" y="169721"/>
                  </a:lnTo>
                  <a:lnTo>
                    <a:pt x="0" y="169721"/>
                  </a:lnTo>
                  <a:moveTo>
                    <a:pt x="65954" y="169721"/>
                  </a:moveTo>
                  <a:lnTo>
                    <a:pt x="65954" y="716917"/>
                  </a:lnTo>
                  <a:lnTo>
                    <a:pt x="32977" y="716917"/>
                  </a:lnTo>
                  <a:lnTo>
                    <a:pt x="65954" y="716917"/>
                  </a:lnTo>
                  <a:cubicBezTo>
                    <a:pt x="65954" y="772098"/>
                    <a:pt x="114650" y="820684"/>
                    <a:pt x="179724" y="820684"/>
                  </a:cubicBezTo>
                  <a:lnTo>
                    <a:pt x="8895621" y="820684"/>
                  </a:lnTo>
                  <a:cubicBezTo>
                    <a:pt x="8960695" y="820684"/>
                    <a:pt x="9009390" y="772098"/>
                    <a:pt x="9009390" y="716917"/>
                  </a:cubicBezTo>
                  <a:lnTo>
                    <a:pt x="9009390" y="169721"/>
                  </a:lnTo>
                  <a:cubicBezTo>
                    <a:pt x="9009390" y="114540"/>
                    <a:pt x="8960695" y="65954"/>
                    <a:pt x="8895621" y="65954"/>
                  </a:cubicBezTo>
                  <a:lnTo>
                    <a:pt x="179724" y="65954"/>
                  </a:lnTo>
                  <a:lnTo>
                    <a:pt x="179724" y="32977"/>
                  </a:lnTo>
                  <a:lnTo>
                    <a:pt x="179724" y="65954"/>
                  </a:lnTo>
                  <a:cubicBezTo>
                    <a:pt x="114650" y="65954"/>
                    <a:pt x="65954" y="114540"/>
                    <a:pt x="65954" y="169721"/>
                  </a:cubicBezTo>
                  <a:close/>
                </a:path>
              </a:pathLst>
            </a:custGeom>
            <a:solidFill>
              <a:srgbClr val="FFFFFF"/>
            </a:solidFill>
          </p:spPr>
        </p:sp>
        <p:sp>
          <p:nvSpPr>
            <p:cNvPr name="TextBox 14" id="14"/>
            <p:cNvSpPr txBox="true"/>
            <p:nvPr/>
          </p:nvSpPr>
          <p:spPr>
            <a:xfrm>
              <a:off x="0" y="-19050"/>
              <a:ext cx="9075264" cy="905752"/>
            </a:xfrm>
            <a:prstGeom prst="rect">
              <a:avLst/>
            </a:prstGeom>
          </p:spPr>
          <p:txBody>
            <a:bodyPr anchor="ctr" rtlCol="false" tIns="50800" lIns="50800" bIns="50800" rIns="50800"/>
            <a:lstStyle/>
            <a:p>
              <a:pPr algn="ctr">
                <a:lnSpc>
                  <a:spcPts val="3240"/>
                </a:lnSpc>
              </a:pPr>
              <a:r>
                <a:rPr lang="en-US" sz="2700">
                  <a:solidFill>
                    <a:srgbClr val="002663"/>
                  </a:solidFill>
                  <a:latin typeface="Arimo Bold"/>
                  <a:ea typeface="Arimo Bold"/>
                  <a:cs typeface="Arimo Bold"/>
                  <a:sym typeface="Arimo Bold"/>
                </a:rPr>
                <a:t>Some good Feature Trends</a:t>
              </a:r>
            </a:p>
          </p:txBody>
        </p:sp>
      </p:grpSp>
      <p:sp>
        <p:nvSpPr>
          <p:cNvPr name="Freeform 15" id="15"/>
          <p:cNvSpPr/>
          <p:nvPr/>
        </p:nvSpPr>
        <p:spPr>
          <a:xfrm flipH="false" flipV="false" rot="0">
            <a:off x="9811656" y="1352950"/>
            <a:ext cx="7255237" cy="3986228"/>
          </a:xfrm>
          <a:custGeom>
            <a:avLst/>
            <a:gdLst/>
            <a:ahLst/>
            <a:cxnLst/>
            <a:rect r="r" b="b" t="t" l="l"/>
            <a:pathLst>
              <a:path h="3986228" w="7255237">
                <a:moveTo>
                  <a:pt x="0" y="0"/>
                </a:moveTo>
                <a:lnTo>
                  <a:pt x="7255236" y="0"/>
                </a:lnTo>
                <a:lnTo>
                  <a:pt x="7255236" y="3986228"/>
                </a:lnTo>
                <a:lnTo>
                  <a:pt x="0" y="3986228"/>
                </a:lnTo>
                <a:lnTo>
                  <a:pt x="0" y="0"/>
                </a:lnTo>
                <a:close/>
              </a:path>
            </a:pathLst>
          </a:custGeom>
          <a:blipFill>
            <a:blip r:embed="rId3"/>
            <a:stretch>
              <a:fillRect l="0" t="0" r="0" b="0"/>
            </a:stretch>
          </a:blipFill>
          <a:ln w="19050" cap="sq">
            <a:solidFill>
              <a:srgbClr val="5E17EB"/>
            </a:solidFill>
            <a:prstDash val="solid"/>
            <a:miter/>
          </a:ln>
        </p:spPr>
      </p:sp>
      <p:sp>
        <p:nvSpPr>
          <p:cNvPr name="Freeform 16" id="16"/>
          <p:cNvSpPr/>
          <p:nvPr/>
        </p:nvSpPr>
        <p:spPr>
          <a:xfrm flipH="false" flipV="false" rot="0">
            <a:off x="9811656" y="5541755"/>
            <a:ext cx="7270043" cy="3979951"/>
          </a:xfrm>
          <a:custGeom>
            <a:avLst/>
            <a:gdLst/>
            <a:ahLst/>
            <a:cxnLst/>
            <a:rect r="r" b="b" t="t" l="l"/>
            <a:pathLst>
              <a:path h="3979951" w="7270043">
                <a:moveTo>
                  <a:pt x="0" y="0"/>
                </a:moveTo>
                <a:lnTo>
                  <a:pt x="7270043" y="0"/>
                </a:lnTo>
                <a:lnTo>
                  <a:pt x="7270043" y="3979950"/>
                </a:lnTo>
                <a:lnTo>
                  <a:pt x="0" y="3979950"/>
                </a:lnTo>
                <a:lnTo>
                  <a:pt x="0" y="0"/>
                </a:lnTo>
                <a:close/>
              </a:path>
            </a:pathLst>
          </a:custGeom>
          <a:blipFill>
            <a:blip r:embed="rId4"/>
            <a:stretch>
              <a:fillRect l="0" t="0" r="0" b="0"/>
            </a:stretch>
          </a:blipFill>
          <a:ln w="19050" cap="sq">
            <a:solidFill>
              <a:srgbClr val="5E17EB"/>
            </a:solidFill>
            <a:prstDash val="solid"/>
            <a:miter/>
          </a:ln>
        </p:spPr>
      </p:sp>
      <p:grpSp>
        <p:nvGrpSpPr>
          <p:cNvPr name="Group 17" id="17"/>
          <p:cNvGrpSpPr/>
          <p:nvPr/>
        </p:nvGrpSpPr>
        <p:grpSpPr>
          <a:xfrm rot="0">
            <a:off x="850163" y="3093946"/>
            <a:ext cx="7800975" cy="5285478"/>
            <a:chOff x="0" y="0"/>
            <a:chExt cx="2054578" cy="1392060"/>
          </a:xfrm>
        </p:grpSpPr>
        <p:sp>
          <p:nvSpPr>
            <p:cNvPr name="Freeform 18" id="18"/>
            <p:cNvSpPr/>
            <p:nvPr/>
          </p:nvSpPr>
          <p:spPr>
            <a:xfrm flipH="false" flipV="false" rot="0">
              <a:off x="0" y="0"/>
              <a:ext cx="2054578" cy="1392060"/>
            </a:xfrm>
            <a:custGeom>
              <a:avLst/>
              <a:gdLst/>
              <a:ahLst/>
              <a:cxnLst/>
              <a:rect r="r" b="b" t="t" l="l"/>
              <a:pathLst>
                <a:path h="1392060" w="2054578">
                  <a:moveTo>
                    <a:pt x="0" y="0"/>
                  </a:moveTo>
                  <a:lnTo>
                    <a:pt x="2054578" y="0"/>
                  </a:lnTo>
                  <a:lnTo>
                    <a:pt x="2054578" y="1392060"/>
                  </a:lnTo>
                  <a:lnTo>
                    <a:pt x="0" y="1392060"/>
                  </a:lnTo>
                  <a:close/>
                </a:path>
              </a:pathLst>
            </a:custGeom>
            <a:solidFill>
              <a:srgbClr val="000000">
                <a:alpha val="0"/>
              </a:srgbClr>
            </a:solidFill>
            <a:ln w="19050" cap="sq">
              <a:solidFill>
                <a:srgbClr val="5E17EB"/>
              </a:solidFill>
              <a:prstDash val="solid"/>
              <a:miter/>
            </a:ln>
          </p:spPr>
        </p:sp>
        <p:sp>
          <p:nvSpPr>
            <p:cNvPr name="TextBox 19" id="19"/>
            <p:cNvSpPr txBox="true"/>
            <p:nvPr/>
          </p:nvSpPr>
          <p:spPr>
            <a:xfrm>
              <a:off x="0" y="-38100"/>
              <a:ext cx="2054578" cy="1430160"/>
            </a:xfrm>
            <a:prstGeom prst="rect">
              <a:avLst/>
            </a:prstGeom>
          </p:spPr>
          <p:txBody>
            <a:bodyPr anchor="ctr" rtlCol="false" tIns="50800" lIns="50800" bIns="50800" rIns="50800"/>
            <a:lstStyle/>
            <a:p>
              <a:pPr algn="ctr" marL="0" indent="0" lvl="0">
                <a:lnSpc>
                  <a:spcPts val="3360"/>
                </a:lnSpc>
                <a:spcBef>
                  <a:spcPct val="0"/>
                </a:spcBef>
              </a:pPr>
            </a:p>
          </p:txBody>
        </p:sp>
      </p:grpSp>
      <p:grpSp>
        <p:nvGrpSpPr>
          <p:cNvPr name="Group 20" id="20"/>
          <p:cNvGrpSpPr/>
          <p:nvPr/>
        </p:nvGrpSpPr>
        <p:grpSpPr>
          <a:xfrm rot="0">
            <a:off x="-1095673" y="-1026553"/>
            <a:ext cx="7746157" cy="1672576"/>
            <a:chOff x="0" y="0"/>
            <a:chExt cx="2040140" cy="440514"/>
          </a:xfrm>
        </p:grpSpPr>
        <p:sp>
          <p:nvSpPr>
            <p:cNvPr name="Freeform 21" id="21"/>
            <p:cNvSpPr/>
            <p:nvPr/>
          </p:nvSpPr>
          <p:spPr>
            <a:xfrm flipH="false" flipV="false" rot="0">
              <a:off x="0" y="0"/>
              <a:ext cx="2034242" cy="440514"/>
            </a:xfrm>
            <a:custGeom>
              <a:avLst/>
              <a:gdLst/>
              <a:ahLst/>
              <a:cxnLst/>
              <a:rect r="r" b="b" t="t" l="l"/>
              <a:pathLst>
                <a:path h="440514" w="2034242">
                  <a:moveTo>
                    <a:pt x="1816951" y="0"/>
                  </a:moveTo>
                  <a:lnTo>
                    <a:pt x="19989" y="0"/>
                  </a:lnTo>
                  <a:cubicBezTo>
                    <a:pt x="8949" y="0"/>
                    <a:pt x="0" y="8949"/>
                    <a:pt x="0" y="19989"/>
                  </a:cubicBezTo>
                  <a:lnTo>
                    <a:pt x="0" y="420525"/>
                  </a:lnTo>
                  <a:cubicBezTo>
                    <a:pt x="0" y="431565"/>
                    <a:pt x="8949" y="440514"/>
                    <a:pt x="19989" y="440514"/>
                  </a:cubicBezTo>
                  <a:lnTo>
                    <a:pt x="1816951" y="440514"/>
                  </a:lnTo>
                  <a:cubicBezTo>
                    <a:pt x="1829693" y="440514"/>
                    <a:pt x="1841854" y="435187"/>
                    <a:pt x="1850494" y="425822"/>
                  </a:cubicBezTo>
                  <a:lnTo>
                    <a:pt x="2026586" y="234949"/>
                  </a:lnTo>
                  <a:cubicBezTo>
                    <a:pt x="2034242" y="226650"/>
                    <a:pt x="2034242" y="213864"/>
                    <a:pt x="2026586" y="205565"/>
                  </a:cubicBezTo>
                  <a:lnTo>
                    <a:pt x="1850494" y="14692"/>
                  </a:lnTo>
                  <a:cubicBezTo>
                    <a:pt x="1841854" y="5327"/>
                    <a:pt x="1829693" y="0"/>
                    <a:pt x="1816951" y="0"/>
                  </a:cubicBezTo>
                  <a:close/>
                </a:path>
              </a:pathLst>
            </a:custGeom>
            <a:solidFill>
              <a:srgbClr val="000000">
                <a:alpha val="0"/>
              </a:srgbClr>
            </a:solidFill>
            <a:ln w="38100" cap="sq">
              <a:solidFill>
                <a:srgbClr val="FFFFFF"/>
              </a:solidFill>
              <a:prstDash val="solid"/>
              <a:miter/>
            </a:ln>
          </p:spPr>
        </p:sp>
        <p:sp>
          <p:nvSpPr>
            <p:cNvPr name="TextBox 22" id="22"/>
            <p:cNvSpPr txBox="true"/>
            <p:nvPr/>
          </p:nvSpPr>
          <p:spPr>
            <a:xfrm>
              <a:off x="0" y="-38100"/>
              <a:ext cx="1925840" cy="47861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170315" y="-798423"/>
            <a:ext cx="5735702" cy="1758772"/>
            <a:chOff x="0" y="0"/>
            <a:chExt cx="1510637" cy="463216"/>
          </a:xfrm>
        </p:grpSpPr>
        <p:sp>
          <p:nvSpPr>
            <p:cNvPr name="Freeform 24" id="24"/>
            <p:cNvSpPr/>
            <p:nvPr/>
          </p:nvSpPr>
          <p:spPr>
            <a:xfrm flipH="false" flipV="false" rot="0">
              <a:off x="0" y="0"/>
              <a:ext cx="1503020" cy="463216"/>
            </a:xfrm>
            <a:custGeom>
              <a:avLst/>
              <a:gdLst/>
              <a:ahLst/>
              <a:cxnLst/>
              <a:rect r="r" b="b" t="t" l="l"/>
              <a:pathLst>
                <a:path h="463216" w="1503020">
                  <a:moveTo>
                    <a:pt x="1280442" y="0"/>
                  </a:moveTo>
                  <a:lnTo>
                    <a:pt x="26996" y="0"/>
                  </a:lnTo>
                  <a:cubicBezTo>
                    <a:pt x="19836" y="0"/>
                    <a:pt x="12969" y="2844"/>
                    <a:pt x="7907" y="7907"/>
                  </a:cubicBezTo>
                  <a:cubicBezTo>
                    <a:pt x="2844" y="12969"/>
                    <a:pt x="0" y="19836"/>
                    <a:pt x="0" y="26996"/>
                  </a:cubicBezTo>
                  <a:lnTo>
                    <a:pt x="0" y="436220"/>
                  </a:lnTo>
                  <a:cubicBezTo>
                    <a:pt x="0" y="443380"/>
                    <a:pt x="2844" y="450246"/>
                    <a:pt x="7907" y="455309"/>
                  </a:cubicBezTo>
                  <a:cubicBezTo>
                    <a:pt x="12969" y="460371"/>
                    <a:pt x="19836" y="463216"/>
                    <a:pt x="26996" y="463216"/>
                  </a:cubicBezTo>
                  <a:lnTo>
                    <a:pt x="1280442" y="463216"/>
                  </a:lnTo>
                  <a:cubicBezTo>
                    <a:pt x="1297600" y="463216"/>
                    <a:pt x="1313925" y="455821"/>
                    <a:pt x="1325241" y="442923"/>
                  </a:cubicBezTo>
                  <a:lnTo>
                    <a:pt x="1492834" y="251900"/>
                  </a:lnTo>
                  <a:cubicBezTo>
                    <a:pt x="1503020" y="240290"/>
                    <a:pt x="1503020" y="222926"/>
                    <a:pt x="1492834" y="211315"/>
                  </a:cubicBezTo>
                  <a:lnTo>
                    <a:pt x="1325241" y="20293"/>
                  </a:lnTo>
                  <a:cubicBezTo>
                    <a:pt x="1313925" y="7395"/>
                    <a:pt x="1297600" y="0"/>
                    <a:pt x="1280442" y="0"/>
                  </a:cubicBezTo>
                  <a:close/>
                </a:path>
              </a:pathLst>
            </a:custGeom>
            <a:solidFill>
              <a:srgbClr val="FFFFFF"/>
            </a:solidFill>
          </p:spPr>
        </p:sp>
        <p:sp>
          <p:nvSpPr>
            <p:cNvPr name="TextBox 25" id="25"/>
            <p:cNvSpPr txBox="true"/>
            <p:nvPr/>
          </p:nvSpPr>
          <p:spPr>
            <a:xfrm>
              <a:off x="0" y="-38100"/>
              <a:ext cx="1396337" cy="501316"/>
            </a:xfrm>
            <a:prstGeom prst="rect">
              <a:avLst/>
            </a:prstGeom>
          </p:spPr>
          <p:txBody>
            <a:bodyPr anchor="ctr" rtlCol="false" tIns="50800" lIns="50800" bIns="50800" rIns="50800"/>
            <a:lstStyle/>
            <a:p>
              <a:pPr algn="ctr">
                <a:lnSpc>
                  <a:spcPts val="3360"/>
                </a:lnSpc>
              </a:pPr>
            </a:p>
          </p:txBody>
        </p:sp>
      </p:grpSp>
      <p:grpSp>
        <p:nvGrpSpPr>
          <p:cNvPr name="Group 26" id="26"/>
          <p:cNvGrpSpPr/>
          <p:nvPr/>
        </p:nvGrpSpPr>
        <p:grpSpPr>
          <a:xfrm rot="0">
            <a:off x="-170315" y="-798423"/>
            <a:ext cx="6280189" cy="1558747"/>
            <a:chOff x="0" y="0"/>
            <a:chExt cx="1654042" cy="410534"/>
          </a:xfrm>
        </p:grpSpPr>
        <p:sp>
          <p:nvSpPr>
            <p:cNvPr name="Freeform 27" id="27"/>
            <p:cNvSpPr/>
            <p:nvPr/>
          </p:nvSpPr>
          <p:spPr>
            <a:xfrm flipH="false" flipV="false" rot="0">
              <a:off x="0" y="0"/>
              <a:ext cx="1646304" cy="410534"/>
            </a:xfrm>
            <a:custGeom>
              <a:avLst/>
              <a:gdLst/>
              <a:ahLst/>
              <a:cxnLst/>
              <a:rect r="r" b="b" t="t" l="l"/>
              <a:pathLst>
                <a:path h="410534" w="1646304">
                  <a:moveTo>
                    <a:pt x="1426187" y="0"/>
                  </a:moveTo>
                  <a:lnTo>
                    <a:pt x="24655" y="0"/>
                  </a:lnTo>
                  <a:cubicBezTo>
                    <a:pt x="11038" y="0"/>
                    <a:pt x="0" y="11038"/>
                    <a:pt x="0" y="24655"/>
                  </a:cubicBezTo>
                  <a:lnTo>
                    <a:pt x="0" y="385879"/>
                  </a:lnTo>
                  <a:cubicBezTo>
                    <a:pt x="0" y="399496"/>
                    <a:pt x="11038" y="410534"/>
                    <a:pt x="24655" y="410534"/>
                  </a:cubicBezTo>
                  <a:lnTo>
                    <a:pt x="1426187" y="410534"/>
                  </a:lnTo>
                  <a:cubicBezTo>
                    <a:pt x="1441964" y="410534"/>
                    <a:pt x="1457087" y="404225"/>
                    <a:pt x="1468187" y="393012"/>
                  </a:cubicBezTo>
                  <a:lnTo>
                    <a:pt x="1636696" y="222789"/>
                  </a:lnTo>
                  <a:cubicBezTo>
                    <a:pt x="1646304" y="213083"/>
                    <a:pt x="1646304" y="197451"/>
                    <a:pt x="1636696" y="187745"/>
                  </a:cubicBezTo>
                  <a:lnTo>
                    <a:pt x="1468187" y="17522"/>
                  </a:lnTo>
                  <a:cubicBezTo>
                    <a:pt x="1457087" y="6309"/>
                    <a:pt x="1441964" y="0"/>
                    <a:pt x="1426187" y="0"/>
                  </a:cubicBezTo>
                  <a:close/>
                </a:path>
              </a:pathLst>
            </a:custGeom>
            <a:solidFill>
              <a:srgbClr val="960000"/>
            </a:solidFill>
          </p:spPr>
        </p:sp>
        <p:sp>
          <p:nvSpPr>
            <p:cNvPr name="TextBox 28" id="28"/>
            <p:cNvSpPr txBox="true"/>
            <p:nvPr/>
          </p:nvSpPr>
          <p:spPr>
            <a:xfrm>
              <a:off x="0" y="-38100"/>
              <a:ext cx="1539742" cy="448634"/>
            </a:xfrm>
            <a:prstGeom prst="rect">
              <a:avLst/>
            </a:prstGeom>
          </p:spPr>
          <p:txBody>
            <a:bodyPr anchor="ctr" rtlCol="false" tIns="50800" lIns="50800" bIns="50800" rIns="50800"/>
            <a:lstStyle/>
            <a:p>
              <a:pPr algn="ctr">
                <a:lnSpc>
                  <a:spcPts val="3360"/>
                </a:lnSpc>
              </a:pPr>
            </a:p>
          </p:txBody>
        </p:sp>
      </p:grpSp>
      <p:sp>
        <p:nvSpPr>
          <p:cNvPr name="TextBox 29" id="29"/>
          <p:cNvSpPr txBox="true"/>
          <p:nvPr/>
        </p:nvSpPr>
        <p:spPr>
          <a:xfrm rot="0">
            <a:off x="198181" y="143779"/>
            <a:ext cx="4777449" cy="323093"/>
          </a:xfrm>
          <a:prstGeom prst="rect">
            <a:avLst/>
          </a:prstGeom>
        </p:spPr>
        <p:txBody>
          <a:bodyPr anchor="t" rtlCol="false" tIns="0" lIns="0" bIns="0" rIns="0">
            <a:spAutoFit/>
          </a:bodyPr>
          <a:lstStyle/>
          <a:p>
            <a:pPr algn="l">
              <a:lnSpc>
                <a:spcPts val="2666"/>
              </a:lnSpc>
            </a:pPr>
            <a:r>
              <a:rPr lang="en-US" sz="1904">
                <a:solidFill>
                  <a:srgbClr val="FFFFFF"/>
                </a:solidFill>
                <a:latin typeface="Montserrat Bold"/>
                <a:ea typeface="Montserrat Bold"/>
                <a:cs typeface="Montserrat Bold"/>
                <a:sym typeface="Montserrat Bold"/>
              </a:rPr>
              <a:t>FEATURE ENGINEERING &amp; SELECTION</a:t>
            </a:r>
          </a:p>
        </p:txBody>
      </p:sp>
      <p:grpSp>
        <p:nvGrpSpPr>
          <p:cNvPr name="Group 30" id="30"/>
          <p:cNvGrpSpPr/>
          <p:nvPr/>
        </p:nvGrpSpPr>
        <p:grpSpPr>
          <a:xfrm rot="0">
            <a:off x="-470581" y="9728420"/>
            <a:ext cx="19126261" cy="1816577"/>
            <a:chOff x="0" y="0"/>
            <a:chExt cx="4322405" cy="410534"/>
          </a:xfrm>
        </p:grpSpPr>
        <p:sp>
          <p:nvSpPr>
            <p:cNvPr name="Freeform 31" id="31"/>
            <p:cNvSpPr/>
            <p:nvPr/>
          </p:nvSpPr>
          <p:spPr>
            <a:xfrm flipH="false" flipV="false" rot="0">
              <a:off x="0" y="0"/>
              <a:ext cx="4319865" cy="410534"/>
            </a:xfrm>
            <a:custGeom>
              <a:avLst/>
              <a:gdLst/>
              <a:ahLst/>
              <a:cxnLst/>
              <a:rect r="r" b="b" t="t" l="l"/>
              <a:pathLst>
                <a:path h="410534" w="4319865">
                  <a:moveTo>
                    <a:pt x="4111110" y="0"/>
                  </a:moveTo>
                  <a:lnTo>
                    <a:pt x="8096" y="0"/>
                  </a:lnTo>
                  <a:cubicBezTo>
                    <a:pt x="3625" y="0"/>
                    <a:pt x="0" y="3625"/>
                    <a:pt x="0" y="8096"/>
                  </a:cubicBezTo>
                  <a:lnTo>
                    <a:pt x="0" y="402439"/>
                  </a:lnTo>
                  <a:cubicBezTo>
                    <a:pt x="0" y="406910"/>
                    <a:pt x="3625" y="410534"/>
                    <a:pt x="8096" y="410534"/>
                  </a:cubicBezTo>
                  <a:lnTo>
                    <a:pt x="4111110" y="410534"/>
                  </a:lnTo>
                  <a:cubicBezTo>
                    <a:pt x="4116290" y="410534"/>
                    <a:pt x="4121256" y="408463"/>
                    <a:pt x="4124901" y="404781"/>
                  </a:cubicBezTo>
                  <a:lnTo>
                    <a:pt x="4316710" y="211020"/>
                  </a:lnTo>
                  <a:cubicBezTo>
                    <a:pt x="4319865" y="207834"/>
                    <a:pt x="4319865" y="202701"/>
                    <a:pt x="4316710" y="199514"/>
                  </a:cubicBezTo>
                  <a:lnTo>
                    <a:pt x="4124901" y="5753"/>
                  </a:lnTo>
                  <a:cubicBezTo>
                    <a:pt x="4121256" y="2072"/>
                    <a:pt x="4116290" y="0"/>
                    <a:pt x="4111110" y="0"/>
                  </a:cubicBezTo>
                  <a:close/>
                </a:path>
              </a:pathLst>
            </a:custGeom>
            <a:solidFill>
              <a:srgbClr val="960000"/>
            </a:solidFill>
          </p:spPr>
        </p:sp>
        <p:sp>
          <p:nvSpPr>
            <p:cNvPr name="TextBox 32" id="32"/>
            <p:cNvSpPr txBox="true"/>
            <p:nvPr/>
          </p:nvSpPr>
          <p:spPr>
            <a:xfrm>
              <a:off x="0" y="-38100"/>
              <a:ext cx="4208105" cy="448634"/>
            </a:xfrm>
            <a:prstGeom prst="rect">
              <a:avLst/>
            </a:prstGeom>
          </p:spPr>
          <p:txBody>
            <a:bodyPr anchor="ctr" rtlCol="false" tIns="59203" lIns="59203" bIns="59203" rIns="59203"/>
            <a:lstStyle/>
            <a:p>
              <a:pPr algn="ctr">
                <a:lnSpc>
                  <a:spcPts val="3360"/>
                </a:lnSpc>
              </a:pPr>
            </a:p>
          </p:txBody>
        </p:sp>
      </p:grpSp>
      <p:grpSp>
        <p:nvGrpSpPr>
          <p:cNvPr name="Group 33" id="33"/>
          <p:cNvGrpSpPr/>
          <p:nvPr/>
        </p:nvGrpSpPr>
        <p:grpSpPr>
          <a:xfrm rot="0">
            <a:off x="7742394" y="9578855"/>
            <a:ext cx="5256478" cy="3670170"/>
            <a:chOff x="0" y="0"/>
            <a:chExt cx="873079" cy="609600"/>
          </a:xfrm>
        </p:grpSpPr>
        <p:sp>
          <p:nvSpPr>
            <p:cNvPr name="Freeform 34" id="34"/>
            <p:cNvSpPr/>
            <p:nvPr/>
          </p:nvSpPr>
          <p:spPr>
            <a:xfrm flipH="false" flipV="false" rot="0">
              <a:off x="7157" y="0"/>
              <a:ext cx="858765" cy="609600"/>
            </a:xfrm>
            <a:custGeom>
              <a:avLst/>
              <a:gdLst/>
              <a:ahLst/>
              <a:cxnLst/>
              <a:rect r="r" b="b" t="t" l="l"/>
              <a:pathLst>
                <a:path h="609600" w="858765">
                  <a:moveTo>
                    <a:pt x="225500" y="0"/>
                  </a:moveTo>
                  <a:lnTo>
                    <a:pt x="633266" y="0"/>
                  </a:lnTo>
                  <a:cubicBezTo>
                    <a:pt x="650857" y="0"/>
                    <a:pt x="666474" y="11257"/>
                    <a:pt x="672037" y="27945"/>
                  </a:cubicBezTo>
                  <a:lnTo>
                    <a:pt x="856607" y="581655"/>
                  </a:lnTo>
                  <a:cubicBezTo>
                    <a:pt x="858765" y="588129"/>
                    <a:pt x="857680" y="595246"/>
                    <a:pt x="853689" y="600783"/>
                  </a:cubicBezTo>
                  <a:cubicBezTo>
                    <a:pt x="849699" y="606319"/>
                    <a:pt x="843290" y="609600"/>
                    <a:pt x="836465" y="609600"/>
                  </a:cubicBezTo>
                  <a:lnTo>
                    <a:pt x="22300" y="609600"/>
                  </a:lnTo>
                  <a:cubicBezTo>
                    <a:pt x="15475" y="609600"/>
                    <a:pt x="9066" y="606319"/>
                    <a:pt x="5076" y="600783"/>
                  </a:cubicBezTo>
                  <a:cubicBezTo>
                    <a:pt x="1086" y="595246"/>
                    <a:pt x="0" y="588129"/>
                    <a:pt x="2158" y="581655"/>
                  </a:cubicBezTo>
                  <a:lnTo>
                    <a:pt x="186728" y="27945"/>
                  </a:lnTo>
                  <a:cubicBezTo>
                    <a:pt x="192291" y="11257"/>
                    <a:pt x="207908" y="0"/>
                    <a:pt x="225500" y="0"/>
                  </a:cubicBezTo>
                  <a:close/>
                </a:path>
              </a:pathLst>
            </a:custGeom>
            <a:solidFill>
              <a:srgbClr val="FFFFFF"/>
            </a:solidFill>
            <a:ln w="19050" cap="sq">
              <a:solidFill>
                <a:srgbClr val="FFFFFF"/>
              </a:solidFill>
              <a:prstDash val="solid"/>
              <a:miter/>
            </a:ln>
          </p:spPr>
        </p:sp>
        <p:sp>
          <p:nvSpPr>
            <p:cNvPr name="TextBox 35" id="35"/>
            <p:cNvSpPr txBox="true"/>
            <p:nvPr/>
          </p:nvSpPr>
          <p:spPr>
            <a:xfrm>
              <a:off x="127000" y="-38100"/>
              <a:ext cx="619079" cy="647700"/>
            </a:xfrm>
            <a:prstGeom prst="rect">
              <a:avLst/>
            </a:prstGeom>
          </p:spPr>
          <p:txBody>
            <a:bodyPr anchor="ctr" rtlCol="false" tIns="59203" lIns="59203" bIns="59203" rIns="59203"/>
            <a:lstStyle/>
            <a:p>
              <a:pPr algn="ctr">
                <a:lnSpc>
                  <a:spcPts val="3360"/>
                </a:lnSpc>
              </a:pPr>
            </a:p>
          </p:txBody>
        </p:sp>
      </p:grpSp>
      <p:sp>
        <p:nvSpPr>
          <p:cNvPr name="TextBox 36" id="36"/>
          <p:cNvSpPr txBox="true"/>
          <p:nvPr/>
        </p:nvSpPr>
        <p:spPr>
          <a:xfrm rot="0">
            <a:off x="3082662" y="9783593"/>
            <a:ext cx="2384199" cy="315447"/>
          </a:xfrm>
          <a:prstGeom prst="rect">
            <a:avLst/>
          </a:prstGeom>
        </p:spPr>
        <p:txBody>
          <a:bodyPr anchor="t" rtlCol="false" tIns="0" lIns="0" bIns="0" rIns="0">
            <a:spAutoFit/>
          </a:bodyPr>
          <a:lstStyle/>
          <a:p>
            <a:pPr algn="ctr">
              <a:lnSpc>
                <a:spcPts val="2563"/>
              </a:lnSpc>
              <a:spcBef>
                <a:spcPct val="0"/>
              </a:spcBef>
            </a:pPr>
            <a:r>
              <a:rPr lang="en-US" sz="1830">
                <a:solidFill>
                  <a:srgbClr val="FFFFFF">
                    <a:alpha val="69804"/>
                  </a:srgbClr>
                </a:solidFill>
                <a:latin typeface="Montserrat"/>
                <a:ea typeface="Montserrat"/>
                <a:cs typeface="Montserrat"/>
                <a:sym typeface="Montserrat"/>
              </a:rPr>
              <a:t>Model Performance</a:t>
            </a:r>
          </a:p>
        </p:txBody>
      </p:sp>
      <p:sp>
        <p:nvSpPr>
          <p:cNvPr name="TextBox 37" id="37"/>
          <p:cNvSpPr txBox="true"/>
          <p:nvPr/>
        </p:nvSpPr>
        <p:spPr>
          <a:xfrm rot="0">
            <a:off x="741369" y="9780104"/>
            <a:ext cx="1509761"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Summary </a:t>
            </a:r>
          </a:p>
        </p:txBody>
      </p:sp>
      <p:sp>
        <p:nvSpPr>
          <p:cNvPr name="TextBox 38" id="38"/>
          <p:cNvSpPr txBox="true"/>
          <p:nvPr/>
        </p:nvSpPr>
        <p:spPr>
          <a:xfrm rot="0">
            <a:off x="6261988" y="9780104"/>
            <a:ext cx="2069480"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Model Details</a:t>
            </a:r>
          </a:p>
        </p:txBody>
      </p:sp>
      <p:sp>
        <p:nvSpPr>
          <p:cNvPr name="TextBox 39" id="39"/>
          <p:cNvSpPr txBox="true"/>
          <p:nvPr/>
        </p:nvSpPr>
        <p:spPr>
          <a:xfrm rot="0">
            <a:off x="8857583" y="9756342"/>
            <a:ext cx="3026100"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960000">
                    <a:alpha val="69804"/>
                  </a:srgbClr>
                </a:solidFill>
                <a:latin typeface="Montserrat Bold"/>
                <a:ea typeface="Montserrat Bold"/>
                <a:cs typeface="Montserrat Bold"/>
                <a:sym typeface="Montserrat Bold"/>
              </a:rPr>
              <a:t>Feature Engineering</a:t>
            </a:r>
          </a:p>
        </p:txBody>
      </p:sp>
      <p:sp>
        <p:nvSpPr>
          <p:cNvPr name="TextBox 40" id="40"/>
          <p:cNvSpPr txBox="true"/>
          <p:nvPr/>
        </p:nvSpPr>
        <p:spPr>
          <a:xfrm rot="0">
            <a:off x="15095670" y="9783593"/>
            <a:ext cx="2600987"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Improvment Potential</a:t>
            </a:r>
          </a:p>
        </p:txBody>
      </p:sp>
      <p:sp>
        <p:nvSpPr>
          <p:cNvPr name="TextBox 41" id="41"/>
          <p:cNvSpPr txBox="true"/>
          <p:nvPr/>
        </p:nvSpPr>
        <p:spPr>
          <a:xfrm rot="0">
            <a:off x="12281422" y="9783593"/>
            <a:ext cx="2424112"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Sampling Technique</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381915" y="2097311"/>
            <a:ext cx="17473173" cy="5131285"/>
            <a:chOff x="0" y="0"/>
            <a:chExt cx="4601988" cy="1351449"/>
          </a:xfrm>
        </p:grpSpPr>
        <p:sp>
          <p:nvSpPr>
            <p:cNvPr name="Freeform 3" id="3"/>
            <p:cNvSpPr/>
            <p:nvPr/>
          </p:nvSpPr>
          <p:spPr>
            <a:xfrm flipH="false" flipV="false" rot="0">
              <a:off x="0" y="0"/>
              <a:ext cx="4601988" cy="1351449"/>
            </a:xfrm>
            <a:custGeom>
              <a:avLst/>
              <a:gdLst/>
              <a:ahLst/>
              <a:cxnLst/>
              <a:rect r="r" b="b" t="t" l="l"/>
              <a:pathLst>
                <a:path h="1351449" w="4601988">
                  <a:moveTo>
                    <a:pt x="22597" y="0"/>
                  </a:moveTo>
                  <a:lnTo>
                    <a:pt x="4579391" y="0"/>
                  </a:lnTo>
                  <a:cubicBezTo>
                    <a:pt x="4591871" y="0"/>
                    <a:pt x="4601988" y="10117"/>
                    <a:pt x="4601988" y="22597"/>
                  </a:cubicBezTo>
                  <a:lnTo>
                    <a:pt x="4601988" y="1328853"/>
                  </a:lnTo>
                  <a:cubicBezTo>
                    <a:pt x="4601988" y="1334846"/>
                    <a:pt x="4599607" y="1340593"/>
                    <a:pt x="4595369" y="1344831"/>
                  </a:cubicBezTo>
                  <a:cubicBezTo>
                    <a:pt x="4591131" y="1349069"/>
                    <a:pt x="4585384" y="1351449"/>
                    <a:pt x="4579391" y="1351449"/>
                  </a:cubicBezTo>
                  <a:lnTo>
                    <a:pt x="22597" y="1351449"/>
                  </a:lnTo>
                  <a:cubicBezTo>
                    <a:pt x="10117" y="1351449"/>
                    <a:pt x="0" y="1341333"/>
                    <a:pt x="0" y="1328853"/>
                  </a:cubicBezTo>
                  <a:lnTo>
                    <a:pt x="0" y="22597"/>
                  </a:lnTo>
                  <a:cubicBezTo>
                    <a:pt x="0" y="16604"/>
                    <a:pt x="2381" y="10856"/>
                    <a:pt x="6618" y="6618"/>
                  </a:cubicBezTo>
                  <a:cubicBezTo>
                    <a:pt x="10856" y="2381"/>
                    <a:pt x="16604" y="0"/>
                    <a:pt x="22597" y="0"/>
                  </a:cubicBezTo>
                  <a:close/>
                </a:path>
              </a:pathLst>
            </a:custGeom>
            <a:solidFill>
              <a:srgbClr val="FFFFFF"/>
            </a:solidFill>
            <a:ln cap="rnd">
              <a:noFill/>
              <a:prstDash val="solid"/>
              <a:round/>
            </a:ln>
          </p:spPr>
        </p:sp>
        <p:sp>
          <p:nvSpPr>
            <p:cNvPr name="TextBox 4" id="4"/>
            <p:cNvSpPr txBox="true"/>
            <p:nvPr/>
          </p:nvSpPr>
          <p:spPr>
            <a:xfrm>
              <a:off x="0" y="-38100"/>
              <a:ext cx="4601988" cy="1389549"/>
            </a:xfrm>
            <a:prstGeom prst="rect">
              <a:avLst/>
            </a:prstGeom>
          </p:spPr>
          <p:txBody>
            <a:bodyPr anchor="ctr" rtlCol="false" tIns="50800" lIns="50800" bIns="50800" rIns="50800"/>
            <a:lstStyle/>
            <a:p>
              <a:pPr algn="ctr" marL="0" indent="0" lvl="0">
                <a:lnSpc>
                  <a:spcPts val="2520"/>
                </a:lnSpc>
                <a:spcBef>
                  <a:spcPct val="0"/>
                </a:spcBef>
              </a:pPr>
            </a:p>
          </p:txBody>
        </p:sp>
      </p:grpSp>
      <p:grpSp>
        <p:nvGrpSpPr>
          <p:cNvPr name="Group 5" id="5"/>
          <p:cNvGrpSpPr/>
          <p:nvPr/>
        </p:nvGrpSpPr>
        <p:grpSpPr>
          <a:xfrm rot="0">
            <a:off x="388676" y="1308790"/>
            <a:ext cx="17466412" cy="834598"/>
            <a:chOff x="0" y="0"/>
            <a:chExt cx="23288550" cy="1112798"/>
          </a:xfrm>
        </p:grpSpPr>
        <p:sp>
          <p:nvSpPr>
            <p:cNvPr name="Freeform 6" id="6"/>
            <p:cNvSpPr/>
            <p:nvPr/>
          </p:nvSpPr>
          <p:spPr>
            <a:xfrm flipH="false" flipV="false" rot="0">
              <a:off x="38100" y="38100"/>
              <a:ext cx="23212425" cy="1036574"/>
            </a:xfrm>
            <a:custGeom>
              <a:avLst/>
              <a:gdLst/>
              <a:ahLst/>
              <a:cxnLst/>
              <a:rect r="r" b="b" t="t" l="l"/>
              <a:pathLst>
                <a:path h="1036574" w="23212425">
                  <a:moveTo>
                    <a:pt x="0" y="172720"/>
                  </a:moveTo>
                  <a:cubicBezTo>
                    <a:pt x="0" y="77343"/>
                    <a:pt x="82804" y="0"/>
                    <a:pt x="184912" y="0"/>
                  </a:cubicBezTo>
                  <a:lnTo>
                    <a:pt x="23027512" y="0"/>
                  </a:lnTo>
                  <a:cubicBezTo>
                    <a:pt x="23129621" y="0"/>
                    <a:pt x="23212425" y="77343"/>
                    <a:pt x="23212425" y="172720"/>
                  </a:cubicBezTo>
                  <a:lnTo>
                    <a:pt x="23212425" y="863854"/>
                  </a:lnTo>
                  <a:cubicBezTo>
                    <a:pt x="23212425" y="959231"/>
                    <a:pt x="23129621" y="1036574"/>
                    <a:pt x="23027512" y="1036574"/>
                  </a:cubicBezTo>
                  <a:lnTo>
                    <a:pt x="184912" y="1036574"/>
                  </a:lnTo>
                  <a:cubicBezTo>
                    <a:pt x="82804" y="1036574"/>
                    <a:pt x="0" y="959231"/>
                    <a:pt x="0" y="863854"/>
                  </a:cubicBezTo>
                  <a:close/>
                </a:path>
              </a:pathLst>
            </a:custGeom>
            <a:solidFill>
              <a:srgbClr val="C7C8C7"/>
            </a:solidFill>
          </p:spPr>
        </p:sp>
        <p:sp>
          <p:nvSpPr>
            <p:cNvPr name="Freeform 7" id="7"/>
            <p:cNvSpPr/>
            <p:nvPr/>
          </p:nvSpPr>
          <p:spPr>
            <a:xfrm flipH="false" flipV="false" rot="0">
              <a:off x="0" y="0"/>
              <a:ext cx="23288625" cy="1112774"/>
            </a:xfrm>
            <a:custGeom>
              <a:avLst/>
              <a:gdLst/>
              <a:ahLst/>
              <a:cxnLst/>
              <a:rect r="r" b="b" t="t" l="l"/>
              <a:pathLst>
                <a:path h="1112774" w="23288625">
                  <a:moveTo>
                    <a:pt x="0" y="210820"/>
                  </a:moveTo>
                  <a:cubicBezTo>
                    <a:pt x="0" y="92075"/>
                    <a:pt x="102235" y="0"/>
                    <a:pt x="223012" y="0"/>
                  </a:cubicBezTo>
                  <a:lnTo>
                    <a:pt x="23065612" y="0"/>
                  </a:lnTo>
                  <a:lnTo>
                    <a:pt x="23065612" y="38100"/>
                  </a:lnTo>
                  <a:lnTo>
                    <a:pt x="23065612" y="0"/>
                  </a:lnTo>
                  <a:cubicBezTo>
                    <a:pt x="23186262" y="0"/>
                    <a:pt x="23288625" y="92075"/>
                    <a:pt x="23288625" y="210820"/>
                  </a:cubicBezTo>
                  <a:lnTo>
                    <a:pt x="23250525" y="210820"/>
                  </a:lnTo>
                  <a:lnTo>
                    <a:pt x="23288625" y="210820"/>
                  </a:lnTo>
                  <a:lnTo>
                    <a:pt x="23288625" y="901954"/>
                  </a:lnTo>
                  <a:lnTo>
                    <a:pt x="23250525" y="901954"/>
                  </a:lnTo>
                  <a:lnTo>
                    <a:pt x="23288625" y="901954"/>
                  </a:lnTo>
                  <a:cubicBezTo>
                    <a:pt x="23288625" y="1020826"/>
                    <a:pt x="23186389" y="1112774"/>
                    <a:pt x="23065612" y="1112774"/>
                  </a:cubicBezTo>
                  <a:lnTo>
                    <a:pt x="23065612" y="1074674"/>
                  </a:lnTo>
                  <a:lnTo>
                    <a:pt x="23065612" y="1112774"/>
                  </a:lnTo>
                  <a:lnTo>
                    <a:pt x="223012" y="1112774"/>
                  </a:lnTo>
                  <a:lnTo>
                    <a:pt x="223012" y="1074674"/>
                  </a:lnTo>
                  <a:lnTo>
                    <a:pt x="223012" y="1112774"/>
                  </a:lnTo>
                  <a:cubicBezTo>
                    <a:pt x="102235" y="1112774"/>
                    <a:pt x="0" y="1020826"/>
                    <a:pt x="0" y="901954"/>
                  </a:cubicBezTo>
                  <a:lnTo>
                    <a:pt x="0" y="210820"/>
                  </a:lnTo>
                  <a:lnTo>
                    <a:pt x="38100" y="210820"/>
                  </a:lnTo>
                  <a:lnTo>
                    <a:pt x="0" y="210820"/>
                  </a:lnTo>
                  <a:moveTo>
                    <a:pt x="76200" y="210820"/>
                  </a:moveTo>
                  <a:lnTo>
                    <a:pt x="76200" y="901954"/>
                  </a:lnTo>
                  <a:lnTo>
                    <a:pt x="38100" y="901954"/>
                  </a:lnTo>
                  <a:lnTo>
                    <a:pt x="76200" y="901954"/>
                  </a:lnTo>
                  <a:cubicBezTo>
                    <a:pt x="76200" y="973963"/>
                    <a:pt x="139446" y="1036574"/>
                    <a:pt x="223012" y="1036574"/>
                  </a:cubicBezTo>
                  <a:lnTo>
                    <a:pt x="23065612" y="1036574"/>
                  </a:lnTo>
                  <a:cubicBezTo>
                    <a:pt x="23149178" y="1036574"/>
                    <a:pt x="23212425" y="973836"/>
                    <a:pt x="23212425" y="901954"/>
                  </a:cubicBezTo>
                  <a:lnTo>
                    <a:pt x="23212425" y="210820"/>
                  </a:lnTo>
                  <a:cubicBezTo>
                    <a:pt x="23212425" y="138811"/>
                    <a:pt x="23149178" y="76200"/>
                    <a:pt x="23065612" y="76200"/>
                  </a:cubicBezTo>
                  <a:lnTo>
                    <a:pt x="223012" y="76200"/>
                  </a:lnTo>
                  <a:lnTo>
                    <a:pt x="223012" y="38100"/>
                  </a:lnTo>
                  <a:lnTo>
                    <a:pt x="223012" y="76200"/>
                  </a:lnTo>
                  <a:cubicBezTo>
                    <a:pt x="139446" y="76200"/>
                    <a:pt x="76200" y="138938"/>
                    <a:pt x="76200" y="210820"/>
                  </a:cubicBezTo>
                  <a:close/>
                </a:path>
              </a:pathLst>
            </a:custGeom>
            <a:solidFill>
              <a:srgbClr val="FFFFFF"/>
            </a:solidFill>
          </p:spPr>
        </p:sp>
        <p:sp>
          <p:nvSpPr>
            <p:cNvPr name="TextBox 8" id="8"/>
            <p:cNvSpPr txBox="true"/>
            <p:nvPr/>
          </p:nvSpPr>
          <p:spPr>
            <a:xfrm>
              <a:off x="0" y="-19050"/>
              <a:ext cx="23288550" cy="1131848"/>
            </a:xfrm>
            <a:prstGeom prst="rect">
              <a:avLst/>
            </a:prstGeom>
          </p:spPr>
          <p:txBody>
            <a:bodyPr anchor="ctr" rtlCol="false" tIns="50800" lIns="50800" bIns="50800" rIns="50800"/>
            <a:lstStyle/>
            <a:p>
              <a:pPr algn="ctr">
                <a:lnSpc>
                  <a:spcPts val="3240"/>
                </a:lnSpc>
              </a:pPr>
              <a:r>
                <a:rPr lang="en-US" sz="2700">
                  <a:solidFill>
                    <a:srgbClr val="002663"/>
                  </a:solidFill>
                  <a:latin typeface="Arimo Bold"/>
                  <a:ea typeface="Arimo Bold"/>
                  <a:cs typeface="Arimo Bold"/>
                  <a:sym typeface="Arimo Bold"/>
                </a:rPr>
                <a:t>Detailed overview of the Sampling Technique</a:t>
              </a:r>
            </a:p>
          </p:txBody>
        </p:sp>
      </p:grpSp>
      <p:sp>
        <p:nvSpPr>
          <p:cNvPr name="Freeform 9" id="9"/>
          <p:cNvSpPr/>
          <p:nvPr/>
        </p:nvSpPr>
        <p:spPr>
          <a:xfrm flipH="false" flipV="false" rot="0">
            <a:off x="17119799" y="242035"/>
            <a:ext cx="867964" cy="867964"/>
          </a:xfrm>
          <a:custGeom>
            <a:avLst/>
            <a:gdLst/>
            <a:ahLst/>
            <a:cxnLst/>
            <a:rect r="r" b="b" t="t" l="l"/>
            <a:pathLst>
              <a:path h="867964" w="867964">
                <a:moveTo>
                  <a:pt x="0" y="0"/>
                </a:moveTo>
                <a:lnTo>
                  <a:pt x="867964" y="0"/>
                </a:lnTo>
                <a:lnTo>
                  <a:pt x="867964" y="867964"/>
                </a:lnTo>
                <a:lnTo>
                  <a:pt x="0" y="867964"/>
                </a:lnTo>
                <a:lnTo>
                  <a:pt x="0" y="0"/>
                </a:lnTo>
                <a:close/>
              </a:path>
            </a:pathLst>
          </a:custGeom>
          <a:blipFill>
            <a:blip r:embed="rId2"/>
            <a:stretch>
              <a:fillRect l="0" t="0" r="0" b="0"/>
            </a:stretch>
          </a:blipFill>
        </p:spPr>
      </p:sp>
      <p:sp>
        <p:nvSpPr>
          <p:cNvPr name="Freeform 10" id="10"/>
          <p:cNvSpPr/>
          <p:nvPr/>
        </p:nvSpPr>
        <p:spPr>
          <a:xfrm flipH="false" flipV="false" rot="0">
            <a:off x="4267948" y="7247646"/>
            <a:ext cx="9526575" cy="2326045"/>
          </a:xfrm>
          <a:custGeom>
            <a:avLst/>
            <a:gdLst/>
            <a:ahLst/>
            <a:cxnLst/>
            <a:rect r="r" b="b" t="t" l="l"/>
            <a:pathLst>
              <a:path h="2326045" w="9526575">
                <a:moveTo>
                  <a:pt x="0" y="0"/>
                </a:moveTo>
                <a:lnTo>
                  <a:pt x="9526575" y="0"/>
                </a:lnTo>
                <a:lnTo>
                  <a:pt x="9526575" y="2326045"/>
                </a:lnTo>
                <a:lnTo>
                  <a:pt x="0" y="2326045"/>
                </a:lnTo>
                <a:lnTo>
                  <a:pt x="0" y="0"/>
                </a:lnTo>
                <a:close/>
              </a:path>
            </a:pathLst>
          </a:custGeom>
          <a:blipFill>
            <a:blip r:embed="rId3"/>
            <a:stretch>
              <a:fillRect l="0" t="-71562" r="0" b="-33218"/>
            </a:stretch>
          </a:blipFill>
          <a:ln w="19050" cap="sq">
            <a:solidFill>
              <a:srgbClr val="5E17EB"/>
            </a:solidFill>
            <a:prstDash val="solid"/>
            <a:miter/>
          </a:ln>
        </p:spPr>
      </p:sp>
      <p:sp>
        <p:nvSpPr>
          <p:cNvPr name="TextBox 11" id="11"/>
          <p:cNvSpPr txBox="true"/>
          <p:nvPr/>
        </p:nvSpPr>
        <p:spPr>
          <a:xfrm rot="0">
            <a:off x="595956" y="2200539"/>
            <a:ext cx="17045091" cy="4866132"/>
          </a:xfrm>
          <a:prstGeom prst="rect">
            <a:avLst/>
          </a:prstGeom>
        </p:spPr>
        <p:txBody>
          <a:bodyPr anchor="t" rtlCol="false" tIns="0" lIns="0" bIns="0" rIns="0">
            <a:spAutoFit/>
          </a:bodyPr>
          <a:lstStyle/>
          <a:p>
            <a:pPr algn="l">
              <a:lnSpc>
                <a:spcPts val="2574"/>
              </a:lnSpc>
            </a:pPr>
            <a:r>
              <a:rPr lang="en-US" sz="1950">
                <a:solidFill>
                  <a:srgbClr val="002663"/>
                </a:solidFill>
                <a:latin typeface="Arimo Bold"/>
                <a:ea typeface="Arimo Bold"/>
                <a:cs typeface="Arimo Bold"/>
                <a:sym typeface="Arimo Bold"/>
              </a:rPr>
              <a:t>Stratified Sampling</a:t>
            </a:r>
            <a:r>
              <a:rPr lang="en-US" sz="1950">
                <a:solidFill>
                  <a:srgbClr val="002663"/>
                </a:solidFill>
                <a:latin typeface="Arimo"/>
                <a:ea typeface="Arimo"/>
                <a:cs typeface="Arimo"/>
                <a:sym typeface="Arimo"/>
              </a:rPr>
              <a:t> was employed to maintain the distribution of match outcomes across training, feature selection, and testing sets. This ensured that each subset accurately represented the overall dataset, leading to reliable model evaluation and improved performance stability.</a:t>
            </a:r>
          </a:p>
          <a:p>
            <a:pPr algn="l">
              <a:lnSpc>
                <a:spcPts val="2574"/>
              </a:lnSpc>
            </a:pPr>
            <a:r>
              <a:rPr lang="en-US" sz="1950">
                <a:solidFill>
                  <a:srgbClr val="002663"/>
                </a:solidFill>
                <a:latin typeface="Arimo"/>
                <a:ea typeface="Arimo"/>
                <a:cs typeface="Arimo"/>
                <a:sym typeface="Arimo"/>
              </a:rPr>
              <a:t>Why Stratified Sampling Was Used:</a:t>
            </a:r>
          </a:p>
          <a:p>
            <a:pPr algn="l" marL="352903" indent="-176451" lvl="1">
              <a:lnSpc>
                <a:spcPts val="2574"/>
              </a:lnSpc>
              <a:buFont typeface="Arial"/>
              <a:buChar char="•"/>
            </a:pPr>
            <a:r>
              <a:rPr lang="en-US" sz="1950">
                <a:solidFill>
                  <a:srgbClr val="002663"/>
                </a:solidFill>
                <a:latin typeface="Arimo Bold"/>
                <a:ea typeface="Arimo Bold"/>
                <a:cs typeface="Arimo Bold"/>
                <a:sym typeface="Arimo Bold"/>
              </a:rPr>
              <a:t>Maintaining Class Distribution:</a:t>
            </a:r>
            <a:r>
              <a:rPr lang="en-US" sz="1950">
                <a:solidFill>
                  <a:srgbClr val="002663"/>
                </a:solidFill>
                <a:latin typeface="Arimo"/>
                <a:ea typeface="Arimo"/>
                <a:cs typeface="Arimo"/>
                <a:sym typeface="Arimo"/>
              </a:rPr>
              <a:t> Preserved original distribution of match outcomes (win/loss).</a:t>
            </a:r>
          </a:p>
          <a:p>
            <a:pPr algn="l" marL="352903" indent="-176451" lvl="1">
              <a:lnSpc>
                <a:spcPts val="2574"/>
              </a:lnSpc>
              <a:buFont typeface="Arial"/>
              <a:buChar char="•"/>
            </a:pPr>
            <a:r>
              <a:rPr lang="en-US" sz="1950">
                <a:solidFill>
                  <a:srgbClr val="002663"/>
                </a:solidFill>
                <a:latin typeface="Arimo Bold"/>
                <a:ea typeface="Arimo Bold"/>
                <a:cs typeface="Arimo Bold"/>
                <a:sym typeface="Arimo Bold"/>
              </a:rPr>
              <a:t>Reliable Model Evaluation:</a:t>
            </a:r>
            <a:r>
              <a:rPr lang="en-US" sz="1950">
                <a:solidFill>
                  <a:srgbClr val="002663"/>
                </a:solidFill>
                <a:latin typeface="Arimo"/>
                <a:ea typeface="Arimo"/>
                <a:cs typeface="Arimo"/>
                <a:sym typeface="Arimo"/>
              </a:rPr>
              <a:t> Ensured evaluation metrics reflected true performance.</a:t>
            </a:r>
          </a:p>
          <a:p>
            <a:pPr algn="l" marL="352903" indent="-176451" lvl="1">
              <a:lnSpc>
                <a:spcPts val="2574"/>
              </a:lnSpc>
              <a:buFont typeface="Arial"/>
              <a:buChar char="•"/>
            </a:pPr>
            <a:r>
              <a:rPr lang="en-US" sz="1950">
                <a:solidFill>
                  <a:srgbClr val="002663"/>
                </a:solidFill>
                <a:latin typeface="Arimo Bold"/>
                <a:ea typeface="Arimo Bold"/>
                <a:cs typeface="Arimo Bold"/>
                <a:sym typeface="Arimo Bold"/>
              </a:rPr>
              <a:t>Improved Model Generalization:</a:t>
            </a:r>
            <a:r>
              <a:rPr lang="en-US" sz="1950">
                <a:solidFill>
                  <a:srgbClr val="002663"/>
                </a:solidFill>
                <a:latin typeface="Arimo"/>
                <a:ea typeface="Arimo"/>
                <a:cs typeface="Arimo"/>
                <a:sym typeface="Arimo"/>
              </a:rPr>
              <a:t> Enhanced model's robustness to unseen data.</a:t>
            </a:r>
          </a:p>
          <a:p>
            <a:pPr algn="l">
              <a:lnSpc>
                <a:spcPts val="2574"/>
              </a:lnSpc>
            </a:pPr>
            <a:r>
              <a:rPr lang="en-US" sz="1950">
                <a:solidFill>
                  <a:srgbClr val="002663"/>
                </a:solidFill>
                <a:latin typeface="Arimo Bold"/>
                <a:ea typeface="Arimo Bold"/>
                <a:cs typeface="Arimo Bold"/>
                <a:sym typeface="Arimo Bold"/>
              </a:rPr>
              <a:t>Impact:</a:t>
            </a:r>
          </a:p>
          <a:p>
            <a:pPr algn="l" marL="352903" indent="-176451" lvl="1">
              <a:lnSpc>
                <a:spcPts val="2574"/>
              </a:lnSpc>
              <a:buFont typeface="Arial"/>
              <a:buChar char="•"/>
            </a:pPr>
            <a:r>
              <a:rPr lang="en-US" sz="1950">
                <a:solidFill>
                  <a:srgbClr val="002663"/>
                </a:solidFill>
                <a:latin typeface="Arimo Bold"/>
                <a:ea typeface="Arimo Bold"/>
                <a:cs typeface="Arimo Bold"/>
                <a:sym typeface="Arimo Bold"/>
              </a:rPr>
              <a:t>Row Count:</a:t>
            </a:r>
            <a:r>
              <a:rPr lang="en-US" sz="1950">
                <a:solidFill>
                  <a:srgbClr val="002663"/>
                </a:solidFill>
                <a:latin typeface="Arimo"/>
                <a:ea typeface="Arimo"/>
                <a:cs typeface="Arimo"/>
                <a:sym typeface="Arimo"/>
              </a:rPr>
              <a:t> Total rows unchanged; balanced class representation in subsets.</a:t>
            </a:r>
          </a:p>
          <a:p>
            <a:pPr algn="l" marL="352903" indent="-176451" lvl="1">
              <a:lnSpc>
                <a:spcPts val="2574"/>
              </a:lnSpc>
              <a:buFont typeface="Arial"/>
              <a:buChar char="•"/>
            </a:pPr>
            <a:r>
              <a:rPr lang="en-US" sz="1950">
                <a:solidFill>
                  <a:srgbClr val="002663"/>
                </a:solidFill>
                <a:latin typeface="Arimo Bold"/>
                <a:ea typeface="Arimo Bold"/>
                <a:cs typeface="Arimo Bold"/>
                <a:sym typeface="Arimo Bold"/>
              </a:rPr>
              <a:t>Event Rate: </a:t>
            </a:r>
            <a:r>
              <a:rPr lang="en-US" sz="1950">
                <a:solidFill>
                  <a:srgbClr val="002663"/>
                </a:solidFill>
                <a:latin typeface="Arimo"/>
                <a:ea typeface="Arimo"/>
                <a:cs typeface="Arimo"/>
                <a:sym typeface="Arimo"/>
              </a:rPr>
              <a:t>Consistent win/loss proportion across all subsets.</a:t>
            </a:r>
          </a:p>
          <a:p>
            <a:pPr algn="l">
              <a:lnSpc>
                <a:spcPts val="2574"/>
              </a:lnSpc>
            </a:pPr>
            <a:r>
              <a:rPr lang="en-US" sz="1950">
                <a:solidFill>
                  <a:srgbClr val="002663"/>
                </a:solidFill>
                <a:latin typeface="Arimo Bold"/>
                <a:ea typeface="Arimo Bold"/>
                <a:cs typeface="Arimo Bold"/>
                <a:sym typeface="Arimo Bold"/>
              </a:rPr>
              <a:t>Benefits:</a:t>
            </a:r>
          </a:p>
          <a:p>
            <a:pPr algn="l" marL="352903" indent="-176451" lvl="1">
              <a:lnSpc>
                <a:spcPts val="2574"/>
              </a:lnSpc>
              <a:buFont typeface="Arial"/>
              <a:buChar char="•"/>
            </a:pPr>
            <a:r>
              <a:rPr lang="en-US" sz="1950">
                <a:solidFill>
                  <a:srgbClr val="002663"/>
                </a:solidFill>
                <a:latin typeface="Arimo Bold"/>
                <a:ea typeface="Arimo Bold"/>
                <a:cs typeface="Arimo Bold"/>
                <a:sym typeface="Arimo Bold"/>
              </a:rPr>
              <a:t>Improved Generalization:</a:t>
            </a:r>
            <a:r>
              <a:rPr lang="en-US" sz="1950">
                <a:solidFill>
                  <a:srgbClr val="002663"/>
                </a:solidFill>
                <a:latin typeface="Arimo"/>
                <a:ea typeface="Arimo"/>
                <a:cs typeface="Arimo"/>
                <a:sym typeface="Arimo"/>
              </a:rPr>
              <a:t> Better performance on both training and validation data.</a:t>
            </a:r>
          </a:p>
          <a:p>
            <a:pPr algn="l" marL="352903" indent="-176451" lvl="1">
              <a:lnSpc>
                <a:spcPts val="2574"/>
              </a:lnSpc>
              <a:buFont typeface="Arial"/>
              <a:buChar char="•"/>
            </a:pPr>
            <a:r>
              <a:rPr lang="en-US" sz="1950">
                <a:solidFill>
                  <a:srgbClr val="002663"/>
                </a:solidFill>
                <a:latin typeface="Arimo Bold"/>
                <a:ea typeface="Arimo Bold"/>
                <a:cs typeface="Arimo Bold"/>
                <a:sym typeface="Arimo Bold"/>
              </a:rPr>
              <a:t>Performance Stability: </a:t>
            </a:r>
            <a:r>
              <a:rPr lang="en-US" sz="1950">
                <a:solidFill>
                  <a:srgbClr val="002663"/>
                </a:solidFill>
                <a:latin typeface="Arimo"/>
                <a:ea typeface="Arimo"/>
                <a:cs typeface="Arimo"/>
                <a:sym typeface="Arimo"/>
              </a:rPr>
              <a:t>Reduced overfitting/underfitting risks.</a:t>
            </a:r>
          </a:p>
          <a:p>
            <a:pPr algn="l" marL="352903" indent="-176451" lvl="1">
              <a:lnSpc>
                <a:spcPts val="2574"/>
              </a:lnSpc>
              <a:buFont typeface="Arial"/>
              <a:buChar char="•"/>
            </a:pPr>
            <a:r>
              <a:rPr lang="en-US" sz="1950">
                <a:solidFill>
                  <a:srgbClr val="002663"/>
                </a:solidFill>
                <a:latin typeface="Arimo Bold"/>
                <a:ea typeface="Arimo Bold"/>
                <a:cs typeface="Arimo Bold"/>
                <a:sym typeface="Arimo Bold"/>
              </a:rPr>
              <a:t>Reliable Metrics: </a:t>
            </a:r>
            <a:r>
              <a:rPr lang="en-US" sz="1950">
                <a:solidFill>
                  <a:srgbClr val="002663"/>
                </a:solidFill>
                <a:latin typeface="Arimo"/>
                <a:ea typeface="Arimo"/>
                <a:cs typeface="Arimo"/>
                <a:sym typeface="Arimo"/>
              </a:rPr>
              <a:t>Accurate reflection of model’s accuracy and performance.</a:t>
            </a:r>
          </a:p>
          <a:p>
            <a:pPr algn="l">
              <a:lnSpc>
                <a:spcPts val="2574"/>
              </a:lnSpc>
            </a:pPr>
            <a:r>
              <a:rPr lang="en-US" sz="1950">
                <a:solidFill>
                  <a:srgbClr val="002663"/>
                </a:solidFill>
                <a:latin typeface="Arimo Bold"/>
                <a:ea typeface="Arimo Bold"/>
                <a:cs typeface="Arimo Bold"/>
                <a:sym typeface="Arimo Bold"/>
              </a:rPr>
              <a:t>Conclusion:</a:t>
            </a:r>
          </a:p>
          <a:p>
            <a:pPr algn="l" marL="352903" indent="-176451" lvl="1">
              <a:lnSpc>
                <a:spcPts val="2574"/>
              </a:lnSpc>
              <a:buFont typeface="Arial"/>
              <a:buChar char="•"/>
            </a:pPr>
            <a:r>
              <a:rPr lang="en-US" sz="1950">
                <a:solidFill>
                  <a:srgbClr val="002663"/>
                </a:solidFill>
                <a:latin typeface="Arimo"/>
                <a:ea typeface="Arimo"/>
                <a:cs typeface="Arimo"/>
                <a:sym typeface="Arimo"/>
              </a:rPr>
              <a:t>Stratified sampling was crucial for maintaining dataset integrity, ensuring reliable evaluation, and enhancing model stability and accuracy.</a:t>
            </a:r>
          </a:p>
        </p:txBody>
      </p:sp>
      <p:grpSp>
        <p:nvGrpSpPr>
          <p:cNvPr name="Group 12" id="12"/>
          <p:cNvGrpSpPr/>
          <p:nvPr/>
        </p:nvGrpSpPr>
        <p:grpSpPr>
          <a:xfrm rot="0">
            <a:off x="-1095673" y="-1026553"/>
            <a:ext cx="7746157" cy="1672576"/>
            <a:chOff x="0" y="0"/>
            <a:chExt cx="2040140" cy="440514"/>
          </a:xfrm>
        </p:grpSpPr>
        <p:sp>
          <p:nvSpPr>
            <p:cNvPr name="Freeform 13" id="13"/>
            <p:cNvSpPr/>
            <p:nvPr/>
          </p:nvSpPr>
          <p:spPr>
            <a:xfrm flipH="false" flipV="false" rot="0">
              <a:off x="0" y="0"/>
              <a:ext cx="2034242" cy="440514"/>
            </a:xfrm>
            <a:custGeom>
              <a:avLst/>
              <a:gdLst/>
              <a:ahLst/>
              <a:cxnLst/>
              <a:rect r="r" b="b" t="t" l="l"/>
              <a:pathLst>
                <a:path h="440514" w="2034242">
                  <a:moveTo>
                    <a:pt x="1816951" y="0"/>
                  </a:moveTo>
                  <a:lnTo>
                    <a:pt x="19989" y="0"/>
                  </a:lnTo>
                  <a:cubicBezTo>
                    <a:pt x="8949" y="0"/>
                    <a:pt x="0" y="8949"/>
                    <a:pt x="0" y="19989"/>
                  </a:cubicBezTo>
                  <a:lnTo>
                    <a:pt x="0" y="420525"/>
                  </a:lnTo>
                  <a:cubicBezTo>
                    <a:pt x="0" y="431565"/>
                    <a:pt x="8949" y="440514"/>
                    <a:pt x="19989" y="440514"/>
                  </a:cubicBezTo>
                  <a:lnTo>
                    <a:pt x="1816951" y="440514"/>
                  </a:lnTo>
                  <a:cubicBezTo>
                    <a:pt x="1829693" y="440514"/>
                    <a:pt x="1841854" y="435187"/>
                    <a:pt x="1850494" y="425822"/>
                  </a:cubicBezTo>
                  <a:lnTo>
                    <a:pt x="2026586" y="234949"/>
                  </a:lnTo>
                  <a:cubicBezTo>
                    <a:pt x="2034242" y="226650"/>
                    <a:pt x="2034242" y="213864"/>
                    <a:pt x="2026586" y="205565"/>
                  </a:cubicBezTo>
                  <a:lnTo>
                    <a:pt x="1850494" y="14692"/>
                  </a:lnTo>
                  <a:cubicBezTo>
                    <a:pt x="1841854" y="5327"/>
                    <a:pt x="1829693" y="0"/>
                    <a:pt x="1816951" y="0"/>
                  </a:cubicBezTo>
                  <a:close/>
                </a:path>
              </a:pathLst>
            </a:custGeom>
            <a:solidFill>
              <a:srgbClr val="000000">
                <a:alpha val="0"/>
              </a:srgbClr>
            </a:solidFill>
            <a:ln w="38100" cap="sq">
              <a:solidFill>
                <a:srgbClr val="FFFFFF"/>
              </a:solidFill>
              <a:prstDash val="solid"/>
              <a:miter/>
            </a:ln>
          </p:spPr>
        </p:sp>
        <p:sp>
          <p:nvSpPr>
            <p:cNvPr name="TextBox 14" id="14"/>
            <p:cNvSpPr txBox="true"/>
            <p:nvPr/>
          </p:nvSpPr>
          <p:spPr>
            <a:xfrm>
              <a:off x="0" y="-38100"/>
              <a:ext cx="1925840" cy="478614"/>
            </a:xfrm>
            <a:prstGeom prst="rect">
              <a:avLst/>
            </a:prstGeom>
          </p:spPr>
          <p:txBody>
            <a:bodyPr anchor="ctr" rtlCol="false" tIns="50800" lIns="50800" bIns="50800" rIns="50800"/>
            <a:lstStyle/>
            <a:p>
              <a:pPr algn="ctr">
                <a:lnSpc>
                  <a:spcPts val="3360"/>
                </a:lnSpc>
              </a:pPr>
            </a:p>
          </p:txBody>
        </p:sp>
      </p:grpSp>
      <p:grpSp>
        <p:nvGrpSpPr>
          <p:cNvPr name="Group 15" id="15"/>
          <p:cNvGrpSpPr/>
          <p:nvPr/>
        </p:nvGrpSpPr>
        <p:grpSpPr>
          <a:xfrm rot="0">
            <a:off x="-170315" y="-798423"/>
            <a:ext cx="5735702" cy="1758772"/>
            <a:chOff x="0" y="0"/>
            <a:chExt cx="1510637" cy="463216"/>
          </a:xfrm>
        </p:grpSpPr>
        <p:sp>
          <p:nvSpPr>
            <p:cNvPr name="Freeform 16" id="16"/>
            <p:cNvSpPr/>
            <p:nvPr/>
          </p:nvSpPr>
          <p:spPr>
            <a:xfrm flipH="false" flipV="false" rot="0">
              <a:off x="0" y="0"/>
              <a:ext cx="1503020" cy="463216"/>
            </a:xfrm>
            <a:custGeom>
              <a:avLst/>
              <a:gdLst/>
              <a:ahLst/>
              <a:cxnLst/>
              <a:rect r="r" b="b" t="t" l="l"/>
              <a:pathLst>
                <a:path h="463216" w="1503020">
                  <a:moveTo>
                    <a:pt x="1280442" y="0"/>
                  </a:moveTo>
                  <a:lnTo>
                    <a:pt x="26996" y="0"/>
                  </a:lnTo>
                  <a:cubicBezTo>
                    <a:pt x="19836" y="0"/>
                    <a:pt x="12969" y="2844"/>
                    <a:pt x="7907" y="7907"/>
                  </a:cubicBezTo>
                  <a:cubicBezTo>
                    <a:pt x="2844" y="12969"/>
                    <a:pt x="0" y="19836"/>
                    <a:pt x="0" y="26996"/>
                  </a:cubicBezTo>
                  <a:lnTo>
                    <a:pt x="0" y="436220"/>
                  </a:lnTo>
                  <a:cubicBezTo>
                    <a:pt x="0" y="443380"/>
                    <a:pt x="2844" y="450246"/>
                    <a:pt x="7907" y="455309"/>
                  </a:cubicBezTo>
                  <a:cubicBezTo>
                    <a:pt x="12969" y="460371"/>
                    <a:pt x="19836" y="463216"/>
                    <a:pt x="26996" y="463216"/>
                  </a:cubicBezTo>
                  <a:lnTo>
                    <a:pt x="1280442" y="463216"/>
                  </a:lnTo>
                  <a:cubicBezTo>
                    <a:pt x="1297600" y="463216"/>
                    <a:pt x="1313925" y="455821"/>
                    <a:pt x="1325241" y="442923"/>
                  </a:cubicBezTo>
                  <a:lnTo>
                    <a:pt x="1492834" y="251900"/>
                  </a:lnTo>
                  <a:cubicBezTo>
                    <a:pt x="1503020" y="240290"/>
                    <a:pt x="1503020" y="222926"/>
                    <a:pt x="1492834" y="211315"/>
                  </a:cubicBezTo>
                  <a:lnTo>
                    <a:pt x="1325241" y="20293"/>
                  </a:lnTo>
                  <a:cubicBezTo>
                    <a:pt x="1313925" y="7395"/>
                    <a:pt x="1297600" y="0"/>
                    <a:pt x="1280442" y="0"/>
                  </a:cubicBezTo>
                  <a:close/>
                </a:path>
              </a:pathLst>
            </a:custGeom>
            <a:solidFill>
              <a:srgbClr val="FFFFFF"/>
            </a:solidFill>
          </p:spPr>
        </p:sp>
        <p:sp>
          <p:nvSpPr>
            <p:cNvPr name="TextBox 17" id="17"/>
            <p:cNvSpPr txBox="true"/>
            <p:nvPr/>
          </p:nvSpPr>
          <p:spPr>
            <a:xfrm>
              <a:off x="0" y="-38100"/>
              <a:ext cx="1396337" cy="501316"/>
            </a:xfrm>
            <a:prstGeom prst="rect">
              <a:avLst/>
            </a:prstGeom>
          </p:spPr>
          <p:txBody>
            <a:bodyPr anchor="ctr" rtlCol="false" tIns="50800" lIns="50800" bIns="50800" rIns="50800"/>
            <a:lstStyle/>
            <a:p>
              <a:pPr algn="ctr">
                <a:lnSpc>
                  <a:spcPts val="3360"/>
                </a:lnSpc>
              </a:pPr>
            </a:p>
          </p:txBody>
        </p:sp>
      </p:grpSp>
      <p:grpSp>
        <p:nvGrpSpPr>
          <p:cNvPr name="Group 18" id="18"/>
          <p:cNvGrpSpPr/>
          <p:nvPr/>
        </p:nvGrpSpPr>
        <p:grpSpPr>
          <a:xfrm rot="0">
            <a:off x="-170315" y="-798423"/>
            <a:ext cx="6280189" cy="1558747"/>
            <a:chOff x="0" y="0"/>
            <a:chExt cx="1654042" cy="410534"/>
          </a:xfrm>
        </p:grpSpPr>
        <p:sp>
          <p:nvSpPr>
            <p:cNvPr name="Freeform 19" id="19"/>
            <p:cNvSpPr/>
            <p:nvPr/>
          </p:nvSpPr>
          <p:spPr>
            <a:xfrm flipH="false" flipV="false" rot="0">
              <a:off x="0" y="0"/>
              <a:ext cx="1646304" cy="410534"/>
            </a:xfrm>
            <a:custGeom>
              <a:avLst/>
              <a:gdLst/>
              <a:ahLst/>
              <a:cxnLst/>
              <a:rect r="r" b="b" t="t" l="l"/>
              <a:pathLst>
                <a:path h="410534" w="1646304">
                  <a:moveTo>
                    <a:pt x="1426187" y="0"/>
                  </a:moveTo>
                  <a:lnTo>
                    <a:pt x="24655" y="0"/>
                  </a:lnTo>
                  <a:cubicBezTo>
                    <a:pt x="11038" y="0"/>
                    <a:pt x="0" y="11038"/>
                    <a:pt x="0" y="24655"/>
                  </a:cubicBezTo>
                  <a:lnTo>
                    <a:pt x="0" y="385879"/>
                  </a:lnTo>
                  <a:cubicBezTo>
                    <a:pt x="0" y="399496"/>
                    <a:pt x="11038" y="410534"/>
                    <a:pt x="24655" y="410534"/>
                  </a:cubicBezTo>
                  <a:lnTo>
                    <a:pt x="1426187" y="410534"/>
                  </a:lnTo>
                  <a:cubicBezTo>
                    <a:pt x="1441964" y="410534"/>
                    <a:pt x="1457087" y="404225"/>
                    <a:pt x="1468187" y="393012"/>
                  </a:cubicBezTo>
                  <a:lnTo>
                    <a:pt x="1636696" y="222789"/>
                  </a:lnTo>
                  <a:cubicBezTo>
                    <a:pt x="1646304" y="213083"/>
                    <a:pt x="1646304" y="197451"/>
                    <a:pt x="1636696" y="187745"/>
                  </a:cubicBezTo>
                  <a:lnTo>
                    <a:pt x="1468187" y="17522"/>
                  </a:lnTo>
                  <a:cubicBezTo>
                    <a:pt x="1457087" y="6309"/>
                    <a:pt x="1441964" y="0"/>
                    <a:pt x="1426187" y="0"/>
                  </a:cubicBezTo>
                  <a:close/>
                </a:path>
              </a:pathLst>
            </a:custGeom>
            <a:solidFill>
              <a:srgbClr val="960000"/>
            </a:solidFill>
          </p:spPr>
        </p:sp>
        <p:sp>
          <p:nvSpPr>
            <p:cNvPr name="TextBox 20" id="20"/>
            <p:cNvSpPr txBox="true"/>
            <p:nvPr/>
          </p:nvSpPr>
          <p:spPr>
            <a:xfrm>
              <a:off x="0" y="-38100"/>
              <a:ext cx="1539742" cy="448634"/>
            </a:xfrm>
            <a:prstGeom prst="rect">
              <a:avLst/>
            </a:prstGeom>
          </p:spPr>
          <p:txBody>
            <a:bodyPr anchor="ctr" rtlCol="false" tIns="50800" lIns="50800" bIns="50800" rIns="50800"/>
            <a:lstStyle/>
            <a:p>
              <a:pPr algn="ctr">
                <a:lnSpc>
                  <a:spcPts val="3360"/>
                </a:lnSpc>
              </a:pPr>
            </a:p>
          </p:txBody>
        </p:sp>
      </p:grpSp>
      <p:sp>
        <p:nvSpPr>
          <p:cNvPr name="TextBox 21" id="21"/>
          <p:cNvSpPr txBox="true"/>
          <p:nvPr/>
        </p:nvSpPr>
        <p:spPr>
          <a:xfrm rot="0">
            <a:off x="198181" y="143779"/>
            <a:ext cx="3784071" cy="323093"/>
          </a:xfrm>
          <a:prstGeom prst="rect">
            <a:avLst/>
          </a:prstGeom>
        </p:spPr>
        <p:txBody>
          <a:bodyPr anchor="t" rtlCol="false" tIns="0" lIns="0" bIns="0" rIns="0">
            <a:spAutoFit/>
          </a:bodyPr>
          <a:lstStyle/>
          <a:p>
            <a:pPr algn="l">
              <a:lnSpc>
                <a:spcPts val="2666"/>
              </a:lnSpc>
            </a:pPr>
            <a:r>
              <a:rPr lang="en-US" sz="1904">
                <a:solidFill>
                  <a:srgbClr val="FFFFFF"/>
                </a:solidFill>
                <a:latin typeface="Montserrat Bold"/>
                <a:ea typeface="Montserrat Bold"/>
                <a:cs typeface="Montserrat Bold"/>
                <a:sym typeface="Montserrat Bold"/>
              </a:rPr>
              <a:t>SAMPLING TECHNIQUE USED</a:t>
            </a:r>
            <a:r>
              <a:rPr lang="en-US" sz="1904">
                <a:solidFill>
                  <a:srgbClr val="FFFFFF"/>
                </a:solidFill>
                <a:latin typeface="Montserrat Bold"/>
                <a:ea typeface="Montserrat Bold"/>
                <a:cs typeface="Montserrat Bold"/>
                <a:sym typeface="Montserrat Bold"/>
              </a:rPr>
              <a:t> </a:t>
            </a:r>
          </a:p>
        </p:txBody>
      </p:sp>
      <p:sp>
        <p:nvSpPr>
          <p:cNvPr name="Freeform 22" id="22"/>
          <p:cNvSpPr/>
          <p:nvPr/>
        </p:nvSpPr>
        <p:spPr>
          <a:xfrm flipH="false" flipV="false" rot="0">
            <a:off x="17178528" y="9937397"/>
            <a:ext cx="848696" cy="230426"/>
          </a:xfrm>
          <a:custGeom>
            <a:avLst/>
            <a:gdLst/>
            <a:ahLst/>
            <a:cxnLst/>
            <a:rect r="r" b="b" t="t" l="l"/>
            <a:pathLst>
              <a:path h="230426" w="848696">
                <a:moveTo>
                  <a:pt x="0" y="0"/>
                </a:moveTo>
                <a:lnTo>
                  <a:pt x="848696" y="0"/>
                </a:lnTo>
                <a:lnTo>
                  <a:pt x="848696" y="230425"/>
                </a:lnTo>
                <a:lnTo>
                  <a:pt x="0" y="2304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3" id="23"/>
          <p:cNvGrpSpPr/>
          <p:nvPr/>
        </p:nvGrpSpPr>
        <p:grpSpPr>
          <a:xfrm rot="0">
            <a:off x="-709190" y="9728420"/>
            <a:ext cx="19233866" cy="1816577"/>
            <a:chOff x="0" y="0"/>
            <a:chExt cx="4346723" cy="410534"/>
          </a:xfrm>
        </p:grpSpPr>
        <p:sp>
          <p:nvSpPr>
            <p:cNvPr name="Freeform 24" id="24"/>
            <p:cNvSpPr/>
            <p:nvPr/>
          </p:nvSpPr>
          <p:spPr>
            <a:xfrm flipH="false" flipV="false" rot="0">
              <a:off x="0" y="0"/>
              <a:ext cx="4344196" cy="410534"/>
            </a:xfrm>
            <a:custGeom>
              <a:avLst/>
              <a:gdLst/>
              <a:ahLst/>
              <a:cxnLst/>
              <a:rect r="r" b="b" t="t" l="l"/>
              <a:pathLst>
                <a:path h="410534" w="4344196">
                  <a:moveTo>
                    <a:pt x="4135473" y="0"/>
                  </a:moveTo>
                  <a:lnTo>
                    <a:pt x="8050" y="0"/>
                  </a:lnTo>
                  <a:cubicBezTo>
                    <a:pt x="5915" y="0"/>
                    <a:pt x="3868" y="848"/>
                    <a:pt x="2358" y="2358"/>
                  </a:cubicBezTo>
                  <a:cubicBezTo>
                    <a:pt x="848" y="3868"/>
                    <a:pt x="0" y="5915"/>
                    <a:pt x="0" y="8050"/>
                  </a:cubicBezTo>
                  <a:lnTo>
                    <a:pt x="0" y="402484"/>
                  </a:lnTo>
                  <a:cubicBezTo>
                    <a:pt x="0" y="406930"/>
                    <a:pt x="3604" y="410534"/>
                    <a:pt x="8050" y="410534"/>
                  </a:cubicBezTo>
                  <a:lnTo>
                    <a:pt x="4135473" y="410534"/>
                  </a:lnTo>
                  <a:cubicBezTo>
                    <a:pt x="4140624" y="410534"/>
                    <a:pt x="4145562" y="408474"/>
                    <a:pt x="4149187" y="404813"/>
                  </a:cubicBezTo>
                  <a:lnTo>
                    <a:pt x="4341059" y="210988"/>
                  </a:lnTo>
                  <a:cubicBezTo>
                    <a:pt x="4344196" y="207819"/>
                    <a:pt x="4344196" y="202715"/>
                    <a:pt x="4341059" y="199546"/>
                  </a:cubicBezTo>
                  <a:lnTo>
                    <a:pt x="4149187" y="5721"/>
                  </a:lnTo>
                  <a:cubicBezTo>
                    <a:pt x="4145562" y="2060"/>
                    <a:pt x="4140624" y="0"/>
                    <a:pt x="4135473" y="0"/>
                  </a:cubicBezTo>
                  <a:close/>
                </a:path>
              </a:pathLst>
            </a:custGeom>
            <a:solidFill>
              <a:srgbClr val="960000"/>
            </a:solidFill>
          </p:spPr>
        </p:sp>
        <p:sp>
          <p:nvSpPr>
            <p:cNvPr name="TextBox 25" id="25"/>
            <p:cNvSpPr txBox="true"/>
            <p:nvPr/>
          </p:nvSpPr>
          <p:spPr>
            <a:xfrm>
              <a:off x="0" y="-38100"/>
              <a:ext cx="4232423" cy="448634"/>
            </a:xfrm>
            <a:prstGeom prst="rect">
              <a:avLst/>
            </a:prstGeom>
          </p:spPr>
          <p:txBody>
            <a:bodyPr anchor="ctr" rtlCol="false" tIns="59203" lIns="59203" bIns="59203" rIns="59203"/>
            <a:lstStyle/>
            <a:p>
              <a:pPr algn="ctr">
                <a:lnSpc>
                  <a:spcPts val="3360"/>
                </a:lnSpc>
              </a:pPr>
            </a:p>
          </p:txBody>
        </p:sp>
      </p:grpSp>
      <p:grpSp>
        <p:nvGrpSpPr>
          <p:cNvPr name="Group 26" id="26"/>
          <p:cNvGrpSpPr/>
          <p:nvPr/>
        </p:nvGrpSpPr>
        <p:grpSpPr>
          <a:xfrm rot="0">
            <a:off x="10759268" y="9620832"/>
            <a:ext cx="5256478" cy="3670170"/>
            <a:chOff x="0" y="0"/>
            <a:chExt cx="873079" cy="609600"/>
          </a:xfrm>
        </p:grpSpPr>
        <p:sp>
          <p:nvSpPr>
            <p:cNvPr name="Freeform 27" id="27"/>
            <p:cNvSpPr/>
            <p:nvPr/>
          </p:nvSpPr>
          <p:spPr>
            <a:xfrm flipH="false" flipV="false" rot="0">
              <a:off x="7157" y="0"/>
              <a:ext cx="858765" cy="609600"/>
            </a:xfrm>
            <a:custGeom>
              <a:avLst/>
              <a:gdLst/>
              <a:ahLst/>
              <a:cxnLst/>
              <a:rect r="r" b="b" t="t" l="l"/>
              <a:pathLst>
                <a:path h="609600" w="858765">
                  <a:moveTo>
                    <a:pt x="225500" y="0"/>
                  </a:moveTo>
                  <a:lnTo>
                    <a:pt x="633266" y="0"/>
                  </a:lnTo>
                  <a:cubicBezTo>
                    <a:pt x="650857" y="0"/>
                    <a:pt x="666474" y="11257"/>
                    <a:pt x="672037" y="27945"/>
                  </a:cubicBezTo>
                  <a:lnTo>
                    <a:pt x="856607" y="581655"/>
                  </a:lnTo>
                  <a:cubicBezTo>
                    <a:pt x="858765" y="588129"/>
                    <a:pt x="857680" y="595246"/>
                    <a:pt x="853689" y="600783"/>
                  </a:cubicBezTo>
                  <a:cubicBezTo>
                    <a:pt x="849699" y="606319"/>
                    <a:pt x="843290" y="609600"/>
                    <a:pt x="836465" y="609600"/>
                  </a:cubicBezTo>
                  <a:lnTo>
                    <a:pt x="22300" y="609600"/>
                  </a:lnTo>
                  <a:cubicBezTo>
                    <a:pt x="15475" y="609600"/>
                    <a:pt x="9066" y="606319"/>
                    <a:pt x="5076" y="600783"/>
                  </a:cubicBezTo>
                  <a:cubicBezTo>
                    <a:pt x="1086" y="595246"/>
                    <a:pt x="0" y="588129"/>
                    <a:pt x="2158" y="581655"/>
                  </a:cubicBezTo>
                  <a:lnTo>
                    <a:pt x="186728" y="27945"/>
                  </a:lnTo>
                  <a:cubicBezTo>
                    <a:pt x="192291" y="11257"/>
                    <a:pt x="207908" y="0"/>
                    <a:pt x="225500" y="0"/>
                  </a:cubicBezTo>
                  <a:close/>
                </a:path>
              </a:pathLst>
            </a:custGeom>
            <a:solidFill>
              <a:srgbClr val="FFFFFF"/>
            </a:solidFill>
            <a:ln w="19050" cap="sq">
              <a:solidFill>
                <a:srgbClr val="FFFFFF"/>
              </a:solidFill>
              <a:prstDash val="solid"/>
              <a:miter/>
            </a:ln>
          </p:spPr>
        </p:sp>
        <p:sp>
          <p:nvSpPr>
            <p:cNvPr name="TextBox 28" id="28"/>
            <p:cNvSpPr txBox="true"/>
            <p:nvPr/>
          </p:nvSpPr>
          <p:spPr>
            <a:xfrm>
              <a:off x="127000" y="-38100"/>
              <a:ext cx="619079" cy="647700"/>
            </a:xfrm>
            <a:prstGeom prst="rect">
              <a:avLst/>
            </a:prstGeom>
          </p:spPr>
          <p:txBody>
            <a:bodyPr anchor="ctr" rtlCol="false" tIns="59203" lIns="59203" bIns="59203" rIns="59203"/>
            <a:lstStyle/>
            <a:p>
              <a:pPr algn="ctr">
                <a:lnSpc>
                  <a:spcPts val="3360"/>
                </a:lnSpc>
              </a:pPr>
            </a:p>
          </p:txBody>
        </p:sp>
      </p:grpSp>
      <p:sp>
        <p:nvSpPr>
          <p:cNvPr name="TextBox 29" id="29"/>
          <p:cNvSpPr txBox="true"/>
          <p:nvPr/>
        </p:nvSpPr>
        <p:spPr>
          <a:xfrm rot="0">
            <a:off x="9126595" y="9756342"/>
            <a:ext cx="2488077"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Feature Engineering</a:t>
            </a:r>
          </a:p>
        </p:txBody>
      </p:sp>
      <p:sp>
        <p:nvSpPr>
          <p:cNvPr name="TextBox 30" id="30"/>
          <p:cNvSpPr txBox="true"/>
          <p:nvPr/>
        </p:nvSpPr>
        <p:spPr>
          <a:xfrm rot="0">
            <a:off x="3082662" y="9783593"/>
            <a:ext cx="2384199" cy="315447"/>
          </a:xfrm>
          <a:prstGeom prst="rect">
            <a:avLst/>
          </a:prstGeom>
        </p:spPr>
        <p:txBody>
          <a:bodyPr anchor="t" rtlCol="false" tIns="0" lIns="0" bIns="0" rIns="0">
            <a:spAutoFit/>
          </a:bodyPr>
          <a:lstStyle/>
          <a:p>
            <a:pPr algn="ctr">
              <a:lnSpc>
                <a:spcPts val="2563"/>
              </a:lnSpc>
              <a:spcBef>
                <a:spcPct val="0"/>
              </a:spcBef>
            </a:pPr>
            <a:r>
              <a:rPr lang="en-US" sz="1830">
                <a:solidFill>
                  <a:srgbClr val="FFFFFF">
                    <a:alpha val="69804"/>
                  </a:srgbClr>
                </a:solidFill>
                <a:latin typeface="Montserrat"/>
                <a:ea typeface="Montserrat"/>
                <a:cs typeface="Montserrat"/>
                <a:sym typeface="Montserrat"/>
              </a:rPr>
              <a:t>Model Performance</a:t>
            </a:r>
          </a:p>
        </p:txBody>
      </p:sp>
      <p:sp>
        <p:nvSpPr>
          <p:cNvPr name="TextBox 31" id="31"/>
          <p:cNvSpPr txBox="true"/>
          <p:nvPr/>
        </p:nvSpPr>
        <p:spPr>
          <a:xfrm rot="0">
            <a:off x="741369" y="9780104"/>
            <a:ext cx="1509761"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Summary </a:t>
            </a:r>
          </a:p>
        </p:txBody>
      </p:sp>
      <p:sp>
        <p:nvSpPr>
          <p:cNvPr name="TextBox 32" id="32"/>
          <p:cNvSpPr txBox="true"/>
          <p:nvPr/>
        </p:nvSpPr>
        <p:spPr>
          <a:xfrm rot="0">
            <a:off x="12131861" y="9783593"/>
            <a:ext cx="2511293"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960000">
                    <a:alpha val="69804"/>
                  </a:srgbClr>
                </a:solidFill>
                <a:latin typeface="Montserrat Bold"/>
                <a:ea typeface="Montserrat Bold"/>
                <a:cs typeface="Montserrat Bold"/>
                <a:sym typeface="Montserrat Bold"/>
              </a:rPr>
              <a:t>Sampling Technique</a:t>
            </a:r>
          </a:p>
        </p:txBody>
      </p:sp>
      <p:sp>
        <p:nvSpPr>
          <p:cNvPr name="TextBox 33" id="33"/>
          <p:cNvSpPr txBox="true"/>
          <p:nvPr/>
        </p:nvSpPr>
        <p:spPr>
          <a:xfrm rot="0">
            <a:off x="6261988" y="9780104"/>
            <a:ext cx="2069480"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Model Details</a:t>
            </a:r>
          </a:p>
        </p:txBody>
      </p:sp>
      <p:sp>
        <p:nvSpPr>
          <p:cNvPr name="TextBox 34" id="34"/>
          <p:cNvSpPr txBox="true"/>
          <p:nvPr/>
        </p:nvSpPr>
        <p:spPr>
          <a:xfrm rot="0">
            <a:off x="15095670" y="9783593"/>
            <a:ext cx="2600987"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Improvment Potential</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672130" y="1719787"/>
            <a:ext cx="16447669" cy="2395832"/>
            <a:chOff x="0" y="0"/>
            <a:chExt cx="4331896" cy="631001"/>
          </a:xfrm>
        </p:grpSpPr>
        <p:sp>
          <p:nvSpPr>
            <p:cNvPr name="Freeform 3" id="3"/>
            <p:cNvSpPr/>
            <p:nvPr/>
          </p:nvSpPr>
          <p:spPr>
            <a:xfrm flipH="false" flipV="false" rot="0">
              <a:off x="0" y="0"/>
              <a:ext cx="4331896" cy="631001"/>
            </a:xfrm>
            <a:custGeom>
              <a:avLst/>
              <a:gdLst/>
              <a:ahLst/>
              <a:cxnLst/>
              <a:rect r="r" b="b" t="t" l="l"/>
              <a:pathLst>
                <a:path h="631001" w="4331896">
                  <a:moveTo>
                    <a:pt x="0" y="0"/>
                  </a:moveTo>
                  <a:lnTo>
                    <a:pt x="4331896" y="0"/>
                  </a:lnTo>
                  <a:lnTo>
                    <a:pt x="4331896" y="631001"/>
                  </a:lnTo>
                  <a:lnTo>
                    <a:pt x="0" y="631001"/>
                  </a:lnTo>
                  <a:close/>
                </a:path>
              </a:pathLst>
            </a:custGeom>
            <a:solidFill>
              <a:srgbClr val="000000">
                <a:alpha val="0"/>
              </a:srgbClr>
            </a:solidFill>
            <a:ln w="47625" cap="sq">
              <a:solidFill>
                <a:srgbClr val="5E17EB"/>
              </a:solidFill>
              <a:prstDash val="dash"/>
              <a:miter/>
            </a:ln>
          </p:spPr>
        </p:sp>
        <p:sp>
          <p:nvSpPr>
            <p:cNvPr name="TextBox 4" id="4"/>
            <p:cNvSpPr txBox="true"/>
            <p:nvPr/>
          </p:nvSpPr>
          <p:spPr>
            <a:xfrm>
              <a:off x="0" y="-38100"/>
              <a:ext cx="4331896" cy="669101"/>
            </a:xfrm>
            <a:prstGeom prst="rect">
              <a:avLst/>
            </a:prstGeom>
          </p:spPr>
          <p:txBody>
            <a:bodyPr anchor="ctr" rtlCol="false" tIns="50800" lIns="50800" bIns="50800" rIns="50800"/>
            <a:lstStyle/>
            <a:p>
              <a:pPr algn="ctr" marL="0" indent="0" lvl="0">
                <a:lnSpc>
                  <a:spcPts val="3360"/>
                </a:lnSpc>
                <a:spcBef>
                  <a:spcPct val="0"/>
                </a:spcBef>
              </a:pPr>
            </a:p>
          </p:txBody>
        </p:sp>
      </p:grpSp>
      <p:grpSp>
        <p:nvGrpSpPr>
          <p:cNvPr name="Group 5" id="5"/>
          <p:cNvGrpSpPr/>
          <p:nvPr/>
        </p:nvGrpSpPr>
        <p:grpSpPr>
          <a:xfrm rot="0">
            <a:off x="660394" y="1719787"/>
            <a:ext cx="16473488" cy="2395832"/>
            <a:chOff x="0" y="0"/>
            <a:chExt cx="21964650" cy="3194442"/>
          </a:xfrm>
        </p:grpSpPr>
        <p:sp>
          <p:nvSpPr>
            <p:cNvPr name="Freeform 6" id="6"/>
            <p:cNvSpPr/>
            <p:nvPr/>
          </p:nvSpPr>
          <p:spPr>
            <a:xfrm flipH="false" flipV="false" rot="0">
              <a:off x="0" y="0"/>
              <a:ext cx="21964650" cy="3194431"/>
            </a:xfrm>
            <a:custGeom>
              <a:avLst/>
              <a:gdLst/>
              <a:ahLst/>
              <a:cxnLst/>
              <a:rect r="r" b="b" t="t" l="l"/>
              <a:pathLst>
                <a:path h="3194431" w="21964650">
                  <a:moveTo>
                    <a:pt x="9525" y="0"/>
                  </a:moveTo>
                  <a:lnTo>
                    <a:pt x="21955125" y="0"/>
                  </a:lnTo>
                  <a:cubicBezTo>
                    <a:pt x="21960332" y="0"/>
                    <a:pt x="21964650" y="4318"/>
                    <a:pt x="21964650" y="9525"/>
                  </a:cubicBezTo>
                  <a:lnTo>
                    <a:pt x="21964650" y="3184906"/>
                  </a:lnTo>
                  <a:cubicBezTo>
                    <a:pt x="21964650" y="3190113"/>
                    <a:pt x="21960332" y="3194431"/>
                    <a:pt x="21955125" y="3194431"/>
                  </a:cubicBezTo>
                  <a:lnTo>
                    <a:pt x="9525" y="3194431"/>
                  </a:lnTo>
                  <a:cubicBezTo>
                    <a:pt x="4318" y="3194431"/>
                    <a:pt x="0" y="3190113"/>
                    <a:pt x="0" y="3184906"/>
                  </a:cubicBezTo>
                  <a:lnTo>
                    <a:pt x="0" y="9525"/>
                  </a:lnTo>
                  <a:cubicBezTo>
                    <a:pt x="0" y="4318"/>
                    <a:pt x="4318" y="0"/>
                    <a:pt x="9525" y="0"/>
                  </a:cubicBezTo>
                  <a:moveTo>
                    <a:pt x="9525" y="19050"/>
                  </a:moveTo>
                  <a:lnTo>
                    <a:pt x="9525" y="9525"/>
                  </a:lnTo>
                  <a:lnTo>
                    <a:pt x="19050" y="9525"/>
                  </a:lnTo>
                  <a:lnTo>
                    <a:pt x="19050" y="3184906"/>
                  </a:lnTo>
                  <a:lnTo>
                    <a:pt x="9525" y="3184906"/>
                  </a:lnTo>
                  <a:lnTo>
                    <a:pt x="9525" y="3175381"/>
                  </a:lnTo>
                  <a:lnTo>
                    <a:pt x="21955125" y="3175381"/>
                  </a:lnTo>
                  <a:lnTo>
                    <a:pt x="21955125" y="3184906"/>
                  </a:lnTo>
                  <a:lnTo>
                    <a:pt x="21945600" y="3184906"/>
                  </a:lnTo>
                  <a:lnTo>
                    <a:pt x="21945600" y="9525"/>
                  </a:lnTo>
                  <a:lnTo>
                    <a:pt x="21955125" y="9525"/>
                  </a:lnTo>
                  <a:lnTo>
                    <a:pt x="21955125" y="19050"/>
                  </a:lnTo>
                  <a:lnTo>
                    <a:pt x="9525" y="19050"/>
                  </a:lnTo>
                  <a:close/>
                </a:path>
              </a:pathLst>
            </a:custGeom>
            <a:solidFill>
              <a:srgbClr val="13276E"/>
            </a:solidFill>
          </p:spPr>
        </p:sp>
      </p:grpSp>
      <p:sp>
        <p:nvSpPr>
          <p:cNvPr name="TextBox 7" id="7"/>
          <p:cNvSpPr txBox="true"/>
          <p:nvPr/>
        </p:nvSpPr>
        <p:spPr>
          <a:xfrm rot="0">
            <a:off x="1801719" y="2796859"/>
            <a:ext cx="4963021" cy="438150"/>
          </a:xfrm>
          <a:prstGeom prst="rect">
            <a:avLst/>
          </a:prstGeom>
        </p:spPr>
        <p:txBody>
          <a:bodyPr anchor="t" rtlCol="false" tIns="0" lIns="0" bIns="0" rIns="0">
            <a:spAutoFit/>
          </a:bodyPr>
          <a:lstStyle/>
          <a:p>
            <a:pPr algn="l">
              <a:lnSpc>
                <a:spcPts val="3360"/>
              </a:lnSpc>
            </a:pPr>
            <a:r>
              <a:rPr lang="en-US" sz="2800">
                <a:solidFill>
                  <a:srgbClr val="FCFDFD"/>
                </a:solidFill>
                <a:latin typeface="Arimo Bold"/>
                <a:ea typeface="Arimo Bold"/>
                <a:cs typeface="Arimo Bold"/>
                <a:sym typeface="Arimo Bold"/>
              </a:rPr>
              <a:t>ML Enhancements</a:t>
            </a:r>
          </a:p>
        </p:txBody>
      </p:sp>
      <p:sp>
        <p:nvSpPr>
          <p:cNvPr name="TextBox 8" id="8"/>
          <p:cNvSpPr txBox="true"/>
          <p:nvPr/>
        </p:nvSpPr>
        <p:spPr>
          <a:xfrm rot="0">
            <a:off x="5731180" y="1736806"/>
            <a:ext cx="11402702" cy="2257424"/>
          </a:xfrm>
          <a:prstGeom prst="rect">
            <a:avLst/>
          </a:prstGeom>
        </p:spPr>
        <p:txBody>
          <a:bodyPr anchor="t" rtlCol="false" tIns="0" lIns="0" bIns="0" rIns="0">
            <a:spAutoFit/>
          </a:bodyPr>
          <a:lstStyle/>
          <a:p>
            <a:pPr algn="l" marL="361952" indent="-180976" lvl="1">
              <a:lnSpc>
                <a:spcPts val="3600"/>
              </a:lnSpc>
              <a:buAutoNum type="arabicPeriod" startAt="1"/>
            </a:pPr>
            <a:r>
              <a:rPr lang="en-US" sz="2000">
                <a:solidFill>
                  <a:srgbClr val="FCFDFD"/>
                </a:solidFill>
                <a:latin typeface="Arimo"/>
                <a:ea typeface="Arimo"/>
                <a:cs typeface="Arimo"/>
                <a:sym typeface="Arimo"/>
              </a:rPr>
              <a:t>Incorporate advanced ensemble techniques like Stacked Generalization and Voting Classifiers.</a:t>
            </a:r>
          </a:p>
          <a:p>
            <a:pPr algn="l" marL="361952" indent="-180976" lvl="1">
              <a:lnSpc>
                <a:spcPts val="3600"/>
              </a:lnSpc>
              <a:buAutoNum type="arabicPeriod" startAt="1"/>
            </a:pPr>
            <a:r>
              <a:rPr lang="en-US" sz="2000">
                <a:solidFill>
                  <a:srgbClr val="FCFDFD"/>
                </a:solidFill>
                <a:latin typeface="Arimo"/>
                <a:ea typeface="Arimo"/>
                <a:cs typeface="Arimo"/>
                <a:sym typeface="Arimo"/>
              </a:rPr>
              <a:t>Experiment with neural network architectures, including various LSTM and GRU configurations.</a:t>
            </a:r>
          </a:p>
          <a:p>
            <a:pPr algn="l" marL="361952" indent="-180976" lvl="1">
              <a:lnSpc>
                <a:spcPts val="3600"/>
              </a:lnSpc>
              <a:buAutoNum type="arabicPeriod" startAt="1"/>
            </a:pPr>
            <a:r>
              <a:rPr lang="en-US" sz="2000">
                <a:solidFill>
                  <a:srgbClr val="FCFDFD"/>
                </a:solidFill>
                <a:latin typeface="Arimo"/>
                <a:ea typeface="Arimo"/>
                <a:cs typeface="Arimo"/>
                <a:sym typeface="Arimo"/>
              </a:rPr>
              <a:t>Explore temporal models for capturing sequential patterns.</a:t>
            </a:r>
          </a:p>
          <a:p>
            <a:pPr algn="l" marL="361952" indent="-180976" lvl="1">
              <a:lnSpc>
                <a:spcPts val="3600"/>
              </a:lnSpc>
              <a:buAutoNum type="arabicPeriod" startAt="1"/>
            </a:pPr>
            <a:r>
              <a:rPr lang="en-US" sz="2000">
                <a:solidFill>
                  <a:srgbClr val="FCFDFD"/>
                </a:solidFill>
                <a:latin typeface="Arimo"/>
                <a:ea typeface="Arimo"/>
                <a:cs typeface="Arimo"/>
                <a:sym typeface="Arimo"/>
              </a:rPr>
              <a:t>Advanced hyperparameter tuning using Bayesian Optimization and Tree-structured Parzen Estimator (TPE).</a:t>
            </a:r>
          </a:p>
        </p:txBody>
      </p:sp>
      <p:grpSp>
        <p:nvGrpSpPr>
          <p:cNvPr name="Group 9" id="9"/>
          <p:cNvGrpSpPr/>
          <p:nvPr/>
        </p:nvGrpSpPr>
        <p:grpSpPr>
          <a:xfrm rot="0">
            <a:off x="660394" y="4346655"/>
            <a:ext cx="16473488" cy="2718694"/>
            <a:chOff x="0" y="0"/>
            <a:chExt cx="21964650" cy="3624926"/>
          </a:xfrm>
        </p:grpSpPr>
        <p:sp>
          <p:nvSpPr>
            <p:cNvPr name="Freeform 10" id="10"/>
            <p:cNvSpPr/>
            <p:nvPr/>
          </p:nvSpPr>
          <p:spPr>
            <a:xfrm flipH="false" flipV="false" rot="0">
              <a:off x="0" y="0"/>
              <a:ext cx="21964650" cy="3624961"/>
            </a:xfrm>
            <a:custGeom>
              <a:avLst/>
              <a:gdLst/>
              <a:ahLst/>
              <a:cxnLst/>
              <a:rect r="r" b="b" t="t" l="l"/>
              <a:pathLst>
                <a:path h="3624961" w="21964650">
                  <a:moveTo>
                    <a:pt x="9525" y="0"/>
                  </a:moveTo>
                  <a:lnTo>
                    <a:pt x="21955125" y="0"/>
                  </a:lnTo>
                  <a:cubicBezTo>
                    <a:pt x="21960332" y="0"/>
                    <a:pt x="21964650" y="4318"/>
                    <a:pt x="21964650" y="9525"/>
                  </a:cubicBezTo>
                  <a:lnTo>
                    <a:pt x="21964650" y="3615436"/>
                  </a:lnTo>
                  <a:cubicBezTo>
                    <a:pt x="21964650" y="3620643"/>
                    <a:pt x="21960332" y="3624961"/>
                    <a:pt x="21955125" y="3624961"/>
                  </a:cubicBezTo>
                  <a:lnTo>
                    <a:pt x="9525" y="3624961"/>
                  </a:lnTo>
                  <a:cubicBezTo>
                    <a:pt x="4318" y="3624961"/>
                    <a:pt x="0" y="3620643"/>
                    <a:pt x="0" y="3615436"/>
                  </a:cubicBezTo>
                  <a:lnTo>
                    <a:pt x="0" y="9525"/>
                  </a:lnTo>
                  <a:cubicBezTo>
                    <a:pt x="0" y="4318"/>
                    <a:pt x="4318" y="0"/>
                    <a:pt x="9525" y="0"/>
                  </a:cubicBezTo>
                  <a:moveTo>
                    <a:pt x="9525" y="19050"/>
                  </a:moveTo>
                  <a:lnTo>
                    <a:pt x="9525" y="9525"/>
                  </a:lnTo>
                  <a:lnTo>
                    <a:pt x="19050" y="9525"/>
                  </a:lnTo>
                  <a:lnTo>
                    <a:pt x="19050" y="3615436"/>
                  </a:lnTo>
                  <a:lnTo>
                    <a:pt x="9525" y="3615436"/>
                  </a:lnTo>
                  <a:lnTo>
                    <a:pt x="9525" y="3605911"/>
                  </a:lnTo>
                  <a:lnTo>
                    <a:pt x="21955125" y="3605911"/>
                  </a:lnTo>
                  <a:lnTo>
                    <a:pt x="21955125" y="3615436"/>
                  </a:lnTo>
                  <a:lnTo>
                    <a:pt x="21945600" y="3615436"/>
                  </a:lnTo>
                  <a:lnTo>
                    <a:pt x="21945600" y="9525"/>
                  </a:lnTo>
                  <a:lnTo>
                    <a:pt x="21955125" y="9525"/>
                  </a:lnTo>
                  <a:lnTo>
                    <a:pt x="21955125" y="19050"/>
                  </a:lnTo>
                  <a:lnTo>
                    <a:pt x="9525" y="19050"/>
                  </a:lnTo>
                  <a:close/>
                </a:path>
              </a:pathLst>
            </a:custGeom>
            <a:solidFill>
              <a:srgbClr val="13276E"/>
            </a:solidFill>
          </p:spPr>
        </p:sp>
      </p:grpSp>
      <p:grpSp>
        <p:nvGrpSpPr>
          <p:cNvPr name="Group 11" id="11"/>
          <p:cNvGrpSpPr/>
          <p:nvPr/>
        </p:nvGrpSpPr>
        <p:grpSpPr>
          <a:xfrm rot="0">
            <a:off x="686212" y="4346655"/>
            <a:ext cx="16447669" cy="2718694"/>
            <a:chOff x="0" y="0"/>
            <a:chExt cx="4331896" cy="716035"/>
          </a:xfrm>
        </p:grpSpPr>
        <p:sp>
          <p:nvSpPr>
            <p:cNvPr name="Freeform 12" id="12"/>
            <p:cNvSpPr/>
            <p:nvPr/>
          </p:nvSpPr>
          <p:spPr>
            <a:xfrm flipH="false" flipV="false" rot="0">
              <a:off x="0" y="0"/>
              <a:ext cx="4331896" cy="716035"/>
            </a:xfrm>
            <a:custGeom>
              <a:avLst/>
              <a:gdLst/>
              <a:ahLst/>
              <a:cxnLst/>
              <a:rect r="r" b="b" t="t" l="l"/>
              <a:pathLst>
                <a:path h="716035" w="4331896">
                  <a:moveTo>
                    <a:pt x="0" y="0"/>
                  </a:moveTo>
                  <a:lnTo>
                    <a:pt x="4331896" y="0"/>
                  </a:lnTo>
                  <a:lnTo>
                    <a:pt x="4331896" y="716035"/>
                  </a:lnTo>
                  <a:lnTo>
                    <a:pt x="0" y="716035"/>
                  </a:lnTo>
                  <a:close/>
                </a:path>
              </a:pathLst>
            </a:custGeom>
            <a:solidFill>
              <a:srgbClr val="000000">
                <a:alpha val="0"/>
              </a:srgbClr>
            </a:solidFill>
            <a:ln w="47625" cap="sq">
              <a:solidFill>
                <a:srgbClr val="5E17EB"/>
              </a:solidFill>
              <a:prstDash val="dash"/>
              <a:miter/>
            </a:ln>
          </p:spPr>
        </p:sp>
        <p:sp>
          <p:nvSpPr>
            <p:cNvPr name="TextBox 13" id="13"/>
            <p:cNvSpPr txBox="true"/>
            <p:nvPr/>
          </p:nvSpPr>
          <p:spPr>
            <a:xfrm>
              <a:off x="0" y="-38100"/>
              <a:ext cx="4331896" cy="754135"/>
            </a:xfrm>
            <a:prstGeom prst="rect">
              <a:avLst/>
            </a:prstGeom>
          </p:spPr>
          <p:txBody>
            <a:bodyPr anchor="ctr" rtlCol="false" tIns="50800" lIns="50800" bIns="50800" rIns="50800"/>
            <a:lstStyle/>
            <a:p>
              <a:pPr algn="ctr" marL="0" indent="0" lvl="0">
                <a:lnSpc>
                  <a:spcPts val="3360"/>
                </a:lnSpc>
                <a:spcBef>
                  <a:spcPct val="0"/>
                </a:spcBef>
              </a:pPr>
            </a:p>
          </p:txBody>
        </p:sp>
      </p:grpSp>
      <p:sp>
        <p:nvSpPr>
          <p:cNvPr name="TextBox 14" id="14"/>
          <p:cNvSpPr txBox="true"/>
          <p:nvPr/>
        </p:nvSpPr>
        <p:spPr>
          <a:xfrm rot="0">
            <a:off x="1801719" y="5552243"/>
            <a:ext cx="5717948" cy="438150"/>
          </a:xfrm>
          <a:prstGeom prst="rect">
            <a:avLst/>
          </a:prstGeom>
        </p:spPr>
        <p:txBody>
          <a:bodyPr anchor="t" rtlCol="false" tIns="0" lIns="0" bIns="0" rIns="0">
            <a:spAutoFit/>
          </a:bodyPr>
          <a:lstStyle/>
          <a:p>
            <a:pPr algn="l" marL="0" indent="0" lvl="0">
              <a:lnSpc>
                <a:spcPts val="3360"/>
              </a:lnSpc>
              <a:spcBef>
                <a:spcPct val="0"/>
              </a:spcBef>
            </a:pPr>
            <a:r>
              <a:rPr lang="en-US" sz="2800" strike="noStrike" u="none">
                <a:solidFill>
                  <a:srgbClr val="FCFDFD"/>
                </a:solidFill>
                <a:latin typeface="Arimo Bold"/>
                <a:ea typeface="Arimo Bold"/>
                <a:cs typeface="Arimo Bold"/>
                <a:sym typeface="Arimo Bold"/>
              </a:rPr>
              <a:t>Feature Engineering</a:t>
            </a:r>
          </a:p>
        </p:txBody>
      </p:sp>
      <p:sp>
        <p:nvSpPr>
          <p:cNvPr name="TextBox 15" id="15"/>
          <p:cNvSpPr txBox="true"/>
          <p:nvPr/>
        </p:nvSpPr>
        <p:spPr>
          <a:xfrm rot="0">
            <a:off x="5717097" y="4286778"/>
            <a:ext cx="11402702" cy="2714624"/>
          </a:xfrm>
          <a:prstGeom prst="rect">
            <a:avLst/>
          </a:prstGeom>
        </p:spPr>
        <p:txBody>
          <a:bodyPr anchor="t" rtlCol="false" tIns="0" lIns="0" bIns="0" rIns="0">
            <a:spAutoFit/>
          </a:bodyPr>
          <a:lstStyle/>
          <a:p>
            <a:pPr algn="l" marL="361952" indent="-180976" lvl="1">
              <a:lnSpc>
                <a:spcPts val="3600"/>
              </a:lnSpc>
              <a:spcBef>
                <a:spcPct val="0"/>
              </a:spcBef>
              <a:buAutoNum type="arabicPeriod" startAt="1"/>
            </a:pPr>
            <a:r>
              <a:rPr lang="en-US" sz="2000" strike="noStrike" u="none">
                <a:solidFill>
                  <a:srgbClr val="FCFDFD"/>
                </a:solidFill>
                <a:latin typeface="Arimo"/>
                <a:ea typeface="Arimo"/>
                <a:cs typeface="Arimo"/>
                <a:sym typeface="Arimo"/>
              </a:rPr>
              <a:t>Introduce advanced features such as player-specific performance metrics, weather, and pitch conditions.</a:t>
            </a:r>
          </a:p>
          <a:p>
            <a:pPr algn="l" marL="361952" indent="-180976" lvl="1">
              <a:lnSpc>
                <a:spcPts val="3600"/>
              </a:lnSpc>
              <a:spcBef>
                <a:spcPct val="0"/>
              </a:spcBef>
              <a:buAutoNum type="arabicPeriod" startAt="1"/>
            </a:pPr>
            <a:r>
              <a:rPr lang="en-US" sz="2000" strike="noStrike" u="none">
                <a:solidFill>
                  <a:srgbClr val="FCFDFD"/>
                </a:solidFill>
                <a:latin typeface="Arimo"/>
                <a:ea typeface="Arimo"/>
                <a:cs typeface="Arimo"/>
                <a:sym typeface="Arimo"/>
              </a:rPr>
              <a:t>Perform deeper statistical analysis to uncover hidden patterns.</a:t>
            </a:r>
          </a:p>
          <a:p>
            <a:pPr algn="l" marL="361952" indent="-180976" lvl="1">
              <a:lnSpc>
                <a:spcPts val="3600"/>
              </a:lnSpc>
              <a:spcBef>
                <a:spcPct val="0"/>
              </a:spcBef>
              <a:buAutoNum type="arabicPeriod" startAt="1"/>
            </a:pPr>
            <a:r>
              <a:rPr lang="en-US" sz="2000" strike="noStrike" u="none">
                <a:solidFill>
                  <a:srgbClr val="FCFDFD"/>
                </a:solidFill>
                <a:latin typeface="Arimo"/>
                <a:ea typeface="Arimo"/>
                <a:cs typeface="Arimo"/>
                <a:sym typeface="Arimo"/>
              </a:rPr>
              <a:t>Utilize external datasets for enriched feature set.</a:t>
            </a:r>
          </a:p>
          <a:p>
            <a:pPr algn="l" marL="361952" indent="-180976" lvl="1">
              <a:lnSpc>
                <a:spcPts val="3600"/>
              </a:lnSpc>
              <a:spcBef>
                <a:spcPct val="0"/>
              </a:spcBef>
              <a:buAutoNum type="arabicPeriod" startAt="1"/>
            </a:pPr>
            <a:r>
              <a:rPr lang="en-US" sz="2000" strike="noStrike" u="none">
                <a:solidFill>
                  <a:srgbClr val="FCFDFD"/>
                </a:solidFill>
                <a:latin typeface="Arimo"/>
                <a:ea typeface="Arimo"/>
                <a:cs typeface="Arimo"/>
                <a:sym typeface="Arimo"/>
              </a:rPr>
              <a:t>Implement SMOTE and Tomek Links for balancing class distribution and improving model robustness.</a:t>
            </a:r>
          </a:p>
        </p:txBody>
      </p:sp>
      <p:grpSp>
        <p:nvGrpSpPr>
          <p:cNvPr name="Group 16" id="16"/>
          <p:cNvGrpSpPr/>
          <p:nvPr/>
        </p:nvGrpSpPr>
        <p:grpSpPr>
          <a:xfrm rot="0">
            <a:off x="837855" y="2624170"/>
            <a:ext cx="820402" cy="802580"/>
            <a:chOff x="0" y="0"/>
            <a:chExt cx="1093870" cy="1070106"/>
          </a:xfrm>
        </p:grpSpPr>
        <p:sp>
          <p:nvSpPr>
            <p:cNvPr name="Freeform 17" id="17"/>
            <p:cNvSpPr/>
            <p:nvPr/>
          </p:nvSpPr>
          <p:spPr>
            <a:xfrm flipH="false" flipV="false" rot="0">
              <a:off x="0" y="0"/>
              <a:ext cx="1093851" cy="1070102"/>
            </a:xfrm>
            <a:custGeom>
              <a:avLst/>
              <a:gdLst/>
              <a:ahLst/>
              <a:cxnLst/>
              <a:rect r="r" b="b" t="t" l="l"/>
              <a:pathLst>
                <a:path h="1070102" w="1093851">
                  <a:moveTo>
                    <a:pt x="0" y="535051"/>
                  </a:moveTo>
                  <a:cubicBezTo>
                    <a:pt x="0" y="239522"/>
                    <a:pt x="244856" y="0"/>
                    <a:pt x="546989" y="0"/>
                  </a:cubicBezTo>
                  <a:cubicBezTo>
                    <a:pt x="849122" y="0"/>
                    <a:pt x="1093851" y="239522"/>
                    <a:pt x="1093851" y="535051"/>
                  </a:cubicBezTo>
                  <a:cubicBezTo>
                    <a:pt x="1093851" y="830580"/>
                    <a:pt x="848995" y="1070102"/>
                    <a:pt x="546989" y="1070102"/>
                  </a:cubicBezTo>
                  <a:cubicBezTo>
                    <a:pt x="244983" y="1070102"/>
                    <a:pt x="0" y="830580"/>
                    <a:pt x="0" y="535051"/>
                  </a:cubicBezTo>
                  <a:close/>
                </a:path>
              </a:pathLst>
            </a:custGeom>
            <a:solidFill>
              <a:srgbClr val="009900"/>
            </a:solidFill>
          </p:spPr>
        </p:sp>
        <p:sp>
          <p:nvSpPr>
            <p:cNvPr name="TextBox 18" id="18"/>
            <p:cNvSpPr txBox="true"/>
            <p:nvPr/>
          </p:nvSpPr>
          <p:spPr>
            <a:xfrm>
              <a:off x="0" y="-57150"/>
              <a:ext cx="1093870" cy="1127256"/>
            </a:xfrm>
            <a:prstGeom prst="rect">
              <a:avLst/>
            </a:prstGeom>
          </p:spPr>
          <p:txBody>
            <a:bodyPr anchor="ctr" rtlCol="false" tIns="50800" lIns="50800" bIns="50800" rIns="50800"/>
            <a:lstStyle/>
            <a:p>
              <a:pPr algn="ctr">
                <a:lnSpc>
                  <a:spcPts val="3240"/>
                </a:lnSpc>
              </a:pPr>
              <a:r>
                <a:rPr lang="en-US" sz="2700">
                  <a:solidFill>
                    <a:srgbClr val="FFFFFF"/>
                  </a:solidFill>
                  <a:latin typeface="Arial"/>
                  <a:ea typeface="Arial"/>
                  <a:cs typeface="Arial"/>
                  <a:sym typeface="Arial"/>
                </a:rPr>
                <a:t>1</a:t>
              </a:r>
            </a:p>
          </p:txBody>
        </p:sp>
      </p:grpSp>
      <p:grpSp>
        <p:nvGrpSpPr>
          <p:cNvPr name="Group 19" id="19"/>
          <p:cNvGrpSpPr/>
          <p:nvPr/>
        </p:nvGrpSpPr>
        <p:grpSpPr>
          <a:xfrm rot="0">
            <a:off x="837855" y="5294422"/>
            <a:ext cx="882176" cy="848151"/>
            <a:chOff x="0" y="0"/>
            <a:chExt cx="1176234" cy="1130868"/>
          </a:xfrm>
        </p:grpSpPr>
        <p:sp>
          <p:nvSpPr>
            <p:cNvPr name="Freeform 20" id="20"/>
            <p:cNvSpPr/>
            <p:nvPr/>
          </p:nvSpPr>
          <p:spPr>
            <a:xfrm flipH="false" flipV="false" rot="0">
              <a:off x="0" y="0"/>
              <a:ext cx="1176274" cy="1130808"/>
            </a:xfrm>
            <a:custGeom>
              <a:avLst/>
              <a:gdLst/>
              <a:ahLst/>
              <a:cxnLst/>
              <a:rect r="r" b="b" t="t" l="l"/>
              <a:pathLst>
                <a:path h="1130808" w="1176274">
                  <a:moveTo>
                    <a:pt x="0" y="565404"/>
                  </a:moveTo>
                  <a:cubicBezTo>
                    <a:pt x="0" y="253111"/>
                    <a:pt x="263271" y="0"/>
                    <a:pt x="588137" y="0"/>
                  </a:cubicBezTo>
                  <a:cubicBezTo>
                    <a:pt x="913003" y="0"/>
                    <a:pt x="1176274" y="253111"/>
                    <a:pt x="1176274" y="565404"/>
                  </a:cubicBezTo>
                  <a:cubicBezTo>
                    <a:pt x="1176274" y="877697"/>
                    <a:pt x="912876" y="1130808"/>
                    <a:pt x="588137" y="1130808"/>
                  </a:cubicBezTo>
                  <a:cubicBezTo>
                    <a:pt x="263398" y="1130808"/>
                    <a:pt x="0" y="877697"/>
                    <a:pt x="0" y="565404"/>
                  </a:cubicBezTo>
                  <a:close/>
                </a:path>
              </a:pathLst>
            </a:custGeom>
            <a:solidFill>
              <a:srgbClr val="009900"/>
            </a:solidFill>
          </p:spPr>
        </p:sp>
        <p:sp>
          <p:nvSpPr>
            <p:cNvPr name="TextBox 21" id="21"/>
            <p:cNvSpPr txBox="true"/>
            <p:nvPr/>
          </p:nvSpPr>
          <p:spPr>
            <a:xfrm>
              <a:off x="0" y="-57150"/>
              <a:ext cx="1176234" cy="1188018"/>
            </a:xfrm>
            <a:prstGeom prst="rect">
              <a:avLst/>
            </a:prstGeom>
          </p:spPr>
          <p:txBody>
            <a:bodyPr anchor="ctr" rtlCol="false" tIns="50800" lIns="50800" bIns="50800" rIns="50800"/>
            <a:lstStyle/>
            <a:p>
              <a:pPr algn="ctr">
                <a:lnSpc>
                  <a:spcPts val="3240"/>
                </a:lnSpc>
              </a:pPr>
              <a:r>
                <a:rPr lang="en-US" sz="2700">
                  <a:solidFill>
                    <a:srgbClr val="FFFFFF"/>
                  </a:solidFill>
                  <a:latin typeface="Arial"/>
                  <a:ea typeface="Arial"/>
                  <a:cs typeface="Arial"/>
                  <a:sym typeface="Arial"/>
                </a:rPr>
                <a:t>2</a:t>
              </a:r>
            </a:p>
          </p:txBody>
        </p:sp>
      </p:grpSp>
      <p:grpSp>
        <p:nvGrpSpPr>
          <p:cNvPr name="Group 22" id="22"/>
          <p:cNvGrpSpPr/>
          <p:nvPr/>
        </p:nvGrpSpPr>
        <p:grpSpPr>
          <a:xfrm rot="0">
            <a:off x="660394" y="7446067"/>
            <a:ext cx="16473488" cy="1998447"/>
            <a:chOff x="0" y="0"/>
            <a:chExt cx="21964650" cy="2664596"/>
          </a:xfrm>
        </p:grpSpPr>
        <p:sp>
          <p:nvSpPr>
            <p:cNvPr name="Freeform 23" id="23"/>
            <p:cNvSpPr/>
            <p:nvPr/>
          </p:nvSpPr>
          <p:spPr>
            <a:xfrm flipH="false" flipV="false" rot="0">
              <a:off x="0" y="0"/>
              <a:ext cx="21964650" cy="2664587"/>
            </a:xfrm>
            <a:custGeom>
              <a:avLst/>
              <a:gdLst/>
              <a:ahLst/>
              <a:cxnLst/>
              <a:rect r="r" b="b" t="t" l="l"/>
              <a:pathLst>
                <a:path h="2664587" w="21964650">
                  <a:moveTo>
                    <a:pt x="9525" y="0"/>
                  </a:moveTo>
                  <a:lnTo>
                    <a:pt x="21955125" y="0"/>
                  </a:lnTo>
                  <a:cubicBezTo>
                    <a:pt x="21960332" y="0"/>
                    <a:pt x="21964650" y="4318"/>
                    <a:pt x="21964650" y="9525"/>
                  </a:cubicBezTo>
                  <a:lnTo>
                    <a:pt x="21964650" y="2655062"/>
                  </a:lnTo>
                  <a:cubicBezTo>
                    <a:pt x="21964650" y="2660269"/>
                    <a:pt x="21960332" y="2664587"/>
                    <a:pt x="21955125" y="2664587"/>
                  </a:cubicBezTo>
                  <a:lnTo>
                    <a:pt x="9525" y="2664587"/>
                  </a:lnTo>
                  <a:cubicBezTo>
                    <a:pt x="4318" y="2664587"/>
                    <a:pt x="0" y="2660269"/>
                    <a:pt x="0" y="2655062"/>
                  </a:cubicBezTo>
                  <a:lnTo>
                    <a:pt x="0" y="9525"/>
                  </a:lnTo>
                  <a:cubicBezTo>
                    <a:pt x="0" y="4318"/>
                    <a:pt x="4318" y="0"/>
                    <a:pt x="9525" y="0"/>
                  </a:cubicBezTo>
                  <a:moveTo>
                    <a:pt x="9525" y="19050"/>
                  </a:moveTo>
                  <a:lnTo>
                    <a:pt x="9525" y="9525"/>
                  </a:lnTo>
                  <a:lnTo>
                    <a:pt x="19050" y="9525"/>
                  </a:lnTo>
                  <a:lnTo>
                    <a:pt x="19050" y="2655062"/>
                  </a:lnTo>
                  <a:lnTo>
                    <a:pt x="9525" y="2655062"/>
                  </a:lnTo>
                  <a:lnTo>
                    <a:pt x="9525" y="2645537"/>
                  </a:lnTo>
                  <a:lnTo>
                    <a:pt x="21955125" y="2645537"/>
                  </a:lnTo>
                  <a:lnTo>
                    <a:pt x="21955125" y="2655062"/>
                  </a:lnTo>
                  <a:lnTo>
                    <a:pt x="21945600" y="2655062"/>
                  </a:lnTo>
                  <a:lnTo>
                    <a:pt x="21945600" y="9525"/>
                  </a:lnTo>
                  <a:lnTo>
                    <a:pt x="21955125" y="9525"/>
                  </a:lnTo>
                  <a:lnTo>
                    <a:pt x="21955125" y="19050"/>
                  </a:lnTo>
                  <a:lnTo>
                    <a:pt x="9525" y="19050"/>
                  </a:lnTo>
                  <a:close/>
                </a:path>
              </a:pathLst>
            </a:custGeom>
            <a:solidFill>
              <a:srgbClr val="13276E"/>
            </a:solidFill>
          </p:spPr>
        </p:sp>
      </p:grpSp>
      <p:grpSp>
        <p:nvGrpSpPr>
          <p:cNvPr name="Group 24" id="24"/>
          <p:cNvGrpSpPr/>
          <p:nvPr/>
        </p:nvGrpSpPr>
        <p:grpSpPr>
          <a:xfrm rot="0">
            <a:off x="686212" y="7446067"/>
            <a:ext cx="16447669" cy="1998447"/>
            <a:chOff x="0" y="0"/>
            <a:chExt cx="4331896" cy="526340"/>
          </a:xfrm>
        </p:grpSpPr>
        <p:sp>
          <p:nvSpPr>
            <p:cNvPr name="Freeform 25" id="25"/>
            <p:cNvSpPr/>
            <p:nvPr/>
          </p:nvSpPr>
          <p:spPr>
            <a:xfrm flipH="false" flipV="false" rot="0">
              <a:off x="0" y="0"/>
              <a:ext cx="4331896" cy="526340"/>
            </a:xfrm>
            <a:custGeom>
              <a:avLst/>
              <a:gdLst/>
              <a:ahLst/>
              <a:cxnLst/>
              <a:rect r="r" b="b" t="t" l="l"/>
              <a:pathLst>
                <a:path h="526340" w="4331896">
                  <a:moveTo>
                    <a:pt x="0" y="0"/>
                  </a:moveTo>
                  <a:lnTo>
                    <a:pt x="4331896" y="0"/>
                  </a:lnTo>
                  <a:lnTo>
                    <a:pt x="4331896" y="526340"/>
                  </a:lnTo>
                  <a:lnTo>
                    <a:pt x="0" y="526340"/>
                  </a:lnTo>
                  <a:close/>
                </a:path>
              </a:pathLst>
            </a:custGeom>
            <a:solidFill>
              <a:srgbClr val="000000">
                <a:alpha val="0"/>
              </a:srgbClr>
            </a:solidFill>
            <a:ln w="47625" cap="sq">
              <a:solidFill>
                <a:srgbClr val="5E17EB"/>
              </a:solidFill>
              <a:prstDash val="dash"/>
              <a:miter/>
            </a:ln>
          </p:spPr>
        </p:sp>
        <p:sp>
          <p:nvSpPr>
            <p:cNvPr name="TextBox 26" id="26"/>
            <p:cNvSpPr txBox="true"/>
            <p:nvPr/>
          </p:nvSpPr>
          <p:spPr>
            <a:xfrm>
              <a:off x="0" y="-38100"/>
              <a:ext cx="4331896" cy="564440"/>
            </a:xfrm>
            <a:prstGeom prst="rect">
              <a:avLst/>
            </a:prstGeom>
          </p:spPr>
          <p:txBody>
            <a:bodyPr anchor="ctr" rtlCol="false" tIns="50800" lIns="50800" bIns="50800" rIns="50800"/>
            <a:lstStyle/>
            <a:p>
              <a:pPr algn="ctr" marL="0" indent="0" lvl="0">
                <a:lnSpc>
                  <a:spcPts val="3360"/>
                </a:lnSpc>
                <a:spcBef>
                  <a:spcPct val="0"/>
                </a:spcBef>
              </a:pPr>
            </a:p>
          </p:txBody>
        </p:sp>
      </p:grpSp>
      <p:sp>
        <p:nvSpPr>
          <p:cNvPr name="TextBox 27" id="27"/>
          <p:cNvSpPr txBox="true"/>
          <p:nvPr/>
        </p:nvSpPr>
        <p:spPr>
          <a:xfrm rot="0">
            <a:off x="1801719" y="8265499"/>
            <a:ext cx="5717948" cy="438150"/>
          </a:xfrm>
          <a:prstGeom prst="rect">
            <a:avLst/>
          </a:prstGeom>
        </p:spPr>
        <p:txBody>
          <a:bodyPr anchor="t" rtlCol="false" tIns="0" lIns="0" bIns="0" rIns="0">
            <a:spAutoFit/>
          </a:bodyPr>
          <a:lstStyle/>
          <a:p>
            <a:pPr algn="l" marL="0" indent="0" lvl="0">
              <a:lnSpc>
                <a:spcPts val="3360"/>
              </a:lnSpc>
              <a:spcBef>
                <a:spcPct val="0"/>
              </a:spcBef>
            </a:pPr>
            <a:r>
              <a:rPr lang="en-US" sz="2800" strike="noStrike" u="none">
                <a:solidFill>
                  <a:srgbClr val="FCFDFD"/>
                </a:solidFill>
                <a:latin typeface="Arimo Bold"/>
                <a:ea typeface="Arimo Bold"/>
                <a:cs typeface="Arimo Bold"/>
                <a:sym typeface="Arimo Bold"/>
              </a:rPr>
              <a:t>Any other dimension?</a:t>
            </a:r>
          </a:p>
        </p:txBody>
      </p:sp>
      <p:sp>
        <p:nvSpPr>
          <p:cNvPr name="TextBox 28" id="28"/>
          <p:cNvSpPr txBox="true"/>
          <p:nvPr/>
        </p:nvSpPr>
        <p:spPr>
          <a:xfrm rot="0">
            <a:off x="5731180" y="8001414"/>
            <a:ext cx="9904797" cy="885824"/>
          </a:xfrm>
          <a:prstGeom prst="rect">
            <a:avLst/>
          </a:prstGeom>
        </p:spPr>
        <p:txBody>
          <a:bodyPr anchor="t" rtlCol="false" tIns="0" lIns="0" bIns="0" rIns="0">
            <a:spAutoFit/>
          </a:bodyPr>
          <a:lstStyle/>
          <a:p>
            <a:pPr algn="l" marL="361952" indent="-180976" lvl="1">
              <a:lnSpc>
                <a:spcPts val="3600"/>
              </a:lnSpc>
              <a:spcBef>
                <a:spcPct val="0"/>
              </a:spcBef>
              <a:buAutoNum type="arabicPeriod" startAt="1"/>
            </a:pPr>
            <a:r>
              <a:rPr lang="en-US" sz="2000" strike="noStrike" u="none">
                <a:solidFill>
                  <a:srgbClr val="FCFDFD"/>
                </a:solidFill>
                <a:latin typeface="Arimo"/>
                <a:ea typeface="Arimo"/>
                <a:cs typeface="Arimo"/>
                <a:sym typeface="Arimo"/>
              </a:rPr>
              <a:t>Implement real-time data processing for live match prediction.</a:t>
            </a:r>
          </a:p>
          <a:p>
            <a:pPr algn="l" marL="361952" indent="-180976" lvl="1">
              <a:lnSpc>
                <a:spcPts val="3600"/>
              </a:lnSpc>
              <a:spcBef>
                <a:spcPct val="0"/>
              </a:spcBef>
              <a:buAutoNum type="arabicPeriod" startAt="1"/>
            </a:pPr>
            <a:r>
              <a:rPr lang="en-US" sz="2000" strike="noStrike" u="none">
                <a:solidFill>
                  <a:srgbClr val="FCFDFD"/>
                </a:solidFill>
                <a:latin typeface="Arimo"/>
                <a:ea typeface="Arimo"/>
                <a:cs typeface="Arimo"/>
                <a:sym typeface="Arimo"/>
              </a:rPr>
              <a:t>Intelligent feature engineering based on live data and ongoing match conditions.</a:t>
            </a:r>
          </a:p>
        </p:txBody>
      </p:sp>
      <p:grpSp>
        <p:nvGrpSpPr>
          <p:cNvPr name="Group 29" id="29"/>
          <p:cNvGrpSpPr/>
          <p:nvPr/>
        </p:nvGrpSpPr>
        <p:grpSpPr>
          <a:xfrm rot="0">
            <a:off x="837855" y="8039087"/>
            <a:ext cx="882176" cy="848151"/>
            <a:chOff x="0" y="0"/>
            <a:chExt cx="1176234" cy="1130868"/>
          </a:xfrm>
        </p:grpSpPr>
        <p:sp>
          <p:nvSpPr>
            <p:cNvPr name="Freeform 30" id="30"/>
            <p:cNvSpPr/>
            <p:nvPr/>
          </p:nvSpPr>
          <p:spPr>
            <a:xfrm flipH="false" flipV="false" rot="0">
              <a:off x="0" y="0"/>
              <a:ext cx="1176274" cy="1130808"/>
            </a:xfrm>
            <a:custGeom>
              <a:avLst/>
              <a:gdLst/>
              <a:ahLst/>
              <a:cxnLst/>
              <a:rect r="r" b="b" t="t" l="l"/>
              <a:pathLst>
                <a:path h="1130808" w="1176274">
                  <a:moveTo>
                    <a:pt x="0" y="565404"/>
                  </a:moveTo>
                  <a:cubicBezTo>
                    <a:pt x="0" y="253111"/>
                    <a:pt x="263271" y="0"/>
                    <a:pt x="588137" y="0"/>
                  </a:cubicBezTo>
                  <a:cubicBezTo>
                    <a:pt x="913003" y="0"/>
                    <a:pt x="1176274" y="253111"/>
                    <a:pt x="1176274" y="565404"/>
                  </a:cubicBezTo>
                  <a:cubicBezTo>
                    <a:pt x="1176274" y="877697"/>
                    <a:pt x="912876" y="1130808"/>
                    <a:pt x="588137" y="1130808"/>
                  </a:cubicBezTo>
                  <a:cubicBezTo>
                    <a:pt x="263398" y="1130808"/>
                    <a:pt x="0" y="877697"/>
                    <a:pt x="0" y="565404"/>
                  </a:cubicBezTo>
                  <a:close/>
                </a:path>
              </a:pathLst>
            </a:custGeom>
            <a:solidFill>
              <a:srgbClr val="009900"/>
            </a:solidFill>
          </p:spPr>
        </p:sp>
        <p:sp>
          <p:nvSpPr>
            <p:cNvPr name="TextBox 31" id="31"/>
            <p:cNvSpPr txBox="true"/>
            <p:nvPr/>
          </p:nvSpPr>
          <p:spPr>
            <a:xfrm>
              <a:off x="0" y="-57150"/>
              <a:ext cx="1176234" cy="1188018"/>
            </a:xfrm>
            <a:prstGeom prst="rect">
              <a:avLst/>
            </a:prstGeom>
          </p:spPr>
          <p:txBody>
            <a:bodyPr anchor="ctr" rtlCol="false" tIns="50800" lIns="50800" bIns="50800" rIns="50800"/>
            <a:lstStyle/>
            <a:p>
              <a:pPr algn="ctr">
                <a:lnSpc>
                  <a:spcPts val="3240"/>
                </a:lnSpc>
              </a:pPr>
              <a:r>
                <a:rPr lang="en-US" sz="2700">
                  <a:solidFill>
                    <a:srgbClr val="FFFFFF"/>
                  </a:solidFill>
                  <a:latin typeface="Arial"/>
                  <a:ea typeface="Arial"/>
                  <a:cs typeface="Arial"/>
                  <a:sym typeface="Arial"/>
                </a:rPr>
                <a:t>3</a:t>
              </a:r>
            </a:p>
          </p:txBody>
        </p:sp>
      </p:grpSp>
      <p:sp>
        <p:nvSpPr>
          <p:cNvPr name="Freeform 32" id="32"/>
          <p:cNvSpPr/>
          <p:nvPr/>
        </p:nvSpPr>
        <p:spPr>
          <a:xfrm flipH="false" flipV="false" rot="0">
            <a:off x="17119799" y="242035"/>
            <a:ext cx="867964" cy="867964"/>
          </a:xfrm>
          <a:custGeom>
            <a:avLst/>
            <a:gdLst/>
            <a:ahLst/>
            <a:cxnLst/>
            <a:rect r="r" b="b" t="t" l="l"/>
            <a:pathLst>
              <a:path h="867964" w="867964">
                <a:moveTo>
                  <a:pt x="0" y="0"/>
                </a:moveTo>
                <a:lnTo>
                  <a:pt x="867964" y="0"/>
                </a:lnTo>
                <a:lnTo>
                  <a:pt x="867964" y="867964"/>
                </a:lnTo>
                <a:lnTo>
                  <a:pt x="0" y="867964"/>
                </a:lnTo>
                <a:lnTo>
                  <a:pt x="0" y="0"/>
                </a:lnTo>
                <a:close/>
              </a:path>
            </a:pathLst>
          </a:custGeom>
          <a:blipFill>
            <a:blip r:embed="rId2"/>
            <a:stretch>
              <a:fillRect l="0" t="0" r="0" b="0"/>
            </a:stretch>
          </a:blipFill>
        </p:spPr>
      </p:sp>
      <p:grpSp>
        <p:nvGrpSpPr>
          <p:cNvPr name="Group 33" id="33"/>
          <p:cNvGrpSpPr/>
          <p:nvPr/>
        </p:nvGrpSpPr>
        <p:grpSpPr>
          <a:xfrm rot="0">
            <a:off x="-1095673" y="-1026553"/>
            <a:ext cx="7746157" cy="1672576"/>
            <a:chOff x="0" y="0"/>
            <a:chExt cx="2040140" cy="440514"/>
          </a:xfrm>
        </p:grpSpPr>
        <p:sp>
          <p:nvSpPr>
            <p:cNvPr name="Freeform 34" id="34"/>
            <p:cNvSpPr/>
            <p:nvPr/>
          </p:nvSpPr>
          <p:spPr>
            <a:xfrm flipH="false" flipV="false" rot="0">
              <a:off x="0" y="0"/>
              <a:ext cx="2034242" cy="440514"/>
            </a:xfrm>
            <a:custGeom>
              <a:avLst/>
              <a:gdLst/>
              <a:ahLst/>
              <a:cxnLst/>
              <a:rect r="r" b="b" t="t" l="l"/>
              <a:pathLst>
                <a:path h="440514" w="2034242">
                  <a:moveTo>
                    <a:pt x="1816951" y="0"/>
                  </a:moveTo>
                  <a:lnTo>
                    <a:pt x="19989" y="0"/>
                  </a:lnTo>
                  <a:cubicBezTo>
                    <a:pt x="8949" y="0"/>
                    <a:pt x="0" y="8949"/>
                    <a:pt x="0" y="19989"/>
                  </a:cubicBezTo>
                  <a:lnTo>
                    <a:pt x="0" y="420525"/>
                  </a:lnTo>
                  <a:cubicBezTo>
                    <a:pt x="0" y="431565"/>
                    <a:pt x="8949" y="440514"/>
                    <a:pt x="19989" y="440514"/>
                  </a:cubicBezTo>
                  <a:lnTo>
                    <a:pt x="1816951" y="440514"/>
                  </a:lnTo>
                  <a:cubicBezTo>
                    <a:pt x="1829693" y="440514"/>
                    <a:pt x="1841854" y="435187"/>
                    <a:pt x="1850494" y="425822"/>
                  </a:cubicBezTo>
                  <a:lnTo>
                    <a:pt x="2026586" y="234949"/>
                  </a:lnTo>
                  <a:cubicBezTo>
                    <a:pt x="2034242" y="226650"/>
                    <a:pt x="2034242" y="213864"/>
                    <a:pt x="2026586" y="205565"/>
                  </a:cubicBezTo>
                  <a:lnTo>
                    <a:pt x="1850494" y="14692"/>
                  </a:lnTo>
                  <a:cubicBezTo>
                    <a:pt x="1841854" y="5327"/>
                    <a:pt x="1829693" y="0"/>
                    <a:pt x="1816951" y="0"/>
                  </a:cubicBezTo>
                  <a:close/>
                </a:path>
              </a:pathLst>
            </a:custGeom>
            <a:solidFill>
              <a:srgbClr val="000000">
                <a:alpha val="0"/>
              </a:srgbClr>
            </a:solidFill>
            <a:ln w="38100" cap="sq">
              <a:solidFill>
                <a:srgbClr val="FFFFFF"/>
              </a:solidFill>
              <a:prstDash val="solid"/>
              <a:miter/>
            </a:ln>
          </p:spPr>
        </p:sp>
        <p:sp>
          <p:nvSpPr>
            <p:cNvPr name="TextBox 35" id="35"/>
            <p:cNvSpPr txBox="true"/>
            <p:nvPr/>
          </p:nvSpPr>
          <p:spPr>
            <a:xfrm>
              <a:off x="0" y="-38100"/>
              <a:ext cx="1925840" cy="478614"/>
            </a:xfrm>
            <a:prstGeom prst="rect">
              <a:avLst/>
            </a:prstGeom>
          </p:spPr>
          <p:txBody>
            <a:bodyPr anchor="ctr" rtlCol="false" tIns="50800" lIns="50800" bIns="50800" rIns="50800"/>
            <a:lstStyle/>
            <a:p>
              <a:pPr algn="ctr">
                <a:lnSpc>
                  <a:spcPts val="3360"/>
                </a:lnSpc>
              </a:pPr>
            </a:p>
          </p:txBody>
        </p:sp>
      </p:grpSp>
      <p:grpSp>
        <p:nvGrpSpPr>
          <p:cNvPr name="Group 36" id="36"/>
          <p:cNvGrpSpPr/>
          <p:nvPr/>
        </p:nvGrpSpPr>
        <p:grpSpPr>
          <a:xfrm rot="0">
            <a:off x="-170315" y="-798423"/>
            <a:ext cx="5735702" cy="1758772"/>
            <a:chOff x="0" y="0"/>
            <a:chExt cx="1510637" cy="463216"/>
          </a:xfrm>
        </p:grpSpPr>
        <p:sp>
          <p:nvSpPr>
            <p:cNvPr name="Freeform 37" id="37"/>
            <p:cNvSpPr/>
            <p:nvPr/>
          </p:nvSpPr>
          <p:spPr>
            <a:xfrm flipH="false" flipV="false" rot="0">
              <a:off x="0" y="0"/>
              <a:ext cx="1503020" cy="463216"/>
            </a:xfrm>
            <a:custGeom>
              <a:avLst/>
              <a:gdLst/>
              <a:ahLst/>
              <a:cxnLst/>
              <a:rect r="r" b="b" t="t" l="l"/>
              <a:pathLst>
                <a:path h="463216" w="1503020">
                  <a:moveTo>
                    <a:pt x="1280442" y="0"/>
                  </a:moveTo>
                  <a:lnTo>
                    <a:pt x="26996" y="0"/>
                  </a:lnTo>
                  <a:cubicBezTo>
                    <a:pt x="19836" y="0"/>
                    <a:pt x="12969" y="2844"/>
                    <a:pt x="7907" y="7907"/>
                  </a:cubicBezTo>
                  <a:cubicBezTo>
                    <a:pt x="2844" y="12969"/>
                    <a:pt x="0" y="19836"/>
                    <a:pt x="0" y="26996"/>
                  </a:cubicBezTo>
                  <a:lnTo>
                    <a:pt x="0" y="436220"/>
                  </a:lnTo>
                  <a:cubicBezTo>
                    <a:pt x="0" y="443380"/>
                    <a:pt x="2844" y="450246"/>
                    <a:pt x="7907" y="455309"/>
                  </a:cubicBezTo>
                  <a:cubicBezTo>
                    <a:pt x="12969" y="460371"/>
                    <a:pt x="19836" y="463216"/>
                    <a:pt x="26996" y="463216"/>
                  </a:cubicBezTo>
                  <a:lnTo>
                    <a:pt x="1280442" y="463216"/>
                  </a:lnTo>
                  <a:cubicBezTo>
                    <a:pt x="1297600" y="463216"/>
                    <a:pt x="1313925" y="455821"/>
                    <a:pt x="1325241" y="442923"/>
                  </a:cubicBezTo>
                  <a:lnTo>
                    <a:pt x="1492834" y="251900"/>
                  </a:lnTo>
                  <a:cubicBezTo>
                    <a:pt x="1503020" y="240290"/>
                    <a:pt x="1503020" y="222926"/>
                    <a:pt x="1492834" y="211315"/>
                  </a:cubicBezTo>
                  <a:lnTo>
                    <a:pt x="1325241" y="20293"/>
                  </a:lnTo>
                  <a:cubicBezTo>
                    <a:pt x="1313925" y="7395"/>
                    <a:pt x="1297600" y="0"/>
                    <a:pt x="1280442" y="0"/>
                  </a:cubicBezTo>
                  <a:close/>
                </a:path>
              </a:pathLst>
            </a:custGeom>
            <a:solidFill>
              <a:srgbClr val="FFFFFF"/>
            </a:solidFill>
          </p:spPr>
        </p:sp>
        <p:sp>
          <p:nvSpPr>
            <p:cNvPr name="TextBox 38" id="38"/>
            <p:cNvSpPr txBox="true"/>
            <p:nvPr/>
          </p:nvSpPr>
          <p:spPr>
            <a:xfrm>
              <a:off x="0" y="-38100"/>
              <a:ext cx="1396337" cy="501316"/>
            </a:xfrm>
            <a:prstGeom prst="rect">
              <a:avLst/>
            </a:prstGeom>
          </p:spPr>
          <p:txBody>
            <a:bodyPr anchor="ctr" rtlCol="false" tIns="50800" lIns="50800" bIns="50800" rIns="50800"/>
            <a:lstStyle/>
            <a:p>
              <a:pPr algn="ctr">
                <a:lnSpc>
                  <a:spcPts val="3360"/>
                </a:lnSpc>
              </a:pPr>
            </a:p>
          </p:txBody>
        </p:sp>
      </p:grpSp>
      <p:grpSp>
        <p:nvGrpSpPr>
          <p:cNvPr name="Group 39" id="39"/>
          <p:cNvGrpSpPr/>
          <p:nvPr/>
        </p:nvGrpSpPr>
        <p:grpSpPr>
          <a:xfrm rot="0">
            <a:off x="-170315" y="-798423"/>
            <a:ext cx="6280189" cy="1558747"/>
            <a:chOff x="0" y="0"/>
            <a:chExt cx="1654042" cy="410534"/>
          </a:xfrm>
        </p:grpSpPr>
        <p:sp>
          <p:nvSpPr>
            <p:cNvPr name="Freeform 40" id="40"/>
            <p:cNvSpPr/>
            <p:nvPr/>
          </p:nvSpPr>
          <p:spPr>
            <a:xfrm flipH="false" flipV="false" rot="0">
              <a:off x="0" y="0"/>
              <a:ext cx="1646304" cy="410534"/>
            </a:xfrm>
            <a:custGeom>
              <a:avLst/>
              <a:gdLst/>
              <a:ahLst/>
              <a:cxnLst/>
              <a:rect r="r" b="b" t="t" l="l"/>
              <a:pathLst>
                <a:path h="410534" w="1646304">
                  <a:moveTo>
                    <a:pt x="1426187" y="0"/>
                  </a:moveTo>
                  <a:lnTo>
                    <a:pt x="24655" y="0"/>
                  </a:lnTo>
                  <a:cubicBezTo>
                    <a:pt x="11038" y="0"/>
                    <a:pt x="0" y="11038"/>
                    <a:pt x="0" y="24655"/>
                  </a:cubicBezTo>
                  <a:lnTo>
                    <a:pt x="0" y="385879"/>
                  </a:lnTo>
                  <a:cubicBezTo>
                    <a:pt x="0" y="399496"/>
                    <a:pt x="11038" y="410534"/>
                    <a:pt x="24655" y="410534"/>
                  </a:cubicBezTo>
                  <a:lnTo>
                    <a:pt x="1426187" y="410534"/>
                  </a:lnTo>
                  <a:cubicBezTo>
                    <a:pt x="1441964" y="410534"/>
                    <a:pt x="1457087" y="404225"/>
                    <a:pt x="1468187" y="393012"/>
                  </a:cubicBezTo>
                  <a:lnTo>
                    <a:pt x="1636696" y="222789"/>
                  </a:lnTo>
                  <a:cubicBezTo>
                    <a:pt x="1646304" y="213083"/>
                    <a:pt x="1646304" y="197451"/>
                    <a:pt x="1636696" y="187745"/>
                  </a:cubicBezTo>
                  <a:lnTo>
                    <a:pt x="1468187" y="17522"/>
                  </a:lnTo>
                  <a:cubicBezTo>
                    <a:pt x="1457087" y="6309"/>
                    <a:pt x="1441964" y="0"/>
                    <a:pt x="1426187" y="0"/>
                  </a:cubicBezTo>
                  <a:close/>
                </a:path>
              </a:pathLst>
            </a:custGeom>
            <a:solidFill>
              <a:srgbClr val="960000"/>
            </a:solidFill>
          </p:spPr>
        </p:sp>
        <p:sp>
          <p:nvSpPr>
            <p:cNvPr name="TextBox 41" id="41"/>
            <p:cNvSpPr txBox="true"/>
            <p:nvPr/>
          </p:nvSpPr>
          <p:spPr>
            <a:xfrm>
              <a:off x="0" y="-38100"/>
              <a:ext cx="1539742" cy="448634"/>
            </a:xfrm>
            <a:prstGeom prst="rect">
              <a:avLst/>
            </a:prstGeom>
          </p:spPr>
          <p:txBody>
            <a:bodyPr anchor="ctr" rtlCol="false" tIns="50800" lIns="50800" bIns="50800" rIns="50800"/>
            <a:lstStyle/>
            <a:p>
              <a:pPr algn="ctr">
                <a:lnSpc>
                  <a:spcPts val="3360"/>
                </a:lnSpc>
              </a:pPr>
            </a:p>
          </p:txBody>
        </p:sp>
      </p:grpSp>
      <p:sp>
        <p:nvSpPr>
          <p:cNvPr name="TextBox 42" id="42"/>
          <p:cNvSpPr txBox="true"/>
          <p:nvPr/>
        </p:nvSpPr>
        <p:spPr>
          <a:xfrm rot="0">
            <a:off x="198181" y="143779"/>
            <a:ext cx="3995208" cy="323093"/>
          </a:xfrm>
          <a:prstGeom prst="rect">
            <a:avLst/>
          </a:prstGeom>
        </p:spPr>
        <p:txBody>
          <a:bodyPr anchor="t" rtlCol="false" tIns="0" lIns="0" bIns="0" rIns="0">
            <a:spAutoFit/>
          </a:bodyPr>
          <a:lstStyle/>
          <a:p>
            <a:pPr algn="l">
              <a:lnSpc>
                <a:spcPts val="2666"/>
              </a:lnSpc>
            </a:pPr>
            <a:r>
              <a:rPr lang="en-US" sz="1904">
                <a:solidFill>
                  <a:srgbClr val="FFFFFF"/>
                </a:solidFill>
                <a:latin typeface="Montserrat Bold"/>
                <a:ea typeface="Montserrat Bold"/>
                <a:cs typeface="Montserrat Bold"/>
                <a:sym typeface="Montserrat Bold"/>
              </a:rPr>
              <a:t>MORE POTENTIAL TO IMPROVE</a:t>
            </a:r>
          </a:p>
        </p:txBody>
      </p:sp>
      <p:sp>
        <p:nvSpPr>
          <p:cNvPr name="TextBox 43" id="43"/>
          <p:cNvSpPr txBox="true"/>
          <p:nvPr/>
        </p:nvSpPr>
        <p:spPr>
          <a:xfrm rot="0">
            <a:off x="9126595" y="9756342"/>
            <a:ext cx="2488077"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960000">
                    <a:alpha val="69804"/>
                  </a:srgbClr>
                </a:solidFill>
                <a:latin typeface="Montserrat Bold"/>
                <a:ea typeface="Montserrat Bold"/>
                <a:cs typeface="Montserrat Bold"/>
                <a:sym typeface="Montserrat Bold"/>
              </a:rPr>
              <a:t>Model prediction</a:t>
            </a:r>
          </a:p>
        </p:txBody>
      </p:sp>
      <p:grpSp>
        <p:nvGrpSpPr>
          <p:cNvPr name="Group 44" id="44"/>
          <p:cNvGrpSpPr/>
          <p:nvPr/>
        </p:nvGrpSpPr>
        <p:grpSpPr>
          <a:xfrm rot="0">
            <a:off x="57150" y="9728420"/>
            <a:ext cx="18545196" cy="1816577"/>
            <a:chOff x="0" y="0"/>
            <a:chExt cx="4191089" cy="410534"/>
          </a:xfrm>
        </p:grpSpPr>
        <p:sp>
          <p:nvSpPr>
            <p:cNvPr name="Freeform 45" id="45"/>
            <p:cNvSpPr/>
            <p:nvPr/>
          </p:nvSpPr>
          <p:spPr>
            <a:xfrm flipH="false" flipV="false" rot="0">
              <a:off x="0" y="0"/>
              <a:ext cx="4188468" cy="410534"/>
            </a:xfrm>
            <a:custGeom>
              <a:avLst/>
              <a:gdLst/>
              <a:ahLst/>
              <a:cxnLst/>
              <a:rect r="r" b="b" t="t" l="l"/>
              <a:pathLst>
                <a:path h="410534" w="4188468">
                  <a:moveTo>
                    <a:pt x="3979540" y="0"/>
                  </a:moveTo>
                  <a:lnTo>
                    <a:pt x="8349" y="0"/>
                  </a:lnTo>
                  <a:cubicBezTo>
                    <a:pt x="3738" y="0"/>
                    <a:pt x="0" y="3738"/>
                    <a:pt x="0" y="8349"/>
                  </a:cubicBezTo>
                  <a:lnTo>
                    <a:pt x="0" y="402185"/>
                  </a:lnTo>
                  <a:cubicBezTo>
                    <a:pt x="0" y="406796"/>
                    <a:pt x="3738" y="410534"/>
                    <a:pt x="8349" y="410534"/>
                  </a:cubicBezTo>
                  <a:lnTo>
                    <a:pt x="3979540" y="410534"/>
                  </a:lnTo>
                  <a:cubicBezTo>
                    <a:pt x="3984882" y="410534"/>
                    <a:pt x="3990004" y="408398"/>
                    <a:pt x="3993762" y="404600"/>
                  </a:cubicBezTo>
                  <a:lnTo>
                    <a:pt x="4185215" y="211201"/>
                  </a:lnTo>
                  <a:cubicBezTo>
                    <a:pt x="4188468" y="207914"/>
                    <a:pt x="4188468" y="202620"/>
                    <a:pt x="4185215" y="199333"/>
                  </a:cubicBezTo>
                  <a:lnTo>
                    <a:pt x="3993762" y="5934"/>
                  </a:lnTo>
                  <a:cubicBezTo>
                    <a:pt x="3990004" y="2136"/>
                    <a:pt x="3984882" y="0"/>
                    <a:pt x="3979540" y="0"/>
                  </a:cubicBezTo>
                  <a:close/>
                </a:path>
              </a:pathLst>
            </a:custGeom>
            <a:solidFill>
              <a:srgbClr val="960000"/>
            </a:solidFill>
          </p:spPr>
        </p:sp>
        <p:sp>
          <p:nvSpPr>
            <p:cNvPr name="TextBox 46" id="46"/>
            <p:cNvSpPr txBox="true"/>
            <p:nvPr/>
          </p:nvSpPr>
          <p:spPr>
            <a:xfrm>
              <a:off x="0" y="-38100"/>
              <a:ext cx="4076789" cy="448634"/>
            </a:xfrm>
            <a:prstGeom prst="rect">
              <a:avLst/>
            </a:prstGeom>
          </p:spPr>
          <p:txBody>
            <a:bodyPr anchor="ctr" rtlCol="false" tIns="59203" lIns="59203" bIns="59203" rIns="59203"/>
            <a:lstStyle/>
            <a:p>
              <a:pPr algn="ctr">
                <a:lnSpc>
                  <a:spcPts val="3360"/>
                </a:lnSpc>
              </a:pPr>
            </a:p>
          </p:txBody>
        </p:sp>
      </p:grpSp>
      <p:sp>
        <p:nvSpPr>
          <p:cNvPr name="TextBox 47" id="47"/>
          <p:cNvSpPr txBox="true"/>
          <p:nvPr/>
        </p:nvSpPr>
        <p:spPr>
          <a:xfrm rot="0">
            <a:off x="9126595" y="9756342"/>
            <a:ext cx="2488077"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Feature Engineering</a:t>
            </a:r>
          </a:p>
        </p:txBody>
      </p:sp>
      <p:sp>
        <p:nvSpPr>
          <p:cNvPr name="TextBox 48" id="48"/>
          <p:cNvSpPr txBox="true"/>
          <p:nvPr/>
        </p:nvSpPr>
        <p:spPr>
          <a:xfrm rot="0">
            <a:off x="3082662" y="9783593"/>
            <a:ext cx="2384199" cy="315447"/>
          </a:xfrm>
          <a:prstGeom prst="rect">
            <a:avLst/>
          </a:prstGeom>
        </p:spPr>
        <p:txBody>
          <a:bodyPr anchor="t" rtlCol="false" tIns="0" lIns="0" bIns="0" rIns="0">
            <a:spAutoFit/>
          </a:bodyPr>
          <a:lstStyle/>
          <a:p>
            <a:pPr algn="ctr">
              <a:lnSpc>
                <a:spcPts val="2563"/>
              </a:lnSpc>
              <a:spcBef>
                <a:spcPct val="0"/>
              </a:spcBef>
            </a:pPr>
            <a:r>
              <a:rPr lang="en-US" sz="1830">
                <a:solidFill>
                  <a:srgbClr val="FFFFFF">
                    <a:alpha val="69804"/>
                  </a:srgbClr>
                </a:solidFill>
                <a:latin typeface="Montserrat"/>
                <a:ea typeface="Montserrat"/>
                <a:cs typeface="Montserrat"/>
                <a:sym typeface="Montserrat"/>
              </a:rPr>
              <a:t>Model Performance</a:t>
            </a:r>
          </a:p>
        </p:txBody>
      </p:sp>
      <p:sp>
        <p:nvSpPr>
          <p:cNvPr name="TextBox 49" id="49"/>
          <p:cNvSpPr txBox="true"/>
          <p:nvPr/>
        </p:nvSpPr>
        <p:spPr>
          <a:xfrm rot="0">
            <a:off x="741369" y="9780104"/>
            <a:ext cx="1509761"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Summary </a:t>
            </a:r>
          </a:p>
        </p:txBody>
      </p:sp>
      <p:grpSp>
        <p:nvGrpSpPr>
          <p:cNvPr name="Group 50" id="50"/>
          <p:cNvGrpSpPr/>
          <p:nvPr/>
        </p:nvGrpSpPr>
        <p:grpSpPr>
          <a:xfrm rot="0">
            <a:off x="13986311" y="9648825"/>
            <a:ext cx="4974718" cy="3473440"/>
            <a:chOff x="0" y="0"/>
            <a:chExt cx="873079" cy="609600"/>
          </a:xfrm>
        </p:grpSpPr>
        <p:sp>
          <p:nvSpPr>
            <p:cNvPr name="Freeform 51" id="51"/>
            <p:cNvSpPr/>
            <p:nvPr/>
          </p:nvSpPr>
          <p:spPr>
            <a:xfrm flipH="false" flipV="false" rot="0">
              <a:off x="7562" y="0"/>
              <a:ext cx="857955" cy="609600"/>
            </a:xfrm>
            <a:custGeom>
              <a:avLst/>
              <a:gdLst/>
              <a:ahLst/>
              <a:cxnLst/>
              <a:rect r="r" b="b" t="t" l="l"/>
              <a:pathLst>
                <a:path h="609600" w="857955">
                  <a:moveTo>
                    <a:pt x="226763" y="0"/>
                  </a:moveTo>
                  <a:lnTo>
                    <a:pt x="631192" y="0"/>
                  </a:lnTo>
                  <a:cubicBezTo>
                    <a:pt x="649780" y="0"/>
                    <a:pt x="666282" y="11894"/>
                    <a:pt x="672160" y="29528"/>
                  </a:cubicBezTo>
                  <a:lnTo>
                    <a:pt x="855675" y="580072"/>
                  </a:lnTo>
                  <a:cubicBezTo>
                    <a:pt x="857955" y="586913"/>
                    <a:pt x="856808" y="594434"/>
                    <a:pt x="852591" y="600284"/>
                  </a:cubicBezTo>
                  <a:cubicBezTo>
                    <a:pt x="848375" y="606134"/>
                    <a:pt x="841603" y="609600"/>
                    <a:pt x="834392" y="609600"/>
                  </a:cubicBezTo>
                  <a:lnTo>
                    <a:pt x="23563" y="609600"/>
                  </a:lnTo>
                  <a:cubicBezTo>
                    <a:pt x="16352" y="609600"/>
                    <a:pt x="9580" y="606134"/>
                    <a:pt x="5364" y="600284"/>
                  </a:cubicBezTo>
                  <a:cubicBezTo>
                    <a:pt x="1147" y="594434"/>
                    <a:pt x="0" y="586913"/>
                    <a:pt x="2281" y="580072"/>
                  </a:cubicBezTo>
                  <a:lnTo>
                    <a:pt x="185795" y="29528"/>
                  </a:lnTo>
                  <a:cubicBezTo>
                    <a:pt x="191673" y="11894"/>
                    <a:pt x="208175" y="0"/>
                    <a:pt x="226763" y="0"/>
                  </a:cubicBezTo>
                  <a:close/>
                </a:path>
              </a:pathLst>
            </a:custGeom>
            <a:solidFill>
              <a:srgbClr val="FFFFFF"/>
            </a:solidFill>
            <a:ln w="19050" cap="sq">
              <a:solidFill>
                <a:srgbClr val="FFFFFF"/>
              </a:solidFill>
              <a:prstDash val="solid"/>
              <a:miter/>
            </a:ln>
          </p:spPr>
        </p:sp>
        <p:sp>
          <p:nvSpPr>
            <p:cNvPr name="TextBox 52" id="52"/>
            <p:cNvSpPr txBox="true"/>
            <p:nvPr/>
          </p:nvSpPr>
          <p:spPr>
            <a:xfrm>
              <a:off x="127000" y="-38100"/>
              <a:ext cx="619079" cy="647700"/>
            </a:xfrm>
            <a:prstGeom prst="rect">
              <a:avLst/>
            </a:prstGeom>
          </p:spPr>
          <p:txBody>
            <a:bodyPr anchor="ctr" rtlCol="false" tIns="59203" lIns="59203" bIns="59203" rIns="59203"/>
            <a:lstStyle/>
            <a:p>
              <a:pPr algn="ctr">
                <a:lnSpc>
                  <a:spcPts val="3360"/>
                </a:lnSpc>
              </a:pPr>
            </a:p>
          </p:txBody>
        </p:sp>
      </p:grpSp>
      <p:sp>
        <p:nvSpPr>
          <p:cNvPr name="TextBox 53" id="53"/>
          <p:cNvSpPr txBox="true"/>
          <p:nvPr/>
        </p:nvSpPr>
        <p:spPr>
          <a:xfrm rot="0">
            <a:off x="15120723" y="9783593"/>
            <a:ext cx="2705894"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960000">
                    <a:alpha val="69804"/>
                  </a:srgbClr>
                </a:solidFill>
                <a:latin typeface="Montserrat Bold"/>
                <a:ea typeface="Montserrat Bold"/>
                <a:cs typeface="Montserrat Bold"/>
                <a:sym typeface="Montserrat Bold"/>
              </a:rPr>
              <a:t>Improvment Potential</a:t>
            </a:r>
          </a:p>
        </p:txBody>
      </p:sp>
      <p:sp>
        <p:nvSpPr>
          <p:cNvPr name="TextBox 54" id="54"/>
          <p:cNvSpPr txBox="true"/>
          <p:nvPr/>
        </p:nvSpPr>
        <p:spPr>
          <a:xfrm rot="0">
            <a:off x="6261988" y="9780104"/>
            <a:ext cx="2069480"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Model Details</a:t>
            </a:r>
          </a:p>
        </p:txBody>
      </p:sp>
      <p:sp>
        <p:nvSpPr>
          <p:cNvPr name="TextBox 55" id="55"/>
          <p:cNvSpPr txBox="true"/>
          <p:nvPr/>
        </p:nvSpPr>
        <p:spPr>
          <a:xfrm rot="0">
            <a:off x="12281422" y="9783593"/>
            <a:ext cx="2424112" cy="315447"/>
          </a:xfrm>
          <a:prstGeom prst="rect">
            <a:avLst/>
          </a:prstGeom>
        </p:spPr>
        <p:txBody>
          <a:bodyPr anchor="t" rtlCol="false" tIns="0" lIns="0" bIns="0" rIns="0">
            <a:spAutoFit/>
          </a:bodyPr>
          <a:lstStyle/>
          <a:p>
            <a:pPr algn="ctr" marL="0" indent="0" lvl="0">
              <a:lnSpc>
                <a:spcPts val="2563"/>
              </a:lnSpc>
              <a:spcBef>
                <a:spcPct val="0"/>
              </a:spcBef>
            </a:pPr>
            <a:r>
              <a:rPr lang="en-US" sz="1830">
                <a:solidFill>
                  <a:srgbClr val="FFFFFF">
                    <a:alpha val="69804"/>
                  </a:srgbClr>
                </a:solidFill>
                <a:latin typeface="Montserrat"/>
                <a:ea typeface="Montserrat"/>
                <a:cs typeface="Montserrat"/>
                <a:sym typeface="Montserrat"/>
              </a:rPr>
              <a:t>Sampling Technique</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DAGK6ZY0wTU</dc:identifier>
  <dcterms:modified xsi:type="dcterms:W3CDTF">2011-08-01T06:04:30Z</dcterms:modified>
  <cp:revision>1</cp:revision>
  <dc:title>Data Titans - American Express Campus Challenge 2024</dc:title>
</cp:coreProperties>
</file>