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38"/>
  </p:notesMasterIdLst>
  <p:sldIdLst>
    <p:sldId id="280" r:id="rId2"/>
    <p:sldId id="931" r:id="rId3"/>
    <p:sldId id="932" r:id="rId4"/>
    <p:sldId id="941" r:id="rId5"/>
    <p:sldId id="942" r:id="rId6"/>
    <p:sldId id="935" r:id="rId7"/>
    <p:sldId id="933" r:id="rId8"/>
    <p:sldId id="947" r:id="rId9"/>
    <p:sldId id="946" r:id="rId10"/>
    <p:sldId id="948" r:id="rId11"/>
    <p:sldId id="966" r:id="rId12"/>
    <p:sldId id="934" r:id="rId13"/>
    <p:sldId id="953" r:id="rId14"/>
    <p:sldId id="945" r:id="rId15"/>
    <p:sldId id="957" r:id="rId16"/>
    <p:sldId id="954" r:id="rId17"/>
    <p:sldId id="956" r:id="rId18"/>
    <p:sldId id="950" r:id="rId19"/>
    <p:sldId id="949" r:id="rId20"/>
    <p:sldId id="959" r:id="rId21"/>
    <p:sldId id="952" r:id="rId22"/>
    <p:sldId id="960" r:id="rId23"/>
    <p:sldId id="961" r:id="rId24"/>
    <p:sldId id="951" r:id="rId25"/>
    <p:sldId id="967" r:id="rId26"/>
    <p:sldId id="968" r:id="rId27"/>
    <p:sldId id="969" r:id="rId28"/>
    <p:sldId id="936" r:id="rId29"/>
    <p:sldId id="937" r:id="rId30"/>
    <p:sldId id="963" r:id="rId31"/>
    <p:sldId id="955" r:id="rId32"/>
    <p:sldId id="962" r:id="rId33"/>
    <p:sldId id="964" r:id="rId34"/>
    <p:sldId id="965" r:id="rId35"/>
    <p:sldId id="938" r:id="rId36"/>
    <p:sldId id="939" r:id="rId37"/>
  </p:sldIdLst>
  <p:sldSz cx="9144000" cy="6858000" type="screen4x3"/>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2F181-A004-454E-B405-7E2F0DBF3597}" v="532" dt="2021-10-08T14:25:37.173"/>
    <p1510:client id="{24C24327-DE60-40B8-B232-D915F4237106}" v="3543" dt="2021-10-08T12:59:38.256"/>
    <p1510:client id="{322942AC-EEAB-4525-AA02-EF5E8A26379C}" v="293" dt="2021-10-08T17:39:59.270"/>
    <p1510:client id="{82E5EEC0-BFA2-487A-AA3E-28C9EDE580A6}" v="8" dt="2021-10-08T17:01:00.180"/>
    <p1510:client id="{9D7ECAA0-CE17-444F-9C96-E6C2E0FE2448}" v="1254" dt="2021-10-08T13:51:54.813"/>
    <p1510:client id="{A117156E-664B-4D04-B4CB-2D34E2EE84DF}" v="87" dt="2021-10-08T18:27:05.1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EDC5BD94-317C-49CE-B660-0608B180F243}" type="datetimeFigureOut">
              <a:rPr lang="en-IN" smtClean="0"/>
              <a:t>11-10-2021</a:t>
            </a:fld>
            <a:endParaRPr lang="en-IN"/>
          </a:p>
        </p:txBody>
      </p:sp>
      <p:sp>
        <p:nvSpPr>
          <p:cNvPr id="4" name="Slide Image Placeholder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92AC491C-1328-4F40-B49B-4B9C99C3EC00}" type="slidenum">
              <a:rPr lang="en-IN" smtClean="0"/>
              <a:t>‹#›</a:t>
            </a:fld>
            <a:endParaRPr lang="en-IN"/>
          </a:p>
        </p:txBody>
      </p:sp>
    </p:spTree>
    <p:extLst>
      <p:ext uri="{BB962C8B-B14F-4D97-AF65-F5344CB8AC3E}">
        <p14:creationId xmlns:p14="http://schemas.microsoft.com/office/powerpoint/2010/main" val="2758786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AC491C-1328-4F40-B49B-4B9C99C3EC00}" type="slidenum">
              <a:rPr lang="en-IN" smtClean="0"/>
              <a:t>26</a:t>
            </a:fld>
            <a:endParaRPr lang="en-IN"/>
          </a:p>
        </p:txBody>
      </p:sp>
    </p:spTree>
    <p:extLst>
      <p:ext uri="{BB962C8B-B14F-4D97-AF65-F5344CB8AC3E}">
        <p14:creationId xmlns:p14="http://schemas.microsoft.com/office/powerpoint/2010/main" val="1704237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76E253DE-625B-4569-BF02-589FF780458A}" type="datetime1">
              <a:rPr lang="en-US" smtClean="0"/>
              <a:t>10/11/2021</a:t>
            </a:fld>
            <a:endParaRPr lang="en-US"/>
          </a:p>
        </p:txBody>
      </p:sp>
      <p:sp>
        <p:nvSpPr>
          <p:cNvPr id="5" name="Footer Placeholder 4"/>
          <p:cNvSpPr>
            <a:spLocks noGrp="1"/>
          </p:cNvSpPr>
          <p:nvPr>
            <p:ph type="ftr" sz="quarter" idx="11"/>
          </p:nvPr>
        </p:nvSpPr>
        <p:spPr/>
        <p:txBody>
          <a:bodyPr/>
          <a:lstStyle/>
          <a:p>
            <a:r>
              <a:rPr lang="en-US"/>
              <a:t>Lecture #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928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2D6677-031B-439C-847E-E0E627826BE6}" type="datetime1">
              <a:rPr lang="en-US" smtClean="0"/>
              <a:t>10/11/2021</a:t>
            </a:fld>
            <a:endParaRPr lang="en-US"/>
          </a:p>
        </p:txBody>
      </p:sp>
      <p:sp>
        <p:nvSpPr>
          <p:cNvPr id="5" name="Footer Placeholder 4"/>
          <p:cNvSpPr>
            <a:spLocks noGrp="1"/>
          </p:cNvSpPr>
          <p:nvPr>
            <p:ph type="ftr" sz="quarter" idx="11"/>
          </p:nvPr>
        </p:nvSpPr>
        <p:spPr/>
        <p:txBody>
          <a:bodyPr/>
          <a:lstStyle/>
          <a:p>
            <a:r>
              <a:rPr lang="en-US"/>
              <a:t>Lecture #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0450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678336-07C1-4C1C-8E76-6CE0F7552AA0}" type="datetime1">
              <a:rPr lang="en-US" smtClean="0"/>
              <a:t>10/11/2021</a:t>
            </a:fld>
            <a:endParaRPr lang="en-US"/>
          </a:p>
        </p:txBody>
      </p:sp>
      <p:sp>
        <p:nvSpPr>
          <p:cNvPr id="5" name="Footer Placeholder 4"/>
          <p:cNvSpPr>
            <a:spLocks noGrp="1"/>
          </p:cNvSpPr>
          <p:nvPr>
            <p:ph type="ftr" sz="quarter" idx="11"/>
          </p:nvPr>
        </p:nvSpPr>
        <p:spPr/>
        <p:txBody>
          <a:bodyPr/>
          <a:lstStyle/>
          <a:p>
            <a:r>
              <a:rPr lang="en-US"/>
              <a:t>Lecture #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2903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DF9F-48E1-4487-BDAA-CE8560BF03DE}" type="datetime1">
              <a:rPr lang="en-US" smtClean="0"/>
              <a:t>10/11/2021</a:t>
            </a:fld>
            <a:endParaRPr lang="en-US"/>
          </a:p>
        </p:txBody>
      </p:sp>
      <p:sp>
        <p:nvSpPr>
          <p:cNvPr id="5" name="Footer Placeholder 4"/>
          <p:cNvSpPr>
            <a:spLocks noGrp="1"/>
          </p:cNvSpPr>
          <p:nvPr>
            <p:ph type="ftr" sz="quarter" idx="11"/>
          </p:nvPr>
        </p:nvSpPr>
        <p:spPr/>
        <p:txBody>
          <a:bodyPr/>
          <a:lstStyle/>
          <a:p>
            <a:r>
              <a:rPr lang="en-US"/>
              <a:t>Lecture #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92198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93C85E-2FC0-438C-9AFF-A84210BC6159}" type="datetime1">
              <a:rPr lang="en-US" smtClean="0"/>
              <a:t>10/11/2021</a:t>
            </a:fld>
            <a:endParaRPr lang="en-US"/>
          </a:p>
        </p:txBody>
      </p:sp>
      <p:sp>
        <p:nvSpPr>
          <p:cNvPr id="5" name="Footer Placeholder 4"/>
          <p:cNvSpPr>
            <a:spLocks noGrp="1"/>
          </p:cNvSpPr>
          <p:nvPr>
            <p:ph type="ftr" sz="quarter" idx="11"/>
          </p:nvPr>
        </p:nvSpPr>
        <p:spPr/>
        <p:txBody>
          <a:bodyPr/>
          <a:lstStyle/>
          <a:p>
            <a:r>
              <a:rPr lang="en-US"/>
              <a:t>Lecture #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21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304F8B-EFA0-441C-A30A-AC848ED59805}" type="datetime1">
              <a:rPr lang="en-US" smtClean="0"/>
              <a:t>10/11/2021</a:t>
            </a:fld>
            <a:endParaRPr lang="en-US"/>
          </a:p>
        </p:txBody>
      </p:sp>
      <p:sp>
        <p:nvSpPr>
          <p:cNvPr id="6" name="Footer Placeholder 5"/>
          <p:cNvSpPr>
            <a:spLocks noGrp="1"/>
          </p:cNvSpPr>
          <p:nvPr>
            <p:ph type="ftr" sz="quarter" idx="11"/>
          </p:nvPr>
        </p:nvSpPr>
        <p:spPr/>
        <p:txBody>
          <a:bodyPr/>
          <a:lstStyle/>
          <a:p>
            <a:r>
              <a:rPr lang="en-US"/>
              <a:t>Lecture #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7162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880BE0-0BA7-4242-A94E-008A613688A6}" type="datetime1">
              <a:rPr lang="en-US" smtClean="0"/>
              <a:t>10/11/2021</a:t>
            </a:fld>
            <a:endParaRPr lang="en-US"/>
          </a:p>
        </p:txBody>
      </p:sp>
      <p:sp>
        <p:nvSpPr>
          <p:cNvPr id="8" name="Footer Placeholder 7"/>
          <p:cNvSpPr>
            <a:spLocks noGrp="1"/>
          </p:cNvSpPr>
          <p:nvPr>
            <p:ph type="ftr" sz="quarter" idx="11"/>
          </p:nvPr>
        </p:nvSpPr>
        <p:spPr/>
        <p:txBody>
          <a:bodyPr/>
          <a:lstStyle/>
          <a:p>
            <a:r>
              <a:rPr lang="en-US"/>
              <a:t>Lecture # 1</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564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A5A73C-006D-4E71-8169-ACD49053647C}" type="datetime1">
              <a:rPr lang="en-US" smtClean="0"/>
              <a:t>10/11/2021</a:t>
            </a:fld>
            <a:endParaRPr lang="en-US"/>
          </a:p>
        </p:txBody>
      </p:sp>
      <p:sp>
        <p:nvSpPr>
          <p:cNvPr id="4" name="Footer Placeholder 3"/>
          <p:cNvSpPr>
            <a:spLocks noGrp="1"/>
          </p:cNvSpPr>
          <p:nvPr>
            <p:ph type="ftr" sz="quarter" idx="11"/>
          </p:nvPr>
        </p:nvSpPr>
        <p:spPr/>
        <p:txBody>
          <a:bodyPr/>
          <a:lstStyle/>
          <a:p>
            <a:r>
              <a:rPr lang="en-US"/>
              <a:t>Lecture # 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946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0EFB82-AEE0-4349-A4FE-2D34A2E6E464}" type="datetime1">
              <a:rPr lang="en-US" smtClean="0"/>
              <a:t>10/11/2021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Lecture # 1</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034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7EBE0D4-FCAB-439D-BDF9-CB543D0FE0F2}" type="datetime1">
              <a:rPr lang="en-US" smtClean="0"/>
              <a:t>10/11/2021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Lecture # 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7228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A0EA9-4F76-4B55-89DD-F915F8504C44}" type="datetime1">
              <a:rPr lang="en-US" smtClean="0"/>
              <a:t>10/11/2021</a:t>
            </a:fld>
            <a:endParaRPr lang="en-US"/>
          </a:p>
        </p:txBody>
      </p:sp>
      <p:sp>
        <p:nvSpPr>
          <p:cNvPr id="6" name="Footer Placeholder 5"/>
          <p:cNvSpPr>
            <a:spLocks noGrp="1"/>
          </p:cNvSpPr>
          <p:nvPr>
            <p:ph type="ftr" sz="quarter" idx="11"/>
          </p:nvPr>
        </p:nvSpPr>
        <p:spPr/>
        <p:txBody>
          <a:bodyPr/>
          <a:lstStyle/>
          <a:p>
            <a:r>
              <a:rPr lang="en-US"/>
              <a:t>Lecture #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911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F14660DE-1C8F-4619-B7AA-0E2A5B1C41EE}" type="datetime1">
              <a:rPr lang="en-US" smtClean="0"/>
              <a:t>10/11/2021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Lecture # 1</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54167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thepihut.com/blogs/raspberry-pi-tutorials/hc-sr04-ultrasonic-range-sensor-on-the-raspberry-pi" TargetMode="External"/><Relationship Id="rId3" Type="http://schemas.openxmlformats.org/officeDocument/2006/relationships/hyperlink" Target="https://www.financialexpress.com/industry/kerala-start-ups-sewage-cleaner-robot-attracts-big-attention/1127538/" TargetMode="External"/><Relationship Id="rId7" Type="http://schemas.openxmlformats.org/officeDocument/2006/relationships/hyperlink" Target="https://tutorials-raspberrypi.com/digital-raspberry-pi-scale-weight-sensor-hx711/" TargetMode="External"/><Relationship Id="rId2" Type="http://schemas.openxmlformats.org/officeDocument/2006/relationships/hyperlink" Target="http://www.omnipresenttech.com/cleaningsolutions.php" TargetMode="External"/><Relationship Id="rId1" Type="http://schemas.openxmlformats.org/officeDocument/2006/relationships/slideLayout" Target="../slideLayouts/slideLayout2.xml"/><Relationship Id="rId6" Type="http://schemas.openxmlformats.org/officeDocument/2006/relationships/hyperlink" Target="https://waterbotics.org/real-robots/cleanup/" TargetMode="External"/><Relationship Id="rId5" Type="http://schemas.openxmlformats.org/officeDocument/2006/relationships/hyperlink" Target="https://medium.com/dyson-on/orca-chinas-river-cleaning-robot-929ce62269c4" TargetMode="External"/><Relationship Id="rId4" Type="http://schemas.openxmlformats.org/officeDocument/2006/relationships/hyperlink" Target="https://thelogicalindian.com/environment/hong-kong-startups-solar-powered-aquatic-robot-to-clear-trash-from-water-bodies-runs-for-48-hours-in-single-charge-26676" TargetMode="External"/><Relationship Id="rId9"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F9BEA39C-FF4D-4791-8DA6-1C0C3B119E58}"/>
              </a:ext>
            </a:extLst>
          </p:cNvPr>
          <p:cNvSpPr>
            <a:spLocks noGrp="1"/>
          </p:cNvSpPr>
          <p:nvPr>
            <p:ph type="ctrTitle"/>
          </p:nvPr>
        </p:nvSpPr>
        <p:spPr>
          <a:xfrm>
            <a:off x="687844" y="344510"/>
            <a:ext cx="7768312" cy="406265"/>
          </a:xfrm>
          <a:prstGeom prst="rect">
            <a:avLst/>
          </a:prstGeom>
        </p:spPr>
        <p:txBody>
          <a:bodyPr wrap="square">
            <a:spAutoFit/>
          </a:bodyPr>
          <a:lstStyle/>
          <a:p>
            <a:pPr algn="ctr"/>
            <a:r>
              <a:rPr lang="en-IN" sz="2400" b="1">
                <a:solidFill>
                  <a:schemeClr val="tx1"/>
                </a:solidFill>
                <a:latin typeface="Cambria" panose="02040503050406030204" pitchFamily="18" charset="0"/>
                <a:ea typeface="Cambria" panose="02040503050406030204" pitchFamily="18" charset="0"/>
                <a:cs typeface="Times New Roman" panose="02020603050405020304" pitchFamily="18" charset="0"/>
              </a:rPr>
              <a:t>Design Practicum (IC201P)</a:t>
            </a:r>
          </a:p>
        </p:txBody>
      </p:sp>
      <p:sp>
        <p:nvSpPr>
          <p:cNvPr id="3" name="Subtitle 2"/>
          <p:cNvSpPr>
            <a:spLocks noGrp="1"/>
          </p:cNvSpPr>
          <p:nvPr>
            <p:ph type="subTitle" idx="1"/>
          </p:nvPr>
        </p:nvSpPr>
        <p:spPr>
          <a:xfrm>
            <a:off x="513272" y="4535043"/>
            <a:ext cx="7010400" cy="1658723"/>
          </a:xfrm>
        </p:spPr>
        <p:txBody>
          <a:bodyPr>
            <a:normAutofit/>
          </a:bodyPr>
          <a:lstStyle/>
          <a:p>
            <a:pPr>
              <a:lnSpc>
                <a:spcPct val="100000"/>
              </a:lnSpc>
            </a:pPr>
            <a:r>
              <a:rPr lang="en-US" sz="1800" b="1" cap="none" dirty="0">
                <a:solidFill>
                  <a:schemeClr val="accent2">
                    <a:lumMod val="75000"/>
                  </a:schemeClr>
                </a:solidFill>
                <a:latin typeface="Cambria" panose="02040503050406030204" pitchFamily="18" charset="0"/>
                <a:ea typeface="Cambria" panose="02040503050406030204" pitchFamily="18" charset="0"/>
                <a:cs typeface="Times New Roman" panose="02020603050405020304" pitchFamily="18" charset="0"/>
              </a:rPr>
              <a:t>Under the supervision of</a:t>
            </a:r>
          </a:p>
          <a:p>
            <a:pPr>
              <a:lnSpc>
                <a:spcPct val="100000"/>
              </a:lnSpc>
            </a:pPr>
            <a:r>
              <a:rPr lang="en-US" sz="1800" cap="none" dirty="0">
                <a:solidFill>
                  <a:schemeClr val="accent2">
                    <a:lumMod val="75000"/>
                  </a:schemeClr>
                </a:solidFill>
                <a:latin typeface="Cambria" panose="02040503050406030204" pitchFamily="18" charset="0"/>
                <a:ea typeface="Cambria" panose="02040503050406030204" pitchFamily="18" charset="0"/>
                <a:cs typeface="Times New Roman" panose="02020603050405020304" pitchFamily="18" charset="0"/>
              </a:rPr>
              <a:t>Dr. Hitesh Shrimali</a:t>
            </a:r>
          </a:p>
          <a:p>
            <a:pPr>
              <a:lnSpc>
                <a:spcPct val="100000"/>
              </a:lnSpc>
            </a:pPr>
            <a:r>
              <a:rPr lang="en-US" sz="1800" cap="none" dirty="0">
                <a:solidFill>
                  <a:schemeClr val="accent2">
                    <a:lumMod val="75000"/>
                  </a:schemeClr>
                </a:solidFill>
                <a:latin typeface="Cambria" panose="02040503050406030204" pitchFamily="18" charset="0"/>
                <a:ea typeface="Cambria" panose="02040503050406030204" pitchFamily="18" charset="0"/>
                <a:cs typeface="Times New Roman" panose="02020603050405020304" pitchFamily="18" charset="0"/>
              </a:rPr>
              <a:t>Dr. Prateek Saxena</a:t>
            </a:r>
            <a:endParaRPr lang="en-US" sz="1800" b="1" dirty="0">
              <a:solidFill>
                <a:schemeClr val="accent2">
                  <a:lumMod val="75000"/>
                </a:schemeClr>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456" y="4535043"/>
            <a:ext cx="1963272" cy="1572182"/>
          </a:xfrm>
          <a:prstGeom prst="rect">
            <a:avLst/>
          </a:prstGeom>
        </p:spPr>
      </p:pic>
      <p:sp>
        <p:nvSpPr>
          <p:cNvPr id="8" name="TextBox 7">
            <a:extLst>
              <a:ext uri="{FF2B5EF4-FFF2-40B4-BE49-F238E27FC236}">
                <a16:creationId xmlns:a16="http://schemas.microsoft.com/office/drawing/2014/main" id="{98ADEEA1-4CBF-4B1B-99D9-B64DFD1EF03B}"/>
              </a:ext>
            </a:extLst>
          </p:cNvPr>
          <p:cNvSpPr txBox="1"/>
          <p:nvPr/>
        </p:nvSpPr>
        <p:spPr>
          <a:xfrm>
            <a:off x="1464515" y="1228546"/>
            <a:ext cx="5901544" cy="954107"/>
          </a:xfrm>
          <a:prstGeom prst="rect">
            <a:avLst/>
          </a:prstGeom>
          <a:noFill/>
        </p:spPr>
        <p:txBody>
          <a:bodyPr wrap="square" rtlCol="0">
            <a:spAutoFit/>
          </a:bodyPr>
          <a:lstStyle/>
          <a:p>
            <a:pPr algn="ctr"/>
            <a:r>
              <a:rPr lang="en-US" sz="3200" b="1">
                <a:solidFill>
                  <a:schemeClr val="accent2">
                    <a:lumMod val="75000"/>
                  </a:schemeClr>
                </a:solidFill>
                <a:latin typeface="Cambria" panose="02040503050406030204" pitchFamily="18" charset="0"/>
                <a:ea typeface="Cambria" panose="02040503050406030204" pitchFamily="18" charset="0"/>
                <a:cs typeface="Times New Roman" panose="02020603050405020304" pitchFamily="18" charset="0"/>
              </a:rPr>
              <a:t>PlasBot</a:t>
            </a:r>
          </a:p>
          <a:p>
            <a:pPr algn="ctr"/>
            <a:r>
              <a:rPr lang="en-US" sz="2400" b="1">
                <a:solidFill>
                  <a:schemeClr val="accent2">
                    <a:lumMod val="75000"/>
                  </a:schemeClr>
                </a:solidFill>
                <a:latin typeface="Cambria" panose="02040503050406030204" pitchFamily="18" charset="0"/>
                <a:ea typeface="Cambria" panose="02040503050406030204" pitchFamily="18" charset="0"/>
                <a:cs typeface="Times New Roman" panose="02020603050405020304" pitchFamily="18" charset="0"/>
              </a:rPr>
              <a:t>Tackling the Plastic Problems in Oceania</a:t>
            </a:r>
          </a:p>
        </p:txBody>
      </p:sp>
      <p:sp>
        <p:nvSpPr>
          <p:cNvPr id="2" name="TextBox 1">
            <a:extLst>
              <a:ext uri="{FF2B5EF4-FFF2-40B4-BE49-F238E27FC236}">
                <a16:creationId xmlns:a16="http://schemas.microsoft.com/office/drawing/2014/main" id="{81F359A6-2F21-45CF-B381-FBFC8DAEBC30}"/>
              </a:ext>
            </a:extLst>
          </p:cNvPr>
          <p:cNvSpPr txBox="1"/>
          <p:nvPr/>
        </p:nvSpPr>
        <p:spPr>
          <a:xfrm>
            <a:off x="946211" y="2957095"/>
            <a:ext cx="7251577" cy="1015663"/>
          </a:xfrm>
          <a:prstGeom prst="rect">
            <a:avLst/>
          </a:prstGeom>
          <a:noFill/>
        </p:spPr>
        <p:txBody>
          <a:bodyPr wrap="square" numCol="2" rtlCol="0">
            <a:spAutoFit/>
          </a:bodyPr>
          <a:lstStyle/>
          <a:p>
            <a:pPr algn="ctr"/>
            <a:r>
              <a:rPr lang="en-US" sz="2000" dirty="0">
                <a:latin typeface="Cambria" panose="02040503050406030204" pitchFamily="18" charset="0"/>
                <a:ea typeface="Cambria" panose="02040503050406030204" pitchFamily="18" charset="0"/>
                <a:cs typeface="Times New Roman" panose="02020603050405020304" pitchFamily="18" charset="0"/>
              </a:rPr>
              <a:t>Tanmay.M (B19252) </a:t>
            </a:r>
          </a:p>
          <a:p>
            <a:pPr algn="ctr"/>
            <a:r>
              <a:rPr lang="en-US" sz="2000" dirty="0">
                <a:latin typeface="Cambria" panose="02040503050406030204" pitchFamily="18" charset="0"/>
                <a:ea typeface="Cambria" panose="02040503050406030204" pitchFamily="18" charset="0"/>
                <a:cs typeface="Times New Roman" panose="02020603050405020304" pitchFamily="18" charset="0"/>
              </a:rPr>
              <a:t>Sourav Sehgal (B19059)</a:t>
            </a:r>
          </a:p>
          <a:p>
            <a:pPr algn="ctr"/>
            <a:r>
              <a:rPr lang="en-US" sz="2000" dirty="0">
                <a:latin typeface="Cambria" panose="02040503050406030204" pitchFamily="18" charset="0"/>
                <a:ea typeface="Cambria" panose="02040503050406030204" pitchFamily="18" charset="0"/>
                <a:cs typeface="Times New Roman" panose="02020603050405020304" pitchFamily="18" charset="0"/>
              </a:rPr>
              <a:t> Nikhil(B19217)</a:t>
            </a:r>
          </a:p>
          <a:p>
            <a:pPr algn="ctr"/>
            <a:r>
              <a:rPr lang="en-US" sz="2000" dirty="0" err="1">
                <a:latin typeface="Cambria" panose="02040503050406030204" pitchFamily="18" charset="0"/>
                <a:ea typeface="Cambria" panose="02040503050406030204" pitchFamily="18" charset="0"/>
                <a:cs typeface="Times New Roman" panose="02020603050405020304" pitchFamily="18" charset="0"/>
              </a:rPr>
              <a:t>Ayuj</a:t>
            </a:r>
            <a:r>
              <a:rPr lang="en-US" sz="2000" dirty="0">
                <a:latin typeface="Cambria" panose="02040503050406030204" pitchFamily="18" charset="0"/>
                <a:ea typeface="Cambria" panose="02040503050406030204" pitchFamily="18" charset="0"/>
                <a:cs typeface="Times New Roman" panose="02020603050405020304" pitchFamily="18" charset="0"/>
              </a:rPr>
              <a:t> Panchal (B19099)</a:t>
            </a:r>
          </a:p>
          <a:p>
            <a:pPr algn="ctr"/>
            <a:r>
              <a:rPr lang="en-US" sz="2000" dirty="0">
                <a:latin typeface="Cambria" panose="02040503050406030204" pitchFamily="18" charset="0"/>
                <a:ea typeface="Cambria" panose="02040503050406030204" pitchFamily="18" charset="0"/>
                <a:cs typeface="Times New Roman" panose="02020603050405020304" pitchFamily="18" charset="0"/>
              </a:rPr>
              <a:t>  </a:t>
            </a:r>
            <a:r>
              <a:rPr lang="en-US" sz="2000" dirty="0" err="1">
                <a:latin typeface="Cambria" panose="02040503050406030204" pitchFamily="18" charset="0"/>
                <a:ea typeface="Cambria" panose="02040503050406030204" pitchFamily="18" charset="0"/>
                <a:cs typeface="Times New Roman" panose="02020603050405020304" pitchFamily="18" charset="0"/>
              </a:rPr>
              <a:t>Pritish</a:t>
            </a:r>
            <a:r>
              <a:rPr lang="en-US" sz="2000" dirty="0">
                <a:latin typeface="Cambria" panose="02040503050406030204" pitchFamily="18" charset="0"/>
                <a:ea typeface="Cambria" panose="02040503050406030204" pitchFamily="18" charset="0"/>
                <a:cs typeface="Times New Roman" panose="02020603050405020304" pitchFamily="18" charset="0"/>
              </a:rPr>
              <a:t> </a:t>
            </a:r>
            <a:r>
              <a:rPr lang="en-US" sz="2000" dirty="0" err="1">
                <a:latin typeface="Cambria" panose="02040503050406030204" pitchFamily="18" charset="0"/>
                <a:ea typeface="Cambria" panose="02040503050406030204" pitchFamily="18" charset="0"/>
                <a:cs typeface="Times New Roman" panose="02020603050405020304" pitchFamily="18" charset="0"/>
              </a:rPr>
              <a:t>Chugh</a:t>
            </a:r>
            <a:r>
              <a:rPr lang="en-US" sz="2000" dirty="0">
                <a:latin typeface="Cambria" panose="02040503050406030204" pitchFamily="18" charset="0"/>
                <a:ea typeface="Cambria" panose="02040503050406030204" pitchFamily="18" charset="0"/>
                <a:cs typeface="Times New Roman" panose="02020603050405020304" pitchFamily="18" charset="0"/>
              </a:rPr>
              <a:t> (B19187)</a:t>
            </a:r>
          </a:p>
          <a:p>
            <a:pPr algn="ctr"/>
            <a:r>
              <a:rPr lang="en-US" sz="2000" dirty="0">
                <a:latin typeface="Cambria" panose="02040503050406030204" pitchFamily="18" charset="0"/>
                <a:ea typeface="Cambria" panose="02040503050406030204" pitchFamily="18" charset="0"/>
                <a:cs typeface="Times New Roman" panose="02020603050405020304" pitchFamily="18" charset="0"/>
              </a:rPr>
              <a:t>Piyush (B19179)</a:t>
            </a:r>
          </a:p>
        </p:txBody>
      </p:sp>
      <p:sp>
        <p:nvSpPr>
          <p:cNvPr id="10" name="Subtitle 2">
            <a:extLst>
              <a:ext uri="{FF2B5EF4-FFF2-40B4-BE49-F238E27FC236}">
                <a16:creationId xmlns:a16="http://schemas.microsoft.com/office/drawing/2014/main" id="{AFCC84A7-E684-42AD-BC7A-B0A56AF8B8CF}"/>
              </a:ext>
            </a:extLst>
          </p:cNvPr>
          <p:cNvSpPr txBox="1">
            <a:spLocks/>
          </p:cNvSpPr>
          <p:nvPr/>
        </p:nvSpPr>
        <p:spPr>
          <a:xfrm>
            <a:off x="3660710" y="2428336"/>
            <a:ext cx="1822580" cy="43551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lnSpc>
                <a:spcPct val="100000"/>
              </a:lnSpc>
            </a:pPr>
            <a:r>
              <a:rPr lang="en-US" b="1" cap="none">
                <a:solidFill>
                  <a:schemeClr val="accent2">
                    <a:lumMod val="75000"/>
                  </a:schemeClr>
                </a:solidFill>
                <a:latin typeface="Cambria" panose="02040503050406030204" pitchFamily="18" charset="0"/>
                <a:ea typeface="Cambria" panose="02040503050406030204" pitchFamily="18" charset="0"/>
                <a:cs typeface="Times New Roman" panose="02020603050405020304" pitchFamily="18" charset="0"/>
              </a:rPr>
              <a:t>Group 19</a:t>
            </a:r>
          </a:p>
          <a:p>
            <a:pPr algn="ctr">
              <a:lnSpc>
                <a:spcPct val="100000"/>
              </a:lnSpc>
            </a:pPr>
            <a:endParaRPr lang="en-US" b="1">
              <a:solidFill>
                <a:schemeClr val="accent2">
                  <a:lumMod val="75000"/>
                </a:schemeClr>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539586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AC85-268B-4C10-9CC6-8FC1DE9CB2A5}"/>
              </a:ext>
            </a:extLst>
          </p:cNvPr>
          <p:cNvSpPr>
            <a:spLocks noGrp="1"/>
          </p:cNvSpPr>
          <p:nvPr>
            <p:ph type="title"/>
          </p:nvPr>
        </p:nvSpPr>
        <p:spPr>
          <a:xfrm>
            <a:off x="822960" y="528657"/>
            <a:ext cx="7543800" cy="920497"/>
          </a:xfrm>
        </p:spPr>
        <p:txBody>
          <a:bodyPr/>
          <a:lstStyle/>
          <a:p>
            <a:pPr algn="ctr"/>
            <a:r>
              <a:rPr lang="en-IN">
                <a:latin typeface="Cambria" panose="02040503050406030204" pitchFamily="18" charset="0"/>
                <a:ea typeface="Cambria" panose="02040503050406030204" pitchFamily="18" charset="0"/>
              </a:rPr>
              <a:t>Market Research</a:t>
            </a:r>
          </a:p>
        </p:txBody>
      </p:sp>
      <p:sp>
        <p:nvSpPr>
          <p:cNvPr id="3" name="Content Placeholder 2">
            <a:extLst>
              <a:ext uri="{FF2B5EF4-FFF2-40B4-BE49-F238E27FC236}">
                <a16:creationId xmlns:a16="http://schemas.microsoft.com/office/drawing/2014/main" id="{5139E853-0181-47ED-BBE1-04E6D9517270}"/>
              </a:ext>
            </a:extLst>
          </p:cNvPr>
          <p:cNvSpPr>
            <a:spLocks noGrp="1"/>
          </p:cNvSpPr>
          <p:nvPr>
            <p:ph idx="1"/>
          </p:nvPr>
        </p:nvSpPr>
        <p:spPr/>
        <p:txBody>
          <a:bodyPr vert="horz" lIns="0" tIns="45720" rIns="0" bIns="45720" rtlCol="0" anchor="t">
            <a:normAutofit fontScale="85000" lnSpcReduction="20000"/>
          </a:bodyPr>
          <a:lstStyle/>
          <a:p>
            <a:pPr marL="514350" indent="-514350">
              <a:buFont typeface="+mj-lt"/>
              <a:buAutoNum type="arabicPeriod" startAt="2"/>
            </a:pPr>
            <a:r>
              <a:rPr lang="en-IN" sz="2600" b="1" dirty="0">
                <a:solidFill>
                  <a:schemeClr val="accent1"/>
                </a:solidFill>
                <a:latin typeface="Cambria"/>
                <a:ea typeface="Cambria"/>
                <a:cs typeface="Calibri"/>
              </a:rPr>
              <a:t>How our product is different from other products?</a:t>
            </a:r>
          </a:p>
          <a:p>
            <a:pPr marL="200660" lvl="1" indent="0">
              <a:buNone/>
            </a:pPr>
            <a:endParaRPr lang="en-IN" sz="2300" b="1" dirty="0">
              <a:latin typeface="Cambria"/>
              <a:ea typeface="Cambria"/>
              <a:cs typeface="+mn-lt"/>
            </a:endParaRPr>
          </a:p>
          <a:p>
            <a:pPr marL="726440" lvl="2" indent="-342900">
              <a:buFont typeface="Arial" panose="020B0604020202020204" pitchFamily="34" charset="0"/>
              <a:buChar char="•"/>
            </a:pPr>
            <a:r>
              <a:rPr lang="en-US" sz="1900" dirty="0">
                <a:latin typeface="Cambria"/>
                <a:ea typeface="Cambria"/>
                <a:cs typeface="+mn-lt"/>
              </a:rPr>
              <a:t>Semi-automatic bot</a:t>
            </a:r>
          </a:p>
          <a:p>
            <a:pPr marL="726440" lvl="2" indent="-342900">
              <a:buFont typeface="Arial" panose="020B0604020202020204" pitchFamily="34" charset="0"/>
              <a:buChar char="•"/>
            </a:pPr>
            <a:endParaRPr lang="en-US" sz="1900" dirty="0">
              <a:latin typeface="Cambria"/>
              <a:ea typeface="Cambria"/>
              <a:cs typeface="+mn-lt"/>
            </a:endParaRPr>
          </a:p>
          <a:p>
            <a:pPr marL="726440" lvl="2" indent="-342900">
              <a:buFont typeface="Arial" panose="020B0604020202020204" pitchFamily="34" charset="0"/>
              <a:buChar char="•"/>
            </a:pPr>
            <a:r>
              <a:rPr lang="en-US" sz="1900" dirty="0">
                <a:latin typeface="Cambria"/>
                <a:ea typeface="Cambria"/>
                <a:cs typeface="+mn-lt"/>
              </a:rPr>
              <a:t>Simpler Mechanism</a:t>
            </a:r>
          </a:p>
          <a:p>
            <a:pPr marL="726440" lvl="2" indent="-342900">
              <a:buFont typeface="Arial" panose="020B0604020202020204" pitchFamily="34" charset="0"/>
              <a:buChar char="•"/>
            </a:pPr>
            <a:endParaRPr lang="en-US" sz="1900" dirty="0">
              <a:latin typeface="Cambria"/>
              <a:ea typeface="Cambria"/>
              <a:cs typeface="+mn-lt"/>
            </a:endParaRPr>
          </a:p>
          <a:p>
            <a:pPr marL="726440" lvl="2" indent="-342900">
              <a:buFont typeface="Arial" panose="020B0604020202020204" pitchFamily="34" charset="0"/>
              <a:buChar char="•"/>
            </a:pPr>
            <a:r>
              <a:rPr lang="en-US" sz="1900" dirty="0">
                <a:latin typeface="Cambria"/>
                <a:ea typeface="Cambria"/>
                <a:cs typeface="+mn-lt"/>
              </a:rPr>
              <a:t>Small size</a:t>
            </a:r>
          </a:p>
          <a:p>
            <a:pPr marL="726440" lvl="2" indent="-342900">
              <a:buFont typeface="Arial" panose="020B0604020202020204" pitchFamily="34" charset="0"/>
              <a:buChar char="•"/>
            </a:pPr>
            <a:endParaRPr lang="en-US" sz="1900" dirty="0">
              <a:latin typeface="Cambria"/>
              <a:ea typeface="Cambria"/>
              <a:cs typeface="+mn-lt"/>
            </a:endParaRPr>
          </a:p>
          <a:p>
            <a:pPr marL="726440" lvl="2" indent="-342900">
              <a:buFont typeface="Arial" panose="020B0604020202020204" pitchFamily="34" charset="0"/>
              <a:buChar char="•"/>
            </a:pPr>
            <a:r>
              <a:rPr lang="en-US" sz="1900" dirty="0">
                <a:latin typeface="Cambria"/>
                <a:ea typeface="Cambria"/>
                <a:cs typeface="+mn-lt"/>
              </a:rPr>
              <a:t>Affordable </a:t>
            </a:r>
          </a:p>
          <a:p>
            <a:pPr marL="726440" lvl="2" indent="-342900">
              <a:buFont typeface="Arial" panose="020B0604020202020204" pitchFamily="34" charset="0"/>
              <a:buChar char="•"/>
            </a:pPr>
            <a:endParaRPr lang="en-US" sz="1900" dirty="0">
              <a:latin typeface="Cambria"/>
              <a:ea typeface="Cambria"/>
              <a:cs typeface="+mn-lt"/>
            </a:endParaRPr>
          </a:p>
          <a:p>
            <a:pPr marL="726440" lvl="2" indent="-342900">
              <a:buFont typeface="Arial" panose="020B0604020202020204" pitchFamily="34" charset="0"/>
              <a:buChar char="•"/>
            </a:pPr>
            <a:r>
              <a:rPr lang="en-US" sz="1900" dirty="0">
                <a:latin typeface="Cambria"/>
                <a:ea typeface="Cambria"/>
                <a:cs typeface="+mn-lt"/>
              </a:rPr>
              <a:t>Effective Collection of Plastic.</a:t>
            </a:r>
          </a:p>
          <a:p>
            <a:pPr marL="726440" lvl="2" indent="-342900">
              <a:buFont typeface="Arial" panose="020B0604020202020204" pitchFamily="34" charset="0"/>
              <a:buChar char="•"/>
            </a:pPr>
            <a:endParaRPr lang="en-US" sz="1900" dirty="0">
              <a:latin typeface="Cambria"/>
              <a:ea typeface="Cambria"/>
              <a:cs typeface="+mn-lt"/>
            </a:endParaRPr>
          </a:p>
          <a:p>
            <a:pPr marL="726440" lvl="2" indent="-342900">
              <a:buFont typeface="Arial" panose="020B0604020202020204" pitchFamily="34" charset="0"/>
              <a:buChar char="•"/>
            </a:pPr>
            <a:r>
              <a:rPr lang="en-US" sz="1900" dirty="0">
                <a:latin typeface="Cambria"/>
                <a:ea typeface="Cambria"/>
                <a:cs typeface="+mn-lt"/>
              </a:rPr>
              <a:t>Good Battery Life.</a:t>
            </a:r>
          </a:p>
          <a:p>
            <a:pPr marL="383540" lvl="2" indent="0">
              <a:buNone/>
            </a:pPr>
            <a:endParaRPr lang="en-US" sz="1900" dirty="0">
              <a:latin typeface="Cambria"/>
              <a:ea typeface="Cambria"/>
              <a:cs typeface="+mn-lt"/>
            </a:endParaRPr>
          </a:p>
          <a:p>
            <a:pPr marL="383540" lvl="2" indent="0">
              <a:buNone/>
            </a:pPr>
            <a:r>
              <a:rPr lang="en-US" sz="2400" dirty="0">
                <a:latin typeface="Cambria"/>
                <a:ea typeface="Cambria"/>
                <a:cs typeface="+mn-lt"/>
              </a:rPr>
              <a:t>Market Price: ~ Rs. 18000/-</a:t>
            </a:r>
          </a:p>
          <a:p>
            <a:pPr marL="726440" lvl="2" indent="-342900">
              <a:buFont typeface="Wingdings" panose="05000000000000000000" pitchFamily="2" charset="2"/>
              <a:buChar char="Ø"/>
            </a:pPr>
            <a:endParaRPr lang="en-US" sz="1900" dirty="0">
              <a:latin typeface="Cambria"/>
              <a:ea typeface="Cambria"/>
              <a:cs typeface="+mn-lt"/>
            </a:endParaRPr>
          </a:p>
          <a:p>
            <a:pPr marL="383540" lvl="2" indent="0">
              <a:buNone/>
            </a:pPr>
            <a:endParaRPr lang="en-US" sz="2300" dirty="0">
              <a:latin typeface="Cambria"/>
              <a:ea typeface="Cambria"/>
              <a:cs typeface="+mn-lt"/>
            </a:endParaRPr>
          </a:p>
          <a:p>
            <a:pPr marL="726440" lvl="2" indent="-342900">
              <a:buFont typeface="Wingdings" panose="05000000000000000000" pitchFamily="2" charset="2"/>
              <a:buChar char="Ø"/>
            </a:pPr>
            <a:endParaRPr lang="en-US" sz="2300" b="1" dirty="0">
              <a:latin typeface="Cambria"/>
              <a:ea typeface="Cambria"/>
              <a:cs typeface="+mn-lt"/>
            </a:endParaRPr>
          </a:p>
          <a:p>
            <a:pPr marL="726440" lvl="2" indent="-342900">
              <a:buFont typeface="Wingdings" panose="05000000000000000000" pitchFamily="2" charset="2"/>
              <a:buChar char="Ø"/>
            </a:pPr>
            <a:endParaRPr lang="en-US" sz="2300" b="1" dirty="0">
              <a:latin typeface="Cambria"/>
              <a:ea typeface="Cambria"/>
              <a:cs typeface="+mn-lt"/>
            </a:endParaRPr>
          </a:p>
          <a:p>
            <a:pPr marL="726440" lvl="2" indent="-342900">
              <a:buFont typeface="Wingdings" panose="05000000000000000000" pitchFamily="2" charset="2"/>
              <a:buChar char="Ø"/>
            </a:pPr>
            <a:endParaRPr lang="en-IN" sz="2300" b="1" dirty="0">
              <a:latin typeface="Cambria"/>
              <a:ea typeface="Cambria"/>
              <a:cs typeface="+mn-lt"/>
            </a:endParaRPr>
          </a:p>
          <a:p>
            <a:pPr marL="726440" lvl="2" indent="-342900">
              <a:buFont typeface="Wingdings" panose="05000000000000000000" pitchFamily="2" charset="2"/>
              <a:buChar char="Ø"/>
            </a:pPr>
            <a:endParaRPr lang="en-IN" sz="2300" b="1" dirty="0">
              <a:latin typeface="Cambria"/>
              <a:ea typeface="Cambria"/>
              <a:cs typeface="+mn-lt"/>
            </a:endParaRPr>
          </a:p>
        </p:txBody>
      </p:sp>
      <p:sp>
        <p:nvSpPr>
          <p:cNvPr id="4" name="Slide Number Placeholder 3">
            <a:extLst>
              <a:ext uri="{FF2B5EF4-FFF2-40B4-BE49-F238E27FC236}">
                <a16:creationId xmlns:a16="http://schemas.microsoft.com/office/drawing/2014/main" id="{A9B1B134-CFB1-4DE4-B22E-6CB6F45A0562}"/>
              </a:ext>
            </a:extLst>
          </p:cNvPr>
          <p:cNvSpPr>
            <a:spLocks noGrp="1"/>
          </p:cNvSpPr>
          <p:nvPr>
            <p:ph type="sldNum" sz="quarter" idx="12"/>
          </p:nvPr>
        </p:nvSpPr>
        <p:spPr/>
        <p:txBody>
          <a:bodyPr/>
          <a:lstStyle/>
          <a:p>
            <a:fld id="{B6F15528-21DE-4FAA-801E-634DDDAF4B2B}" type="slidenum">
              <a:rPr lang="en-US" smtClean="0">
                <a:latin typeface="Cambria" panose="02040503050406030204" pitchFamily="18" charset="0"/>
                <a:ea typeface="Cambria" panose="02040503050406030204" pitchFamily="18" charset="0"/>
              </a:rPr>
              <a:pPr/>
              <a:t>10</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18ADE91C-A643-4F47-A759-C95FA3898A04}"/>
              </a:ext>
            </a:extLst>
          </p:cNvPr>
          <p:cNvPicPr>
            <a:picLocks noChangeAspect="1"/>
          </p:cNvPicPr>
          <p:nvPr/>
        </p:nvPicPr>
        <p:blipFill>
          <a:blip r:embed="rId2"/>
          <a:stretch>
            <a:fillRect/>
          </a:stretch>
        </p:blipFill>
        <p:spPr>
          <a:xfrm>
            <a:off x="0" y="0"/>
            <a:ext cx="993648" cy="796152"/>
          </a:xfrm>
          <a:prstGeom prst="rect">
            <a:avLst/>
          </a:prstGeom>
        </p:spPr>
      </p:pic>
    </p:spTree>
    <p:extLst>
      <p:ext uri="{BB962C8B-B14F-4D97-AF65-F5344CB8AC3E}">
        <p14:creationId xmlns:p14="http://schemas.microsoft.com/office/powerpoint/2010/main" val="1353233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AC85-268B-4C10-9CC6-8FC1DE9CB2A5}"/>
              </a:ext>
            </a:extLst>
          </p:cNvPr>
          <p:cNvSpPr>
            <a:spLocks noGrp="1"/>
          </p:cNvSpPr>
          <p:nvPr>
            <p:ph type="title"/>
          </p:nvPr>
        </p:nvSpPr>
        <p:spPr>
          <a:xfrm>
            <a:off x="822960" y="528657"/>
            <a:ext cx="7543800" cy="920497"/>
          </a:xfrm>
        </p:spPr>
        <p:txBody>
          <a:bodyPr/>
          <a:lstStyle/>
          <a:p>
            <a:pPr algn="ctr"/>
            <a:r>
              <a:rPr lang="en-IN">
                <a:latin typeface="Cambria" panose="02040503050406030204" pitchFamily="18" charset="0"/>
                <a:ea typeface="Cambria" panose="02040503050406030204" pitchFamily="18" charset="0"/>
              </a:rPr>
              <a:t>Market Research</a:t>
            </a:r>
          </a:p>
        </p:txBody>
      </p:sp>
      <p:sp>
        <p:nvSpPr>
          <p:cNvPr id="3" name="Content Placeholder 2">
            <a:extLst>
              <a:ext uri="{FF2B5EF4-FFF2-40B4-BE49-F238E27FC236}">
                <a16:creationId xmlns:a16="http://schemas.microsoft.com/office/drawing/2014/main" id="{5139E853-0181-47ED-BBE1-04E6D9517270}"/>
              </a:ext>
            </a:extLst>
          </p:cNvPr>
          <p:cNvSpPr>
            <a:spLocks noGrp="1"/>
          </p:cNvSpPr>
          <p:nvPr>
            <p:ph idx="1"/>
          </p:nvPr>
        </p:nvSpPr>
        <p:spPr>
          <a:xfrm>
            <a:off x="865562" y="1708779"/>
            <a:ext cx="7543801" cy="4023360"/>
          </a:xfrm>
        </p:spPr>
        <p:txBody>
          <a:bodyPr vert="horz" lIns="0" tIns="45720" rIns="0" bIns="45720" rtlCol="0" anchor="t">
            <a:normAutofit/>
          </a:bodyPr>
          <a:lstStyle/>
          <a:p>
            <a:pPr marL="514350" indent="-514350">
              <a:buFont typeface="+mj-lt"/>
              <a:buAutoNum type="arabicPeriod" startAt="2"/>
            </a:pPr>
            <a:r>
              <a:rPr lang="en-IN" sz="2600" b="1" dirty="0">
                <a:solidFill>
                  <a:schemeClr val="accent1"/>
                </a:solidFill>
                <a:latin typeface="Cambria"/>
                <a:ea typeface="Cambria"/>
                <a:cs typeface="Calibri"/>
              </a:rPr>
              <a:t>How our product is different from other      products?</a:t>
            </a:r>
          </a:p>
          <a:p>
            <a:pPr marL="200660" lvl="1" indent="0">
              <a:buNone/>
            </a:pPr>
            <a:endParaRPr lang="en-IN" sz="2300" b="1" dirty="0">
              <a:latin typeface="Cambria"/>
              <a:ea typeface="Cambria"/>
              <a:cs typeface="+mn-lt"/>
            </a:endParaRPr>
          </a:p>
          <a:p>
            <a:pPr marL="383540" lvl="2" indent="0">
              <a:buNone/>
            </a:pPr>
            <a:endParaRPr lang="en-US" sz="1900" dirty="0">
              <a:latin typeface="Cambria"/>
              <a:ea typeface="Cambria"/>
              <a:cs typeface="+mn-lt"/>
            </a:endParaRPr>
          </a:p>
          <a:p>
            <a:pPr marL="383540" lvl="2" indent="0">
              <a:buNone/>
            </a:pPr>
            <a:endParaRPr lang="en-US" sz="2300" dirty="0">
              <a:latin typeface="Cambria"/>
              <a:ea typeface="Cambria"/>
              <a:cs typeface="+mn-lt"/>
            </a:endParaRPr>
          </a:p>
          <a:p>
            <a:pPr marL="726440" lvl="2" indent="-342900">
              <a:buFont typeface="Wingdings" panose="05000000000000000000" pitchFamily="2" charset="2"/>
              <a:buChar char="Ø"/>
            </a:pPr>
            <a:endParaRPr lang="en-US" sz="2300" b="1" dirty="0">
              <a:latin typeface="Cambria"/>
              <a:ea typeface="Cambria"/>
              <a:cs typeface="+mn-lt"/>
            </a:endParaRPr>
          </a:p>
          <a:p>
            <a:pPr marL="726440" lvl="2" indent="-342900">
              <a:buFont typeface="Wingdings" panose="05000000000000000000" pitchFamily="2" charset="2"/>
              <a:buChar char="Ø"/>
            </a:pPr>
            <a:endParaRPr lang="en-US" sz="2300" b="1" dirty="0">
              <a:latin typeface="Cambria"/>
              <a:ea typeface="Cambria"/>
              <a:cs typeface="+mn-lt"/>
            </a:endParaRPr>
          </a:p>
          <a:p>
            <a:pPr marL="726440" lvl="2" indent="-342900">
              <a:buFont typeface="Wingdings" panose="05000000000000000000" pitchFamily="2" charset="2"/>
              <a:buChar char="Ø"/>
            </a:pPr>
            <a:endParaRPr lang="en-IN" sz="2300" b="1" dirty="0">
              <a:latin typeface="Cambria"/>
              <a:ea typeface="Cambria"/>
              <a:cs typeface="+mn-lt"/>
            </a:endParaRPr>
          </a:p>
          <a:p>
            <a:pPr marL="726440" lvl="2" indent="-342900">
              <a:buFont typeface="Wingdings" panose="05000000000000000000" pitchFamily="2" charset="2"/>
              <a:buChar char="Ø"/>
            </a:pPr>
            <a:endParaRPr lang="en-IN" sz="2300" b="1" dirty="0">
              <a:latin typeface="Cambria"/>
              <a:ea typeface="Cambria"/>
              <a:cs typeface="+mn-lt"/>
            </a:endParaRPr>
          </a:p>
        </p:txBody>
      </p:sp>
      <p:sp>
        <p:nvSpPr>
          <p:cNvPr id="4" name="Slide Number Placeholder 3">
            <a:extLst>
              <a:ext uri="{FF2B5EF4-FFF2-40B4-BE49-F238E27FC236}">
                <a16:creationId xmlns:a16="http://schemas.microsoft.com/office/drawing/2014/main" id="{A9B1B134-CFB1-4DE4-B22E-6CB6F45A0562}"/>
              </a:ext>
            </a:extLst>
          </p:cNvPr>
          <p:cNvSpPr>
            <a:spLocks noGrp="1"/>
          </p:cNvSpPr>
          <p:nvPr>
            <p:ph type="sldNum" sz="quarter" idx="12"/>
          </p:nvPr>
        </p:nvSpPr>
        <p:spPr/>
        <p:txBody>
          <a:bodyPr/>
          <a:lstStyle/>
          <a:p>
            <a:fld id="{B6F15528-21DE-4FAA-801E-634DDDAF4B2B}" type="slidenum">
              <a:rPr lang="en-US" smtClean="0">
                <a:latin typeface="Cambria" panose="02040503050406030204" pitchFamily="18" charset="0"/>
                <a:ea typeface="Cambria" panose="02040503050406030204" pitchFamily="18" charset="0"/>
              </a:rPr>
              <a:pPr/>
              <a:t>11</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18ADE91C-A643-4F47-A759-C95FA3898A04}"/>
              </a:ext>
            </a:extLst>
          </p:cNvPr>
          <p:cNvPicPr>
            <a:picLocks noChangeAspect="1"/>
          </p:cNvPicPr>
          <p:nvPr/>
        </p:nvPicPr>
        <p:blipFill>
          <a:blip r:embed="rId2"/>
          <a:stretch>
            <a:fillRect/>
          </a:stretch>
        </p:blipFill>
        <p:spPr>
          <a:xfrm>
            <a:off x="0" y="0"/>
            <a:ext cx="993648" cy="796152"/>
          </a:xfrm>
          <a:prstGeom prst="rect">
            <a:avLst/>
          </a:prstGeom>
        </p:spPr>
      </p:pic>
      <p:graphicFrame>
        <p:nvGraphicFramePr>
          <p:cNvPr id="6" name="Table 6">
            <a:extLst>
              <a:ext uri="{FF2B5EF4-FFF2-40B4-BE49-F238E27FC236}">
                <a16:creationId xmlns:a16="http://schemas.microsoft.com/office/drawing/2014/main" id="{93328419-30CC-4963-9572-23A9DFA4DC81}"/>
              </a:ext>
            </a:extLst>
          </p:cNvPr>
          <p:cNvGraphicFramePr>
            <a:graphicFrameLocks noGrp="1"/>
          </p:cNvGraphicFramePr>
          <p:nvPr>
            <p:extLst>
              <p:ext uri="{D42A27DB-BD31-4B8C-83A1-F6EECF244321}">
                <p14:modId xmlns:p14="http://schemas.microsoft.com/office/powerpoint/2010/main" val="3289252052"/>
              </p:ext>
            </p:extLst>
          </p:nvPr>
        </p:nvGraphicFramePr>
        <p:xfrm>
          <a:off x="1506279" y="2478852"/>
          <a:ext cx="6772159" cy="3757185"/>
        </p:xfrm>
        <a:graphic>
          <a:graphicData uri="http://schemas.openxmlformats.org/drawingml/2006/table">
            <a:tbl>
              <a:tblPr firstRow="1" bandRow="1">
                <a:tableStyleId>{5C22544A-7EE6-4342-B048-85BDC9FD1C3A}</a:tableStyleId>
              </a:tblPr>
              <a:tblGrid>
                <a:gridCol w="3321698">
                  <a:extLst>
                    <a:ext uri="{9D8B030D-6E8A-4147-A177-3AD203B41FA5}">
                      <a16:colId xmlns:a16="http://schemas.microsoft.com/office/drawing/2014/main" val="39638387"/>
                    </a:ext>
                  </a:extLst>
                </a:gridCol>
                <a:gridCol w="3450461">
                  <a:extLst>
                    <a:ext uri="{9D8B030D-6E8A-4147-A177-3AD203B41FA5}">
                      <a16:colId xmlns:a16="http://schemas.microsoft.com/office/drawing/2014/main" val="764721003"/>
                    </a:ext>
                  </a:extLst>
                </a:gridCol>
              </a:tblGrid>
              <a:tr h="373905">
                <a:tc>
                  <a:txBody>
                    <a:bodyPr/>
                    <a:lstStyle/>
                    <a:p>
                      <a:pPr algn="ctr"/>
                      <a:r>
                        <a:rPr lang="en-IN" sz="1600" dirty="0"/>
                        <a:t>Existing Products</a:t>
                      </a:r>
                    </a:p>
                  </a:txBody>
                  <a:tcPr/>
                </a:tc>
                <a:tc>
                  <a:txBody>
                    <a:bodyPr/>
                    <a:lstStyle/>
                    <a:p>
                      <a:pPr algn="ctr"/>
                      <a:r>
                        <a:rPr lang="en-IN" sz="1600" dirty="0"/>
                        <a:t>PlasBot</a:t>
                      </a:r>
                    </a:p>
                  </a:txBody>
                  <a:tcPr/>
                </a:tc>
                <a:extLst>
                  <a:ext uri="{0D108BD9-81ED-4DB2-BD59-A6C34878D82A}">
                    <a16:rowId xmlns:a16="http://schemas.microsoft.com/office/drawing/2014/main" val="535041104"/>
                  </a:ext>
                </a:extLst>
              </a:tr>
              <a:tr h="1038202">
                <a:tc>
                  <a:txBody>
                    <a:bodyPr/>
                    <a:lstStyle/>
                    <a:p>
                      <a:pPr algn="ctr"/>
                      <a:r>
                        <a:rPr lang="en-US" sz="1600" dirty="0"/>
                        <a:t>Mainly remote controlled or are preprogrammed to follow a particular path. </a:t>
                      </a:r>
                      <a:endParaRPr lang="en-IN" sz="1600" dirty="0"/>
                    </a:p>
                  </a:txBody>
                  <a:tcPr/>
                </a:tc>
                <a:tc>
                  <a:txBody>
                    <a:bodyPr/>
                    <a:lstStyle/>
                    <a:p>
                      <a:pPr algn="ctr"/>
                      <a:r>
                        <a:rPr lang="en-IN" sz="1600" dirty="0"/>
                        <a:t>Semi-automatic, </a:t>
                      </a:r>
                      <a:r>
                        <a:rPr lang="en-US" sz="1600" dirty="0"/>
                        <a:t>works </a:t>
                      </a:r>
                    </a:p>
                    <a:p>
                      <a:pPr algn="ctr"/>
                      <a:r>
                        <a:rPr lang="en-US" sz="1600" dirty="0"/>
                        <a:t>autonomously for over water while for under water operations, manual instructions are  required.</a:t>
                      </a:r>
                      <a:endParaRPr lang="en-IN" sz="1600" dirty="0"/>
                    </a:p>
                  </a:txBody>
                  <a:tcPr/>
                </a:tc>
                <a:extLst>
                  <a:ext uri="{0D108BD9-81ED-4DB2-BD59-A6C34878D82A}">
                    <a16:rowId xmlns:a16="http://schemas.microsoft.com/office/drawing/2014/main" val="1421991429"/>
                  </a:ext>
                </a:extLst>
              </a:tr>
              <a:tr h="563595">
                <a:tc>
                  <a:txBody>
                    <a:bodyPr/>
                    <a:lstStyle/>
                    <a:p>
                      <a:pPr algn="ctr"/>
                      <a:r>
                        <a:rPr lang="en-IN" sz="1600" dirty="0"/>
                        <a:t>Quite expensive. </a:t>
                      </a:r>
                      <a:r>
                        <a:rPr lang="en-US" sz="1600" dirty="0"/>
                        <a:t>Not affordable by everyone</a:t>
                      </a:r>
                      <a:endParaRPr lang="en-IN" sz="1600" dirty="0"/>
                    </a:p>
                  </a:txBody>
                  <a:tcPr/>
                </a:tc>
                <a:tc>
                  <a:txBody>
                    <a:bodyPr/>
                    <a:lstStyle/>
                    <a:p>
                      <a:pPr algn="ctr"/>
                      <a:r>
                        <a:rPr lang="en-IN" sz="1600" dirty="0"/>
                        <a:t>Affordable by anyone.</a:t>
                      </a:r>
                    </a:p>
                  </a:txBody>
                  <a:tcPr/>
                </a:tc>
                <a:extLst>
                  <a:ext uri="{0D108BD9-81ED-4DB2-BD59-A6C34878D82A}">
                    <a16:rowId xmlns:a16="http://schemas.microsoft.com/office/drawing/2014/main" val="3469114430"/>
                  </a:ext>
                </a:extLst>
              </a:tr>
              <a:tr h="331567">
                <a:tc>
                  <a:txBody>
                    <a:bodyPr/>
                    <a:lstStyle/>
                    <a:p>
                      <a:pPr algn="ctr"/>
                      <a:r>
                        <a:rPr lang="en-IN" sz="1600" dirty="0"/>
                        <a:t>Big Size</a:t>
                      </a:r>
                    </a:p>
                  </a:txBody>
                  <a:tcPr/>
                </a:tc>
                <a:tc>
                  <a:txBody>
                    <a:bodyPr/>
                    <a:lstStyle/>
                    <a:p>
                      <a:pPr algn="ctr"/>
                      <a:r>
                        <a:rPr lang="en-IN" sz="1600" dirty="0"/>
                        <a:t>Relatively smaller Size</a:t>
                      </a:r>
                    </a:p>
                  </a:txBody>
                  <a:tcPr/>
                </a:tc>
                <a:extLst>
                  <a:ext uri="{0D108BD9-81ED-4DB2-BD59-A6C34878D82A}">
                    <a16:rowId xmlns:a16="http://schemas.microsoft.com/office/drawing/2014/main" val="2762793290"/>
                  </a:ext>
                </a:extLst>
              </a:tr>
              <a:tr h="800899">
                <a:tc>
                  <a:txBody>
                    <a:bodyPr/>
                    <a:lstStyle/>
                    <a:p>
                      <a:pPr algn="ctr"/>
                      <a:r>
                        <a:rPr lang="en-US" sz="1600" dirty="0"/>
                        <a:t>Difficult to collect garbage at </a:t>
                      </a:r>
                    </a:p>
                    <a:p>
                      <a:pPr algn="ctr"/>
                      <a:r>
                        <a:rPr lang="en-US" sz="1600" dirty="0"/>
                        <a:t>the banks.</a:t>
                      </a:r>
                    </a:p>
                    <a:p>
                      <a:pPr algn="ctr"/>
                      <a:endParaRPr lang="en-IN" sz="1600" dirty="0"/>
                    </a:p>
                  </a:txBody>
                  <a:tcPr/>
                </a:tc>
                <a:tc>
                  <a:txBody>
                    <a:bodyPr/>
                    <a:lstStyle/>
                    <a:p>
                      <a:pPr algn="ctr"/>
                      <a:r>
                        <a:rPr lang="en-US" sz="1600" dirty="0"/>
                        <a:t>Effective in eliminating plastic wastes from banks.</a:t>
                      </a:r>
                      <a:endParaRPr lang="en-IN" sz="1600" dirty="0"/>
                    </a:p>
                  </a:txBody>
                  <a:tcPr/>
                </a:tc>
                <a:extLst>
                  <a:ext uri="{0D108BD9-81ED-4DB2-BD59-A6C34878D82A}">
                    <a16:rowId xmlns:a16="http://schemas.microsoft.com/office/drawing/2014/main" val="3290795402"/>
                  </a:ext>
                </a:extLst>
              </a:tr>
              <a:tr h="563595">
                <a:tc>
                  <a:txBody>
                    <a:bodyPr/>
                    <a:lstStyle/>
                    <a:p>
                      <a:pPr algn="ctr"/>
                      <a:r>
                        <a:rPr lang="en-US" sz="1600" dirty="0"/>
                        <a:t> Cannot be used at small scale</a:t>
                      </a:r>
                      <a:endParaRPr lang="en-IN" sz="1600" dirty="0"/>
                    </a:p>
                  </a:txBody>
                  <a:tcPr/>
                </a:tc>
                <a:tc>
                  <a:txBody>
                    <a:bodyPr/>
                    <a:lstStyle/>
                    <a:p>
                      <a:pPr algn="ctr"/>
                      <a:r>
                        <a:rPr lang="en-IN" sz="1600" dirty="0"/>
                        <a:t>Can be used at both small and large scale.</a:t>
                      </a:r>
                    </a:p>
                  </a:txBody>
                  <a:tcPr/>
                </a:tc>
                <a:extLst>
                  <a:ext uri="{0D108BD9-81ED-4DB2-BD59-A6C34878D82A}">
                    <a16:rowId xmlns:a16="http://schemas.microsoft.com/office/drawing/2014/main" val="217346076"/>
                  </a:ext>
                </a:extLst>
              </a:tr>
            </a:tbl>
          </a:graphicData>
        </a:graphic>
      </p:graphicFrame>
    </p:spTree>
    <p:extLst>
      <p:ext uri="{BB962C8B-B14F-4D97-AF65-F5344CB8AC3E}">
        <p14:creationId xmlns:p14="http://schemas.microsoft.com/office/powerpoint/2010/main" val="319719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A783-4B65-4682-8CE2-FB476E16DAD5}"/>
              </a:ext>
            </a:extLst>
          </p:cNvPr>
          <p:cNvSpPr>
            <a:spLocks noGrp="1"/>
          </p:cNvSpPr>
          <p:nvPr>
            <p:ph type="title"/>
          </p:nvPr>
        </p:nvSpPr>
        <p:spPr>
          <a:xfrm>
            <a:off x="822960" y="292609"/>
            <a:ext cx="7543800" cy="1199218"/>
          </a:xfrm>
        </p:spPr>
        <p:txBody>
          <a:bodyPr>
            <a:noAutofit/>
          </a:bodyPr>
          <a:lstStyle/>
          <a:p>
            <a:pPr algn="ctr"/>
            <a:r>
              <a:rPr lang="en-IN">
                <a:latin typeface="Cambria" panose="02040503050406030204" pitchFamily="18" charset="0"/>
                <a:ea typeface="Cambria" panose="02040503050406030204" pitchFamily="18" charset="0"/>
              </a:rPr>
              <a:t>Conceptual &amp; Detailed Design/ Methodology</a:t>
            </a:r>
          </a:p>
        </p:txBody>
      </p:sp>
      <p:sp>
        <p:nvSpPr>
          <p:cNvPr id="3" name="Content Placeholder 2">
            <a:extLst>
              <a:ext uri="{FF2B5EF4-FFF2-40B4-BE49-F238E27FC236}">
                <a16:creationId xmlns:a16="http://schemas.microsoft.com/office/drawing/2014/main" id="{F5D89CE5-1F63-43BD-81A7-0816858938EF}"/>
              </a:ext>
            </a:extLst>
          </p:cNvPr>
          <p:cNvSpPr>
            <a:spLocks noGrp="1"/>
          </p:cNvSpPr>
          <p:nvPr>
            <p:ph idx="1"/>
          </p:nvPr>
        </p:nvSpPr>
        <p:spPr>
          <a:xfrm>
            <a:off x="822959" y="1845734"/>
            <a:ext cx="7543801" cy="4256486"/>
          </a:xfrm>
        </p:spPr>
        <p:txBody>
          <a:bodyPr vert="horz" lIns="0" tIns="45720" rIns="0" bIns="45720" rtlCol="0" anchor="t">
            <a:normAutofit/>
          </a:bodyPr>
          <a:lstStyle/>
          <a:p>
            <a:pPr marL="0" indent="0">
              <a:buNone/>
            </a:pPr>
            <a:r>
              <a:rPr lang="en-IN" sz="2600" b="1" dirty="0">
                <a:solidFill>
                  <a:schemeClr val="accent1"/>
                </a:solidFill>
                <a:latin typeface="Cambria"/>
                <a:ea typeface="Cambria"/>
              </a:rPr>
              <a:t>Steps we took to reach the proposed solution:</a:t>
            </a:r>
          </a:p>
          <a:p>
            <a:pPr marL="0" indent="0">
              <a:buNone/>
            </a:pPr>
            <a:endParaRPr lang="en-IN" sz="2400" b="1" dirty="0">
              <a:solidFill>
                <a:schemeClr val="accent1"/>
              </a:solidFill>
              <a:latin typeface="Cambria"/>
              <a:ea typeface="Cambria"/>
            </a:endParaRPr>
          </a:p>
          <a:p>
            <a:pPr marL="383540" lvl="1">
              <a:buFont typeface="Arial" panose="020B0604020202020204" pitchFamily="34" charset="0"/>
              <a:buChar char="•"/>
            </a:pPr>
            <a:r>
              <a:rPr lang="en-US" sz="1700" dirty="0">
                <a:solidFill>
                  <a:schemeClr val="tx1"/>
                </a:solidFill>
                <a:latin typeface="Cambria"/>
                <a:ea typeface="Cambria"/>
              </a:rPr>
              <a:t>Proposed to design a project during Design Practicum course that will make significant impact in reducing the pollution and damage being caused to the environment</a:t>
            </a:r>
          </a:p>
          <a:p>
            <a:pPr marL="383540" lvl="1">
              <a:buFont typeface="Arial" panose="020B0604020202020204" pitchFamily="34" charset="0"/>
              <a:buChar char="•"/>
            </a:pPr>
            <a:r>
              <a:rPr lang="en-US" sz="1700" dirty="0">
                <a:solidFill>
                  <a:schemeClr val="tx1"/>
                </a:solidFill>
                <a:latin typeface="Cambria"/>
                <a:ea typeface="Cambria"/>
              </a:rPr>
              <a:t>Each member proposed 100 problems each which were narrowed down to a single problem</a:t>
            </a:r>
            <a:r>
              <a:rPr lang="en-IN" sz="1700" dirty="0">
                <a:solidFill>
                  <a:schemeClr val="tx1"/>
                </a:solidFill>
                <a:latin typeface="Cambria"/>
                <a:ea typeface="Cambria"/>
              </a:rPr>
              <a:t> after many interactive sessions </a:t>
            </a:r>
            <a:r>
              <a:rPr lang="en-US" sz="1700" dirty="0">
                <a:solidFill>
                  <a:schemeClr val="tx1"/>
                </a:solidFill>
                <a:latin typeface="Cambria"/>
                <a:ea typeface="Cambria"/>
              </a:rPr>
              <a:t>on the bases of  social impact, feasibility, accessibility, economic feasibility, time required to build it, reach to users, and SWOT analysis .</a:t>
            </a:r>
            <a:endParaRPr lang="en-IN" sz="1700" dirty="0">
              <a:solidFill>
                <a:schemeClr val="tx1"/>
              </a:solidFill>
              <a:latin typeface="Cambria"/>
              <a:ea typeface="Cambria"/>
            </a:endParaRPr>
          </a:p>
          <a:p>
            <a:pPr marL="383540" lvl="1">
              <a:buFont typeface="Arial" panose="020B0604020202020204" pitchFamily="34" charset="0"/>
              <a:buChar char="•"/>
            </a:pPr>
            <a:r>
              <a:rPr lang="en-US" sz="1700" dirty="0">
                <a:solidFill>
                  <a:schemeClr val="tx1"/>
                </a:solidFill>
                <a:latin typeface="Cambria"/>
                <a:ea typeface="Cambria"/>
              </a:rPr>
              <a:t>We had many iterative sessions in order to resolve the difficulties and problems that could arise on real life implementation of PlasBot. </a:t>
            </a:r>
          </a:p>
          <a:p>
            <a:pPr marL="383540" lvl="1">
              <a:buFont typeface="Arial" panose="020B0604020202020204" pitchFamily="34" charset="0"/>
              <a:buChar char="•"/>
            </a:pPr>
            <a:r>
              <a:rPr lang="en-US" sz="1700" dirty="0">
                <a:solidFill>
                  <a:schemeClr val="tx1"/>
                </a:solidFill>
                <a:latin typeface="Cambria"/>
                <a:ea typeface="Cambria"/>
              </a:rPr>
              <a:t>Decided on functional requirements of PlasBot and issues related to designing of PlasBot keeping in mind the efficiency, accuracy and precision.</a:t>
            </a:r>
            <a:endParaRPr lang="en-IN" sz="1700" dirty="0">
              <a:solidFill>
                <a:schemeClr val="tx1"/>
              </a:solidFill>
              <a:latin typeface="Cambria"/>
              <a:ea typeface="Cambria"/>
            </a:endParaRPr>
          </a:p>
          <a:p>
            <a:pPr marL="383540" lvl="1">
              <a:buFont typeface="Arial" panose="020B0604020202020204" pitchFamily="34" charset="0"/>
              <a:buChar char="•"/>
            </a:pPr>
            <a:endParaRPr lang="en-IN" dirty="0">
              <a:solidFill>
                <a:schemeClr val="tx1"/>
              </a:solidFill>
              <a:latin typeface="Cambria"/>
              <a:ea typeface="Cambria"/>
            </a:endParaRPr>
          </a:p>
          <a:p>
            <a:pPr marL="383540" lvl="1">
              <a:buFont typeface="Arial" panose="020B0604020202020204" pitchFamily="34" charset="0"/>
              <a:buChar char="•"/>
            </a:pPr>
            <a:endParaRPr lang="en-IN" dirty="0">
              <a:solidFill>
                <a:schemeClr val="tx1"/>
              </a:solidFill>
              <a:latin typeface="Cambria"/>
              <a:ea typeface="Cambria"/>
            </a:endParaRPr>
          </a:p>
          <a:p>
            <a:pPr marL="383540" lvl="1">
              <a:buFont typeface="Arial" panose="020B0604020202020204" pitchFamily="34" charset="0"/>
              <a:buChar char="•"/>
            </a:pPr>
            <a:endParaRPr lang="en-IN" dirty="0">
              <a:solidFill>
                <a:schemeClr val="tx1"/>
              </a:solidFill>
              <a:latin typeface="Cambria"/>
              <a:ea typeface="Cambria"/>
            </a:endParaRPr>
          </a:p>
          <a:p>
            <a:pPr marL="383540" lvl="1">
              <a:buFont typeface="Arial" panose="020B0604020202020204" pitchFamily="34" charset="0"/>
              <a:buChar char="•"/>
            </a:pPr>
            <a:endParaRPr lang="en-IN" dirty="0">
              <a:latin typeface="Cambria"/>
              <a:ea typeface="Cambria"/>
            </a:endParaRPr>
          </a:p>
          <a:p>
            <a:pPr marL="383540" lvl="1">
              <a:buFont typeface="Arial" panose="020F0502020204030204" pitchFamily="34" charset="0"/>
              <a:buChar char="•"/>
            </a:pPr>
            <a:endParaRPr lang="en-IN" dirty="0">
              <a:latin typeface="Cambria"/>
              <a:ea typeface="Cambria"/>
            </a:endParaRPr>
          </a:p>
          <a:p>
            <a:pPr marL="383540" lvl="1">
              <a:buFont typeface="Arial" panose="020F0502020204030204" pitchFamily="34" charset="0"/>
              <a:buChar char="•"/>
            </a:pPr>
            <a:endParaRPr lang="en-IN" dirty="0">
              <a:latin typeface="Cambria"/>
              <a:ea typeface="Cambria"/>
            </a:endParaRPr>
          </a:p>
          <a:p>
            <a:pPr marL="383540" lvl="1">
              <a:buFont typeface="Arial" panose="020F0502020204030204" pitchFamily="34" charset="0"/>
              <a:buChar char="•"/>
            </a:pPr>
            <a:endParaRPr lang="en-IN" dirty="0">
              <a:latin typeface="Cambria"/>
              <a:ea typeface="Cambria"/>
            </a:endParaRPr>
          </a:p>
          <a:p>
            <a:pPr marL="383540" lvl="1">
              <a:buFont typeface="Arial" panose="020F0502020204030204" pitchFamily="34" charset="0"/>
              <a:buChar char="•"/>
            </a:pPr>
            <a:endParaRPr lang="en-IN" dirty="0">
              <a:latin typeface="Cambria"/>
              <a:ea typeface="Cambria"/>
            </a:endParaRPr>
          </a:p>
          <a:p>
            <a:pPr marL="383540" lvl="1">
              <a:buFont typeface="Arial" panose="020F0502020204030204" pitchFamily="34" charset="0"/>
              <a:buChar char="•"/>
            </a:pPr>
            <a:endParaRPr lang="en-IN" dirty="0">
              <a:latin typeface="Cambria"/>
              <a:ea typeface="Cambria"/>
            </a:endParaRPr>
          </a:p>
          <a:p>
            <a:pPr marL="383540" lvl="1">
              <a:buFont typeface="Arial" panose="020F0502020204030204" pitchFamily="34" charset="0"/>
              <a:buChar char="•"/>
            </a:pPr>
            <a:endParaRPr lang="en-IN" dirty="0">
              <a:latin typeface="Cambria"/>
              <a:ea typeface="Cambria"/>
            </a:endParaRPr>
          </a:p>
          <a:p>
            <a:pPr marL="383540" lvl="1">
              <a:buFont typeface="Arial" panose="020F0502020204030204" pitchFamily="34" charset="0"/>
              <a:buChar char="•"/>
            </a:pPr>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E3D07AFC-9995-4C88-B301-241A39687EED}"/>
              </a:ext>
            </a:extLst>
          </p:cNvPr>
          <p:cNvSpPr>
            <a:spLocks noGrp="1"/>
          </p:cNvSpPr>
          <p:nvPr>
            <p:ph type="sldNum" sz="quarter" idx="12"/>
          </p:nvPr>
        </p:nvSpPr>
        <p:spPr/>
        <p:txBody>
          <a:bodyPr/>
          <a:lstStyle/>
          <a:p>
            <a:fld id="{B6F15528-21DE-4FAA-801E-634DDDAF4B2B}" type="slidenum">
              <a:rPr lang="en-US" smtClean="0">
                <a:latin typeface="Cambria" panose="02040503050406030204" pitchFamily="18" charset="0"/>
                <a:ea typeface="Cambria" panose="02040503050406030204" pitchFamily="18" charset="0"/>
              </a:rPr>
              <a:pPr/>
              <a:t>12</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9147B332-65F2-40AE-BE8C-59E5A9447313}"/>
              </a:ext>
            </a:extLst>
          </p:cNvPr>
          <p:cNvPicPr>
            <a:picLocks noChangeAspect="1"/>
          </p:cNvPicPr>
          <p:nvPr/>
        </p:nvPicPr>
        <p:blipFill>
          <a:blip r:embed="rId2"/>
          <a:stretch>
            <a:fillRect/>
          </a:stretch>
        </p:blipFill>
        <p:spPr>
          <a:xfrm>
            <a:off x="0" y="0"/>
            <a:ext cx="993648" cy="796152"/>
          </a:xfrm>
          <a:prstGeom prst="rect">
            <a:avLst/>
          </a:prstGeom>
        </p:spPr>
      </p:pic>
    </p:spTree>
    <p:extLst>
      <p:ext uri="{BB962C8B-B14F-4D97-AF65-F5344CB8AC3E}">
        <p14:creationId xmlns:p14="http://schemas.microsoft.com/office/powerpoint/2010/main" val="1765895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A783-4B65-4682-8CE2-FB476E16DAD5}"/>
              </a:ext>
            </a:extLst>
          </p:cNvPr>
          <p:cNvSpPr>
            <a:spLocks noGrp="1"/>
          </p:cNvSpPr>
          <p:nvPr>
            <p:ph type="title"/>
          </p:nvPr>
        </p:nvSpPr>
        <p:spPr>
          <a:xfrm>
            <a:off x="822960" y="292609"/>
            <a:ext cx="7543800" cy="1199218"/>
          </a:xfrm>
        </p:spPr>
        <p:txBody>
          <a:bodyPr>
            <a:noAutofit/>
          </a:bodyPr>
          <a:lstStyle/>
          <a:p>
            <a:pPr algn="ctr"/>
            <a:r>
              <a:rPr lang="en-IN">
                <a:latin typeface="Cambria" panose="02040503050406030204" pitchFamily="18" charset="0"/>
                <a:ea typeface="Cambria" panose="02040503050406030204" pitchFamily="18" charset="0"/>
              </a:rPr>
              <a:t>Conceptual &amp; Detailed Design/ Methodology</a:t>
            </a:r>
          </a:p>
        </p:txBody>
      </p:sp>
      <p:sp>
        <p:nvSpPr>
          <p:cNvPr id="4" name="Slide Number Placeholder 3">
            <a:extLst>
              <a:ext uri="{FF2B5EF4-FFF2-40B4-BE49-F238E27FC236}">
                <a16:creationId xmlns:a16="http://schemas.microsoft.com/office/drawing/2014/main" id="{E3D07AFC-9995-4C88-B301-241A39687EED}"/>
              </a:ext>
            </a:extLst>
          </p:cNvPr>
          <p:cNvSpPr>
            <a:spLocks noGrp="1"/>
          </p:cNvSpPr>
          <p:nvPr>
            <p:ph type="sldNum" sz="quarter" idx="12"/>
          </p:nvPr>
        </p:nvSpPr>
        <p:spPr/>
        <p:txBody>
          <a:bodyPr/>
          <a:lstStyle/>
          <a:p>
            <a:fld id="{B6F15528-21DE-4FAA-801E-634DDDAF4B2B}" type="slidenum">
              <a:rPr lang="en-US" smtClean="0">
                <a:latin typeface="Cambria" panose="02040503050406030204" pitchFamily="18" charset="0"/>
                <a:ea typeface="Cambria" panose="02040503050406030204" pitchFamily="18" charset="0"/>
              </a:rPr>
              <a:pPr/>
              <a:t>13</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9147B332-65F2-40AE-BE8C-59E5A9447313}"/>
              </a:ext>
            </a:extLst>
          </p:cNvPr>
          <p:cNvPicPr>
            <a:picLocks noChangeAspect="1"/>
          </p:cNvPicPr>
          <p:nvPr/>
        </p:nvPicPr>
        <p:blipFill>
          <a:blip r:embed="rId2"/>
          <a:stretch>
            <a:fillRect/>
          </a:stretch>
        </p:blipFill>
        <p:spPr>
          <a:xfrm>
            <a:off x="0" y="0"/>
            <a:ext cx="993648" cy="796152"/>
          </a:xfrm>
          <a:prstGeom prst="rect">
            <a:avLst/>
          </a:prstGeom>
        </p:spPr>
      </p:pic>
      <p:pic>
        <p:nvPicPr>
          <p:cNvPr id="9" name="Picture 8">
            <a:extLst>
              <a:ext uri="{FF2B5EF4-FFF2-40B4-BE49-F238E27FC236}">
                <a16:creationId xmlns:a16="http://schemas.microsoft.com/office/drawing/2014/main" id="{E2B76046-791C-487D-898D-7930FB6A4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841" y="1660653"/>
            <a:ext cx="8371643" cy="4216364"/>
          </a:xfrm>
          <a:prstGeom prst="rect">
            <a:avLst/>
          </a:prstGeom>
        </p:spPr>
      </p:pic>
      <p:sp>
        <p:nvSpPr>
          <p:cNvPr id="10" name="TextBox 9">
            <a:extLst>
              <a:ext uri="{FF2B5EF4-FFF2-40B4-BE49-F238E27FC236}">
                <a16:creationId xmlns:a16="http://schemas.microsoft.com/office/drawing/2014/main" id="{667CE178-7F08-4E1E-9442-0D5ABDB8A70F}"/>
              </a:ext>
            </a:extLst>
          </p:cNvPr>
          <p:cNvSpPr txBox="1"/>
          <p:nvPr/>
        </p:nvSpPr>
        <p:spPr>
          <a:xfrm>
            <a:off x="2521260" y="5921405"/>
            <a:ext cx="4403324" cy="369332"/>
          </a:xfrm>
          <a:prstGeom prst="rect">
            <a:avLst/>
          </a:prstGeom>
          <a:noFill/>
        </p:spPr>
        <p:txBody>
          <a:bodyPr wrap="square" rtlCol="0">
            <a:spAutoFit/>
          </a:bodyPr>
          <a:lstStyle/>
          <a:p>
            <a:r>
              <a:rPr lang="en-US"/>
              <a:t>Mind Map for implementation of PlasBot</a:t>
            </a:r>
            <a:endParaRPr lang="en-IN"/>
          </a:p>
        </p:txBody>
      </p:sp>
    </p:spTree>
    <p:extLst>
      <p:ext uri="{BB962C8B-B14F-4D97-AF65-F5344CB8AC3E}">
        <p14:creationId xmlns:p14="http://schemas.microsoft.com/office/powerpoint/2010/main" val="2118786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A783-4B65-4682-8CE2-FB476E16DAD5}"/>
              </a:ext>
            </a:extLst>
          </p:cNvPr>
          <p:cNvSpPr>
            <a:spLocks noGrp="1"/>
          </p:cNvSpPr>
          <p:nvPr>
            <p:ph type="title"/>
          </p:nvPr>
        </p:nvSpPr>
        <p:spPr>
          <a:xfrm>
            <a:off x="822960" y="292609"/>
            <a:ext cx="7543800" cy="1199218"/>
          </a:xfrm>
        </p:spPr>
        <p:txBody>
          <a:bodyPr>
            <a:normAutofit fontScale="90000"/>
          </a:bodyPr>
          <a:lstStyle/>
          <a:p>
            <a:pPr algn="ctr"/>
            <a:r>
              <a:rPr lang="en-IN">
                <a:latin typeface="Cambria" panose="02040503050406030204" pitchFamily="18" charset="0"/>
                <a:ea typeface="Cambria" panose="02040503050406030204" pitchFamily="18" charset="0"/>
              </a:rPr>
              <a:t>Conceptual &amp; Detailed Design/ Methodology</a:t>
            </a:r>
          </a:p>
        </p:txBody>
      </p:sp>
      <p:sp>
        <p:nvSpPr>
          <p:cNvPr id="3" name="Content Placeholder 2">
            <a:extLst>
              <a:ext uri="{FF2B5EF4-FFF2-40B4-BE49-F238E27FC236}">
                <a16:creationId xmlns:a16="http://schemas.microsoft.com/office/drawing/2014/main" id="{F5D89CE5-1F63-43BD-81A7-0816858938EF}"/>
              </a:ext>
            </a:extLst>
          </p:cNvPr>
          <p:cNvSpPr>
            <a:spLocks noGrp="1"/>
          </p:cNvSpPr>
          <p:nvPr>
            <p:ph idx="1"/>
          </p:nvPr>
        </p:nvSpPr>
        <p:spPr/>
        <p:txBody>
          <a:bodyPr vert="horz" lIns="0" tIns="45720" rIns="0" bIns="45720" rtlCol="0" anchor="t">
            <a:normAutofit/>
          </a:bodyPr>
          <a:lstStyle/>
          <a:p>
            <a:pPr marL="0" indent="0">
              <a:buNone/>
            </a:pPr>
            <a:endParaRPr lang="en-IN" dirty="0">
              <a:latin typeface="Cambria"/>
              <a:ea typeface="Cambria"/>
            </a:endParaRPr>
          </a:p>
          <a:p>
            <a:pPr marL="200660" lvl="1" indent="0">
              <a:buNone/>
            </a:pPr>
            <a:r>
              <a:rPr lang="en-IN" sz="2400" b="1" dirty="0">
                <a:solidFill>
                  <a:schemeClr val="accent1"/>
                </a:solidFill>
                <a:latin typeface="Cambria"/>
                <a:ea typeface="Cambria"/>
              </a:rPr>
              <a:t>Product architecture </a:t>
            </a:r>
            <a:endParaRPr lang="en-IN" sz="2400" b="1" dirty="0">
              <a:solidFill>
                <a:schemeClr val="accent1"/>
              </a:solidFill>
              <a:latin typeface="Cambria" panose="02040503050406030204" pitchFamily="18" charset="0"/>
              <a:ea typeface="Cambria" panose="02040503050406030204" pitchFamily="18" charset="0"/>
            </a:endParaRPr>
          </a:p>
          <a:p>
            <a:pPr marL="200660" lvl="1" indent="0">
              <a:buNone/>
            </a:pPr>
            <a:r>
              <a:rPr lang="en-IN" sz="1400" dirty="0">
                <a:latin typeface="Cambria" panose="02040503050406030204" pitchFamily="18" charset="0"/>
                <a:ea typeface="Cambria" panose="02040503050406030204" pitchFamily="18" charset="0"/>
              </a:rPr>
              <a:t>            </a:t>
            </a:r>
            <a:endParaRPr lang="en-IN" sz="1800" dirty="0">
              <a:latin typeface="Cambria"/>
              <a:ea typeface="Cambria"/>
            </a:endParaRPr>
          </a:p>
          <a:p>
            <a:pPr marL="852170" lvl="2"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Semi-autonomous feature of the PlasBot is selected in order to increase its working efficiency given the power, vision constraints.</a:t>
            </a:r>
          </a:p>
          <a:p>
            <a:pPr marL="852170" lvl="2"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The floating garbage on the water body is collected autonomously.</a:t>
            </a:r>
            <a:endParaRPr lang="en-IN" sz="1800" dirty="0">
              <a:latin typeface="Cambria" panose="02040503050406030204" pitchFamily="18" charset="0"/>
              <a:ea typeface="Cambria" panose="02040503050406030204" pitchFamily="18" charset="0"/>
            </a:endParaRPr>
          </a:p>
          <a:p>
            <a:pPr marL="852170" lvl="2" indent="-285750">
              <a:buFont typeface="Arial" panose="020B0604020202020204" pitchFamily="34" charset="0"/>
              <a:buChar char="•"/>
            </a:pPr>
            <a:r>
              <a:rPr lang="en-IN" sz="1800" dirty="0">
                <a:latin typeface="Cambria"/>
                <a:ea typeface="Cambria"/>
              </a:rPr>
              <a:t>Manual control for underwater operations.</a:t>
            </a:r>
            <a:endParaRPr lang="en-IN" sz="1800" dirty="0">
              <a:latin typeface="Cambria" panose="02040503050406030204" pitchFamily="18" charset="0"/>
              <a:ea typeface="Cambria" panose="02040503050406030204" pitchFamily="18" charset="0"/>
            </a:endParaRPr>
          </a:p>
          <a:p>
            <a:pPr marL="566420" lvl="2" indent="0">
              <a:buFont typeface="Arial" panose="020F0502020204030204" pitchFamily="34" charset="0"/>
              <a:buChar char="•"/>
            </a:pPr>
            <a:endParaRPr lang="en-IN" sz="1800" dirty="0">
              <a:latin typeface="Cambria" panose="02040503050406030204" pitchFamily="18" charset="0"/>
              <a:ea typeface="Cambria" panose="02040503050406030204" pitchFamily="18" charset="0"/>
            </a:endParaRPr>
          </a:p>
          <a:p>
            <a:pPr marL="566420" lvl="2" indent="0">
              <a:buFont typeface="Arial" panose="020F0502020204030204" pitchFamily="34" charset="0"/>
              <a:buChar char="•"/>
            </a:pPr>
            <a:endParaRPr lang="en-IN" dirty="0">
              <a:latin typeface="Cambria" panose="02040503050406030204" pitchFamily="18" charset="0"/>
              <a:ea typeface="Cambria" panose="02040503050406030204" pitchFamily="18" charset="0"/>
            </a:endParaRPr>
          </a:p>
          <a:p>
            <a:pPr marL="200660" lvl="1" indent="0">
              <a:buNone/>
            </a:pPr>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E3D07AFC-9995-4C88-B301-241A39687EED}"/>
              </a:ext>
            </a:extLst>
          </p:cNvPr>
          <p:cNvSpPr>
            <a:spLocks noGrp="1"/>
          </p:cNvSpPr>
          <p:nvPr>
            <p:ph type="sldNum" sz="quarter" idx="12"/>
          </p:nvPr>
        </p:nvSpPr>
        <p:spPr/>
        <p:txBody>
          <a:bodyPr/>
          <a:lstStyle/>
          <a:p>
            <a:fld id="{B6F15528-21DE-4FAA-801E-634DDDAF4B2B}" type="slidenum">
              <a:rPr lang="en-US" smtClean="0">
                <a:latin typeface="Cambria" panose="02040503050406030204" pitchFamily="18" charset="0"/>
                <a:ea typeface="Cambria" panose="02040503050406030204" pitchFamily="18" charset="0"/>
              </a:rPr>
              <a:pPr/>
              <a:t>14</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9147B332-65F2-40AE-BE8C-59E5A9447313}"/>
              </a:ext>
            </a:extLst>
          </p:cNvPr>
          <p:cNvPicPr>
            <a:picLocks noChangeAspect="1"/>
          </p:cNvPicPr>
          <p:nvPr/>
        </p:nvPicPr>
        <p:blipFill>
          <a:blip r:embed="rId2"/>
          <a:stretch>
            <a:fillRect/>
          </a:stretch>
        </p:blipFill>
        <p:spPr>
          <a:xfrm>
            <a:off x="0" y="0"/>
            <a:ext cx="993648" cy="796152"/>
          </a:xfrm>
          <a:prstGeom prst="rect">
            <a:avLst/>
          </a:prstGeom>
        </p:spPr>
      </p:pic>
    </p:spTree>
    <p:extLst>
      <p:ext uri="{BB962C8B-B14F-4D97-AF65-F5344CB8AC3E}">
        <p14:creationId xmlns:p14="http://schemas.microsoft.com/office/powerpoint/2010/main" val="392410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A783-4B65-4682-8CE2-FB476E16DAD5}"/>
              </a:ext>
            </a:extLst>
          </p:cNvPr>
          <p:cNvSpPr>
            <a:spLocks noGrp="1"/>
          </p:cNvSpPr>
          <p:nvPr>
            <p:ph type="title"/>
          </p:nvPr>
        </p:nvSpPr>
        <p:spPr>
          <a:xfrm>
            <a:off x="822960" y="292609"/>
            <a:ext cx="7543800" cy="1199218"/>
          </a:xfrm>
        </p:spPr>
        <p:txBody>
          <a:bodyPr>
            <a:normAutofit fontScale="90000"/>
          </a:bodyPr>
          <a:lstStyle/>
          <a:p>
            <a:pPr algn="ctr"/>
            <a:r>
              <a:rPr lang="en-IN">
                <a:latin typeface="Cambria" panose="02040503050406030204" pitchFamily="18" charset="0"/>
                <a:ea typeface="Cambria" panose="02040503050406030204" pitchFamily="18" charset="0"/>
              </a:rPr>
              <a:t>Conceptual &amp; Detailed Design/ Methodology</a:t>
            </a:r>
          </a:p>
        </p:txBody>
      </p:sp>
      <p:sp>
        <p:nvSpPr>
          <p:cNvPr id="3" name="Content Placeholder 2">
            <a:extLst>
              <a:ext uri="{FF2B5EF4-FFF2-40B4-BE49-F238E27FC236}">
                <a16:creationId xmlns:a16="http://schemas.microsoft.com/office/drawing/2014/main" id="{F5D89CE5-1F63-43BD-81A7-0816858938EF}"/>
              </a:ext>
            </a:extLst>
          </p:cNvPr>
          <p:cNvSpPr>
            <a:spLocks noGrp="1"/>
          </p:cNvSpPr>
          <p:nvPr>
            <p:ph idx="1"/>
          </p:nvPr>
        </p:nvSpPr>
        <p:spPr/>
        <p:txBody>
          <a:bodyPr vert="horz" lIns="0" tIns="45720" rIns="0" bIns="45720" rtlCol="0" anchor="t">
            <a:normAutofit/>
          </a:bodyPr>
          <a:lstStyle/>
          <a:p>
            <a:pPr marL="200660" lvl="1" indent="0">
              <a:buNone/>
            </a:pPr>
            <a:r>
              <a:rPr lang="en-IN" sz="2400" b="1">
                <a:solidFill>
                  <a:schemeClr val="accent1"/>
                </a:solidFill>
                <a:latin typeface="Cambria"/>
                <a:ea typeface="Cambria"/>
              </a:rPr>
              <a:t>Product architecture </a:t>
            </a:r>
            <a:endParaRPr lang="en-IN" sz="2400" b="1">
              <a:solidFill>
                <a:schemeClr val="accent1"/>
              </a:solidFill>
              <a:latin typeface="Cambria" panose="02040503050406030204" pitchFamily="18" charset="0"/>
              <a:ea typeface="Cambria" panose="02040503050406030204" pitchFamily="18" charset="0"/>
            </a:endParaRPr>
          </a:p>
          <a:p>
            <a:pPr marL="200660" lvl="1" indent="0">
              <a:buNone/>
            </a:pPr>
            <a:r>
              <a:rPr lang="en-IN" sz="1400">
                <a:latin typeface="Cambria" panose="02040503050406030204" pitchFamily="18" charset="0"/>
                <a:ea typeface="Cambria" panose="02040503050406030204" pitchFamily="18" charset="0"/>
              </a:rPr>
              <a:t>            </a:t>
            </a:r>
            <a:endParaRPr lang="en-IN" sz="1800">
              <a:latin typeface="Cambria"/>
              <a:ea typeface="Cambria"/>
            </a:endParaRPr>
          </a:p>
          <a:p>
            <a:pPr marL="566420" lvl="2" indent="0">
              <a:buFont typeface="Arial" panose="020F0502020204030204" pitchFamily="34" charset="0"/>
              <a:buChar char="•"/>
            </a:pPr>
            <a:endParaRPr lang="en-IN" sz="1800">
              <a:latin typeface="Cambria" panose="02040503050406030204" pitchFamily="18" charset="0"/>
              <a:ea typeface="Cambria" panose="02040503050406030204" pitchFamily="18" charset="0"/>
            </a:endParaRPr>
          </a:p>
          <a:p>
            <a:pPr marL="566420" lvl="2" indent="0">
              <a:buFont typeface="Arial" panose="020F0502020204030204" pitchFamily="34" charset="0"/>
              <a:buChar char="•"/>
            </a:pPr>
            <a:endParaRPr lang="en-IN">
              <a:latin typeface="Cambria" panose="02040503050406030204" pitchFamily="18" charset="0"/>
              <a:ea typeface="Cambria" panose="02040503050406030204" pitchFamily="18" charset="0"/>
            </a:endParaRPr>
          </a:p>
          <a:p>
            <a:pPr marL="200660" lvl="1" indent="0">
              <a:buNone/>
            </a:pPr>
            <a:endParaRPr lang="en-IN">
              <a:latin typeface="Cambria" panose="02040503050406030204" pitchFamily="18" charset="0"/>
              <a:ea typeface="Cambria" panose="02040503050406030204" pitchFamily="18" charset="0"/>
            </a:endParaRPr>
          </a:p>
          <a:p>
            <a:endParaRPr lang="en-IN">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E3D07AFC-9995-4C88-B301-241A39687EED}"/>
              </a:ext>
            </a:extLst>
          </p:cNvPr>
          <p:cNvSpPr>
            <a:spLocks noGrp="1"/>
          </p:cNvSpPr>
          <p:nvPr>
            <p:ph type="sldNum" sz="quarter" idx="12"/>
          </p:nvPr>
        </p:nvSpPr>
        <p:spPr/>
        <p:txBody>
          <a:bodyPr/>
          <a:lstStyle/>
          <a:p>
            <a:fld id="{B6F15528-21DE-4FAA-801E-634DDDAF4B2B}" type="slidenum">
              <a:rPr lang="en-US" smtClean="0">
                <a:latin typeface="Cambria" panose="02040503050406030204" pitchFamily="18" charset="0"/>
                <a:ea typeface="Cambria" panose="02040503050406030204" pitchFamily="18" charset="0"/>
              </a:rPr>
              <a:pPr/>
              <a:t>15</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9147B332-65F2-40AE-BE8C-59E5A9447313}"/>
              </a:ext>
            </a:extLst>
          </p:cNvPr>
          <p:cNvPicPr>
            <a:picLocks noChangeAspect="1"/>
          </p:cNvPicPr>
          <p:nvPr/>
        </p:nvPicPr>
        <p:blipFill>
          <a:blip r:embed="rId2"/>
          <a:stretch>
            <a:fillRect/>
          </a:stretch>
        </p:blipFill>
        <p:spPr>
          <a:xfrm>
            <a:off x="0" y="0"/>
            <a:ext cx="993648" cy="796152"/>
          </a:xfrm>
          <a:prstGeom prst="rect">
            <a:avLst/>
          </a:prstGeom>
        </p:spPr>
      </p:pic>
      <p:pic>
        <p:nvPicPr>
          <p:cNvPr id="6" name="Picture 5">
            <a:extLst>
              <a:ext uri="{FF2B5EF4-FFF2-40B4-BE49-F238E27FC236}">
                <a16:creationId xmlns:a16="http://schemas.microsoft.com/office/drawing/2014/main" id="{D791AC19-24BD-4033-A27E-543D8F6669A1}"/>
              </a:ext>
            </a:extLst>
          </p:cNvPr>
          <p:cNvPicPr>
            <a:picLocks noChangeAspect="1"/>
          </p:cNvPicPr>
          <p:nvPr/>
        </p:nvPicPr>
        <p:blipFill>
          <a:blip r:embed="rId3"/>
          <a:stretch>
            <a:fillRect/>
          </a:stretch>
        </p:blipFill>
        <p:spPr>
          <a:xfrm>
            <a:off x="1212979" y="2187502"/>
            <a:ext cx="6913984" cy="3681592"/>
          </a:xfrm>
          <a:prstGeom prst="rect">
            <a:avLst/>
          </a:prstGeom>
        </p:spPr>
      </p:pic>
      <p:sp>
        <p:nvSpPr>
          <p:cNvPr id="7" name="TextBox 6">
            <a:extLst>
              <a:ext uri="{FF2B5EF4-FFF2-40B4-BE49-F238E27FC236}">
                <a16:creationId xmlns:a16="http://schemas.microsoft.com/office/drawing/2014/main" id="{AAC94714-B82D-49F6-A823-152C7A24B9E1}"/>
              </a:ext>
            </a:extLst>
          </p:cNvPr>
          <p:cNvSpPr txBox="1"/>
          <p:nvPr/>
        </p:nvSpPr>
        <p:spPr>
          <a:xfrm>
            <a:off x="2500604" y="5878564"/>
            <a:ext cx="3984172" cy="369332"/>
          </a:xfrm>
          <a:prstGeom prst="rect">
            <a:avLst/>
          </a:prstGeom>
          <a:noFill/>
        </p:spPr>
        <p:txBody>
          <a:bodyPr wrap="square" rtlCol="0">
            <a:spAutoFit/>
          </a:bodyPr>
          <a:lstStyle/>
          <a:p>
            <a:pPr algn="ctr"/>
            <a:r>
              <a:rPr lang="en-IN"/>
              <a:t>PlasBot Architecture</a:t>
            </a:r>
          </a:p>
        </p:txBody>
      </p:sp>
    </p:spTree>
    <p:extLst>
      <p:ext uri="{BB962C8B-B14F-4D97-AF65-F5344CB8AC3E}">
        <p14:creationId xmlns:p14="http://schemas.microsoft.com/office/powerpoint/2010/main" val="2707336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A783-4B65-4682-8CE2-FB476E16DAD5}"/>
              </a:ext>
            </a:extLst>
          </p:cNvPr>
          <p:cNvSpPr>
            <a:spLocks noGrp="1"/>
          </p:cNvSpPr>
          <p:nvPr>
            <p:ph type="title"/>
          </p:nvPr>
        </p:nvSpPr>
        <p:spPr>
          <a:xfrm>
            <a:off x="822960" y="292609"/>
            <a:ext cx="7543800" cy="1199218"/>
          </a:xfrm>
        </p:spPr>
        <p:txBody>
          <a:bodyPr>
            <a:normAutofit fontScale="90000"/>
          </a:bodyPr>
          <a:lstStyle/>
          <a:p>
            <a:pPr algn="ctr"/>
            <a:r>
              <a:rPr lang="en-IN">
                <a:latin typeface="Cambria" panose="02040503050406030204" pitchFamily="18" charset="0"/>
                <a:ea typeface="Cambria" panose="02040503050406030204" pitchFamily="18" charset="0"/>
              </a:rPr>
              <a:t>Conceptual &amp; Detailed Design/ Methodology</a:t>
            </a:r>
          </a:p>
        </p:txBody>
      </p:sp>
      <p:sp>
        <p:nvSpPr>
          <p:cNvPr id="3" name="Content Placeholder 2">
            <a:extLst>
              <a:ext uri="{FF2B5EF4-FFF2-40B4-BE49-F238E27FC236}">
                <a16:creationId xmlns:a16="http://schemas.microsoft.com/office/drawing/2014/main" id="{F5D89CE5-1F63-43BD-81A7-0816858938EF}"/>
              </a:ext>
            </a:extLst>
          </p:cNvPr>
          <p:cNvSpPr>
            <a:spLocks noGrp="1"/>
          </p:cNvSpPr>
          <p:nvPr>
            <p:ph idx="1"/>
          </p:nvPr>
        </p:nvSpPr>
        <p:spPr>
          <a:xfrm>
            <a:off x="822960" y="1964126"/>
            <a:ext cx="7586404" cy="4023360"/>
          </a:xfrm>
        </p:spPr>
        <p:txBody>
          <a:bodyPr vert="horz" lIns="0" tIns="45720" rIns="0" bIns="45720" rtlCol="0" anchor="t">
            <a:normAutofit/>
          </a:bodyPr>
          <a:lstStyle/>
          <a:p>
            <a:pPr marL="200660" lvl="1" indent="0">
              <a:buNone/>
            </a:pPr>
            <a:r>
              <a:rPr lang="en-IN" sz="2400" b="1" dirty="0">
                <a:solidFill>
                  <a:schemeClr val="accent1"/>
                </a:solidFill>
                <a:latin typeface="Cambria"/>
                <a:ea typeface="Cambria"/>
              </a:rPr>
              <a:t>System-level design</a:t>
            </a:r>
            <a:endParaRPr lang="en-IN" sz="2400" dirty="0">
              <a:solidFill>
                <a:schemeClr val="accent1"/>
              </a:solidFill>
              <a:latin typeface="Cambria"/>
              <a:ea typeface="Cambria"/>
              <a:cs typeface="Calibri" panose="020F0502020204030204"/>
            </a:endParaRPr>
          </a:p>
          <a:p>
            <a:pPr marL="200660" lvl="1" indent="0">
              <a:buNone/>
            </a:pPr>
            <a:r>
              <a:rPr lang="en-IN" b="1" dirty="0">
                <a:latin typeface="Cambria"/>
                <a:ea typeface="Cambria"/>
              </a:rPr>
              <a:t>For over water </a:t>
            </a:r>
            <a:r>
              <a:rPr lang="en-IN" dirty="0">
                <a:latin typeface="Cambria"/>
                <a:ea typeface="Cambria"/>
              </a:rPr>
              <a:t>:-</a:t>
            </a:r>
          </a:p>
          <a:p>
            <a:pPr marL="200660" lvl="1" indent="0">
              <a:buNone/>
            </a:pPr>
            <a:endParaRPr lang="en-IN" sz="1600" dirty="0">
              <a:ea typeface="Cambria"/>
              <a:cs typeface="Calibri"/>
            </a:endParaRPr>
          </a:p>
          <a:p>
            <a:pPr marL="486410" lvl="1" indent="-285750">
              <a:buFont typeface="Arial" panose="020B0604020202020204" pitchFamily="34" charset="0"/>
              <a:buChar char="•"/>
            </a:pPr>
            <a:r>
              <a:rPr lang="en-US" sz="1600" dirty="0">
                <a:latin typeface="Cambria"/>
                <a:ea typeface="Cambria"/>
              </a:rPr>
              <a:t>First the Raspberry pie signals the depth sensor to check the depth of water and if it detects that the water is deep enough for operable conditions then it signals the PlasBot to search for garbage overwater. </a:t>
            </a:r>
          </a:p>
          <a:p>
            <a:pPr marL="486410" lvl="1" indent="-285750">
              <a:buFont typeface="Arial" panose="020B0604020202020204" pitchFamily="34" charset="0"/>
              <a:buChar char="•"/>
            </a:pPr>
            <a:r>
              <a:rPr lang="en-US" sz="1600" dirty="0">
                <a:latin typeface="Cambria"/>
                <a:ea typeface="Cambria"/>
              </a:rPr>
              <a:t>The capacitive sensor and ultrasonic sensors work on detecting obstacles and metallic objects that must be avoided.</a:t>
            </a:r>
          </a:p>
          <a:p>
            <a:pPr marL="486410" lvl="1" indent="-285750">
              <a:buFont typeface="Arial" panose="020B0604020202020204" pitchFamily="34" charset="0"/>
              <a:buChar char="•"/>
            </a:pPr>
            <a:r>
              <a:rPr lang="en-US" sz="1600" dirty="0">
                <a:latin typeface="Cambria"/>
                <a:ea typeface="Cambria"/>
              </a:rPr>
              <a:t> Now as the bot find garbage the vacuum pump starts and sucks the water with garbage which is then collected in the net attached at the back. </a:t>
            </a:r>
          </a:p>
          <a:p>
            <a:pPr marL="486410" lvl="1" indent="-285750">
              <a:buFont typeface="Arial" panose="020B0604020202020204" pitchFamily="34" charset="0"/>
              <a:buChar char="•"/>
            </a:pPr>
            <a:r>
              <a:rPr lang="en-US" sz="1600" dirty="0">
                <a:latin typeface="Cambria"/>
                <a:ea typeface="Cambria"/>
              </a:rPr>
              <a:t>And at the end when garbage capacity limit has reached its maximum, the weight sensor signals the Raspberry Pi to stop the bot from further collecting the garbage.</a:t>
            </a:r>
            <a:endParaRPr lang="en-IN" sz="1400" dirty="0">
              <a:latin typeface="Cambria" panose="02040503050406030204" pitchFamily="18" charset="0"/>
              <a:ea typeface="Cambria" panose="02040503050406030204" pitchFamily="18" charset="0"/>
              <a:cs typeface="Calibri"/>
            </a:endParaRPr>
          </a:p>
          <a:p>
            <a:pPr marL="566420" indent="-182880">
              <a:buChar char="◦"/>
            </a:pPr>
            <a:endParaRPr lang="en-IN" sz="1600" b="1" dirty="0">
              <a:latin typeface="Cambria" panose="02040503050406030204" pitchFamily="18" charset="0"/>
              <a:ea typeface="Cambria" panose="02040503050406030204" pitchFamily="18" charset="0"/>
              <a:cs typeface="Calibri"/>
            </a:endParaRPr>
          </a:p>
          <a:p>
            <a:pPr marL="566420" indent="-182880">
              <a:buChar char="◦"/>
            </a:pPr>
            <a:endParaRPr lang="en-IN" sz="1600" b="1" dirty="0">
              <a:latin typeface="Cambria" panose="02040503050406030204" pitchFamily="18" charset="0"/>
              <a:ea typeface="Cambria" panose="02040503050406030204" pitchFamily="18" charset="0"/>
              <a:cs typeface="Calibri"/>
            </a:endParaRPr>
          </a:p>
          <a:p>
            <a:pPr marL="383540" indent="0">
              <a:buNone/>
            </a:pPr>
            <a:endParaRPr lang="en-IN" sz="1600" b="1" dirty="0">
              <a:latin typeface="Cambria" panose="02040503050406030204" pitchFamily="18" charset="0"/>
              <a:ea typeface="Cambria" panose="02040503050406030204" pitchFamily="18" charset="0"/>
              <a:cs typeface="Calibri"/>
            </a:endParaRPr>
          </a:p>
        </p:txBody>
      </p:sp>
      <p:sp>
        <p:nvSpPr>
          <p:cNvPr id="4" name="Slide Number Placeholder 3">
            <a:extLst>
              <a:ext uri="{FF2B5EF4-FFF2-40B4-BE49-F238E27FC236}">
                <a16:creationId xmlns:a16="http://schemas.microsoft.com/office/drawing/2014/main" id="{E3D07AFC-9995-4C88-B301-241A39687EED}"/>
              </a:ext>
            </a:extLst>
          </p:cNvPr>
          <p:cNvSpPr>
            <a:spLocks noGrp="1"/>
          </p:cNvSpPr>
          <p:nvPr>
            <p:ph type="sldNum" sz="quarter" idx="12"/>
          </p:nvPr>
        </p:nvSpPr>
        <p:spPr/>
        <p:txBody>
          <a:bodyPr/>
          <a:lstStyle/>
          <a:p>
            <a:fld id="{B6F15528-21DE-4FAA-801E-634DDDAF4B2B}" type="slidenum">
              <a:rPr lang="en-US" smtClean="0">
                <a:latin typeface="Cambria" panose="02040503050406030204" pitchFamily="18" charset="0"/>
                <a:ea typeface="Cambria" panose="02040503050406030204" pitchFamily="18" charset="0"/>
              </a:rPr>
              <a:pPr/>
              <a:t>16</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9147B332-65F2-40AE-BE8C-59E5A9447313}"/>
              </a:ext>
            </a:extLst>
          </p:cNvPr>
          <p:cNvPicPr>
            <a:picLocks noChangeAspect="1"/>
          </p:cNvPicPr>
          <p:nvPr/>
        </p:nvPicPr>
        <p:blipFill>
          <a:blip r:embed="rId2"/>
          <a:stretch>
            <a:fillRect/>
          </a:stretch>
        </p:blipFill>
        <p:spPr>
          <a:xfrm>
            <a:off x="0" y="0"/>
            <a:ext cx="993648" cy="796152"/>
          </a:xfrm>
          <a:prstGeom prst="rect">
            <a:avLst/>
          </a:prstGeom>
        </p:spPr>
      </p:pic>
    </p:spTree>
    <p:extLst>
      <p:ext uri="{BB962C8B-B14F-4D97-AF65-F5344CB8AC3E}">
        <p14:creationId xmlns:p14="http://schemas.microsoft.com/office/powerpoint/2010/main" val="193256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A783-4B65-4682-8CE2-FB476E16DAD5}"/>
              </a:ext>
            </a:extLst>
          </p:cNvPr>
          <p:cNvSpPr>
            <a:spLocks noGrp="1"/>
          </p:cNvSpPr>
          <p:nvPr>
            <p:ph type="title"/>
          </p:nvPr>
        </p:nvSpPr>
        <p:spPr>
          <a:xfrm>
            <a:off x="822960" y="292609"/>
            <a:ext cx="7543800" cy="1199218"/>
          </a:xfrm>
        </p:spPr>
        <p:txBody>
          <a:bodyPr>
            <a:normAutofit fontScale="90000"/>
          </a:bodyPr>
          <a:lstStyle/>
          <a:p>
            <a:pPr algn="ctr"/>
            <a:r>
              <a:rPr lang="en-IN">
                <a:latin typeface="Cambria" panose="02040503050406030204" pitchFamily="18" charset="0"/>
                <a:ea typeface="Cambria" panose="02040503050406030204" pitchFamily="18" charset="0"/>
              </a:rPr>
              <a:t>Conceptual &amp; Detailed Design/ Methodology</a:t>
            </a:r>
          </a:p>
        </p:txBody>
      </p:sp>
      <p:sp>
        <p:nvSpPr>
          <p:cNvPr id="3" name="Content Placeholder 2">
            <a:extLst>
              <a:ext uri="{FF2B5EF4-FFF2-40B4-BE49-F238E27FC236}">
                <a16:creationId xmlns:a16="http://schemas.microsoft.com/office/drawing/2014/main" id="{F5D89CE5-1F63-43BD-81A7-0816858938EF}"/>
              </a:ext>
            </a:extLst>
          </p:cNvPr>
          <p:cNvSpPr>
            <a:spLocks noGrp="1"/>
          </p:cNvSpPr>
          <p:nvPr>
            <p:ph idx="1"/>
          </p:nvPr>
        </p:nvSpPr>
        <p:spPr>
          <a:xfrm>
            <a:off x="822960" y="1621800"/>
            <a:ext cx="7586404" cy="4023360"/>
          </a:xfrm>
        </p:spPr>
        <p:txBody>
          <a:bodyPr vert="horz" lIns="0" tIns="45720" rIns="0" bIns="45720" rtlCol="0" anchor="t">
            <a:normAutofit/>
          </a:bodyPr>
          <a:lstStyle/>
          <a:p>
            <a:pPr marL="0" indent="0">
              <a:buNone/>
            </a:pPr>
            <a:endParaRPr lang="en-IN" dirty="0">
              <a:latin typeface="Cambria"/>
              <a:ea typeface="Cambria"/>
            </a:endParaRPr>
          </a:p>
          <a:p>
            <a:pPr marL="200660" lvl="1" indent="0">
              <a:buNone/>
            </a:pPr>
            <a:r>
              <a:rPr lang="en-IN" sz="2400" b="1" dirty="0">
                <a:solidFill>
                  <a:schemeClr val="accent1"/>
                </a:solidFill>
                <a:latin typeface="Cambria"/>
                <a:ea typeface="Cambria"/>
              </a:rPr>
              <a:t>System-level design</a:t>
            </a:r>
            <a:endParaRPr lang="en-IN" sz="2400" dirty="0">
              <a:solidFill>
                <a:schemeClr val="accent1"/>
              </a:solidFill>
              <a:latin typeface="Cambria"/>
              <a:ea typeface="Cambria"/>
              <a:cs typeface="Calibri" panose="020F0502020204030204"/>
            </a:endParaRPr>
          </a:p>
          <a:p>
            <a:pPr marL="200660" lvl="1" indent="0">
              <a:buNone/>
            </a:pPr>
            <a:r>
              <a:rPr lang="en-IN" b="1" dirty="0">
                <a:latin typeface="Cambria"/>
                <a:ea typeface="Cambria"/>
              </a:rPr>
              <a:t>For under water</a:t>
            </a:r>
            <a:r>
              <a:rPr lang="en-IN" dirty="0">
                <a:latin typeface="Cambria"/>
                <a:ea typeface="Cambria"/>
              </a:rPr>
              <a:t>:-</a:t>
            </a:r>
          </a:p>
          <a:p>
            <a:pPr marL="200660" lvl="1" indent="0">
              <a:buNone/>
            </a:pPr>
            <a:endParaRPr lang="en-IN" sz="1600" dirty="0">
              <a:ea typeface="Cambria"/>
              <a:cs typeface="Calibri"/>
            </a:endParaRPr>
          </a:p>
          <a:p>
            <a:pPr marL="486410" lvl="1" indent="-285750">
              <a:buFont typeface="Arial" panose="020B0604020202020204" pitchFamily="34" charset="0"/>
              <a:buChar char="•"/>
            </a:pPr>
            <a:r>
              <a:rPr lang="en-IN" sz="1600" dirty="0">
                <a:latin typeface="Cambria"/>
                <a:ea typeface="Cambria"/>
              </a:rPr>
              <a:t>First the raspberry pie signals the depth sensor to check the depth of water and if it detects that the water is deep then it signals the PlasBot accordingly.</a:t>
            </a:r>
          </a:p>
          <a:p>
            <a:pPr marL="486410" lvl="1" indent="-285750">
              <a:buFont typeface="Arial" panose="020B0604020202020204" pitchFamily="34" charset="0"/>
              <a:buChar char="•"/>
            </a:pPr>
            <a:r>
              <a:rPr lang="en-IN" sz="1600" dirty="0">
                <a:latin typeface="Cambria"/>
                <a:ea typeface="Cambria"/>
              </a:rPr>
              <a:t>At this time, the video camera turns on and starts displaying real time video on the LCD screen.</a:t>
            </a:r>
          </a:p>
          <a:p>
            <a:pPr marL="486410" lvl="1" indent="-285750">
              <a:buFont typeface="Arial" panose="020B0604020202020204" pitchFamily="34" charset="0"/>
              <a:buChar char="•"/>
            </a:pPr>
            <a:r>
              <a:rPr lang="en-IN" sz="1600" dirty="0">
                <a:latin typeface="Cambria"/>
                <a:ea typeface="Cambria"/>
                <a:cs typeface="Calibri"/>
              </a:rPr>
              <a:t>As the bot is manually controlled under water, the remote controller is used to control the bot.</a:t>
            </a:r>
            <a:endParaRPr lang="en-IN" sz="1600" dirty="0">
              <a:latin typeface="Cambria" panose="02040503050406030204" pitchFamily="18" charset="0"/>
              <a:ea typeface="Cambria" panose="02040503050406030204" pitchFamily="18" charset="0"/>
              <a:cs typeface="Calibri"/>
            </a:endParaRPr>
          </a:p>
          <a:p>
            <a:pPr marL="486410" lvl="1" indent="-285750">
              <a:buFont typeface="Arial" panose="020B0604020202020204" pitchFamily="34" charset="0"/>
              <a:buChar char="•"/>
            </a:pPr>
            <a:r>
              <a:rPr lang="en-US" sz="1600" dirty="0">
                <a:latin typeface="Cambria"/>
                <a:ea typeface="Cambria"/>
              </a:rPr>
              <a:t>And at the end when garbage capacity limit has reached its maximum, the weight sensor signals the Raspberry Pi to stop the bot from further collecting the garbage.</a:t>
            </a:r>
            <a:endParaRPr lang="en-IN" sz="1400" dirty="0">
              <a:latin typeface="Cambria" panose="02040503050406030204" pitchFamily="18" charset="0"/>
              <a:ea typeface="Cambria" panose="02040503050406030204" pitchFamily="18" charset="0"/>
              <a:cs typeface="Calibri"/>
            </a:endParaRPr>
          </a:p>
          <a:p>
            <a:pPr marL="200660" lvl="1" indent="0">
              <a:buNone/>
            </a:pPr>
            <a:endParaRPr lang="en-IN" sz="1400" dirty="0">
              <a:latin typeface="Cambria" panose="02040503050406030204" pitchFamily="18" charset="0"/>
              <a:ea typeface="Cambria" panose="02040503050406030204" pitchFamily="18" charset="0"/>
              <a:cs typeface="Calibri"/>
            </a:endParaRPr>
          </a:p>
          <a:p>
            <a:pPr marL="566420" indent="-182880">
              <a:buChar char="◦"/>
            </a:pPr>
            <a:endParaRPr lang="en-IN" sz="1600" b="1" dirty="0">
              <a:latin typeface="Cambria" panose="02040503050406030204" pitchFamily="18" charset="0"/>
              <a:ea typeface="Cambria" panose="02040503050406030204" pitchFamily="18" charset="0"/>
              <a:cs typeface="Calibri"/>
            </a:endParaRPr>
          </a:p>
          <a:p>
            <a:pPr marL="566420" indent="-182880">
              <a:buChar char="◦"/>
            </a:pPr>
            <a:endParaRPr lang="en-IN" sz="1600" b="1" dirty="0">
              <a:latin typeface="Cambria" panose="02040503050406030204" pitchFamily="18" charset="0"/>
              <a:ea typeface="Cambria" panose="02040503050406030204" pitchFamily="18" charset="0"/>
              <a:cs typeface="Calibri"/>
            </a:endParaRPr>
          </a:p>
          <a:p>
            <a:pPr marL="383540" indent="0">
              <a:buNone/>
            </a:pPr>
            <a:endParaRPr lang="en-IN" sz="1600" b="1" dirty="0">
              <a:latin typeface="Cambria" panose="02040503050406030204" pitchFamily="18" charset="0"/>
              <a:ea typeface="Cambria" panose="02040503050406030204" pitchFamily="18" charset="0"/>
              <a:cs typeface="Calibri"/>
            </a:endParaRPr>
          </a:p>
        </p:txBody>
      </p:sp>
      <p:sp>
        <p:nvSpPr>
          <p:cNvPr id="4" name="Slide Number Placeholder 3">
            <a:extLst>
              <a:ext uri="{FF2B5EF4-FFF2-40B4-BE49-F238E27FC236}">
                <a16:creationId xmlns:a16="http://schemas.microsoft.com/office/drawing/2014/main" id="{E3D07AFC-9995-4C88-B301-241A39687EED}"/>
              </a:ext>
            </a:extLst>
          </p:cNvPr>
          <p:cNvSpPr>
            <a:spLocks noGrp="1"/>
          </p:cNvSpPr>
          <p:nvPr>
            <p:ph type="sldNum" sz="quarter" idx="12"/>
          </p:nvPr>
        </p:nvSpPr>
        <p:spPr/>
        <p:txBody>
          <a:bodyPr/>
          <a:lstStyle/>
          <a:p>
            <a:fld id="{B6F15528-21DE-4FAA-801E-634DDDAF4B2B}" type="slidenum">
              <a:rPr lang="en-US" smtClean="0">
                <a:latin typeface="Cambria" panose="02040503050406030204" pitchFamily="18" charset="0"/>
                <a:ea typeface="Cambria" panose="02040503050406030204" pitchFamily="18" charset="0"/>
              </a:rPr>
              <a:pPr/>
              <a:t>17</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9147B332-65F2-40AE-BE8C-59E5A9447313}"/>
              </a:ext>
            </a:extLst>
          </p:cNvPr>
          <p:cNvPicPr>
            <a:picLocks noChangeAspect="1"/>
          </p:cNvPicPr>
          <p:nvPr/>
        </p:nvPicPr>
        <p:blipFill>
          <a:blip r:embed="rId2"/>
          <a:stretch>
            <a:fillRect/>
          </a:stretch>
        </p:blipFill>
        <p:spPr>
          <a:xfrm>
            <a:off x="0" y="0"/>
            <a:ext cx="993648" cy="796152"/>
          </a:xfrm>
          <a:prstGeom prst="rect">
            <a:avLst/>
          </a:prstGeom>
        </p:spPr>
      </p:pic>
    </p:spTree>
    <p:extLst>
      <p:ext uri="{BB962C8B-B14F-4D97-AF65-F5344CB8AC3E}">
        <p14:creationId xmlns:p14="http://schemas.microsoft.com/office/powerpoint/2010/main" val="1852727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A783-4B65-4682-8CE2-FB476E16DAD5}"/>
              </a:ext>
            </a:extLst>
          </p:cNvPr>
          <p:cNvSpPr>
            <a:spLocks noGrp="1"/>
          </p:cNvSpPr>
          <p:nvPr>
            <p:ph type="title"/>
          </p:nvPr>
        </p:nvSpPr>
        <p:spPr>
          <a:xfrm>
            <a:off x="822960" y="292609"/>
            <a:ext cx="7543800" cy="1199218"/>
          </a:xfrm>
        </p:spPr>
        <p:txBody>
          <a:bodyPr>
            <a:normAutofit fontScale="90000"/>
          </a:bodyPr>
          <a:lstStyle/>
          <a:p>
            <a:pPr algn="ctr"/>
            <a:r>
              <a:rPr lang="en-IN">
                <a:latin typeface="Cambria" panose="02040503050406030204" pitchFamily="18" charset="0"/>
                <a:ea typeface="Cambria" panose="02040503050406030204" pitchFamily="18" charset="0"/>
              </a:rPr>
              <a:t>Conceptual &amp; Detailed Design/ Methodology</a:t>
            </a:r>
          </a:p>
        </p:txBody>
      </p:sp>
      <p:sp>
        <p:nvSpPr>
          <p:cNvPr id="3" name="Content Placeholder 2">
            <a:extLst>
              <a:ext uri="{FF2B5EF4-FFF2-40B4-BE49-F238E27FC236}">
                <a16:creationId xmlns:a16="http://schemas.microsoft.com/office/drawing/2014/main" id="{F5D89CE5-1F63-43BD-81A7-0816858938EF}"/>
              </a:ext>
            </a:extLst>
          </p:cNvPr>
          <p:cNvSpPr>
            <a:spLocks noGrp="1"/>
          </p:cNvSpPr>
          <p:nvPr>
            <p:ph idx="1"/>
          </p:nvPr>
        </p:nvSpPr>
        <p:spPr>
          <a:xfrm>
            <a:off x="734637" y="1929709"/>
            <a:ext cx="7543801" cy="4461760"/>
          </a:xfrm>
        </p:spPr>
        <p:txBody>
          <a:bodyPr vert="horz" lIns="0" tIns="45720" rIns="0" bIns="45720" rtlCol="0" anchor="t">
            <a:normAutofit fontScale="77500" lnSpcReduction="20000"/>
          </a:bodyPr>
          <a:lstStyle/>
          <a:p>
            <a:pPr marL="200660" lvl="1" indent="0">
              <a:buNone/>
            </a:pPr>
            <a:r>
              <a:rPr lang="en-IN" sz="2800" b="1" dirty="0">
                <a:solidFill>
                  <a:schemeClr val="accent1"/>
                </a:solidFill>
                <a:latin typeface="Cambria"/>
                <a:ea typeface="Cambria"/>
              </a:rPr>
              <a:t>System-level design</a:t>
            </a:r>
            <a:endParaRPr lang="en-IN" sz="2800" dirty="0">
              <a:solidFill>
                <a:schemeClr val="accent1"/>
              </a:solidFill>
              <a:latin typeface="Cambria"/>
              <a:ea typeface="Cambria"/>
            </a:endParaRPr>
          </a:p>
          <a:p>
            <a:pPr marL="200660" lvl="1" indent="0">
              <a:buNone/>
            </a:pPr>
            <a:r>
              <a:rPr lang="en-IN" sz="1900" b="1" dirty="0">
                <a:latin typeface="Cambria"/>
                <a:ea typeface="Cambria"/>
              </a:rPr>
              <a:t>   Functionalities of each component:</a:t>
            </a:r>
          </a:p>
          <a:p>
            <a:pPr marL="200660" lvl="1" indent="0">
              <a:buNone/>
            </a:pPr>
            <a:endParaRPr lang="en-IN" b="1" dirty="0">
              <a:latin typeface="Cambria"/>
              <a:ea typeface="Cambria"/>
            </a:endParaRPr>
          </a:p>
          <a:p>
            <a:pPr marL="1143000" lvl="2" indent="-228600" algn="just">
              <a:lnSpc>
                <a:spcPct val="107000"/>
              </a:lnSpc>
              <a:buFont typeface="Wingdings" panose="05000000000000000000" pitchFamily="2" charset="2"/>
              <a:buChar char=""/>
            </a:pPr>
            <a:r>
              <a:rPr lang="en-US" sz="1900" b="1" dirty="0">
                <a:effectLst/>
                <a:latin typeface="Cambria" panose="02040503050406030204" pitchFamily="18" charset="0"/>
                <a:ea typeface="Cambria" panose="02040503050406030204" pitchFamily="18" charset="0"/>
                <a:cs typeface="Arial" panose="020B0604020202020204" pitchFamily="34" charset="0"/>
              </a:rPr>
              <a:t>Raspberry pie- </a:t>
            </a:r>
            <a:r>
              <a:rPr lang="en-US" sz="1900" dirty="0">
                <a:effectLst/>
                <a:latin typeface="Cambria" panose="02040503050406030204" pitchFamily="18" charset="0"/>
                <a:ea typeface="Cambria" panose="02040503050406030204" pitchFamily="18" charset="0"/>
                <a:cs typeface="Arial" panose="020B0604020202020204" pitchFamily="34" charset="0"/>
              </a:rPr>
              <a:t>To control all other components.</a:t>
            </a:r>
            <a:endParaRPr lang="en-IN" sz="1900" dirty="0">
              <a:effectLst/>
              <a:latin typeface="Cambria" panose="02040503050406030204" pitchFamily="18" charset="0"/>
              <a:ea typeface="Cambria" panose="02040503050406030204" pitchFamily="18" charset="0"/>
              <a:cs typeface="Arial" panose="020B0604020202020204" pitchFamily="34" charset="0"/>
            </a:endParaRPr>
          </a:p>
          <a:p>
            <a:pPr marL="1143000" lvl="2" indent="-228600" algn="just">
              <a:lnSpc>
                <a:spcPct val="107000"/>
              </a:lnSpc>
              <a:buFont typeface="Wingdings" panose="05000000000000000000" pitchFamily="2" charset="2"/>
              <a:buChar char=""/>
            </a:pPr>
            <a:r>
              <a:rPr lang="en-US" sz="1900" b="1" dirty="0">
                <a:effectLst/>
                <a:latin typeface="Cambria" panose="02040503050406030204" pitchFamily="18" charset="0"/>
                <a:ea typeface="Cambria" panose="02040503050406030204" pitchFamily="18" charset="0"/>
                <a:cs typeface="Arial" panose="020B0604020202020204" pitchFamily="34" charset="0"/>
              </a:rPr>
              <a:t>Wi-Fi module-</a:t>
            </a:r>
            <a:r>
              <a:rPr lang="en-US" sz="1900" dirty="0">
                <a:effectLst/>
                <a:latin typeface="Cambria" panose="02040503050406030204" pitchFamily="18" charset="0"/>
                <a:ea typeface="Cambria" panose="02040503050406030204" pitchFamily="18" charset="0"/>
                <a:cs typeface="Arial" panose="020B0604020202020204" pitchFamily="34" charset="0"/>
              </a:rPr>
              <a:t>To control the bot wirelessly, transmit real time video output.</a:t>
            </a:r>
            <a:endParaRPr lang="en-IN" sz="1900" dirty="0">
              <a:effectLst/>
              <a:latin typeface="Cambria" panose="02040503050406030204" pitchFamily="18" charset="0"/>
              <a:ea typeface="Cambria" panose="02040503050406030204" pitchFamily="18" charset="0"/>
              <a:cs typeface="Arial" panose="020B0604020202020204" pitchFamily="34" charset="0"/>
            </a:endParaRPr>
          </a:p>
          <a:p>
            <a:pPr marL="1143000" lvl="2" indent="-228600" algn="just">
              <a:lnSpc>
                <a:spcPct val="107000"/>
              </a:lnSpc>
              <a:buFont typeface="Wingdings" panose="05000000000000000000" pitchFamily="2" charset="2"/>
              <a:buChar char=""/>
            </a:pPr>
            <a:r>
              <a:rPr lang="en-US" sz="1900" b="1" dirty="0">
                <a:effectLst/>
                <a:latin typeface="Cambria" panose="02040503050406030204" pitchFamily="18" charset="0"/>
                <a:ea typeface="Cambria" panose="02040503050406030204" pitchFamily="18" charset="0"/>
                <a:cs typeface="Arial" panose="020B0604020202020204" pitchFamily="34" charset="0"/>
              </a:rPr>
              <a:t>Depth sensor-</a:t>
            </a:r>
            <a:r>
              <a:rPr lang="en-US" sz="1900" dirty="0">
                <a:effectLst/>
                <a:latin typeface="Cambria" panose="02040503050406030204" pitchFamily="18" charset="0"/>
                <a:ea typeface="Cambria" panose="02040503050406030204" pitchFamily="18" charset="0"/>
                <a:cs typeface="Arial" panose="020B0604020202020204" pitchFamily="34" charset="0"/>
              </a:rPr>
              <a:t>To measure the depth of the water.</a:t>
            </a:r>
            <a:endParaRPr lang="en-IN" sz="1900" dirty="0">
              <a:effectLst/>
              <a:latin typeface="Cambria" panose="02040503050406030204" pitchFamily="18" charset="0"/>
              <a:ea typeface="Cambria" panose="02040503050406030204" pitchFamily="18" charset="0"/>
              <a:cs typeface="Arial" panose="020B0604020202020204" pitchFamily="34" charset="0"/>
            </a:endParaRPr>
          </a:p>
          <a:p>
            <a:pPr marL="1143000" lvl="2" indent="-228600" algn="just">
              <a:lnSpc>
                <a:spcPct val="107000"/>
              </a:lnSpc>
              <a:buFont typeface="Wingdings" panose="05000000000000000000" pitchFamily="2" charset="2"/>
              <a:buChar char=""/>
            </a:pPr>
            <a:r>
              <a:rPr lang="en-US" sz="1900" b="1" dirty="0">
                <a:effectLst/>
                <a:latin typeface="Cambria" panose="02040503050406030204" pitchFamily="18" charset="0"/>
                <a:ea typeface="Cambria" panose="02040503050406030204" pitchFamily="18" charset="0"/>
                <a:cs typeface="Arial" panose="020B0604020202020204" pitchFamily="34" charset="0"/>
              </a:rPr>
              <a:t>Video camera-</a:t>
            </a:r>
            <a:r>
              <a:rPr lang="en-US" sz="1900" dirty="0">
                <a:effectLst/>
                <a:latin typeface="Cambria" panose="02040503050406030204" pitchFamily="18" charset="0"/>
                <a:ea typeface="Cambria" panose="02040503050406030204" pitchFamily="18" charset="0"/>
                <a:cs typeface="Arial" panose="020B0604020202020204" pitchFamily="34" charset="0"/>
              </a:rPr>
              <a:t>To show real time videos of the objects underwater.</a:t>
            </a:r>
            <a:endParaRPr lang="en-IN" sz="1900" dirty="0">
              <a:effectLst/>
              <a:latin typeface="Cambria" panose="02040503050406030204" pitchFamily="18" charset="0"/>
              <a:ea typeface="Cambria" panose="02040503050406030204" pitchFamily="18" charset="0"/>
              <a:cs typeface="Arial" panose="020B0604020202020204" pitchFamily="34" charset="0"/>
            </a:endParaRPr>
          </a:p>
          <a:p>
            <a:pPr marL="1143000" lvl="2" indent="-228600" algn="just">
              <a:lnSpc>
                <a:spcPct val="107000"/>
              </a:lnSpc>
              <a:buFont typeface="Wingdings" panose="05000000000000000000" pitchFamily="2" charset="2"/>
              <a:buChar char=""/>
            </a:pPr>
            <a:r>
              <a:rPr lang="en-US" sz="1900" b="1" dirty="0">
                <a:effectLst/>
                <a:latin typeface="Cambria" panose="02040503050406030204" pitchFamily="18" charset="0"/>
                <a:ea typeface="Cambria" panose="02040503050406030204" pitchFamily="18" charset="0"/>
                <a:cs typeface="Arial" panose="020B0604020202020204" pitchFamily="34" charset="0"/>
              </a:rPr>
              <a:t>Capacitive, Ultrasonic sensors - </a:t>
            </a:r>
            <a:r>
              <a:rPr lang="en-US" sz="1900" dirty="0">
                <a:effectLst/>
                <a:latin typeface="Cambria" panose="02040503050406030204" pitchFamily="18" charset="0"/>
                <a:ea typeface="Cambria" panose="02040503050406030204" pitchFamily="18" charset="0"/>
                <a:cs typeface="Arial" panose="020B0604020202020204" pitchFamily="34" charset="0"/>
              </a:rPr>
              <a:t>To detect obstacles that have to be avoided.</a:t>
            </a:r>
            <a:endParaRPr lang="en-IN" sz="1900" dirty="0">
              <a:effectLst/>
              <a:latin typeface="Cambria" panose="02040503050406030204" pitchFamily="18" charset="0"/>
              <a:ea typeface="Cambria" panose="02040503050406030204" pitchFamily="18" charset="0"/>
              <a:cs typeface="Arial" panose="020B0604020202020204" pitchFamily="34" charset="0"/>
            </a:endParaRPr>
          </a:p>
          <a:p>
            <a:pPr marL="1143000" lvl="2" indent="-228600" algn="just">
              <a:lnSpc>
                <a:spcPct val="107000"/>
              </a:lnSpc>
              <a:buFont typeface="Wingdings" panose="05000000000000000000" pitchFamily="2" charset="2"/>
              <a:buChar char=""/>
            </a:pPr>
            <a:r>
              <a:rPr lang="en-US" sz="1900" b="1" dirty="0">
                <a:effectLst/>
                <a:latin typeface="Cambria" panose="02040503050406030204" pitchFamily="18" charset="0"/>
                <a:ea typeface="Cambria" panose="02040503050406030204" pitchFamily="18" charset="0"/>
                <a:cs typeface="Arial" panose="020B0604020202020204" pitchFamily="34" charset="0"/>
              </a:rPr>
              <a:t>Net : </a:t>
            </a:r>
            <a:r>
              <a:rPr lang="en-US" sz="1900" dirty="0">
                <a:effectLst/>
                <a:latin typeface="Cambria" panose="02040503050406030204" pitchFamily="18" charset="0"/>
                <a:ea typeface="Cambria" panose="02040503050406030204" pitchFamily="18" charset="0"/>
                <a:cs typeface="Arial" panose="020B0604020202020204" pitchFamily="34" charset="0"/>
              </a:rPr>
              <a:t>To collect the garbage and allow water to pass.</a:t>
            </a:r>
          </a:p>
          <a:p>
            <a:pPr marL="1143000" lvl="2" indent="-228600" algn="just">
              <a:lnSpc>
                <a:spcPct val="107000"/>
              </a:lnSpc>
              <a:buFont typeface="Wingdings" panose="05000000000000000000" pitchFamily="2" charset="2"/>
              <a:buChar char=""/>
            </a:pPr>
            <a:r>
              <a:rPr lang="en-US" sz="1900" b="1" dirty="0">
                <a:effectLst/>
                <a:latin typeface="Cambria" panose="02040503050406030204" pitchFamily="18" charset="0"/>
                <a:ea typeface="Cambria" panose="02040503050406030204" pitchFamily="18" charset="0"/>
                <a:cs typeface="Arial" panose="020B0604020202020204" pitchFamily="34" charset="0"/>
              </a:rPr>
              <a:t>Vacuum pump- </a:t>
            </a:r>
            <a:r>
              <a:rPr lang="en-US" sz="1900" dirty="0">
                <a:effectLst/>
                <a:latin typeface="Cambria" panose="02040503050406030204" pitchFamily="18" charset="0"/>
                <a:ea typeface="Cambria" panose="02040503050406030204" pitchFamily="18" charset="0"/>
                <a:cs typeface="Arial" panose="020B0604020202020204" pitchFamily="34" charset="0"/>
              </a:rPr>
              <a:t>To suck in the garbage.</a:t>
            </a:r>
            <a:r>
              <a:rPr lang="en-US" sz="1900" b="1" dirty="0">
                <a:effectLst/>
                <a:latin typeface="Cambria" panose="02040503050406030204" pitchFamily="18" charset="0"/>
                <a:ea typeface="Cambria" panose="02040503050406030204" pitchFamily="18" charset="0"/>
                <a:cs typeface="Arial" panose="020B0604020202020204" pitchFamily="34" charset="0"/>
              </a:rPr>
              <a:t> </a:t>
            </a:r>
            <a:endParaRPr lang="en-IN" sz="1900" dirty="0">
              <a:effectLst/>
              <a:latin typeface="Cambria" panose="02040503050406030204" pitchFamily="18" charset="0"/>
              <a:ea typeface="Cambria" panose="02040503050406030204" pitchFamily="18" charset="0"/>
              <a:cs typeface="Arial" panose="020B0604020202020204" pitchFamily="34" charset="0"/>
            </a:endParaRPr>
          </a:p>
          <a:p>
            <a:pPr marL="1143000" lvl="2" indent="-228600" algn="just">
              <a:lnSpc>
                <a:spcPct val="107000"/>
              </a:lnSpc>
              <a:buFont typeface="Wingdings" panose="05000000000000000000" pitchFamily="2" charset="2"/>
              <a:buChar char=""/>
            </a:pPr>
            <a:r>
              <a:rPr lang="en-US" sz="1900" b="1" dirty="0">
                <a:effectLst/>
                <a:latin typeface="Cambria" panose="02040503050406030204" pitchFamily="18" charset="0"/>
                <a:ea typeface="Cambria" panose="02040503050406030204" pitchFamily="18" charset="0"/>
                <a:cs typeface="Arial" panose="020B0604020202020204" pitchFamily="34" charset="0"/>
              </a:rPr>
              <a:t>Remote control- </a:t>
            </a:r>
            <a:r>
              <a:rPr lang="en-US" sz="1900" dirty="0">
                <a:effectLst/>
                <a:latin typeface="Cambria" panose="02040503050406030204" pitchFamily="18" charset="0"/>
                <a:ea typeface="Cambria" panose="02040503050406030204" pitchFamily="18" charset="0"/>
                <a:cs typeface="Arial" panose="020B0604020202020204" pitchFamily="34" charset="0"/>
              </a:rPr>
              <a:t>To wirelessly operate the bot.</a:t>
            </a:r>
            <a:endParaRPr lang="en-IN" sz="1900" dirty="0">
              <a:effectLst/>
              <a:latin typeface="Cambria" panose="02040503050406030204" pitchFamily="18" charset="0"/>
              <a:ea typeface="Cambria" panose="02040503050406030204" pitchFamily="18" charset="0"/>
              <a:cs typeface="Arial" panose="020B0604020202020204" pitchFamily="34" charset="0"/>
            </a:endParaRPr>
          </a:p>
          <a:p>
            <a:pPr marL="1143000" lvl="2" indent="-228600" algn="just">
              <a:lnSpc>
                <a:spcPct val="107000"/>
              </a:lnSpc>
              <a:buFont typeface="Wingdings" panose="05000000000000000000" pitchFamily="2" charset="2"/>
              <a:buChar char=""/>
            </a:pPr>
            <a:r>
              <a:rPr lang="en-US" sz="1900" b="1" dirty="0">
                <a:effectLst/>
                <a:latin typeface="Cambria" panose="02040503050406030204" pitchFamily="18" charset="0"/>
                <a:ea typeface="Cambria" panose="02040503050406030204" pitchFamily="18" charset="0"/>
                <a:cs typeface="Arial" panose="020B0604020202020204" pitchFamily="34" charset="0"/>
              </a:rPr>
              <a:t>LCD display- </a:t>
            </a:r>
            <a:r>
              <a:rPr lang="en-US" sz="1900" dirty="0">
                <a:effectLst/>
                <a:latin typeface="Cambria" panose="02040503050406030204" pitchFamily="18" charset="0"/>
                <a:ea typeface="Cambria" panose="02040503050406030204" pitchFamily="18" charset="0"/>
                <a:cs typeface="Arial" panose="020B0604020202020204" pitchFamily="34" charset="0"/>
              </a:rPr>
              <a:t>To view the video which camera sends durin</a:t>
            </a:r>
            <a:r>
              <a:rPr lang="en-US" sz="1900" dirty="0">
                <a:latin typeface="Cambria" panose="02040503050406030204" pitchFamily="18" charset="0"/>
                <a:ea typeface="Cambria" panose="02040503050406030204" pitchFamily="18" charset="0"/>
                <a:cs typeface="Arial" panose="020B0604020202020204" pitchFamily="34" charset="0"/>
              </a:rPr>
              <a:t>g </a:t>
            </a:r>
            <a:r>
              <a:rPr lang="en-US" sz="1900" dirty="0">
                <a:effectLst/>
                <a:latin typeface="Cambria" panose="02040503050406030204" pitchFamily="18" charset="0"/>
                <a:ea typeface="Cambria" panose="02040503050406030204" pitchFamily="18" charset="0"/>
                <a:cs typeface="Arial" panose="020B0604020202020204" pitchFamily="34" charset="0"/>
              </a:rPr>
              <a:t>underwater operation.</a:t>
            </a:r>
            <a:endParaRPr lang="en-IN" sz="1900" dirty="0">
              <a:effectLst/>
              <a:latin typeface="Cambria" panose="02040503050406030204" pitchFamily="18" charset="0"/>
              <a:ea typeface="Cambria" panose="02040503050406030204" pitchFamily="18" charset="0"/>
              <a:cs typeface="Arial" panose="020B0604020202020204" pitchFamily="34" charset="0"/>
            </a:endParaRPr>
          </a:p>
          <a:p>
            <a:pPr marL="1143000" lvl="2" indent="-228600" algn="just">
              <a:lnSpc>
                <a:spcPct val="107000"/>
              </a:lnSpc>
              <a:buFont typeface="Wingdings" panose="05000000000000000000" pitchFamily="2" charset="2"/>
              <a:buChar char=""/>
            </a:pPr>
            <a:r>
              <a:rPr lang="en-US" sz="1900" b="1" dirty="0">
                <a:effectLst/>
                <a:latin typeface="Cambria" panose="02040503050406030204" pitchFamily="18" charset="0"/>
                <a:ea typeface="Cambria" panose="02040503050406030204" pitchFamily="18" charset="0"/>
                <a:cs typeface="Arial" panose="020B0604020202020204" pitchFamily="34" charset="0"/>
              </a:rPr>
              <a:t>Batteries-</a:t>
            </a:r>
            <a:r>
              <a:rPr lang="en-US" sz="1900" dirty="0">
                <a:effectLst/>
                <a:latin typeface="Cambria" panose="02040503050406030204" pitchFamily="18" charset="0"/>
                <a:ea typeface="Cambria" panose="02040503050406030204" pitchFamily="18" charset="0"/>
                <a:cs typeface="Arial" panose="020B0604020202020204" pitchFamily="34" charset="0"/>
              </a:rPr>
              <a:t>To power the bot.</a:t>
            </a:r>
            <a:endParaRPr lang="en-IN" sz="1900" dirty="0">
              <a:effectLst/>
              <a:latin typeface="Cambria" panose="02040503050406030204" pitchFamily="18" charset="0"/>
              <a:ea typeface="Cambria" panose="02040503050406030204" pitchFamily="18" charset="0"/>
              <a:cs typeface="Arial" panose="020B0604020202020204" pitchFamily="34" charset="0"/>
            </a:endParaRPr>
          </a:p>
          <a:p>
            <a:pPr marL="1143000" lvl="2" indent="-228600" algn="just">
              <a:lnSpc>
                <a:spcPct val="107000"/>
              </a:lnSpc>
              <a:buFont typeface="Wingdings" panose="05000000000000000000" pitchFamily="2" charset="2"/>
              <a:buChar char=""/>
            </a:pPr>
            <a:r>
              <a:rPr lang="en-US" sz="1900" b="1" dirty="0">
                <a:effectLst/>
                <a:latin typeface="Cambria" panose="02040503050406030204" pitchFamily="18" charset="0"/>
                <a:ea typeface="Cambria" panose="02040503050406030204" pitchFamily="18" charset="0"/>
                <a:cs typeface="Arial" panose="020B0604020202020204" pitchFamily="34" charset="0"/>
              </a:rPr>
              <a:t>Motored propellors - </a:t>
            </a:r>
            <a:r>
              <a:rPr lang="en-US" sz="1900" dirty="0">
                <a:effectLst/>
                <a:latin typeface="Cambria" panose="02040503050406030204" pitchFamily="18" charset="0"/>
                <a:ea typeface="Cambria" panose="02040503050406030204" pitchFamily="18" charset="0"/>
                <a:cs typeface="Arial" panose="020B0604020202020204" pitchFamily="34" charset="0"/>
              </a:rPr>
              <a:t>To move the bot over and underwater.</a:t>
            </a:r>
            <a:endParaRPr lang="en-IN" sz="1900" dirty="0">
              <a:effectLst/>
              <a:latin typeface="Cambria" panose="02040503050406030204" pitchFamily="18" charset="0"/>
              <a:ea typeface="Cambria" panose="02040503050406030204" pitchFamily="18" charset="0"/>
              <a:cs typeface="Arial" panose="020B0604020202020204" pitchFamily="34" charset="0"/>
            </a:endParaRPr>
          </a:p>
          <a:p>
            <a:pPr marL="1143000" lvl="2" indent="-228600" algn="just">
              <a:lnSpc>
                <a:spcPct val="107000"/>
              </a:lnSpc>
              <a:buFont typeface="Wingdings" panose="05000000000000000000" pitchFamily="2" charset="2"/>
              <a:buChar char=""/>
            </a:pPr>
            <a:r>
              <a:rPr lang="en-US" sz="1900" b="1" dirty="0">
                <a:effectLst/>
                <a:latin typeface="Cambria" panose="02040503050406030204" pitchFamily="18" charset="0"/>
                <a:ea typeface="Cambria" panose="02040503050406030204" pitchFamily="18" charset="0"/>
                <a:cs typeface="Arial" panose="020B0604020202020204" pitchFamily="34" charset="0"/>
              </a:rPr>
              <a:t>Weight sensor- </a:t>
            </a:r>
            <a:r>
              <a:rPr lang="en-US" sz="1900" dirty="0">
                <a:effectLst/>
                <a:latin typeface="Cambria" panose="02040503050406030204" pitchFamily="18" charset="0"/>
                <a:ea typeface="Cambria" panose="02040503050406030204" pitchFamily="18" charset="0"/>
                <a:cs typeface="Arial" panose="020B0604020202020204" pitchFamily="34" charset="0"/>
              </a:rPr>
              <a:t>To measure the weight of the garbage collected in the net.</a:t>
            </a:r>
            <a:endParaRPr lang="en-IN" sz="1900" dirty="0">
              <a:effectLst/>
              <a:latin typeface="Cambria" panose="02040503050406030204" pitchFamily="18" charset="0"/>
              <a:ea typeface="Cambria" panose="02040503050406030204" pitchFamily="18" charset="0"/>
              <a:cs typeface="Arial" panose="020B0604020202020204" pitchFamily="34" charset="0"/>
            </a:endParaRPr>
          </a:p>
          <a:p>
            <a:pPr marL="1143000" lvl="2" indent="-228600" algn="just">
              <a:lnSpc>
                <a:spcPct val="107000"/>
              </a:lnSpc>
              <a:buFont typeface="Wingdings" panose="05000000000000000000" pitchFamily="2" charset="2"/>
              <a:buChar char=""/>
            </a:pPr>
            <a:endParaRPr lang="en-IN" sz="1600" dirty="0">
              <a:latin typeface="Cambria" panose="02040503050406030204" pitchFamily="18" charset="0"/>
              <a:ea typeface="Cambria" panose="02040503050406030204" pitchFamily="18" charset="0"/>
              <a:cs typeface="Calibri" panose="020F0502020204030204"/>
            </a:endParaRPr>
          </a:p>
          <a:p>
            <a:pPr marL="749300" lvl="3" indent="0">
              <a:buNone/>
            </a:pPr>
            <a:endParaRPr lang="en-IN" sz="1600" dirty="0">
              <a:latin typeface="Cambria"/>
              <a:ea typeface="Cambria"/>
            </a:endParaRPr>
          </a:p>
          <a:p>
            <a:pPr marL="200660" lvl="1" indent="0">
              <a:buNone/>
            </a:pPr>
            <a:endParaRPr lang="en-IN" dirty="0">
              <a:latin typeface="Cambria" panose="02040503050406030204" pitchFamily="18" charset="0"/>
              <a:ea typeface="Cambria" panose="02040503050406030204" pitchFamily="18" charset="0"/>
            </a:endParaRPr>
          </a:p>
          <a:p>
            <a:pPr marL="566420" lvl="2" indent="0">
              <a:buFont typeface="Arial" panose="020F0502020204030204" pitchFamily="34" charset="0"/>
              <a:buChar char="•"/>
            </a:pPr>
            <a:endParaRPr lang="en-IN" sz="1800" dirty="0">
              <a:latin typeface="Cambria" panose="02040503050406030204" pitchFamily="18" charset="0"/>
              <a:ea typeface="Cambria" panose="02040503050406030204" pitchFamily="18" charset="0"/>
            </a:endParaRPr>
          </a:p>
          <a:p>
            <a:pPr marL="566420" lvl="2" indent="0">
              <a:buFont typeface="Arial" panose="020F0502020204030204" pitchFamily="34" charset="0"/>
              <a:buChar char="•"/>
            </a:pPr>
            <a:endParaRPr lang="en-IN" dirty="0">
              <a:latin typeface="Cambria" panose="02040503050406030204" pitchFamily="18" charset="0"/>
              <a:ea typeface="Cambria" panose="02040503050406030204" pitchFamily="18" charset="0"/>
            </a:endParaRPr>
          </a:p>
          <a:p>
            <a:pPr marL="200660" lvl="1" indent="0">
              <a:buNone/>
            </a:pPr>
            <a:endParaRPr lang="en-IN" dirty="0">
              <a:latin typeface="Cambria" panose="02040503050406030204" pitchFamily="18" charset="0"/>
              <a:ea typeface="Cambria" panose="02040503050406030204" pitchFamily="18" charset="0"/>
            </a:endParaRPr>
          </a:p>
          <a:p>
            <a:pPr marL="457200" indent="-457200">
              <a:buAutoNum type="arabicPeriod"/>
            </a:pPr>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E3D07AFC-9995-4C88-B301-241A39687EED}"/>
              </a:ext>
            </a:extLst>
          </p:cNvPr>
          <p:cNvSpPr>
            <a:spLocks noGrp="1"/>
          </p:cNvSpPr>
          <p:nvPr>
            <p:ph type="sldNum" sz="quarter" idx="12"/>
          </p:nvPr>
        </p:nvSpPr>
        <p:spPr/>
        <p:txBody>
          <a:bodyPr/>
          <a:lstStyle/>
          <a:p>
            <a:fld id="{B6F15528-21DE-4FAA-801E-634DDDAF4B2B}" type="slidenum">
              <a:rPr lang="en-US" smtClean="0">
                <a:latin typeface="Cambria" panose="02040503050406030204" pitchFamily="18" charset="0"/>
                <a:ea typeface="Cambria" panose="02040503050406030204" pitchFamily="18" charset="0"/>
              </a:rPr>
              <a:pPr/>
              <a:t>18</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9147B332-65F2-40AE-BE8C-59E5A9447313}"/>
              </a:ext>
            </a:extLst>
          </p:cNvPr>
          <p:cNvPicPr>
            <a:picLocks noChangeAspect="1"/>
          </p:cNvPicPr>
          <p:nvPr/>
        </p:nvPicPr>
        <p:blipFill>
          <a:blip r:embed="rId2"/>
          <a:stretch>
            <a:fillRect/>
          </a:stretch>
        </p:blipFill>
        <p:spPr>
          <a:xfrm>
            <a:off x="0" y="0"/>
            <a:ext cx="993648" cy="796152"/>
          </a:xfrm>
          <a:prstGeom prst="rect">
            <a:avLst/>
          </a:prstGeom>
        </p:spPr>
      </p:pic>
    </p:spTree>
    <p:extLst>
      <p:ext uri="{BB962C8B-B14F-4D97-AF65-F5344CB8AC3E}">
        <p14:creationId xmlns:p14="http://schemas.microsoft.com/office/powerpoint/2010/main" val="1857429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A783-4B65-4682-8CE2-FB476E16DAD5}"/>
              </a:ext>
            </a:extLst>
          </p:cNvPr>
          <p:cNvSpPr>
            <a:spLocks noGrp="1"/>
          </p:cNvSpPr>
          <p:nvPr>
            <p:ph type="title"/>
          </p:nvPr>
        </p:nvSpPr>
        <p:spPr>
          <a:xfrm>
            <a:off x="822960" y="292609"/>
            <a:ext cx="7543800" cy="1199218"/>
          </a:xfrm>
        </p:spPr>
        <p:txBody>
          <a:bodyPr>
            <a:normAutofit fontScale="90000"/>
          </a:bodyPr>
          <a:lstStyle/>
          <a:p>
            <a:pPr algn="ctr"/>
            <a:r>
              <a:rPr lang="en-IN">
                <a:latin typeface="Cambria" panose="02040503050406030204" pitchFamily="18" charset="0"/>
                <a:ea typeface="Cambria" panose="02040503050406030204" pitchFamily="18" charset="0"/>
              </a:rPr>
              <a:t>Conceptual &amp; Detailed Design/ Methodology</a:t>
            </a:r>
          </a:p>
        </p:txBody>
      </p:sp>
      <p:sp>
        <p:nvSpPr>
          <p:cNvPr id="3" name="Content Placeholder 2">
            <a:extLst>
              <a:ext uri="{FF2B5EF4-FFF2-40B4-BE49-F238E27FC236}">
                <a16:creationId xmlns:a16="http://schemas.microsoft.com/office/drawing/2014/main" id="{F5D89CE5-1F63-43BD-81A7-0816858938EF}"/>
              </a:ext>
            </a:extLst>
          </p:cNvPr>
          <p:cNvSpPr>
            <a:spLocks noGrp="1"/>
          </p:cNvSpPr>
          <p:nvPr>
            <p:ph idx="1"/>
          </p:nvPr>
        </p:nvSpPr>
        <p:spPr>
          <a:xfrm>
            <a:off x="664339" y="1575146"/>
            <a:ext cx="7543801" cy="4023360"/>
          </a:xfrm>
        </p:spPr>
        <p:txBody>
          <a:bodyPr vert="horz" lIns="0" tIns="45720" rIns="0" bIns="45720" rtlCol="0" anchor="t">
            <a:normAutofit/>
          </a:bodyPr>
          <a:lstStyle/>
          <a:p>
            <a:pPr marL="0" indent="0">
              <a:buNone/>
            </a:pPr>
            <a:endParaRPr lang="en-IN" dirty="0">
              <a:latin typeface="Cambria"/>
              <a:ea typeface="Cambria"/>
            </a:endParaRPr>
          </a:p>
          <a:p>
            <a:pPr marL="200660" lvl="1" indent="0">
              <a:buNone/>
            </a:pPr>
            <a:r>
              <a:rPr lang="en-IN" sz="2400" b="1" dirty="0">
                <a:solidFill>
                  <a:schemeClr val="accent1"/>
                </a:solidFill>
                <a:latin typeface="Cambria"/>
                <a:ea typeface="Cambria"/>
              </a:rPr>
              <a:t>Detailed Design </a:t>
            </a:r>
          </a:p>
          <a:p>
            <a:pPr marL="383540" lvl="1">
              <a:buFont typeface="Arial" pitchFamily="34" charset="0"/>
              <a:buChar char="•"/>
            </a:pPr>
            <a:r>
              <a:rPr lang="en-IN" b="1" dirty="0">
                <a:latin typeface="Cambria"/>
                <a:ea typeface="Cambria"/>
              </a:rPr>
              <a:t>Electrical and Electronical aspect :- </a:t>
            </a:r>
          </a:p>
          <a:p>
            <a:pPr marL="486410" lvl="1" indent="-285750">
              <a:buFont typeface="Wingdings" panose="05000000000000000000" pitchFamily="2" charset="2"/>
              <a:buChar char="Ø"/>
            </a:pPr>
            <a:r>
              <a:rPr lang="en-US" sz="1600" dirty="0">
                <a:latin typeface="Cambria"/>
                <a:ea typeface="Cambria"/>
              </a:rPr>
              <a:t>During operation of PlasBot we need to detect the plastic wastage and obstacles in the path for the smooth working of the bot.</a:t>
            </a:r>
          </a:p>
          <a:p>
            <a:pPr marL="486410" lvl="1" indent="-285750">
              <a:buFont typeface="Wingdings" panose="05000000000000000000" pitchFamily="2" charset="2"/>
              <a:buChar char="Ø"/>
            </a:pPr>
            <a:r>
              <a:rPr lang="en-US" sz="1600" dirty="0">
                <a:latin typeface="Cambria"/>
                <a:ea typeface="Cambria"/>
              </a:rPr>
              <a:t>Capacitive, ultrasonic sensors are used that detect the objects in the view field of the Bot.</a:t>
            </a:r>
          </a:p>
          <a:p>
            <a:pPr marL="486410" lvl="1" indent="-285750">
              <a:buFont typeface="Wingdings" panose="05000000000000000000" pitchFamily="2" charset="2"/>
              <a:buChar char="Ø"/>
            </a:pPr>
            <a:r>
              <a:rPr lang="en-US" sz="1600" dirty="0">
                <a:latin typeface="Cambria"/>
                <a:ea typeface="Cambria"/>
              </a:rPr>
              <a:t>Raspberry Pi is used along with different elements like capacitors, resistors etc., to take control of various processing tasks like telling when to stop around obstacles, when to stop collecting garbage incase the garbage bag is full and many of such things. </a:t>
            </a:r>
          </a:p>
          <a:p>
            <a:pPr marL="486410" lvl="1" indent="-285750">
              <a:buFont typeface="Wingdings" panose="05000000000000000000" pitchFamily="2" charset="2"/>
              <a:buChar char="Ø"/>
            </a:pPr>
            <a:r>
              <a:rPr lang="en-US" sz="1600" dirty="0">
                <a:latin typeface="Cambria"/>
                <a:ea typeface="Cambria"/>
              </a:rPr>
              <a:t>The whole circuit does all the task of controlling work which in turn makes the Bot do what it is intended to do.</a:t>
            </a:r>
            <a:r>
              <a:rPr lang="en-US" dirty="0">
                <a:latin typeface="Cambria"/>
                <a:ea typeface="Cambria"/>
              </a:rPr>
              <a:t> </a:t>
            </a:r>
            <a:endParaRPr lang="en-US" sz="1800" dirty="0">
              <a:latin typeface="Cambria" panose="02040503050406030204" pitchFamily="18" charset="0"/>
              <a:ea typeface="Cambria" panose="02040503050406030204" pitchFamily="18" charset="0"/>
            </a:endParaRPr>
          </a:p>
          <a:p>
            <a:pPr marL="200660" lvl="1" indent="0">
              <a:buNone/>
            </a:pPr>
            <a:endParaRPr lang="en-IN" sz="1800" dirty="0">
              <a:latin typeface="Cambria" panose="02040503050406030204" pitchFamily="18" charset="0"/>
              <a:ea typeface="Cambria" panose="02040503050406030204" pitchFamily="18" charset="0"/>
            </a:endParaRPr>
          </a:p>
          <a:p>
            <a:pPr marL="566420" lvl="2" indent="0">
              <a:buFont typeface="Arial" panose="020F0502020204030204" pitchFamily="34" charset="0"/>
              <a:buChar char="•"/>
            </a:pPr>
            <a:endParaRPr lang="en-IN" sz="1800" dirty="0">
              <a:latin typeface="Cambria" panose="02040503050406030204" pitchFamily="18" charset="0"/>
              <a:ea typeface="Cambria" panose="02040503050406030204" pitchFamily="18" charset="0"/>
            </a:endParaRPr>
          </a:p>
          <a:p>
            <a:pPr marL="566420" lvl="2" indent="0">
              <a:buFont typeface="Arial" panose="020F0502020204030204" pitchFamily="34" charset="0"/>
              <a:buChar char="•"/>
            </a:pPr>
            <a:endParaRPr lang="en-IN" dirty="0">
              <a:latin typeface="Cambria" panose="02040503050406030204" pitchFamily="18" charset="0"/>
              <a:ea typeface="Cambria" panose="02040503050406030204" pitchFamily="18" charset="0"/>
            </a:endParaRPr>
          </a:p>
          <a:p>
            <a:pPr marL="200660" lvl="1" indent="0">
              <a:buNone/>
            </a:pPr>
            <a:endParaRPr lang="en-IN" dirty="0">
              <a:latin typeface="Cambria" panose="02040503050406030204" pitchFamily="18" charset="0"/>
              <a:ea typeface="Cambria" panose="02040503050406030204" pitchFamily="18" charset="0"/>
            </a:endParaRPr>
          </a:p>
          <a:p>
            <a:pPr marL="457200" indent="-457200">
              <a:buAutoNum type="arabicPeriod"/>
            </a:pPr>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E3D07AFC-9995-4C88-B301-241A39687EED}"/>
              </a:ext>
            </a:extLst>
          </p:cNvPr>
          <p:cNvSpPr>
            <a:spLocks noGrp="1"/>
          </p:cNvSpPr>
          <p:nvPr>
            <p:ph type="sldNum" sz="quarter" idx="12"/>
          </p:nvPr>
        </p:nvSpPr>
        <p:spPr/>
        <p:txBody>
          <a:bodyPr/>
          <a:lstStyle/>
          <a:p>
            <a:fld id="{B6F15528-21DE-4FAA-801E-634DDDAF4B2B}" type="slidenum">
              <a:rPr lang="en-US" smtClean="0">
                <a:latin typeface="Cambria" panose="02040503050406030204" pitchFamily="18" charset="0"/>
                <a:ea typeface="Cambria" panose="02040503050406030204" pitchFamily="18" charset="0"/>
              </a:rPr>
              <a:pPr/>
              <a:t>19</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9147B332-65F2-40AE-BE8C-59E5A9447313}"/>
              </a:ext>
            </a:extLst>
          </p:cNvPr>
          <p:cNvPicPr>
            <a:picLocks noChangeAspect="1"/>
          </p:cNvPicPr>
          <p:nvPr/>
        </p:nvPicPr>
        <p:blipFill>
          <a:blip r:embed="rId2"/>
          <a:stretch>
            <a:fillRect/>
          </a:stretch>
        </p:blipFill>
        <p:spPr>
          <a:xfrm>
            <a:off x="0" y="0"/>
            <a:ext cx="993648" cy="796152"/>
          </a:xfrm>
          <a:prstGeom prst="rect">
            <a:avLst/>
          </a:prstGeom>
        </p:spPr>
      </p:pic>
    </p:spTree>
    <p:extLst>
      <p:ext uri="{BB962C8B-B14F-4D97-AF65-F5344CB8AC3E}">
        <p14:creationId xmlns:p14="http://schemas.microsoft.com/office/powerpoint/2010/main" val="410790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7371-AAB3-4D45-AA52-955E72C20AB8}"/>
              </a:ext>
            </a:extLst>
          </p:cNvPr>
          <p:cNvSpPr>
            <a:spLocks noGrp="1"/>
          </p:cNvSpPr>
          <p:nvPr>
            <p:ph type="title"/>
          </p:nvPr>
        </p:nvSpPr>
        <p:spPr>
          <a:xfrm>
            <a:off x="822960" y="591405"/>
            <a:ext cx="7543800" cy="896020"/>
          </a:xfrm>
        </p:spPr>
        <p:txBody>
          <a:bodyPr/>
          <a:lstStyle/>
          <a:p>
            <a:pPr algn="ctr"/>
            <a:r>
              <a:rPr lang="en-IN">
                <a:latin typeface="Cambria" panose="02040503050406030204" pitchFamily="18" charset="0"/>
                <a:ea typeface="Cambria" panose="02040503050406030204" pitchFamily="18" charset="0"/>
              </a:rPr>
              <a:t>Contents</a:t>
            </a:r>
          </a:p>
        </p:txBody>
      </p:sp>
      <p:sp>
        <p:nvSpPr>
          <p:cNvPr id="3" name="Content Placeholder 2">
            <a:extLst>
              <a:ext uri="{FF2B5EF4-FFF2-40B4-BE49-F238E27FC236}">
                <a16:creationId xmlns:a16="http://schemas.microsoft.com/office/drawing/2014/main" id="{16002A44-FE8E-4F16-A716-2986A4791910}"/>
              </a:ext>
            </a:extLst>
          </p:cNvPr>
          <p:cNvSpPr>
            <a:spLocks noGrp="1"/>
          </p:cNvSpPr>
          <p:nvPr>
            <p:ph idx="1"/>
          </p:nvPr>
        </p:nvSpPr>
        <p:spPr>
          <a:xfrm>
            <a:off x="822431" y="1991469"/>
            <a:ext cx="7586933" cy="2599935"/>
          </a:xfrm>
        </p:spPr>
        <p:txBody>
          <a:bodyPr vert="horz" lIns="0" tIns="45720" rIns="0" bIns="45720" rtlCol="0" anchor="t">
            <a:normAutofit/>
          </a:bodyPr>
          <a:lstStyle/>
          <a:p>
            <a:pPr marL="457200" indent="-457200" algn="just">
              <a:buAutoNum type="arabicPeriod"/>
            </a:pPr>
            <a:r>
              <a:rPr lang="en-IN">
                <a:latin typeface="Cambria"/>
                <a:ea typeface="Cambria"/>
              </a:rPr>
              <a:t>Introduction</a:t>
            </a:r>
          </a:p>
          <a:p>
            <a:pPr marL="457200" indent="-457200" algn="just">
              <a:buAutoNum type="arabicPeriod"/>
            </a:pPr>
            <a:r>
              <a:rPr lang="en-IN">
                <a:latin typeface="Cambria"/>
                <a:ea typeface="Cambria"/>
              </a:rPr>
              <a:t>Market Research.</a:t>
            </a:r>
            <a:endParaRPr lang="en-IN">
              <a:latin typeface="Cambria" panose="02040503050406030204" pitchFamily="18" charset="0"/>
              <a:ea typeface="Cambria" panose="02040503050406030204" pitchFamily="18" charset="0"/>
            </a:endParaRPr>
          </a:p>
          <a:p>
            <a:pPr marL="457200" indent="-457200" algn="just">
              <a:buAutoNum type="arabicPeriod"/>
            </a:pPr>
            <a:r>
              <a:rPr lang="en-IN">
                <a:latin typeface="Cambria"/>
                <a:ea typeface="Cambria"/>
              </a:rPr>
              <a:t>Conceptual Design</a:t>
            </a:r>
            <a:endParaRPr lang="en-IN" err="1">
              <a:latin typeface="Cambria" panose="02040503050406030204" pitchFamily="18" charset="0"/>
              <a:ea typeface="Cambria" panose="02040503050406030204" pitchFamily="18" charset="0"/>
            </a:endParaRPr>
          </a:p>
          <a:p>
            <a:pPr marL="457200" indent="-457200" algn="just">
              <a:buAutoNum type="arabicPeriod"/>
            </a:pPr>
            <a:r>
              <a:rPr lang="en-IN">
                <a:latin typeface="Cambria"/>
                <a:ea typeface="Cambria"/>
              </a:rPr>
              <a:t>Embodiment and Detail Design.</a:t>
            </a:r>
            <a:endParaRPr lang="en-IN">
              <a:latin typeface="Cambria" panose="02040503050406030204" pitchFamily="18" charset="0"/>
              <a:ea typeface="Cambria" panose="02040503050406030204" pitchFamily="18" charset="0"/>
            </a:endParaRPr>
          </a:p>
          <a:p>
            <a:pPr marL="457200" indent="-457200" algn="just">
              <a:buAutoNum type="arabicPeriod"/>
            </a:pPr>
            <a:r>
              <a:rPr lang="en-IN">
                <a:latin typeface="Cambria"/>
                <a:ea typeface="Cambria"/>
              </a:rPr>
              <a:t>Fabrication and Assembly.</a:t>
            </a:r>
            <a:endParaRPr lang="en-IN">
              <a:latin typeface="Cambria" panose="02040503050406030204" pitchFamily="18" charset="0"/>
              <a:ea typeface="Cambria" panose="02040503050406030204" pitchFamily="18" charset="0"/>
            </a:endParaRPr>
          </a:p>
          <a:p>
            <a:pPr marL="457200" indent="-457200" algn="just">
              <a:buAutoNum type="arabicPeriod"/>
            </a:pPr>
            <a:endParaRPr lang="en-IN">
              <a:latin typeface="Cambria" panose="02040503050406030204" pitchFamily="18" charset="0"/>
              <a:ea typeface="Cambria" panose="02040503050406030204" pitchFamily="18" charset="0"/>
            </a:endParaRPr>
          </a:p>
          <a:p>
            <a:pPr marL="457200" indent="-457200" algn="just">
              <a:buAutoNum type="arabicPeriod"/>
            </a:pPr>
            <a:endParaRPr lang="en-IN">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521A0EBB-FCBD-486D-A056-7CA6AF05512C}"/>
              </a:ext>
            </a:extLst>
          </p:cNvPr>
          <p:cNvSpPr>
            <a:spLocks noGrp="1"/>
          </p:cNvSpPr>
          <p:nvPr>
            <p:ph type="sldNum" sz="quarter" idx="12"/>
          </p:nvPr>
        </p:nvSpPr>
        <p:spPr>
          <a:xfrm>
            <a:off x="7425344" y="6459786"/>
            <a:ext cx="984019" cy="225509"/>
          </a:xfrm>
        </p:spPr>
        <p:txBody>
          <a:bodyPr/>
          <a:lstStyle/>
          <a:p>
            <a:fld id="{B6F15528-21DE-4FAA-801E-634DDDAF4B2B}" type="slidenum">
              <a:rPr lang="en-US" smtClean="0">
                <a:latin typeface="Cambria" panose="02040503050406030204" pitchFamily="18" charset="0"/>
                <a:ea typeface="Cambria" panose="02040503050406030204" pitchFamily="18" charset="0"/>
              </a:rPr>
              <a:pPr/>
              <a:t>2</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6891F651-348C-4102-A075-300B2172D770}"/>
              </a:ext>
            </a:extLst>
          </p:cNvPr>
          <p:cNvPicPr>
            <a:picLocks noChangeAspect="1"/>
          </p:cNvPicPr>
          <p:nvPr/>
        </p:nvPicPr>
        <p:blipFill>
          <a:blip r:embed="rId2"/>
          <a:stretch>
            <a:fillRect/>
          </a:stretch>
        </p:blipFill>
        <p:spPr>
          <a:xfrm>
            <a:off x="0" y="0"/>
            <a:ext cx="993648" cy="796152"/>
          </a:xfrm>
          <a:prstGeom prst="rect">
            <a:avLst/>
          </a:prstGeom>
        </p:spPr>
      </p:pic>
      <p:sp>
        <p:nvSpPr>
          <p:cNvPr id="6" name="TextBox 5">
            <a:extLst>
              <a:ext uri="{FF2B5EF4-FFF2-40B4-BE49-F238E27FC236}">
                <a16:creationId xmlns:a16="http://schemas.microsoft.com/office/drawing/2014/main" id="{45E1B460-627A-475E-AC7B-3FD937DF38E1}"/>
              </a:ext>
            </a:extLst>
          </p:cNvPr>
          <p:cNvSpPr txBox="1"/>
          <p:nvPr/>
        </p:nvSpPr>
        <p:spPr>
          <a:xfrm>
            <a:off x="3200400" y="32147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a:t>
            </a:r>
          </a:p>
        </p:txBody>
      </p:sp>
    </p:spTree>
    <p:extLst>
      <p:ext uri="{BB962C8B-B14F-4D97-AF65-F5344CB8AC3E}">
        <p14:creationId xmlns:p14="http://schemas.microsoft.com/office/powerpoint/2010/main" val="2060419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FA4234-BD22-4899-BFDE-D3107FDBC6D5}"/>
              </a:ext>
            </a:extLst>
          </p:cNvPr>
          <p:cNvSpPr>
            <a:spLocks noGrp="1"/>
          </p:cNvSpPr>
          <p:nvPr>
            <p:ph type="sldNum" sz="quarter" idx="12"/>
          </p:nvPr>
        </p:nvSpPr>
        <p:spPr>
          <a:xfrm>
            <a:off x="7425343" y="6459785"/>
            <a:ext cx="984019" cy="365125"/>
          </a:xfrm>
        </p:spPr>
        <p:txBody>
          <a:bodyPr>
            <a:normAutofit/>
          </a:bodyPr>
          <a:lstStyle/>
          <a:p>
            <a:pPr>
              <a:spcAft>
                <a:spcPts val="600"/>
              </a:spcAft>
            </a:pPr>
            <a:fld id="{B6F15528-21DE-4FAA-801E-634DDDAF4B2B}" type="slidenum">
              <a:rPr lang="en-US" smtClean="0"/>
              <a:pPr>
                <a:spcAft>
                  <a:spcPts val="600"/>
                </a:spcAft>
              </a:pPr>
              <a:t>20</a:t>
            </a:fld>
            <a:endParaRPr lang="en-US"/>
          </a:p>
        </p:txBody>
      </p:sp>
      <p:sp>
        <p:nvSpPr>
          <p:cNvPr id="3" name="TextBox 2">
            <a:extLst>
              <a:ext uri="{FF2B5EF4-FFF2-40B4-BE49-F238E27FC236}">
                <a16:creationId xmlns:a16="http://schemas.microsoft.com/office/drawing/2014/main" id="{555E3389-46FF-4C74-AE18-D33F2EB6F638}"/>
              </a:ext>
            </a:extLst>
          </p:cNvPr>
          <p:cNvSpPr txBox="1"/>
          <p:nvPr/>
        </p:nvSpPr>
        <p:spPr>
          <a:xfrm>
            <a:off x="3068320" y="5953760"/>
            <a:ext cx="3393440" cy="369332"/>
          </a:xfrm>
          <a:prstGeom prst="rect">
            <a:avLst/>
          </a:prstGeom>
          <a:noFill/>
        </p:spPr>
        <p:txBody>
          <a:bodyPr wrap="square" rtlCol="0">
            <a:spAutoFit/>
          </a:bodyPr>
          <a:lstStyle/>
          <a:p>
            <a:r>
              <a:rPr lang="en-IN" dirty="0"/>
              <a:t>Schematic design of PlasBot</a:t>
            </a:r>
          </a:p>
        </p:txBody>
      </p:sp>
      <p:pic>
        <p:nvPicPr>
          <p:cNvPr id="6" name="Picture 5" descr="Diagram, schematic&#10;&#10;Description automatically generated">
            <a:extLst>
              <a:ext uri="{FF2B5EF4-FFF2-40B4-BE49-F238E27FC236}">
                <a16:creationId xmlns:a16="http://schemas.microsoft.com/office/drawing/2014/main" id="{57C73FB0-4033-446C-B077-3DE3950C1F1C}"/>
              </a:ext>
            </a:extLst>
          </p:cNvPr>
          <p:cNvPicPr>
            <a:picLocks noChangeAspect="1"/>
          </p:cNvPicPr>
          <p:nvPr/>
        </p:nvPicPr>
        <p:blipFill rotWithShape="1">
          <a:blip r:embed="rId2">
            <a:extLst>
              <a:ext uri="{28A0092B-C50C-407E-A947-70E740481C1C}">
                <a14:useLocalDpi xmlns:a14="http://schemas.microsoft.com/office/drawing/2010/main" val="0"/>
              </a:ext>
            </a:extLst>
          </a:blip>
          <a:srcRect r="114"/>
          <a:stretch/>
        </p:blipFill>
        <p:spPr>
          <a:xfrm>
            <a:off x="276225" y="33090"/>
            <a:ext cx="8372475" cy="6044680"/>
          </a:xfrm>
          <a:prstGeom prst="rect">
            <a:avLst/>
          </a:prstGeom>
        </p:spPr>
      </p:pic>
    </p:spTree>
    <p:extLst>
      <p:ext uri="{BB962C8B-B14F-4D97-AF65-F5344CB8AC3E}">
        <p14:creationId xmlns:p14="http://schemas.microsoft.com/office/powerpoint/2010/main" val="3931626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A783-4B65-4682-8CE2-FB476E16DAD5}"/>
              </a:ext>
            </a:extLst>
          </p:cNvPr>
          <p:cNvSpPr>
            <a:spLocks noGrp="1"/>
          </p:cNvSpPr>
          <p:nvPr>
            <p:ph type="title"/>
          </p:nvPr>
        </p:nvSpPr>
        <p:spPr>
          <a:xfrm>
            <a:off x="822960" y="292609"/>
            <a:ext cx="7543800" cy="1199218"/>
          </a:xfrm>
        </p:spPr>
        <p:txBody>
          <a:bodyPr>
            <a:normAutofit fontScale="90000"/>
          </a:bodyPr>
          <a:lstStyle/>
          <a:p>
            <a:pPr algn="ctr"/>
            <a:r>
              <a:rPr lang="en-IN">
                <a:latin typeface="Cambria" panose="02040503050406030204" pitchFamily="18" charset="0"/>
                <a:ea typeface="Cambria" panose="02040503050406030204" pitchFamily="18" charset="0"/>
              </a:rPr>
              <a:t>Conceptual &amp; Detailed Design/ Methodology</a:t>
            </a:r>
          </a:p>
        </p:txBody>
      </p:sp>
      <p:sp>
        <p:nvSpPr>
          <p:cNvPr id="3" name="Content Placeholder 2">
            <a:extLst>
              <a:ext uri="{FF2B5EF4-FFF2-40B4-BE49-F238E27FC236}">
                <a16:creationId xmlns:a16="http://schemas.microsoft.com/office/drawing/2014/main" id="{F5D89CE5-1F63-43BD-81A7-0816858938EF}"/>
              </a:ext>
            </a:extLst>
          </p:cNvPr>
          <p:cNvSpPr>
            <a:spLocks noGrp="1"/>
          </p:cNvSpPr>
          <p:nvPr>
            <p:ph idx="1"/>
          </p:nvPr>
        </p:nvSpPr>
        <p:spPr/>
        <p:txBody>
          <a:bodyPr vert="horz" lIns="0" tIns="45720" rIns="0" bIns="45720" rtlCol="0" anchor="t">
            <a:normAutofit/>
          </a:bodyPr>
          <a:lstStyle/>
          <a:p>
            <a:pPr marL="0" indent="0">
              <a:buNone/>
            </a:pPr>
            <a:endParaRPr lang="en-IN" dirty="0">
              <a:latin typeface="Cambria"/>
              <a:ea typeface="Cambria"/>
            </a:endParaRPr>
          </a:p>
          <a:p>
            <a:pPr marL="200660" lvl="1" indent="0">
              <a:buNone/>
            </a:pPr>
            <a:r>
              <a:rPr lang="en-IN" sz="2400" b="1" dirty="0">
                <a:solidFill>
                  <a:schemeClr val="accent1"/>
                </a:solidFill>
                <a:latin typeface="Cambria"/>
                <a:ea typeface="Cambria"/>
              </a:rPr>
              <a:t>Detailed Design</a:t>
            </a:r>
          </a:p>
          <a:p>
            <a:pPr marL="383540" lvl="1">
              <a:buFont typeface="Arial" pitchFamily="34" charset="0"/>
              <a:buChar char="•"/>
            </a:pPr>
            <a:r>
              <a:rPr lang="en-IN" dirty="0">
                <a:latin typeface="Cambria"/>
                <a:ea typeface="Cambria"/>
              </a:rPr>
              <a:t>Mechanical  aspect :-</a:t>
            </a:r>
            <a:endParaRPr lang="en-IN" dirty="0">
              <a:latin typeface="Cambria" panose="02040503050406030204" pitchFamily="18" charset="0"/>
              <a:ea typeface="Cambria" panose="02040503050406030204" pitchFamily="18" charset="0"/>
            </a:endParaRPr>
          </a:p>
          <a:p>
            <a:pPr marL="566420" lvl="2" indent="-285750">
              <a:buFont typeface="Wingdings" pitchFamily="34" charset="0"/>
              <a:buChar char="Ø"/>
            </a:pPr>
            <a:r>
              <a:rPr lang="en-US" sz="1600" dirty="0">
                <a:latin typeface="Cambria"/>
                <a:ea typeface="Cambria"/>
              </a:rPr>
              <a:t>Designed in such a way to reduce the drag due to water flow and thus resulting in efficient use of power required.</a:t>
            </a:r>
            <a:endParaRPr lang="en-IN" sz="1600" dirty="0">
              <a:latin typeface="Cambria" panose="02040503050406030204" pitchFamily="18" charset="0"/>
              <a:ea typeface="Cambria" panose="02040503050406030204" pitchFamily="18" charset="0"/>
            </a:endParaRPr>
          </a:p>
          <a:p>
            <a:pPr marL="566420" lvl="2" indent="-285750">
              <a:buFont typeface="Wingdings" pitchFamily="34" charset="0"/>
              <a:buChar char="Ø"/>
            </a:pPr>
            <a:r>
              <a:rPr lang="en-IN" sz="1600" dirty="0">
                <a:latin typeface="Cambria"/>
                <a:ea typeface="Cambria"/>
              </a:rPr>
              <a:t>Designed model such that the mechanical aspects help decrease the computational load.</a:t>
            </a:r>
          </a:p>
          <a:p>
            <a:pPr marL="566420" lvl="2" indent="-285750">
              <a:buFont typeface="Arial" pitchFamily="34" charset="0"/>
              <a:buChar char="•"/>
            </a:pPr>
            <a:endParaRPr lang="en-IN" sz="1600" dirty="0">
              <a:latin typeface="Cambria" panose="02040503050406030204" pitchFamily="18" charset="0"/>
              <a:ea typeface="Cambria" panose="02040503050406030204" pitchFamily="18" charset="0"/>
            </a:endParaRPr>
          </a:p>
          <a:p>
            <a:pPr marL="566420" lvl="2" indent="-285750">
              <a:buFont typeface="Arial" pitchFamily="34" charset="0"/>
              <a:buChar char="•"/>
            </a:pPr>
            <a:endParaRPr lang="en-IN" sz="1600" dirty="0">
              <a:latin typeface="Cambria" panose="02040503050406030204" pitchFamily="18" charset="0"/>
              <a:ea typeface="Cambria" panose="02040503050406030204" pitchFamily="18" charset="0"/>
            </a:endParaRPr>
          </a:p>
          <a:p>
            <a:pPr marL="566420" lvl="2" indent="-285750">
              <a:buFont typeface="Arial" pitchFamily="34" charset="0"/>
              <a:buChar char="•"/>
            </a:pPr>
            <a:endParaRPr lang="en-IN" sz="1600" dirty="0">
              <a:latin typeface="Cambria" panose="02040503050406030204" pitchFamily="18" charset="0"/>
              <a:ea typeface="Cambria" panose="02040503050406030204" pitchFamily="18" charset="0"/>
            </a:endParaRPr>
          </a:p>
          <a:p>
            <a:pPr marL="566420" lvl="2" indent="0">
              <a:buFont typeface="Arial" panose="020F0502020204030204" pitchFamily="34" charset="0"/>
              <a:buChar char="•"/>
            </a:pPr>
            <a:endParaRPr lang="en-IN" sz="1800" dirty="0">
              <a:latin typeface="Cambria" panose="02040503050406030204" pitchFamily="18" charset="0"/>
              <a:ea typeface="Cambria" panose="02040503050406030204" pitchFamily="18" charset="0"/>
            </a:endParaRPr>
          </a:p>
          <a:p>
            <a:pPr marL="566420" lvl="2" indent="0">
              <a:buFont typeface="Arial" panose="020F0502020204030204" pitchFamily="34" charset="0"/>
              <a:buChar char="•"/>
            </a:pPr>
            <a:endParaRPr lang="en-IN" dirty="0">
              <a:latin typeface="Cambria" panose="02040503050406030204" pitchFamily="18" charset="0"/>
              <a:ea typeface="Cambria" panose="02040503050406030204" pitchFamily="18" charset="0"/>
            </a:endParaRPr>
          </a:p>
          <a:p>
            <a:pPr marL="200660" lvl="1" indent="0">
              <a:buNone/>
            </a:pPr>
            <a:endParaRPr lang="en-IN" dirty="0">
              <a:latin typeface="Cambria" panose="02040503050406030204" pitchFamily="18" charset="0"/>
              <a:ea typeface="Cambria" panose="02040503050406030204" pitchFamily="18" charset="0"/>
            </a:endParaRPr>
          </a:p>
          <a:p>
            <a:pPr marL="457200" indent="-457200">
              <a:buAutoNum type="arabicPeriod"/>
            </a:pPr>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E3D07AFC-9995-4C88-B301-241A39687EED}"/>
              </a:ext>
            </a:extLst>
          </p:cNvPr>
          <p:cNvSpPr>
            <a:spLocks noGrp="1"/>
          </p:cNvSpPr>
          <p:nvPr>
            <p:ph type="sldNum" sz="quarter" idx="12"/>
          </p:nvPr>
        </p:nvSpPr>
        <p:spPr/>
        <p:txBody>
          <a:bodyPr/>
          <a:lstStyle/>
          <a:p>
            <a:fld id="{B6F15528-21DE-4FAA-801E-634DDDAF4B2B}" type="slidenum">
              <a:rPr lang="en-US" smtClean="0">
                <a:latin typeface="Cambria" panose="02040503050406030204" pitchFamily="18" charset="0"/>
                <a:ea typeface="Cambria" panose="02040503050406030204" pitchFamily="18" charset="0"/>
              </a:rPr>
              <a:pPr/>
              <a:t>21</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9147B332-65F2-40AE-BE8C-59E5A9447313}"/>
              </a:ext>
            </a:extLst>
          </p:cNvPr>
          <p:cNvPicPr>
            <a:picLocks noChangeAspect="1"/>
          </p:cNvPicPr>
          <p:nvPr/>
        </p:nvPicPr>
        <p:blipFill>
          <a:blip r:embed="rId2"/>
          <a:stretch>
            <a:fillRect/>
          </a:stretch>
        </p:blipFill>
        <p:spPr>
          <a:xfrm>
            <a:off x="0" y="0"/>
            <a:ext cx="993648" cy="796152"/>
          </a:xfrm>
          <a:prstGeom prst="rect">
            <a:avLst/>
          </a:prstGeom>
        </p:spPr>
      </p:pic>
    </p:spTree>
    <p:extLst>
      <p:ext uri="{BB962C8B-B14F-4D97-AF65-F5344CB8AC3E}">
        <p14:creationId xmlns:p14="http://schemas.microsoft.com/office/powerpoint/2010/main" val="2267168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6BC1D8-2751-49D6-943D-1D00FE992D15}"/>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3" name="TextBox 2">
            <a:extLst>
              <a:ext uri="{FF2B5EF4-FFF2-40B4-BE49-F238E27FC236}">
                <a16:creationId xmlns:a16="http://schemas.microsoft.com/office/drawing/2014/main" id="{4572D821-BA81-4337-BF92-2F3CB5281538}"/>
              </a:ext>
            </a:extLst>
          </p:cNvPr>
          <p:cNvSpPr txBox="1"/>
          <p:nvPr/>
        </p:nvSpPr>
        <p:spPr>
          <a:xfrm>
            <a:off x="3570194" y="53183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Isometric View</a:t>
            </a:r>
          </a:p>
        </p:txBody>
      </p:sp>
      <p:pic>
        <p:nvPicPr>
          <p:cNvPr id="6" name="Picture 5" descr="A picture containing diagram&#10;&#10;Description automatically generated">
            <a:extLst>
              <a:ext uri="{FF2B5EF4-FFF2-40B4-BE49-F238E27FC236}">
                <a16:creationId xmlns:a16="http://schemas.microsoft.com/office/drawing/2014/main" id="{423AC34E-5ADC-4649-A910-A15E5515A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1097"/>
            <a:ext cx="9144000" cy="4055806"/>
          </a:xfrm>
          <a:prstGeom prst="rect">
            <a:avLst/>
          </a:prstGeom>
        </p:spPr>
      </p:pic>
    </p:spTree>
    <p:extLst>
      <p:ext uri="{BB962C8B-B14F-4D97-AF65-F5344CB8AC3E}">
        <p14:creationId xmlns:p14="http://schemas.microsoft.com/office/powerpoint/2010/main" val="157537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1A34DA-BD76-40E5-BAAC-2036372E65A6}"/>
              </a:ext>
            </a:extLst>
          </p:cNvPr>
          <p:cNvSpPr>
            <a:spLocks noGrp="1"/>
          </p:cNvSpPr>
          <p:nvPr>
            <p:ph type="sldNum" sz="quarter" idx="12"/>
          </p:nvPr>
        </p:nvSpPr>
        <p:spPr/>
        <p:txBody>
          <a:bodyPr/>
          <a:lstStyle/>
          <a:p>
            <a:fld id="{B6F15528-21DE-4FAA-801E-634DDDAF4B2B}" type="slidenum">
              <a:rPr lang="en-US" smtClean="0"/>
              <a:pPr/>
              <a:t>23</a:t>
            </a:fld>
            <a:endParaRPr lang="en-US"/>
          </a:p>
        </p:txBody>
      </p:sp>
      <p:pic>
        <p:nvPicPr>
          <p:cNvPr id="14" name="Picture 13" descr="A picture containing diagram&#10;&#10;Description automatically generated">
            <a:extLst>
              <a:ext uri="{FF2B5EF4-FFF2-40B4-BE49-F238E27FC236}">
                <a16:creationId xmlns:a16="http://schemas.microsoft.com/office/drawing/2014/main" id="{28AF50CD-A194-4CF7-ADDD-DE560AE28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57250"/>
            <a:ext cx="5191761" cy="3040558"/>
          </a:xfrm>
          <a:prstGeom prst="rect">
            <a:avLst/>
          </a:prstGeom>
        </p:spPr>
      </p:pic>
      <p:pic>
        <p:nvPicPr>
          <p:cNvPr id="18" name="Picture 17" descr="A picture containing graphical user interface&#10;&#10;Description automatically generated">
            <a:extLst>
              <a:ext uri="{FF2B5EF4-FFF2-40B4-BE49-F238E27FC236}">
                <a16:creationId xmlns:a16="http://schemas.microsoft.com/office/drawing/2014/main" id="{2EC3DCCE-A9AC-4A6B-9A56-F6F4CB6EF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09900"/>
            <a:ext cx="5191760" cy="2990850"/>
          </a:xfrm>
          <a:prstGeom prst="rect">
            <a:avLst/>
          </a:prstGeom>
        </p:spPr>
      </p:pic>
      <p:sp>
        <p:nvSpPr>
          <p:cNvPr id="19" name="TextBox 18">
            <a:extLst>
              <a:ext uri="{FF2B5EF4-FFF2-40B4-BE49-F238E27FC236}">
                <a16:creationId xmlns:a16="http://schemas.microsoft.com/office/drawing/2014/main" id="{A13AF559-6398-41E9-9AF7-CED581B01E18}"/>
              </a:ext>
            </a:extLst>
          </p:cNvPr>
          <p:cNvSpPr txBox="1"/>
          <p:nvPr/>
        </p:nvSpPr>
        <p:spPr>
          <a:xfrm>
            <a:off x="5505104" y="1105126"/>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t>(</a:t>
            </a:r>
            <a:r>
              <a:rPr lang="en-IN" i="1" dirty="0"/>
              <a:t>Anticlockwise from top</a:t>
            </a:r>
            <a:r>
              <a:rPr lang="en-IN" dirty="0"/>
              <a:t>) Top View , Left View and Front View of PlasBot</a:t>
            </a:r>
            <a:endParaRPr lang="en-US" dirty="0"/>
          </a:p>
        </p:txBody>
      </p:sp>
      <p:pic>
        <p:nvPicPr>
          <p:cNvPr id="4" name="Picture 3" descr="A picture containing night sky&#10;&#10;Description automatically generated">
            <a:extLst>
              <a:ext uri="{FF2B5EF4-FFF2-40B4-BE49-F238E27FC236}">
                <a16:creationId xmlns:a16="http://schemas.microsoft.com/office/drawing/2014/main" id="{6742BB7C-B9D4-4D6D-85A7-6F90064EDE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5360" y="2733436"/>
            <a:ext cx="6369050" cy="3543778"/>
          </a:xfrm>
          <a:prstGeom prst="rect">
            <a:avLst/>
          </a:prstGeom>
        </p:spPr>
      </p:pic>
    </p:spTree>
    <p:extLst>
      <p:ext uri="{BB962C8B-B14F-4D97-AF65-F5344CB8AC3E}">
        <p14:creationId xmlns:p14="http://schemas.microsoft.com/office/powerpoint/2010/main" val="410058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A783-4B65-4682-8CE2-FB476E16DAD5}"/>
              </a:ext>
            </a:extLst>
          </p:cNvPr>
          <p:cNvSpPr>
            <a:spLocks noGrp="1"/>
          </p:cNvSpPr>
          <p:nvPr>
            <p:ph type="title"/>
          </p:nvPr>
        </p:nvSpPr>
        <p:spPr>
          <a:xfrm>
            <a:off x="822960" y="292609"/>
            <a:ext cx="7543800" cy="1199218"/>
          </a:xfrm>
        </p:spPr>
        <p:txBody>
          <a:bodyPr>
            <a:normAutofit fontScale="90000"/>
          </a:bodyPr>
          <a:lstStyle/>
          <a:p>
            <a:pPr algn="ctr"/>
            <a:r>
              <a:rPr lang="en-IN">
                <a:latin typeface="Cambria" panose="02040503050406030204" pitchFamily="18" charset="0"/>
                <a:ea typeface="Cambria" panose="02040503050406030204" pitchFamily="18" charset="0"/>
              </a:rPr>
              <a:t>Conceptual &amp; Detailed Design/ Methodology</a:t>
            </a:r>
          </a:p>
        </p:txBody>
      </p:sp>
      <p:sp>
        <p:nvSpPr>
          <p:cNvPr id="3" name="Content Placeholder 2">
            <a:extLst>
              <a:ext uri="{FF2B5EF4-FFF2-40B4-BE49-F238E27FC236}">
                <a16:creationId xmlns:a16="http://schemas.microsoft.com/office/drawing/2014/main" id="{F5D89CE5-1F63-43BD-81A7-0816858938EF}"/>
              </a:ext>
            </a:extLst>
          </p:cNvPr>
          <p:cNvSpPr>
            <a:spLocks noGrp="1"/>
          </p:cNvSpPr>
          <p:nvPr>
            <p:ph idx="1"/>
          </p:nvPr>
        </p:nvSpPr>
        <p:spPr/>
        <p:txBody>
          <a:bodyPr vert="horz" lIns="0" tIns="45720" rIns="0" bIns="45720" rtlCol="0" anchor="t">
            <a:normAutofit/>
          </a:bodyPr>
          <a:lstStyle/>
          <a:p>
            <a:pPr marL="0" indent="0">
              <a:buNone/>
            </a:pPr>
            <a:endParaRPr lang="en-IN" dirty="0">
              <a:latin typeface="Cambria"/>
              <a:ea typeface="Cambria"/>
            </a:endParaRPr>
          </a:p>
          <a:p>
            <a:pPr marL="200660" lvl="1" indent="0">
              <a:buNone/>
            </a:pPr>
            <a:r>
              <a:rPr lang="en-IN" sz="2400" b="1" dirty="0">
                <a:solidFill>
                  <a:schemeClr val="accent1"/>
                </a:solidFill>
                <a:latin typeface="Cambria"/>
                <a:ea typeface="Cambria"/>
              </a:rPr>
              <a:t>Detailed Design </a:t>
            </a:r>
          </a:p>
          <a:p>
            <a:pPr marL="383540" lvl="1">
              <a:buFont typeface="Arial" pitchFamily="34" charset="0"/>
              <a:buChar char="•"/>
            </a:pPr>
            <a:r>
              <a:rPr lang="en-IN" b="1" dirty="0">
                <a:latin typeface="Cambria"/>
                <a:ea typeface="Cambria"/>
              </a:rPr>
              <a:t>Software Part</a:t>
            </a:r>
            <a:r>
              <a:rPr lang="en-IN" dirty="0">
                <a:latin typeface="Cambria"/>
                <a:ea typeface="Cambria"/>
              </a:rPr>
              <a:t> :- </a:t>
            </a:r>
            <a:endParaRPr lang="en-IN" sz="1800" dirty="0">
              <a:latin typeface="Cambria" panose="02040503050406030204" pitchFamily="18" charset="0"/>
              <a:ea typeface="Cambria" panose="02040503050406030204" pitchFamily="18" charset="0"/>
            </a:endParaRPr>
          </a:p>
          <a:p>
            <a:pPr marL="852170" lvl="2" indent="-285750">
              <a:buFont typeface="Wingdings" panose="020F0502020204030204" pitchFamily="34" charset="0"/>
              <a:buChar char="Ø"/>
            </a:pPr>
            <a:r>
              <a:rPr lang="en-IN" sz="1800" dirty="0">
                <a:latin typeface="Cambria"/>
                <a:ea typeface="Cambria"/>
              </a:rPr>
              <a:t>Detect if there is any obstacle present in its field of view. </a:t>
            </a:r>
            <a:endParaRPr lang="en-IN" sz="1800" dirty="0">
              <a:latin typeface="Cambria" panose="02040503050406030204" pitchFamily="18" charset="0"/>
              <a:ea typeface="Cambria" panose="02040503050406030204" pitchFamily="18" charset="0"/>
            </a:endParaRPr>
          </a:p>
          <a:p>
            <a:pPr marL="852170" lvl="2" indent="-285750">
              <a:buFont typeface="Wingdings" panose="020F0502020204030204" pitchFamily="34" charset="0"/>
              <a:buChar char="Ø"/>
            </a:pPr>
            <a:r>
              <a:rPr lang="en-IN" sz="1800" dirty="0">
                <a:solidFill>
                  <a:srgbClr val="404040"/>
                </a:solidFill>
                <a:latin typeface="Cambria"/>
                <a:ea typeface="Cambria"/>
              </a:rPr>
              <a:t>If  any object detect that is as big as the FOV of Bot hence it will be programmed to go around it.</a:t>
            </a:r>
          </a:p>
          <a:p>
            <a:pPr marL="852170" lvl="2" indent="-285750">
              <a:buFont typeface="Wingdings" panose="020F0502020204030204" pitchFamily="34" charset="0"/>
              <a:buChar char="Ø"/>
            </a:pPr>
            <a:r>
              <a:rPr lang="en-IN" sz="1800" dirty="0">
                <a:solidFill>
                  <a:srgbClr val="404040"/>
                </a:solidFill>
                <a:latin typeface="Cambria"/>
                <a:ea typeface="Cambria"/>
              </a:rPr>
              <a:t>To avoid blocking issues if a particular object cannot be picked over, the bot will send the user a signal to switch over to manual mode to pick it up and if the request is time out, its just ignore the same.</a:t>
            </a:r>
          </a:p>
          <a:p>
            <a:pPr marL="852170" lvl="2" indent="-285750">
              <a:buFont typeface="Wingdings" panose="020F0502020204030204" pitchFamily="34" charset="0"/>
              <a:buChar char="Ø"/>
            </a:pPr>
            <a:r>
              <a:rPr lang="en-IN" sz="1800" dirty="0">
                <a:solidFill>
                  <a:srgbClr val="404040"/>
                </a:solidFill>
                <a:latin typeface="Cambria"/>
                <a:ea typeface="Cambria"/>
              </a:rPr>
              <a:t>Programmed to indicate, when the garbage carrier is full and needs to be cleaned and when the battery life of the bot is about to run out.</a:t>
            </a:r>
            <a:endParaRPr lang="en-IN" sz="1800" dirty="0">
              <a:solidFill>
                <a:srgbClr val="404040"/>
              </a:solidFill>
              <a:latin typeface="Cambria" panose="02040503050406030204" pitchFamily="18" charset="0"/>
              <a:ea typeface="Cambria" panose="02040503050406030204" pitchFamily="18" charset="0"/>
            </a:endParaRPr>
          </a:p>
          <a:p>
            <a:pPr marL="852170" lvl="2" indent="-285750">
              <a:buFont typeface="Wingdings" panose="020F0502020204030204" pitchFamily="34" charset="0"/>
              <a:buChar char="Ø"/>
            </a:pPr>
            <a:endParaRPr lang="en-IN" sz="1800" b="1" dirty="0">
              <a:solidFill>
                <a:srgbClr val="D34817"/>
              </a:solidFill>
              <a:latin typeface="Cambria" panose="02040503050406030204" pitchFamily="18" charset="0"/>
              <a:ea typeface="Cambria" panose="02040503050406030204" pitchFamily="18" charset="0"/>
            </a:endParaRPr>
          </a:p>
          <a:p>
            <a:pPr marL="852170" lvl="2" indent="-285750">
              <a:buFont typeface="Wingdings" panose="020F0502020204030204" pitchFamily="34" charset="0"/>
              <a:buChar char="Ø"/>
            </a:pPr>
            <a:endParaRPr lang="en-IN" sz="1800" dirty="0">
              <a:latin typeface="Cambria" panose="02040503050406030204" pitchFamily="18" charset="0"/>
              <a:ea typeface="Cambria" panose="02040503050406030204" pitchFamily="18" charset="0"/>
            </a:endParaRPr>
          </a:p>
          <a:p>
            <a:pPr marL="566420" lvl="2" indent="0">
              <a:buFont typeface="Arial" panose="020F0502020204030204" pitchFamily="34" charset="0"/>
              <a:buChar char="•"/>
            </a:pPr>
            <a:endParaRPr lang="en-IN" dirty="0">
              <a:latin typeface="Cambria" panose="02040503050406030204" pitchFamily="18" charset="0"/>
              <a:ea typeface="Cambria" panose="02040503050406030204" pitchFamily="18" charset="0"/>
            </a:endParaRPr>
          </a:p>
          <a:p>
            <a:pPr marL="200660" lvl="1" indent="0">
              <a:buNone/>
            </a:pPr>
            <a:endParaRPr lang="en-IN" dirty="0">
              <a:latin typeface="Cambria" panose="02040503050406030204" pitchFamily="18" charset="0"/>
              <a:ea typeface="Cambria" panose="02040503050406030204" pitchFamily="18" charset="0"/>
            </a:endParaRPr>
          </a:p>
          <a:p>
            <a:pPr marL="457200" indent="-457200">
              <a:buAutoNum type="arabicPeriod"/>
            </a:pPr>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E3D07AFC-9995-4C88-B301-241A39687EED}"/>
              </a:ext>
            </a:extLst>
          </p:cNvPr>
          <p:cNvSpPr>
            <a:spLocks noGrp="1"/>
          </p:cNvSpPr>
          <p:nvPr>
            <p:ph type="sldNum" sz="quarter" idx="12"/>
          </p:nvPr>
        </p:nvSpPr>
        <p:spPr/>
        <p:txBody>
          <a:bodyPr/>
          <a:lstStyle/>
          <a:p>
            <a:fld id="{B6F15528-21DE-4FAA-801E-634DDDAF4B2B}" type="slidenum">
              <a:rPr lang="en-US" smtClean="0">
                <a:latin typeface="Cambria" panose="02040503050406030204" pitchFamily="18" charset="0"/>
                <a:ea typeface="Cambria" panose="02040503050406030204" pitchFamily="18" charset="0"/>
              </a:rPr>
              <a:pPr/>
              <a:t>24</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9147B332-65F2-40AE-BE8C-59E5A9447313}"/>
              </a:ext>
            </a:extLst>
          </p:cNvPr>
          <p:cNvPicPr>
            <a:picLocks noChangeAspect="1"/>
          </p:cNvPicPr>
          <p:nvPr/>
        </p:nvPicPr>
        <p:blipFill>
          <a:blip r:embed="rId2"/>
          <a:stretch>
            <a:fillRect/>
          </a:stretch>
        </p:blipFill>
        <p:spPr>
          <a:xfrm>
            <a:off x="0" y="0"/>
            <a:ext cx="993648" cy="796152"/>
          </a:xfrm>
          <a:prstGeom prst="rect">
            <a:avLst/>
          </a:prstGeom>
        </p:spPr>
      </p:pic>
    </p:spTree>
    <p:extLst>
      <p:ext uri="{BB962C8B-B14F-4D97-AF65-F5344CB8AC3E}">
        <p14:creationId xmlns:p14="http://schemas.microsoft.com/office/powerpoint/2010/main" val="2146564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D8FA-86BB-40D5-A2DF-FFF1C28334F2}"/>
              </a:ext>
            </a:extLst>
          </p:cNvPr>
          <p:cNvSpPr>
            <a:spLocks noGrp="1"/>
          </p:cNvSpPr>
          <p:nvPr>
            <p:ph type="title"/>
          </p:nvPr>
        </p:nvSpPr>
        <p:spPr>
          <a:xfrm>
            <a:off x="0" y="33089"/>
            <a:ext cx="9144000" cy="702580"/>
          </a:xfrm>
        </p:spPr>
        <p:txBody>
          <a:bodyPr>
            <a:normAutofit fontScale="90000"/>
          </a:bodyPr>
          <a:lstStyle/>
          <a:p>
            <a:r>
              <a:rPr lang="en-IN" dirty="0"/>
              <a:t>       RPI Camera               Weight Sensor         </a:t>
            </a:r>
          </a:p>
        </p:txBody>
      </p:sp>
      <p:sp>
        <p:nvSpPr>
          <p:cNvPr id="4" name="Slide Number Placeholder 3">
            <a:extLst>
              <a:ext uri="{FF2B5EF4-FFF2-40B4-BE49-F238E27FC236}">
                <a16:creationId xmlns:a16="http://schemas.microsoft.com/office/drawing/2014/main" id="{26FBA372-A9E1-4667-B447-A5F1E7DB0D12}"/>
              </a:ext>
            </a:extLst>
          </p:cNvPr>
          <p:cNvSpPr>
            <a:spLocks noGrp="1"/>
          </p:cNvSpPr>
          <p:nvPr>
            <p:ph type="sldNum" sz="quarter" idx="12"/>
          </p:nvPr>
        </p:nvSpPr>
        <p:spPr/>
        <p:txBody>
          <a:bodyPr/>
          <a:lstStyle/>
          <a:p>
            <a:fld id="{B6F15528-21DE-4FAA-801E-634DDDAF4B2B}" type="slidenum">
              <a:rPr lang="en-US" smtClean="0"/>
              <a:pPr/>
              <a:t>25</a:t>
            </a:fld>
            <a:endParaRPr lang="en-US"/>
          </a:p>
        </p:txBody>
      </p:sp>
      <p:pic>
        <p:nvPicPr>
          <p:cNvPr id="5" name="Picture 4">
            <a:extLst>
              <a:ext uri="{FF2B5EF4-FFF2-40B4-BE49-F238E27FC236}">
                <a16:creationId xmlns:a16="http://schemas.microsoft.com/office/drawing/2014/main" id="{6D780EC2-8DDB-4330-9A3A-C80D4D725545}"/>
              </a:ext>
            </a:extLst>
          </p:cNvPr>
          <p:cNvPicPr>
            <a:picLocks noChangeAspect="1"/>
          </p:cNvPicPr>
          <p:nvPr/>
        </p:nvPicPr>
        <p:blipFill>
          <a:blip r:embed="rId2"/>
          <a:stretch>
            <a:fillRect/>
          </a:stretch>
        </p:blipFill>
        <p:spPr>
          <a:xfrm>
            <a:off x="0" y="783772"/>
            <a:ext cx="4385388" cy="6074228"/>
          </a:xfrm>
          <a:prstGeom prst="rect">
            <a:avLst/>
          </a:prstGeom>
        </p:spPr>
      </p:pic>
      <p:pic>
        <p:nvPicPr>
          <p:cNvPr id="6" name="Picture 5">
            <a:extLst>
              <a:ext uri="{FF2B5EF4-FFF2-40B4-BE49-F238E27FC236}">
                <a16:creationId xmlns:a16="http://schemas.microsoft.com/office/drawing/2014/main" id="{90007E53-013E-425B-A8CE-CA4CFEC378B0}"/>
              </a:ext>
            </a:extLst>
          </p:cNvPr>
          <p:cNvPicPr>
            <a:picLocks noChangeAspect="1"/>
          </p:cNvPicPr>
          <p:nvPr/>
        </p:nvPicPr>
        <p:blipFill>
          <a:blip r:embed="rId3"/>
          <a:stretch>
            <a:fillRect/>
          </a:stretch>
        </p:blipFill>
        <p:spPr>
          <a:xfrm>
            <a:off x="4385389" y="783772"/>
            <a:ext cx="4758612" cy="6074228"/>
          </a:xfrm>
          <a:prstGeom prst="rect">
            <a:avLst/>
          </a:prstGeom>
        </p:spPr>
      </p:pic>
    </p:spTree>
    <p:extLst>
      <p:ext uri="{BB962C8B-B14F-4D97-AF65-F5344CB8AC3E}">
        <p14:creationId xmlns:p14="http://schemas.microsoft.com/office/powerpoint/2010/main" val="1871453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659F-5EC1-4BE2-BCFA-44A28284CD15}"/>
              </a:ext>
            </a:extLst>
          </p:cNvPr>
          <p:cNvSpPr>
            <a:spLocks noGrp="1"/>
          </p:cNvSpPr>
          <p:nvPr>
            <p:ph type="title"/>
          </p:nvPr>
        </p:nvSpPr>
        <p:spPr>
          <a:xfrm>
            <a:off x="608355" y="33089"/>
            <a:ext cx="8405015" cy="702441"/>
          </a:xfrm>
        </p:spPr>
        <p:txBody>
          <a:bodyPr>
            <a:normAutofit fontScale="90000"/>
          </a:bodyPr>
          <a:lstStyle/>
          <a:p>
            <a:r>
              <a:rPr lang="en-IN" dirty="0"/>
              <a:t>Depth Sensor            Ultrasonic Sensor</a:t>
            </a:r>
          </a:p>
        </p:txBody>
      </p:sp>
      <p:sp>
        <p:nvSpPr>
          <p:cNvPr id="4" name="Slide Number Placeholder 3">
            <a:extLst>
              <a:ext uri="{FF2B5EF4-FFF2-40B4-BE49-F238E27FC236}">
                <a16:creationId xmlns:a16="http://schemas.microsoft.com/office/drawing/2014/main" id="{9A1840C0-3591-4EE3-BD27-894347B4654E}"/>
              </a:ext>
            </a:extLst>
          </p:cNvPr>
          <p:cNvSpPr>
            <a:spLocks noGrp="1"/>
          </p:cNvSpPr>
          <p:nvPr>
            <p:ph type="sldNum" sz="quarter" idx="12"/>
          </p:nvPr>
        </p:nvSpPr>
        <p:spPr/>
        <p:txBody>
          <a:bodyPr/>
          <a:lstStyle/>
          <a:p>
            <a:fld id="{B6F15528-21DE-4FAA-801E-634DDDAF4B2B}" type="slidenum">
              <a:rPr lang="en-US" smtClean="0"/>
              <a:pPr/>
              <a:t>26</a:t>
            </a:fld>
            <a:endParaRPr lang="en-US"/>
          </a:p>
        </p:txBody>
      </p:sp>
      <p:pic>
        <p:nvPicPr>
          <p:cNvPr id="5" name="Picture 4">
            <a:extLst>
              <a:ext uri="{FF2B5EF4-FFF2-40B4-BE49-F238E27FC236}">
                <a16:creationId xmlns:a16="http://schemas.microsoft.com/office/drawing/2014/main" id="{4B61B1DE-DC34-4FE5-BA73-6460E9A74F53}"/>
              </a:ext>
            </a:extLst>
          </p:cNvPr>
          <p:cNvPicPr>
            <a:picLocks noChangeAspect="1"/>
          </p:cNvPicPr>
          <p:nvPr/>
        </p:nvPicPr>
        <p:blipFill>
          <a:blip r:embed="rId3"/>
          <a:stretch>
            <a:fillRect/>
          </a:stretch>
        </p:blipFill>
        <p:spPr>
          <a:xfrm>
            <a:off x="-1" y="735530"/>
            <a:ext cx="4646645" cy="6122470"/>
          </a:xfrm>
          <a:prstGeom prst="rect">
            <a:avLst/>
          </a:prstGeom>
        </p:spPr>
      </p:pic>
      <p:pic>
        <p:nvPicPr>
          <p:cNvPr id="6" name="Picture 5">
            <a:extLst>
              <a:ext uri="{FF2B5EF4-FFF2-40B4-BE49-F238E27FC236}">
                <a16:creationId xmlns:a16="http://schemas.microsoft.com/office/drawing/2014/main" id="{D70CB29A-1C39-49AE-BD61-8FB7621FB386}"/>
              </a:ext>
            </a:extLst>
          </p:cNvPr>
          <p:cNvPicPr>
            <a:picLocks noChangeAspect="1"/>
          </p:cNvPicPr>
          <p:nvPr/>
        </p:nvPicPr>
        <p:blipFill>
          <a:blip r:embed="rId4"/>
          <a:stretch>
            <a:fillRect/>
          </a:stretch>
        </p:blipFill>
        <p:spPr>
          <a:xfrm>
            <a:off x="4646644" y="735531"/>
            <a:ext cx="4497356" cy="6122470"/>
          </a:xfrm>
          <a:prstGeom prst="rect">
            <a:avLst/>
          </a:prstGeom>
        </p:spPr>
      </p:pic>
    </p:spTree>
    <p:extLst>
      <p:ext uri="{BB962C8B-B14F-4D97-AF65-F5344CB8AC3E}">
        <p14:creationId xmlns:p14="http://schemas.microsoft.com/office/powerpoint/2010/main" val="3724065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E33AFD-37FB-4B75-837E-567F56188176}"/>
              </a:ext>
            </a:extLst>
          </p:cNvPr>
          <p:cNvSpPr>
            <a:spLocks noGrp="1"/>
          </p:cNvSpPr>
          <p:nvPr>
            <p:ph type="sldNum" sz="quarter" idx="12"/>
          </p:nvPr>
        </p:nvSpPr>
        <p:spPr/>
        <p:txBody>
          <a:bodyPr/>
          <a:lstStyle/>
          <a:p>
            <a:fld id="{B6F15528-21DE-4FAA-801E-634DDDAF4B2B}" type="slidenum">
              <a:rPr lang="en-US" smtClean="0"/>
              <a:pPr/>
              <a:t>27</a:t>
            </a:fld>
            <a:endParaRPr lang="en-US"/>
          </a:p>
        </p:txBody>
      </p:sp>
      <p:pic>
        <p:nvPicPr>
          <p:cNvPr id="5" name="Picture 4">
            <a:extLst>
              <a:ext uri="{FF2B5EF4-FFF2-40B4-BE49-F238E27FC236}">
                <a16:creationId xmlns:a16="http://schemas.microsoft.com/office/drawing/2014/main" id="{82A0068D-BCB1-4915-BB84-FF66DF3D4CFF}"/>
              </a:ext>
            </a:extLst>
          </p:cNvPr>
          <p:cNvPicPr>
            <a:picLocks noChangeAspect="1"/>
          </p:cNvPicPr>
          <p:nvPr/>
        </p:nvPicPr>
        <p:blipFill rotWithShape="1">
          <a:blip r:embed="rId2"/>
          <a:srcRect l="4762" t="2838" r="4434" b="3401"/>
          <a:stretch/>
        </p:blipFill>
        <p:spPr>
          <a:xfrm>
            <a:off x="0" y="0"/>
            <a:ext cx="5402424" cy="6858000"/>
          </a:xfrm>
          <a:prstGeom prst="rect">
            <a:avLst/>
          </a:prstGeom>
        </p:spPr>
      </p:pic>
      <p:sp>
        <p:nvSpPr>
          <p:cNvPr id="6" name="TextBox 5">
            <a:extLst>
              <a:ext uri="{FF2B5EF4-FFF2-40B4-BE49-F238E27FC236}">
                <a16:creationId xmlns:a16="http://schemas.microsoft.com/office/drawing/2014/main" id="{90E23A50-8B25-44F2-AD90-3657CB4729D6}"/>
              </a:ext>
            </a:extLst>
          </p:cNvPr>
          <p:cNvSpPr txBox="1"/>
          <p:nvPr/>
        </p:nvSpPr>
        <p:spPr>
          <a:xfrm>
            <a:off x="5402424" y="268439"/>
            <a:ext cx="1558212" cy="923330"/>
          </a:xfrm>
          <a:prstGeom prst="rect">
            <a:avLst/>
          </a:prstGeom>
          <a:noFill/>
        </p:spPr>
        <p:txBody>
          <a:bodyPr wrap="square" rtlCol="0">
            <a:spAutoFit/>
          </a:bodyPr>
          <a:lstStyle/>
          <a:p>
            <a:r>
              <a:rPr lang="en-IN" dirty="0"/>
              <a:t>Bluetooth Controlled DC Propellors</a:t>
            </a:r>
          </a:p>
        </p:txBody>
      </p:sp>
      <p:pic>
        <p:nvPicPr>
          <p:cNvPr id="7" name="Picture 6">
            <a:extLst>
              <a:ext uri="{FF2B5EF4-FFF2-40B4-BE49-F238E27FC236}">
                <a16:creationId xmlns:a16="http://schemas.microsoft.com/office/drawing/2014/main" id="{1901DD62-9930-4CAB-8359-1099FA35AAD3}"/>
              </a:ext>
            </a:extLst>
          </p:cNvPr>
          <p:cNvPicPr>
            <a:picLocks noChangeAspect="1"/>
          </p:cNvPicPr>
          <p:nvPr/>
        </p:nvPicPr>
        <p:blipFill rotWithShape="1">
          <a:blip r:embed="rId3"/>
          <a:srcRect l="6282" t="6132" r="9798" b="5963"/>
          <a:stretch/>
        </p:blipFill>
        <p:spPr>
          <a:xfrm>
            <a:off x="5402424" y="2010314"/>
            <a:ext cx="3741575" cy="4819693"/>
          </a:xfrm>
          <a:prstGeom prst="rect">
            <a:avLst/>
          </a:prstGeom>
        </p:spPr>
      </p:pic>
      <p:sp>
        <p:nvSpPr>
          <p:cNvPr id="8" name="TextBox 7">
            <a:extLst>
              <a:ext uri="{FF2B5EF4-FFF2-40B4-BE49-F238E27FC236}">
                <a16:creationId xmlns:a16="http://schemas.microsoft.com/office/drawing/2014/main" id="{EEA2F484-5725-420F-ABDA-DD2A19171562}"/>
              </a:ext>
            </a:extLst>
          </p:cNvPr>
          <p:cNvSpPr txBox="1"/>
          <p:nvPr/>
        </p:nvSpPr>
        <p:spPr>
          <a:xfrm>
            <a:off x="6282344" y="1529618"/>
            <a:ext cx="2929812" cy="369332"/>
          </a:xfrm>
          <a:prstGeom prst="rect">
            <a:avLst/>
          </a:prstGeom>
          <a:noFill/>
        </p:spPr>
        <p:txBody>
          <a:bodyPr wrap="square" rtlCol="0">
            <a:spAutoFit/>
          </a:bodyPr>
          <a:lstStyle/>
          <a:p>
            <a:r>
              <a:rPr lang="en-IN" dirty="0"/>
              <a:t>Capacitive Sensors</a:t>
            </a:r>
          </a:p>
        </p:txBody>
      </p:sp>
    </p:spTree>
    <p:extLst>
      <p:ext uri="{BB962C8B-B14F-4D97-AF65-F5344CB8AC3E}">
        <p14:creationId xmlns:p14="http://schemas.microsoft.com/office/powerpoint/2010/main" val="3385537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85794-20E3-45BE-95FF-0F60C26AE6F1}"/>
              </a:ext>
            </a:extLst>
          </p:cNvPr>
          <p:cNvSpPr>
            <a:spLocks noGrp="1"/>
          </p:cNvSpPr>
          <p:nvPr>
            <p:ph type="title"/>
          </p:nvPr>
        </p:nvSpPr>
        <p:spPr>
          <a:xfrm>
            <a:off x="822960" y="286605"/>
            <a:ext cx="7543800" cy="1188628"/>
          </a:xfrm>
        </p:spPr>
        <p:txBody>
          <a:bodyPr/>
          <a:lstStyle/>
          <a:p>
            <a:pPr algn="ctr"/>
            <a:r>
              <a:rPr lang="en-IN">
                <a:latin typeface="Cambria" panose="02040503050406030204" pitchFamily="18" charset="0"/>
                <a:ea typeface="Cambria" panose="02040503050406030204" pitchFamily="18" charset="0"/>
              </a:rPr>
              <a:t>Results &amp; Discussion</a:t>
            </a:r>
          </a:p>
        </p:txBody>
      </p:sp>
      <p:sp>
        <p:nvSpPr>
          <p:cNvPr id="3" name="Content Placeholder 2">
            <a:extLst>
              <a:ext uri="{FF2B5EF4-FFF2-40B4-BE49-F238E27FC236}">
                <a16:creationId xmlns:a16="http://schemas.microsoft.com/office/drawing/2014/main" id="{CAF8EA84-B69F-464F-94BB-22241DB76703}"/>
              </a:ext>
            </a:extLst>
          </p:cNvPr>
          <p:cNvSpPr>
            <a:spLocks noGrp="1"/>
          </p:cNvSpPr>
          <p:nvPr>
            <p:ph idx="1"/>
          </p:nvPr>
        </p:nvSpPr>
        <p:spPr>
          <a:xfrm>
            <a:off x="822959" y="2097024"/>
            <a:ext cx="7543801" cy="3772070"/>
          </a:xfrm>
        </p:spPr>
        <p:txBody>
          <a:bodyPr vert="horz" lIns="0" tIns="45720" rIns="0" bIns="45720" rtlCol="0" anchor="t">
            <a:normAutofit/>
          </a:bodyPr>
          <a:lstStyle/>
          <a:p>
            <a:pPr>
              <a:buFont typeface="Arial" panose="020F0502020204030204" pitchFamily="34" charset="0"/>
              <a:buChar char="•"/>
            </a:pPr>
            <a:r>
              <a:rPr lang="en-IN" dirty="0">
                <a:latin typeface="Cambria"/>
                <a:ea typeface="Cambria"/>
              </a:rPr>
              <a:t>  We discussed the detailed design and the process which we followed in the connecting all the three major aspects (Software, Mechanical and Electrical/Electronic aspects). </a:t>
            </a:r>
          </a:p>
          <a:p>
            <a:pPr>
              <a:buFont typeface="Arial" panose="020F0502020204030204" pitchFamily="34" charset="0"/>
              <a:buChar char="•"/>
            </a:pPr>
            <a:r>
              <a:rPr lang="en-IN" dirty="0">
                <a:ea typeface="+mn-lt"/>
                <a:cs typeface="+mn-lt"/>
              </a:rPr>
              <a:t>The result is the PlasBot, which is a semi-automatic bot that will help tackle problem of increasing plastic in the floating waste in the water bodies.</a:t>
            </a:r>
            <a:endParaRPr lang="en-IN" dirty="0">
              <a:latin typeface="Cambria"/>
              <a:ea typeface="Cambria"/>
              <a:cs typeface="+mn-lt"/>
            </a:endParaRPr>
          </a:p>
          <a:p>
            <a:pPr>
              <a:buFont typeface="Arial" panose="020F0502020204030204" pitchFamily="34" charset="0"/>
              <a:buChar char="•"/>
            </a:pPr>
            <a:r>
              <a:rPr lang="en-IN" dirty="0">
                <a:ea typeface="+mn-lt"/>
                <a:cs typeface="+mn-lt"/>
              </a:rPr>
              <a:t>This bot will help clean the water bodies without harm its life form.</a:t>
            </a:r>
            <a:endParaRPr lang="en-IN" dirty="0"/>
          </a:p>
          <a:p>
            <a:pPr>
              <a:buFont typeface="Arial" panose="020F0502020204030204" pitchFamily="34" charset="0"/>
              <a:buChar char="•"/>
            </a:pPr>
            <a:endParaRPr lang="en-IN" dirty="0">
              <a:latin typeface="Cambria"/>
              <a:ea typeface="Cambria"/>
            </a:endParaRPr>
          </a:p>
          <a:p>
            <a:pPr>
              <a:buFont typeface="Arial" panose="020F0502020204030204" pitchFamily="34" charset="0"/>
              <a:buChar char="•"/>
            </a:pPr>
            <a:endParaRPr lang="en-IN" dirty="0">
              <a:latin typeface="Cambria"/>
              <a:ea typeface="Cambria"/>
            </a:endParaRPr>
          </a:p>
        </p:txBody>
      </p:sp>
      <p:sp>
        <p:nvSpPr>
          <p:cNvPr id="4" name="Slide Number Placeholder 3">
            <a:extLst>
              <a:ext uri="{FF2B5EF4-FFF2-40B4-BE49-F238E27FC236}">
                <a16:creationId xmlns:a16="http://schemas.microsoft.com/office/drawing/2014/main" id="{4704FF9E-362A-46DD-B030-0237C064DB36}"/>
              </a:ext>
            </a:extLst>
          </p:cNvPr>
          <p:cNvSpPr>
            <a:spLocks noGrp="1"/>
          </p:cNvSpPr>
          <p:nvPr>
            <p:ph type="sldNum" sz="quarter" idx="12"/>
          </p:nvPr>
        </p:nvSpPr>
        <p:spPr/>
        <p:txBody>
          <a:bodyPr/>
          <a:lstStyle/>
          <a:p>
            <a:fld id="{B6F15528-21DE-4FAA-801E-634DDDAF4B2B}" type="slidenum">
              <a:rPr lang="en-US" smtClean="0">
                <a:latin typeface="Cambria" panose="02040503050406030204" pitchFamily="18" charset="0"/>
                <a:ea typeface="Cambria" panose="02040503050406030204" pitchFamily="18" charset="0"/>
              </a:rPr>
              <a:pPr/>
              <a:t>28</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3C4F5F18-C948-418A-9E92-70B00C2996F0}"/>
              </a:ext>
            </a:extLst>
          </p:cNvPr>
          <p:cNvPicPr>
            <a:picLocks noChangeAspect="1"/>
          </p:cNvPicPr>
          <p:nvPr/>
        </p:nvPicPr>
        <p:blipFill>
          <a:blip r:embed="rId2"/>
          <a:stretch>
            <a:fillRect/>
          </a:stretch>
        </p:blipFill>
        <p:spPr>
          <a:xfrm>
            <a:off x="0" y="0"/>
            <a:ext cx="993648" cy="796152"/>
          </a:xfrm>
          <a:prstGeom prst="rect">
            <a:avLst/>
          </a:prstGeom>
        </p:spPr>
      </p:pic>
    </p:spTree>
    <p:extLst>
      <p:ext uri="{BB962C8B-B14F-4D97-AF65-F5344CB8AC3E}">
        <p14:creationId xmlns:p14="http://schemas.microsoft.com/office/powerpoint/2010/main" val="2164086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8FF2-4317-4BE7-8404-818D4E3C4A3A}"/>
              </a:ext>
            </a:extLst>
          </p:cNvPr>
          <p:cNvSpPr>
            <a:spLocks noGrp="1"/>
          </p:cNvSpPr>
          <p:nvPr>
            <p:ph type="title"/>
          </p:nvPr>
        </p:nvSpPr>
        <p:spPr>
          <a:xfrm>
            <a:off x="822960" y="286605"/>
            <a:ext cx="7543800" cy="1127668"/>
          </a:xfrm>
        </p:spPr>
        <p:txBody>
          <a:bodyPr>
            <a:normAutofit fontScale="90000"/>
          </a:bodyPr>
          <a:lstStyle/>
          <a:p>
            <a:pPr algn="ctr"/>
            <a:r>
              <a:rPr lang="en-IN">
                <a:latin typeface="Cambria" panose="02040503050406030204" pitchFamily="18" charset="0"/>
                <a:ea typeface="Cambria" panose="02040503050406030204" pitchFamily="18" charset="0"/>
              </a:rPr>
              <a:t>Conclusion and Individual Learning</a:t>
            </a:r>
          </a:p>
        </p:txBody>
      </p:sp>
      <p:sp>
        <p:nvSpPr>
          <p:cNvPr id="3" name="Content Placeholder 2">
            <a:extLst>
              <a:ext uri="{FF2B5EF4-FFF2-40B4-BE49-F238E27FC236}">
                <a16:creationId xmlns:a16="http://schemas.microsoft.com/office/drawing/2014/main" id="{32056B5C-CCA1-42EA-8E96-13EE4FF7131A}"/>
              </a:ext>
            </a:extLst>
          </p:cNvPr>
          <p:cNvSpPr>
            <a:spLocks noGrp="1"/>
          </p:cNvSpPr>
          <p:nvPr>
            <p:ph idx="1"/>
          </p:nvPr>
        </p:nvSpPr>
        <p:spPr>
          <a:xfrm>
            <a:off x="822959" y="2023872"/>
            <a:ext cx="7543801" cy="3845222"/>
          </a:xfrm>
        </p:spPr>
        <p:txBody>
          <a:bodyPr vert="horz" lIns="0" tIns="45720" rIns="0" bIns="45720" rtlCol="0" anchor="t">
            <a:normAutofit/>
          </a:bodyPr>
          <a:lstStyle/>
          <a:p>
            <a:pPr marL="0" indent="0">
              <a:buNone/>
            </a:pPr>
            <a:r>
              <a:rPr lang="en-IN" sz="2400" b="1" dirty="0">
                <a:solidFill>
                  <a:schemeClr val="accent1"/>
                </a:solidFill>
                <a:latin typeface="Cambria"/>
                <a:ea typeface="Cambria"/>
              </a:rPr>
              <a:t>Conclusion for the Project</a:t>
            </a:r>
          </a:p>
          <a:p>
            <a:pPr marL="342900" indent="-342900">
              <a:buFont typeface="Arial" panose="020F0502020204030204" pitchFamily="34" charset="0"/>
              <a:buChar char="•"/>
            </a:pPr>
            <a:r>
              <a:rPr lang="en-IN" sz="1600" dirty="0">
                <a:solidFill>
                  <a:schemeClr val="tx1"/>
                </a:solidFill>
                <a:latin typeface="Cambria"/>
                <a:ea typeface="Cambria"/>
              </a:rPr>
              <a:t>Due to increase in plastic garbage in water bodies, it is very difficult for marine life to survive </a:t>
            </a:r>
          </a:p>
          <a:p>
            <a:pPr marL="342900" indent="-342900">
              <a:buFont typeface="Arial" panose="020F0502020204030204" pitchFamily="34" charset="0"/>
              <a:buChar char="•"/>
            </a:pPr>
            <a:r>
              <a:rPr lang="en-IN" sz="1600" dirty="0">
                <a:solidFill>
                  <a:schemeClr val="tx1"/>
                </a:solidFill>
                <a:latin typeface="Cambria"/>
                <a:ea typeface="Cambria"/>
              </a:rPr>
              <a:t>To tackle this problem, we made the semi- automatic bot called 'Plasbot' which helps to detect and collect garbage from both on surface and deep underwater.</a:t>
            </a:r>
          </a:p>
          <a:p>
            <a:pPr marL="342900" indent="-342900">
              <a:buFont typeface="Arial" panose="020F0502020204030204" pitchFamily="34" charset="0"/>
              <a:buChar char="•"/>
            </a:pPr>
            <a:r>
              <a:rPr lang="en-IN" sz="1600" dirty="0">
                <a:solidFill>
                  <a:schemeClr val="tx1"/>
                </a:solidFill>
                <a:latin typeface="Cambria"/>
                <a:ea typeface="Cambria"/>
              </a:rPr>
              <a:t>It saves a lot of time, money, manpower and cleans the environment.</a:t>
            </a:r>
          </a:p>
          <a:p>
            <a:pPr marL="342900" indent="-342900">
              <a:buFont typeface="Arial" panose="020F0502020204030204" pitchFamily="34" charset="0"/>
              <a:buChar char="•"/>
            </a:pPr>
            <a:r>
              <a:rPr lang="en-IN" sz="1600" dirty="0">
                <a:solidFill>
                  <a:schemeClr val="tx1"/>
                </a:solidFill>
                <a:latin typeface="Cambria"/>
                <a:ea typeface="Cambria"/>
              </a:rPr>
              <a:t>In future, bot can be made more compact as well as the capacity to collect garbage can be increased and also modified for automatically deep cleaning .</a:t>
            </a:r>
          </a:p>
        </p:txBody>
      </p:sp>
      <p:sp>
        <p:nvSpPr>
          <p:cNvPr id="4" name="Slide Number Placeholder 3">
            <a:extLst>
              <a:ext uri="{FF2B5EF4-FFF2-40B4-BE49-F238E27FC236}">
                <a16:creationId xmlns:a16="http://schemas.microsoft.com/office/drawing/2014/main" id="{D2C3A482-1F10-4708-832B-AC5AE3E73221}"/>
              </a:ext>
            </a:extLst>
          </p:cNvPr>
          <p:cNvSpPr>
            <a:spLocks noGrp="1"/>
          </p:cNvSpPr>
          <p:nvPr>
            <p:ph type="sldNum" sz="quarter" idx="12"/>
          </p:nvPr>
        </p:nvSpPr>
        <p:spPr/>
        <p:txBody>
          <a:bodyPr/>
          <a:lstStyle/>
          <a:p>
            <a:fld id="{B6F15528-21DE-4FAA-801E-634DDDAF4B2B}" type="slidenum">
              <a:rPr lang="en-US" smtClean="0">
                <a:latin typeface="Cambria" panose="02040503050406030204" pitchFamily="18" charset="0"/>
                <a:ea typeface="Cambria" panose="02040503050406030204" pitchFamily="18" charset="0"/>
              </a:rPr>
              <a:pPr/>
              <a:t>29</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5E9BFDFE-DB8C-4A13-8C38-AF523F8C155F}"/>
              </a:ext>
            </a:extLst>
          </p:cNvPr>
          <p:cNvPicPr>
            <a:picLocks noChangeAspect="1"/>
          </p:cNvPicPr>
          <p:nvPr/>
        </p:nvPicPr>
        <p:blipFill>
          <a:blip r:embed="rId2"/>
          <a:stretch>
            <a:fillRect/>
          </a:stretch>
        </p:blipFill>
        <p:spPr>
          <a:xfrm>
            <a:off x="0" y="0"/>
            <a:ext cx="993648" cy="796152"/>
          </a:xfrm>
          <a:prstGeom prst="rect">
            <a:avLst/>
          </a:prstGeom>
        </p:spPr>
      </p:pic>
    </p:spTree>
    <p:extLst>
      <p:ext uri="{BB962C8B-B14F-4D97-AF65-F5344CB8AC3E}">
        <p14:creationId xmlns:p14="http://schemas.microsoft.com/office/powerpoint/2010/main" val="3583450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4E1BD-636B-441C-BD88-879B794E11CC}"/>
              </a:ext>
            </a:extLst>
          </p:cNvPr>
          <p:cNvSpPr>
            <a:spLocks noGrp="1"/>
          </p:cNvSpPr>
          <p:nvPr>
            <p:ph type="title"/>
          </p:nvPr>
        </p:nvSpPr>
        <p:spPr>
          <a:xfrm>
            <a:off x="865563" y="479890"/>
            <a:ext cx="7543800" cy="1018033"/>
          </a:xfrm>
        </p:spPr>
        <p:txBody>
          <a:bodyPr/>
          <a:lstStyle/>
          <a:p>
            <a:pPr algn="ctr"/>
            <a:r>
              <a:rPr lang="en-IN">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AC653151-9B9D-42DB-BD03-93F74C2DC96C}"/>
              </a:ext>
            </a:extLst>
          </p:cNvPr>
          <p:cNvSpPr>
            <a:spLocks noGrp="1"/>
          </p:cNvSpPr>
          <p:nvPr>
            <p:ph idx="1"/>
          </p:nvPr>
        </p:nvSpPr>
        <p:spPr>
          <a:xfrm>
            <a:off x="865563" y="2050016"/>
            <a:ext cx="7543801" cy="3871461"/>
          </a:xfrm>
        </p:spPr>
        <p:txBody>
          <a:bodyPr/>
          <a:lstStyle/>
          <a:p>
            <a:pPr marL="201168" lvl="1" indent="0">
              <a:buNone/>
            </a:pPr>
            <a:endParaRPr lang="en-IN">
              <a:latin typeface="Cambria" panose="02040503050406030204" pitchFamily="18" charset="0"/>
              <a:ea typeface="Cambria" panose="02040503050406030204" pitchFamily="18" charset="0"/>
            </a:endParaRPr>
          </a:p>
          <a:p>
            <a:pPr lvl="1">
              <a:buFont typeface="Arial" panose="020B0604020202020204" pitchFamily="34" charset="0"/>
              <a:buChar char="•"/>
            </a:pPr>
            <a:endParaRPr lang="en-IN">
              <a:latin typeface="Cambria" panose="02040503050406030204" pitchFamily="18" charset="0"/>
              <a:ea typeface="Cambria" panose="02040503050406030204" pitchFamily="18" charset="0"/>
            </a:endParaRPr>
          </a:p>
          <a:p>
            <a:endParaRPr lang="en-IN">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57FCBB31-FEB1-4BAB-8F73-904DB67F4032}"/>
              </a:ext>
            </a:extLst>
          </p:cNvPr>
          <p:cNvSpPr>
            <a:spLocks noGrp="1"/>
          </p:cNvSpPr>
          <p:nvPr>
            <p:ph type="sldNum" sz="quarter" idx="12"/>
          </p:nvPr>
        </p:nvSpPr>
        <p:spPr>
          <a:xfrm>
            <a:off x="7425344" y="6473571"/>
            <a:ext cx="984019" cy="351340"/>
          </a:xfrm>
        </p:spPr>
        <p:txBody>
          <a:bodyPr/>
          <a:lstStyle/>
          <a:p>
            <a:fld id="{B6F15528-21DE-4FAA-801E-634DDDAF4B2B}" type="slidenum">
              <a:rPr lang="en-US" smtClean="0">
                <a:latin typeface="Cambria" panose="02040503050406030204" pitchFamily="18" charset="0"/>
                <a:ea typeface="Cambria" panose="02040503050406030204" pitchFamily="18" charset="0"/>
              </a:rPr>
              <a:pPr/>
              <a:t>3</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F349EB6C-4CA8-4D68-92F5-E9D9FAB7094B}"/>
              </a:ext>
            </a:extLst>
          </p:cNvPr>
          <p:cNvPicPr>
            <a:picLocks noChangeAspect="1"/>
          </p:cNvPicPr>
          <p:nvPr/>
        </p:nvPicPr>
        <p:blipFill>
          <a:blip r:embed="rId2"/>
          <a:stretch>
            <a:fillRect/>
          </a:stretch>
        </p:blipFill>
        <p:spPr>
          <a:xfrm>
            <a:off x="0" y="0"/>
            <a:ext cx="993734" cy="798645"/>
          </a:xfrm>
          <a:prstGeom prst="rect">
            <a:avLst/>
          </a:prstGeom>
        </p:spPr>
      </p:pic>
      <p:sp>
        <p:nvSpPr>
          <p:cNvPr id="6" name="TextBox 5">
            <a:extLst>
              <a:ext uri="{FF2B5EF4-FFF2-40B4-BE49-F238E27FC236}">
                <a16:creationId xmlns:a16="http://schemas.microsoft.com/office/drawing/2014/main" id="{2172E2A4-21C5-4584-82B4-AE1657D1483C}"/>
              </a:ext>
            </a:extLst>
          </p:cNvPr>
          <p:cNvSpPr txBox="1"/>
          <p:nvPr/>
        </p:nvSpPr>
        <p:spPr>
          <a:xfrm>
            <a:off x="734636" y="1977813"/>
            <a:ext cx="7956603" cy="5632311"/>
          </a:xfrm>
          <a:prstGeom prst="rect">
            <a:avLst/>
          </a:prstGeom>
          <a:noFill/>
        </p:spPr>
        <p:txBody>
          <a:bodyPr wrap="square" rtlCol="0">
            <a:spAutoFit/>
          </a:bodyPr>
          <a:lstStyle/>
          <a:p>
            <a:r>
              <a:rPr lang="en-IN" sz="2400" b="1" dirty="0">
                <a:solidFill>
                  <a:schemeClr val="accent1"/>
                </a:solidFill>
                <a:latin typeface="Cambria" panose="02040503050406030204" pitchFamily="18" charset="0"/>
                <a:ea typeface="Cambria" panose="02040503050406030204" pitchFamily="18" charset="0"/>
              </a:rPr>
              <a:t>Motivation</a:t>
            </a:r>
            <a:r>
              <a:rPr lang="en-IN" sz="2400" dirty="0">
                <a:solidFill>
                  <a:schemeClr val="accent1"/>
                </a:solidFill>
                <a:latin typeface="Cambria" panose="02040503050406030204" pitchFamily="18" charset="0"/>
                <a:ea typeface="Cambria" panose="02040503050406030204" pitchFamily="18" charset="0"/>
              </a:rPr>
              <a:t>:</a:t>
            </a:r>
          </a:p>
          <a:p>
            <a:endParaRPr lang="en-IN" dirty="0">
              <a:latin typeface="Cambria" panose="02040503050406030204" pitchFamily="18" charset="0"/>
              <a:ea typeface="Cambria" panose="02040503050406030204" pitchFamily="18" charset="0"/>
            </a:endParaRPr>
          </a:p>
          <a:p>
            <a:pPr marL="285750" indent="-285750">
              <a:buClr>
                <a:schemeClr val="accent1"/>
              </a:buClr>
              <a:buFont typeface="Arial" panose="020B0604020202020204" pitchFamily="34" charset="0"/>
              <a:buChar char="•"/>
            </a:pPr>
            <a:r>
              <a:rPr lang="en-US" sz="1600" dirty="0">
                <a:latin typeface="Cambria" panose="02040503050406030204" pitchFamily="18" charset="0"/>
                <a:ea typeface="Cambria" panose="02040503050406030204" pitchFamily="18" charset="0"/>
              </a:rPr>
              <a:t>Water is one of the most essential resources that almost every species on earth needs and every drop of it is valuable. </a:t>
            </a:r>
          </a:p>
          <a:p>
            <a:pPr marL="285750" indent="-285750">
              <a:buClr>
                <a:schemeClr val="accent1"/>
              </a:buClr>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pPr marL="285750" indent="-285750">
              <a:buClr>
                <a:schemeClr val="accent1"/>
              </a:buClr>
              <a:buFont typeface="Arial" panose="020B0604020202020204" pitchFamily="34" charset="0"/>
              <a:buChar char="•"/>
            </a:pPr>
            <a:r>
              <a:rPr lang="en-US" sz="1600" dirty="0">
                <a:latin typeface="Cambria" panose="02040503050406030204" pitchFamily="18" charset="0"/>
                <a:ea typeface="Cambria" panose="02040503050406030204" pitchFamily="18" charset="0"/>
              </a:rPr>
              <a:t>On the other hand, Water Pollution is increasing day by day everywhere.</a:t>
            </a:r>
          </a:p>
          <a:p>
            <a:pPr marL="285750" indent="-285750">
              <a:buClr>
                <a:schemeClr val="accent1"/>
              </a:buClr>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pPr marL="285750" indent="-285750">
              <a:buClr>
                <a:schemeClr val="accent1"/>
              </a:buClr>
              <a:buFont typeface="Arial" panose="020B0604020202020204" pitchFamily="34" charset="0"/>
              <a:buChar char="•"/>
            </a:pPr>
            <a:r>
              <a:rPr lang="en-US" sz="1600" dirty="0">
                <a:latin typeface="Cambria" panose="02040503050406030204" pitchFamily="18" charset="0"/>
                <a:ea typeface="Cambria" panose="02040503050406030204" pitchFamily="18" charset="0"/>
              </a:rPr>
              <a:t>It has become very difficult for marine life to survive. Also,  fresh water available for consumption is decreasing rapidly due to pollution.</a:t>
            </a:r>
          </a:p>
          <a:p>
            <a:pPr marL="285750" indent="-285750">
              <a:buClr>
                <a:schemeClr val="accent1"/>
              </a:buClr>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pPr marL="285750" indent="-285750">
              <a:buClr>
                <a:schemeClr val="accent1"/>
              </a:buClr>
              <a:buFont typeface="Arial" panose="020B0604020202020204" pitchFamily="34" charset="0"/>
              <a:buChar char="•"/>
            </a:pPr>
            <a:r>
              <a:rPr lang="en-US" sz="1600" dirty="0">
                <a:latin typeface="Cambria" panose="02040503050406030204" pitchFamily="18" charset="0"/>
                <a:ea typeface="Cambria" panose="02040503050406030204" pitchFamily="18" charset="0"/>
              </a:rPr>
              <a:t>Studies suggest that approximately 165 million tons of plastic wastes were estimated to be present in the oceans of the world.</a:t>
            </a:r>
          </a:p>
          <a:p>
            <a:pPr marL="285750" indent="-285750">
              <a:buClr>
                <a:schemeClr val="accent1"/>
              </a:buClr>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pPr marL="285750" indent="-285750">
              <a:buClr>
                <a:schemeClr val="accent1"/>
              </a:buClr>
              <a:buFont typeface="Arial" panose="020B0604020202020204" pitchFamily="34" charset="0"/>
              <a:buChar char="•"/>
            </a:pPr>
            <a:r>
              <a:rPr lang="en-US" sz="1600" dirty="0">
                <a:latin typeface="Cambria" panose="02040503050406030204" pitchFamily="18" charset="0"/>
                <a:ea typeface="Cambria" panose="02040503050406030204" pitchFamily="18" charset="0"/>
              </a:rPr>
              <a:t>Wastes found in the oceans are made up of approximately 80% plastics. Hence it is needed to separate/filter water from the garbage/plastics present </a:t>
            </a:r>
            <a:r>
              <a:rPr lang="en-US" dirty="0">
                <a:latin typeface="Cambria" panose="02040503050406030204" pitchFamily="18" charset="0"/>
                <a:ea typeface="Cambria" panose="02040503050406030204" pitchFamily="18" charset="0"/>
              </a:rPr>
              <a:t>in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259514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96AAF-67A1-4470-9FD1-F4047E50F0B4}"/>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Conclusion and Individual Learning</a:t>
            </a:r>
            <a:endParaRPr lang="en-IN" dirty="0"/>
          </a:p>
        </p:txBody>
      </p:sp>
      <p:sp>
        <p:nvSpPr>
          <p:cNvPr id="3" name="Content Placeholder 2">
            <a:extLst>
              <a:ext uri="{FF2B5EF4-FFF2-40B4-BE49-F238E27FC236}">
                <a16:creationId xmlns:a16="http://schemas.microsoft.com/office/drawing/2014/main" id="{B60DD557-A1B7-40F6-A396-C8721DFC833F}"/>
              </a:ext>
            </a:extLst>
          </p:cNvPr>
          <p:cNvSpPr>
            <a:spLocks noGrp="1"/>
          </p:cNvSpPr>
          <p:nvPr>
            <p:ph idx="1"/>
          </p:nvPr>
        </p:nvSpPr>
        <p:spPr/>
        <p:txBody>
          <a:bodyPr>
            <a:normAutofit fontScale="92500" lnSpcReduction="20000"/>
          </a:bodyPr>
          <a:lstStyle/>
          <a:p>
            <a:pPr marL="0" indent="0">
              <a:buNone/>
            </a:pPr>
            <a:r>
              <a:rPr lang="en-IN" sz="2000" b="1" dirty="0">
                <a:solidFill>
                  <a:schemeClr val="accent1"/>
                </a:solidFill>
                <a:latin typeface="Cambria"/>
                <a:ea typeface="Cambria"/>
              </a:rPr>
              <a:t>Individual Learning</a:t>
            </a:r>
            <a:endParaRPr lang="en-IN" dirty="0"/>
          </a:p>
          <a:p>
            <a:pPr>
              <a:buFont typeface="Arial" panose="020B0604020202020204" pitchFamily="34" charset="0"/>
              <a:buChar char="•"/>
            </a:pPr>
            <a:r>
              <a:rPr lang="en-IN" dirty="0"/>
              <a:t>Pritish Chugh:</a:t>
            </a:r>
          </a:p>
          <a:p>
            <a:pPr marL="486410" lvl="1" indent="-285750">
              <a:buFont typeface="Arial" panose="020B0604020202020204" pitchFamily="34" charset="0"/>
              <a:buChar char="•"/>
            </a:pPr>
            <a:r>
              <a:rPr lang="en-US" sz="1700" dirty="0"/>
              <a:t>First and the most important thing I learnt was the teamwork. Working in a team has some challenges of coordination, bonding etc., but I learnt to manage things in team, how to work in team, that you can’t just deny that this wasn’t my part to do and work as a team.</a:t>
            </a:r>
          </a:p>
          <a:p>
            <a:pPr marL="486410" lvl="1" indent="-285750">
              <a:buFont typeface="Arial" panose="020B0604020202020204" pitchFamily="34" charset="0"/>
              <a:buChar char="•"/>
            </a:pPr>
            <a:r>
              <a:rPr lang="en-US" sz="1700" dirty="0"/>
              <a:t>I learnt how to think about building something, how to approach a problem. With the help of our mentors, who helped us in each step, I learnt how one does the research and how to start something new like startup.</a:t>
            </a:r>
          </a:p>
          <a:p>
            <a:pPr marL="486410" lvl="1" indent="-285750">
              <a:buFont typeface="Arial" panose="020B0604020202020204" pitchFamily="34" charset="0"/>
              <a:buChar char="•"/>
            </a:pPr>
            <a:r>
              <a:rPr lang="en-US" sz="1700" dirty="0"/>
              <a:t>From this project, I learnt how to do the market research, how to start designing the product, how to think from very basic to complex level.</a:t>
            </a:r>
          </a:p>
          <a:p>
            <a:pPr marL="486410" lvl="1" indent="-285750">
              <a:buFont typeface="Arial" panose="020B0604020202020204" pitchFamily="34" charset="0"/>
              <a:buChar char="•"/>
            </a:pPr>
            <a:r>
              <a:rPr lang="en-US" sz="1700" dirty="0"/>
              <a:t>About technical aspects, I learnt how to build the circuits, how to design models, various factors to choose the </a:t>
            </a:r>
            <a:r>
              <a:rPr lang="en-US" sz="1700"/>
              <a:t>best choice, </a:t>
            </a:r>
            <a:r>
              <a:rPr lang="en-US" sz="1700" dirty="0"/>
              <a:t>SWOT analysis, material deciding, Raspberry Pi.</a:t>
            </a:r>
          </a:p>
          <a:p>
            <a:pPr marL="486410" lvl="1" indent="-285750">
              <a:buFont typeface="Arial" panose="020B0604020202020204" pitchFamily="34" charset="0"/>
              <a:buChar char="•"/>
            </a:pPr>
            <a:r>
              <a:rPr lang="en-US" sz="1700" dirty="0"/>
              <a:t>While writing the pseudo codes for various sensors, I learnt deep about their working and how they could be used for our use, like we used Capacitive proximity sensor, Ultrasonic sensor, depth sensor, weight sensor, controlled motors with Raspberry pi etc.</a:t>
            </a:r>
            <a:endParaRPr lang="en-IN" dirty="0"/>
          </a:p>
        </p:txBody>
      </p:sp>
      <p:sp>
        <p:nvSpPr>
          <p:cNvPr id="4" name="Slide Number Placeholder 3">
            <a:extLst>
              <a:ext uri="{FF2B5EF4-FFF2-40B4-BE49-F238E27FC236}">
                <a16:creationId xmlns:a16="http://schemas.microsoft.com/office/drawing/2014/main" id="{A9FB8E74-79BD-4D23-A48B-A9F88EAE8AD2}"/>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256005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8FF2-4317-4BE7-8404-818D4E3C4A3A}"/>
              </a:ext>
            </a:extLst>
          </p:cNvPr>
          <p:cNvSpPr>
            <a:spLocks noGrp="1"/>
          </p:cNvSpPr>
          <p:nvPr>
            <p:ph type="title"/>
          </p:nvPr>
        </p:nvSpPr>
        <p:spPr>
          <a:xfrm>
            <a:off x="822960" y="286605"/>
            <a:ext cx="7543800" cy="1127668"/>
          </a:xfrm>
        </p:spPr>
        <p:txBody>
          <a:bodyPr>
            <a:normAutofit fontScale="90000"/>
          </a:bodyPr>
          <a:lstStyle/>
          <a:p>
            <a:pPr algn="ctr"/>
            <a:r>
              <a:rPr lang="en-IN" dirty="0">
                <a:latin typeface="Cambria" panose="02040503050406030204" pitchFamily="18" charset="0"/>
                <a:ea typeface="Cambria" panose="02040503050406030204" pitchFamily="18" charset="0"/>
              </a:rPr>
              <a:t>Conclusion and Individual Learning</a:t>
            </a:r>
          </a:p>
        </p:txBody>
      </p:sp>
      <p:sp>
        <p:nvSpPr>
          <p:cNvPr id="3" name="Content Placeholder 2">
            <a:extLst>
              <a:ext uri="{FF2B5EF4-FFF2-40B4-BE49-F238E27FC236}">
                <a16:creationId xmlns:a16="http://schemas.microsoft.com/office/drawing/2014/main" id="{32056B5C-CCA1-42EA-8E96-13EE4FF7131A}"/>
              </a:ext>
            </a:extLst>
          </p:cNvPr>
          <p:cNvSpPr>
            <a:spLocks noGrp="1"/>
          </p:cNvSpPr>
          <p:nvPr>
            <p:ph idx="1"/>
          </p:nvPr>
        </p:nvSpPr>
        <p:spPr>
          <a:xfrm>
            <a:off x="837337" y="1865722"/>
            <a:ext cx="7543801" cy="4147146"/>
          </a:xfrm>
        </p:spPr>
        <p:txBody>
          <a:bodyPr vert="horz" lIns="0" tIns="45720" rIns="0" bIns="45720" rtlCol="0" anchor="t">
            <a:normAutofit lnSpcReduction="10000"/>
          </a:bodyPr>
          <a:lstStyle/>
          <a:p>
            <a:pPr marL="0" indent="0">
              <a:buNone/>
            </a:pPr>
            <a:r>
              <a:rPr lang="en-IN" sz="2400" b="1" dirty="0">
                <a:solidFill>
                  <a:schemeClr val="accent1"/>
                </a:solidFill>
                <a:latin typeface="Cambria"/>
                <a:ea typeface="Cambria"/>
              </a:rPr>
              <a:t> Individual Learning</a:t>
            </a:r>
          </a:p>
          <a:p>
            <a:pPr>
              <a:buFont typeface="Arial" panose="020F0502020204030204" pitchFamily="34" charset="0"/>
              <a:buChar char="•"/>
            </a:pPr>
            <a:r>
              <a:rPr lang="en-IN" sz="1800" dirty="0">
                <a:solidFill>
                  <a:schemeClr val="tx1"/>
                </a:solidFill>
                <a:latin typeface="Calibri" panose="020F0502020204030204" pitchFamily="34" charset="0"/>
                <a:ea typeface="Cambria"/>
                <a:cs typeface="Calibri" panose="020F0502020204030204" pitchFamily="34" charset="0"/>
              </a:rPr>
              <a:t>Ayuj Panchal:</a:t>
            </a:r>
          </a:p>
          <a:p>
            <a:pPr lvl="1">
              <a:buFont typeface="Arial" panose="020F0502020204030204" pitchFamily="34" charset="0"/>
              <a:buChar char="•"/>
            </a:pPr>
            <a:r>
              <a:rPr lang="en-US" sz="1600" dirty="0">
                <a:solidFill>
                  <a:schemeClr val="tx1"/>
                </a:solidFill>
                <a:latin typeface="Calibri" panose="020F0502020204030204" pitchFamily="34" charset="0"/>
                <a:ea typeface="Cambria"/>
                <a:cs typeface="Calibri" panose="020F0502020204030204" pitchFamily="34" charset="0"/>
              </a:rPr>
              <a:t>Learnt about proper way of building a project starting from problem identification, market research, figuring out components based on budget and needs, etc.</a:t>
            </a:r>
          </a:p>
          <a:p>
            <a:pPr lvl="1">
              <a:buFont typeface="Arial" panose="020F0502020204030204" pitchFamily="34" charset="0"/>
              <a:buChar char="•"/>
            </a:pPr>
            <a:r>
              <a:rPr lang="en-US" sz="1600" dirty="0">
                <a:solidFill>
                  <a:schemeClr val="tx1"/>
                </a:solidFill>
                <a:latin typeface="Calibri" panose="020F0502020204030204" pitchFamily="34" charset="0"/>
                <a:ea typeface="Cambria"/>
                <a:cs typeface="Calibri" panose="020F0502020204030204" pitchFamily="34" charset="0"/>
              </a:rPr>
              <a:t>Learnt about various technologies like Raspberry Pi, ultrasonic sensor, weight sensor, etc.</a:t>
            </a:r>
          </a:p>
          <a:p>
            <a:pPr lvl="1">
              <a:buFont typeface="Arial" panose="020F0502020204030204" pitchFamily="34" charset="0"/>
              <a:buChar char="•"/>
            </a:pPr>
            <a:r>
              <a:rPr lang="en-US" sz="1600" dirty="0">
                <a:solidFill>
                  <a:schemeClr val="tx1"/>
                </a:solidFill>
                <a:latin typeface="Calibri" panose="020F0502020204030204" pitchFamily="34" charset="0"/>
                <a:ea typeface="Cambria"/>
                <a:cs typeface="Calibri" panose="020F0502020204030204" pitchFamily="34" charset="0"/>
              </a:rPr>
              <a:t>Learnt how to do SWOT analysis to figure out best possible choice from pool of choices. </a:t>
            </a:r>
          </a:p>
          <a:p>
            <a:pPr lvl="1">
              <a:buFont typeface="Arial" panose="020F0502020204030204" pitchFamily="34" charset="0"/>
              <a:buChar char="•"/>
            </a:pPr>
            <a:r>
              <a:rPr lang="en-US" sz="1600" dirty="0">
                <a:solidFill>
                  <a:schemeClr val="tx1"/>
                </a:solidFill>
                <a:latin typeface="Calibri" panose="020F0502020204030204" pitchFamily="34" charset="0"/>
                <a:ea typeface="Cambria"/>
                <a:cs typeface="Calibri" panose="020F0502020204030204" pitchFamily="34" charset="0"/>
              </a:rPr>
              <a:t>Learnt how to use XCircuit to build a proper block diagram for the project. Learnt how to write code to use various kinds of sensors with Raspberry Pi.</a:t>
            </a:r>
          </a:p>
          <a:p>
            <a:pPr lvl="1">
              <a:buFont typeface="Arial" panose="020F0502020204030204" pitchFamily="34" charset="0"/>
              <a:buChar char="•"/>
            </a:pPr>
            <a:r>
              <a:rPr lang="en-US" sz="1600" dirty="0">
                <a:solidFill>
                  <a:schemeClr val="tx1"/>
                </a:solidFill>
                <a:latin typeface="Calibri" panose="020F0502020204030204" pitchFamily="34" charset="0"/>
                <a:ea typeface="Cambria"/>
                <a:cs typeface="Calibri" panose="020F0502020204030204" pitchFamily="34" charset="0"/>
              </a:rPr>
              <a:t>Learnt how to write a proper report for a project which covers every detail about the project.</a:t>
            </a:r>
          </a:p>
          <a:p>
            <a:pPr lvl="1">
              <a:buFont typeface="Arial" panose="020F0502020204030204" pitchFamily="34" charset="0"/>
              <a:buChar char="•"/>
            </a:pPr>
            <a:r>
              <a:rPr lang="en-US" sz="1600" dirty="0">
                <a:solidFill>
                  <a:schemeClr val="tx1"/>
                </a:solidFill>
                <a:latin typeface="Calibri" panose="020F0502020204030204" pitchFamily="34" charset="0"/>
                <a:ea typeface="Cambria"/>
                <a:cs typeface="Calibri" panose="020F0502020204030204" pitchFamily="34" charset="0"/>
              </a:rPr>
              <a:t>Learnt about different kinds of product realization technologies like 3D printing, sheet shearing machine, etc.</a:t>
            </a:r>
          </a:p>
          <a:p>
            <a:pPr lvl="1">
              <a:buFont typeface="Arial" panose="020F0502020204030204" pitchFamily="34" charset="0"/>
              <a:buChar char="•"/>
            </a:pPr>
            <a:r>
              <a:rPr lang="en-US" sz="1600" dirty="0">
                <a:solidFill>
                  <a:schemeClr val="tx1"/>
                </a:solidFill>
                <a:latin typeface="Calibri" panose="020F0502020204030204" pitchFamily="34" charset="0"/>
                <a:ea typeface="Cambria"/>
                <a:cs typeface="Calibri" panose="020F0502020204030204" pitchFamily="34" charset="0"/>
              </a:rPr>
              <a:t>Improved analytical skills to figure out scope of improvement, limitations, challenges, etc. of a project.</a:t>
            </a:r>
            <a:endParaRPr lang="en-IN" sz="1600" dirty="0">
              <a:solidFill>
                <a:schemeClr val="tx1"/>
              </a:solidFill>
              <a:latin typeface="Calibri" panose="020F0502020204030204" pitchFamily="34" charset="0"/>
              <a:ea typeface="Cambria"/>
              <a:cs typeface="Calibri" panose="020F0502020204030204" pitchFamily="34" charset="0"/>
            </a:endParaRPr>
          </a:p>
          <a:p>
            <a:pPr marL="383540" lvl="1">
              <a:buFont typeface="Arial" panose="020F0502020204030204" pitchFamily="34" charset="0"/>
              <a:buChar char="•"/>
            </a:pPr>
            <a:endParaRPr lang="en-IN" sz="1600" dirty="0">
              <a:solidFill>
                <a:srgbClr val="404040"/>
              </a:solidFill>
              <a:latin typeface="Calibri"/>
              <a:ea typeface="Cambria"/>
              <a:cs typeface="Calibri"/>
            </a:endParaRPr>
          </a:p>
          <a:p>
            <a:pPr>
              <a:buFont typeface="Arial" panose="020F0502020204030204" pitchFamily="34" charset="0"/>
              <a:buChar char="•"/>
            </a:pPr>
            <a:endParaRPr lang="en-IN" sz="2400" b="1" dirty="0">
              <a:solidFill>
                <a:srgbClr val="D34817"/>
              </a:solidFill>
              <a:latin typeface="Cambria"/>
              <a:ea typeface="Cambria"/>
            </a:endParaRPr>
          </a:p>
        </p:txBody>
      </p:sp>
      <p:sp>
        <p:nvSpPr>
          <p:cNvPr id="4" name="Slide Number Placeholder 3">
            <a:extLst>
              <a:ext uri="{FF2B5EF4-FFF2-40B4-BE49-F238E27FC236}">
                <a16:creationId xmlns:a16="http://schemas.microsoft.com/office/drawing/2014/main" id="{D2C3A482-1F10-4708-832B-AC5AE3E73221}"/>
              </a:ext>
            </a:extLst>
          </p:cNvPr>
          <p:cNvSpPr>
            <a:spLocks noGrp="1"/>
          </p:cNvSpPr>
          <p:nvPr>
            <p:ph type="sldNum" sz="quarter" idx="12"/>
          </p:nvPr>
        </p:nvSpPr>
        <p:spPr/>
        <p:txBody>
          <a:bodyPr/>
          <a:lstStyle/>
          <a:p>
            <a:fld id="{B6F15528-21DE-4FAA-801E-634DDDAF4B2B}" type="slidenum">
              <a:rPr lang="en-US" smtClean="0">
                <a:latin typeface="Cambria" panose="02040503050406030204" pitchFamily="18" charset="0"/>
                <a:ea typeface="Cambria" panose="02040503050406030204" pitchFamily="18" charset="0"/>
              </a:rPr>
              <a:pPr/>
              <a:t>31</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5E9BFDFE-DB8C-4A13-8C38-AF523F8C155F}"/>
              </a:ext>
            </a:extLst>
          </p:cNvPr>
          <p:cNvPicPr>
            <a:picLocks noChangeAspect="1"/>
          </p:cNvPicPr>
          <p:nvPr/>
        </p:nvPicPr>
        <p:blipFill>
          <a:blip r:embed="rId2"/>
          <a:stretch>
            <a:fillRect/>
          </a:stretch>
        </p:blipFill>
        <p:spPr>
          <a:xfrm>
            <a:off x="0" y="0"/>
            <a:ext cx="993648" cy="796152"/>
          </a:xfrm>
          <a:prstGeom prst="rect">
            <a:avLst/>
          </a:prstGeom>
        </p:spPr>
      </p:pic>
    </p:spTree>
    <p:extLst>
      <p:ext uri="{BB962C8B-B14F-4D97-AF65-F5344CB8AC3E}">
        <p14:creationId xmlns:p14="http://schemas.microsoft.com/office/powerpoint/2010/main" val="2073964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F1DD-BC1D-4AAE-8276-F3A22873B7FF}"/>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Conclusion and Individual Learning</a:t>
            </a:r>
            <a:endParaRPr lang="en-IN" dirty="0"/>
          </a:p>
        </p:txBody>
      </p:sp>
      <p:sp>
        <p:nvSpPr>
          <p:cNvPr id="3" name="Content Placeholder 2">
            <a:extLst>
              <a:ext uri="{FF2B5EF4-FFF2-40B4-BE49-F238E27FC236}">
                <a16:creationId xmlns:a16="http://schemas.microsoft.com/office/drawing/2014/main" id="{CECB32AC-DD7C-4DB5-A269-E22284D15FEC}"/>
              </a:ext>
            </a:extLst>
          </p:cNvPr>
          <p:cNvSpPr>
            <a:spLocks noGrp="1"/>
          </p:cNvSpPr>
          <p:nvPr>
            <p:ph idx="1"/>
          </p:nvPr>
        </p:nvSpPr>
        <p:spPr/>
        <p:txBody>
          <a:bodyPr>
            <a:normAutofit lnSpcReduction="10000"/>
          </a:bodyPr>
          <a:lstStyle/>
          <a:p>
            <a:pPr marL="0" indent="0">
              <a:buNone/>
            </a:pPr>
            <a:r>
              <a:rPr lang="en-IN" sz="1800" b="1" dirty="0">
                <a:solidFill>
                  <a:schemeClr val="accent1"/>
                </a:solidFill>
                <a:latin typeface="Cambria"/>
                <a:ea typeface="Cambria"/>
              </a:rPr>
              <a:t>Individual Learning</a:t>
            </a:r>
            <a:endParaRPr lang="en-IN" sz="1800" dirty="0">
              <a:solidFill>
                <a:schemeClr val="tx1"/>
              </a:solidFill>
              <a:latin typeface="Cambria"/>
              <a:ea typeface="Cambria"/>
            </a:endParaRPr>
          </a:p>
          <a:p>
            <a:pPr>
              <a:buFont typeface="Arial" panose="020F0502020204030204" pitchFamily="34" charset="0"/>
              <a:buChar char="•"/>
            </a:pPr>
            <a:r>
              <a:rPr lang="en-IN" sz="1800" dirty="0">
                <a:solidFill>
                  <a:schemeClr val="tx1"/>
                </a:solidFill>
                <a:latin typeface="Cambria"/>
                <a:ea typeface="Cambria"/>
              </a:rPr>
              <a:t>Nikhil :-</a:t>
            </a:r>
          </a:p>
          <a:p>
            <a:pPr marL="383540" lvl="1">
              <a:buFont typeface="Arial" panose="020F0502020204030204" pitchFamily="34" charset="0"/>
              <a:buChar char="•"/>
            </a:pPr>
            <a:r>
              <a:rPr lang="en-IN" sz="1600" dirty="0">
                <a:ea typeface="+mn-lt"/>
                <a:cs typeface="+mn-lt"/>
              </a:rPr>
              <a:t>Learn about the different machines which help to make bot parts like 3D printer, gas tungsten arc welding, sheet shearing machine, etc.</a:t>
            </a:r>
            <a:endParaRPr lang="en-IN" sz="1600" dirty="0">
              <a:solidFill>
                <a:srgbClr val="404040"/>
              </a:solidFill>
              <a:latin typeface="Calibri"/>
              <a:ea typeface="Cambria"/>
              <a:cs typeface="Calibri"/>
            </a:endParaRPr>
          </a:p>
          <a:p>
            <a:pPr marL="383540" lvl="1">
              <a:buFont typeface="Arial" panose="020F0502020204030204" pitchFamily="34" charset="0"/>
              <a:buChar char="•"/>
            </a:pPr>
            <a:r>
              <a:rPr lang="en-IN" sz="1600" dirty="0">
                <a:ea typeface="+mn-lt"/>
                <a:cs typeface="+mn-lt"/>
              </a:rPr>
              <a:t>Learn about which material is most suitable for parts.</a:t>
            </a:r>
            <a:endParaRPr lang="en-IN" sz="1600" dirty="0">
              <a:solidFill>
                <a:srgbClr val="404040"/>
              </a:solidFill>
              <a:latin typeface="Calibri"/>
              <a:ea typeface="Cambria"/>
              <a:cs typeface="Calibri"/>
            </a:endParaRPr>
          </a:p>
          <a:p>
            <a:pPr marL="383540" lvl="1">
              <a:buFont typeface="Arial" panose="020F0502020204030204" pitchFamily="34" charset="0"/>
              <a:buChar char="•"/>
            </a:pPr>
            <a:r>
              <a:rPr lang="en-IN" sz="1600" dirty="0">
                <a:ea typeface="+mn-lt"/>
                <a:cs typeface="+mn-lt"/>
              </a:rPr>
              <a:t>Learn about how different devices work like capacitive proximity sensor, Raspberry pi, ultrasonic sensor so on.</a:t>
            </a:r>
          </a:p>
          <a:p>
            <a:pPr marL="383540" lvl="1">
              <a:buFont typeface="Arial" panose="020F0502020204030204" pitchFamily="34" charset="0"/>
              <a:buChar char="•"/>
            </a:pPr>
            <a:r>
              <a:rPr lang="en-IN" sz="1600" dirty="0">
                <a:ea typeface="+mn-lt"/>
                <a:cs typeface="+mn-lt"/>
              </a:rPr>
              <a:t>Learnt to represent time scheduling by the help of  Gantt chart.</a:t>
            </a:r>
          </a:p>
          <a:p>
            <a:pPr>
              <a:buFont typeface="Arial" panose="020B0604020202020204" pitchFamily="34" charset="0"/>
              <a:buChar char="•"/>
            </a:pPr>
            <a:r>
              <a:rPr lang="en-IN" dirty="0"/>
              <a:t>Piyush Tejvan:</a:t>
            </a:r>
          </a:p>
          <a:p>
            <a:pPr marL="383540" lvl="1">
              <a:buFont typeface="Arial" panose="020F0502020204030204" pitchFamily="34" charset="0"/>
              <a:buChar char="•"/>
            </a:pPr>
            <a:r>
              <a:rPr lang="en-US" sz="1600" dirty="0">
                <a:ea typeface="+mn-lt"/>
                <a:cs typeface="+mn-lt"/>
              </a:rPr>
              <a:t>Learnt about how to select a problem in our society and try to fix it.</a:t>
            </a:r>
          </a:p>
          <a:p>
            <a:pPr marL="383540" lvl="1">
              <a:buFont typeface="Arial" panose="020F0502020204030204" pitchFamily="34" charset="0"/>
              <a:buChar char="•"/>
            </a:pPr>
            <a:r>
              <a:rPr lang="en-US" sz="1600" dirty="0">
                <a:ea typeface="+mn-lt"/>
                <a:cs typeface="+mn-lt"/>
              </a:rPr>
              <a:t>Learnt how to model a machine which helps save environment. </a:t>
            </a:r>
          </a:p>
          <a:p>
            <a:pPr marL="383540" lvl="1">
              <a:buFont typeface="Arial" panose="020F0502020204030204" pitchFamily="34" charset="0"/>
              <a:buChar char="•"/>
            </a:pPr>
            <a:r>
              <a:rPr lang="en-US" sz="1600" dirty="0">
                <a:ea typeface="+mn-lt"/>
                <a:cs typeface="+mn-lt"/>
              </a:rPr>
              <a:t>Learnt how to use different electrical and mechanical components and create a robot which indeed help people, society and government and motivate then for cleaner earth.</a:t>
            </a:r>
            <a:endParaRPr lang="en-IN" sz="1600" dirty="0">
              <a:ea typeface="+mn-lt"/>
              <a:cs typeface="+mn-lt"/>
            </a:endParaRPr>
          </a:p>
          <a:p>
            <a:pPr marL="200660" lvl="1" indent="0">
              <a:buNone/>
            </a:pPr>
            <a:endParaRPr lang="en-IN" sz="1600" dirty="0">
              <a:solidFill>
                <a:srgbClr val="404040"/>
              </a:solidFill>
              <a:latin typeface="Calibri"/>
              <a:ea typeface="Cambria"/>
              <a:cs typeface="Calibri"/>
            </a:endParaRPr>
          </a:p>
        </p:txBody>
      </p:sp>
      <p:sp>
        <p:nvSpPr>
          <p:cNvPr id="4" name="Slide Number Placeholder 3">
            <a:extLst>
              <a:ext uri="{FF2B5EF4-FFF2-40B4-BE49-F238E27FC236}">
                <a16:creationId xmlns:a16="http://schemas.microsoft.com/office/drawing/2014/main" id="{46108188-0346-4415-B068-24E36999A38D}"/>
              </a:ext>
            </a:extLst>
          </p:cNvPr>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897119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18AE6-D43F-4B61-A0CB-15A53211FDD3}"/>
              </a:ext>
            </a:extLst>
          </p:cNvPr>
          <p:cNvSpPr>
            <a:spLocks noGrp="1"/>
          </p:cNvSpPr>
          <p:nvPr>
            <p:ph type="title"/>
          </p:nvPr>
        </p:nvSpPr>
        <p:spPr/>
        <p:txBody>
          <a:bodyPr/>
          <a:lstStyle/>
          <a:p>
            <a:pPr algn="ctr"/>
            <a:r>
              <a:rPr lang="en-IN" dirty="0"/>
              <a:t>Conclusion and Individual Learning</a:t>
            </a:r>
          </a:p>
        </p:txBody>
      </p:sp>
      <p:sp>
        <p:nvSpPr>
          <p:cNvPr id="3" name="Content Placeholder 2">
            <a:extLst>
              <a:ext uri="{FF2B5EF4-FFF2-40B4-BE49-F238E27FC236}">
                <a16:creationId xmlns:a16="http://schemas.microsoft.com/office/drawing/2014/main" id="{D820337C-E7B4-415F-A4D5-7A3EFF0E30D9}"/>
              </a:ext>
            </a:extLst>
          </p:cNvPr>
          <p:cNvSpPr>
            <a:spLocks noGrp="1"/>
          </p:cNvSpPr>
          <p:nvPr>
            <p:ph idx="1"/>
          </p:nvPr>
        </p:nvSpPr>
        <p:spPr/>
        <p:txBody>
          <a:bodyPr/>
          <a:lstStyle/>
          <a:p>
            <a:r>
              <a:rPr lang="en-IN" sz="2000" b="1" dirty="0">
                <a:solidFill>
                  <a:schemeClr val="accent1"/>
                </a:solidFill>
                <a:latin typeface="Cambria"/>
                <a:ea typeface="Cambria"/>
              </a:rPr>
              <a:t>Individual Learning</a:t>
            </a:r>
            <a:endParaRPr lang="en-IN" dirty="0"/>
          </a:p>
          <a:p>
            <a:pPr>
              <a:buFont typeface="Arial" panose="020B0604020202020204" pitchFamily="34" charset="0"/>
              <a:buChar char="•"/>
            </a:pPr>
            <a:r>
              <a:rPr lang="en-IN" dirty="0"/>
              <a:t>Sourav Sehgal:</a:t>
            </a:r>
          </a:p>
          <a:p>
            <a:pPr marL="486410" lvl="1" indent="-285750">
              <a:buFont typeface="Arial" panose="020B0604020202020204" pitchFamily="34" charset="0"/>
              <a:buChar char="•"/>
            </a:pPr>
            <a:r>
              <a:rPr lang="en-US" dirty="0"/>
              <a:t>I came to know about the working of Raspberry Pi and sensors like Capacitive Sensor, Ultrasonic Sensor, Weight Sensor and Depth Sensor.</a:t>
            </a:r>
          </a:p>
          <a:p>
            <a:pPr marL="486410" lvl="1" indent="-285750">
              <a:buFont typeface="Arial" panose="020B0604020202020204" pitchFamily="34" charset="0"/>
              <a:buChar char="•"/>
            </a:pPr>
            <a:r>
              <a:rPr lang="en-US" dirty="0"/>
              <a:t>Learnt about different mechanical structures to reduce drag force while operating underwater.</a:t>
            </a:r>
          </a:p>
          <a:p>
            <a:pPr marL="486410" lvl="1" indent="-285750">
              <a:buFont typeface="Arial" panose="020B0604020202020204" pitchFamily="34" charset="0"/>
              <a:buChar char="•"/>
            </a:pPr>
            <a:r>
              <a:rPr lang="en-US" dirty="0"/>
              <a:t>Learnt about methods used to make parts like 3D printer, Gas tungsten arc welding, Sheet shearing machine etc.,</a:t>
            </a:r>
          </a:p>
          <a:p>
            <a:pPr marL="486410" lvl="1" indent="-285750">
              <a:buFont typeface="Arial" panose="020B0604020202020204" pitchFamily="34" charset="0"/>
              <a:buChar char="•"/>
            </a:pPr>
            <a:r>
              <a:rPr lang="en-US" dirty="0"/>
              <a:t>Learnt about how to make choices considering factors like efficiency, affordability, impact on nature and SWOT analysis.</a:t>
            </a:r>
            <a:endParaRPr lang="en-IN" dirty="0"/>
          </a:p>
        </p:txBody>
      </p:sp>
      <p:sp>
        <p:nvSpPr>
          <p:cNvPr id="4" name="Slide Number Placeholder 3">
            <a:extLst>
              <a:ext uri="{FF2B5EF4-FFF2-40B4-BE49-F238E27FC236}">
                <a16:creationId xmlns:a16="http://schemas.microsoft.com/office/drawing/2014/main" id="{D0BC0F4D-13A0-496F-8A5D-31B4B199D280}"/>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825032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2A3B-8CCC-4D1E-910F-4D361ECD3EEE}"/>
              </a:ext>
            </a:extLst>
          </p:cNvPr>
          <p:cNvSpPr>
            <a:spLocks noGrp="1"/>
          </p:cNvSpPr>
          <p:nvPr>
            <p:ph type="title"/>
          </p:nvPr>
        </p:nvSpPr>
        <p:spPr/>
        <p:txBody>
          <a:bodyPr/>
          <a:lstStyle/>
          <a:p>
            <a:pPr algn="ctr"/>
            <a:r>
              <a:rPr lang="en-IN" dirty="0"/>
              <a:t>Conclusion and Individual Learning</a:t>
            </a:r>
          </a:p>
        </p:txBody>
      </p:sp>
      <p:sp>
        <p:nvSpPr>
          <p:cNvPr id="3" name="Content Placeholder 2">
            <a:extLst>
              <a:ext uri="{FF2B5EF4-FFF2-40B4-BE49-F238E27FC236}">
                <a16:creationId xmlns:a16="http://schemas.microsoft.com/office/drawing/2014/main" id="{5329FF8B-2ADD-45E4-9DEF-6CD50B500313}"/>
              </a:ext>
            </a:extLst>
          </p:cNvPr>
          <p:cNvSpPr>
            <a:spLocks noGrp="1"/>
          </p:cNvSpPr>
          <p:nvPr>
            <p:ph idx="1"/>
          </p:nvPr>
        </p:nvSpPr>
        <p:spPr/>
        <p:txBody>
          <a:bodyPr/>
          <a:lstStyle/>
          <a:p>
            <a:r>
              <a:rPr lang="en-IN" sz="2000" b="1" dirty="0">
                <a:solidFill>
                  <a:schemeClr val="accent1"/>
                </a:solidFill>
                <a:latin typeface="Cambria"/>
                <a:ea typeface="Cambria"/>
              </a:rPr>
              <a:t>Individual Learning</a:t>
            </a:r>
            <a:endParaRPr lang="en-IN" dirty="0"/>
          </a:p>
          <a:p>
            <a:pPr>
              <a:buFont typeface="Arial" panose="020B0604020202020204" pitchFamily="34" charset="0"/>
              <a:buChar char="•"/>
            </a:pPr>
            <a:r>
              <a:rPr lang="en-IN" dirty="0"/>
              <a:t>Tanmay:</a:t>
            </a:r>
          </a:p>
          <a:p>
            <a:pPr marL="486410" lvl="1" indent="-285750">
              <a:buFont typeface="Arial" panose="020B0604020202020204" pitchFamily="34" charset="0"/>
              <a:buChar char="•"/>
            </a:pPr>
            <a:r>
              <a:rPr lang="en-US" dirty="0"/>
              <a:t>The most important thing that I learnt during the course was team management. Being the team leader, I learnt how things have to be managed keeping in mind everyone’s strength and weakness and making everyone’s contribution a valuable part to the work being done.</a:t>
            </a:r>
          </a:p>
          <a:p>
            <a:pPr marL="486410" lvl="1" indent="-285750">
              <a:buFont typeface="Arial" panose="020B0604020202020204" pitchFamily="34" charset="0"/>
              <a:buChar char="•"/>
            </a:pPr>
            <a:r>
              <a:rPr lang="en-US" dirty="0"/>
              <a:t>Got to apply my knowledge of electronics into real life applications and see how things are different from that of theoretical simulations.</a:t>
            </a:r>
          </a:p>
          <a:p>
            <a:pPr marL="486410" lvl="1" indent="-285750">
              <a:buFont typeface="Arial" panose="020B0604020202020204" pitchFamily="34" charset="0"/>
              <a:buChar char="•"/>
            </a:pPr>
            <a:r>
              <a:rPr lang="en-US" dirty="0"/>
              <a:t>Learnt proper model making keeping in mind all the actual requirements and the budget.</a:t>
            </a:r>
          </a:p>
          <a:p>
            <a:pPr marL="486410" lvl="1" indent="-285750">
              <a:buFont typeface="Arial" panose="020B0604020202020204" pitchFamily="34" charset="0"/>
              <a:buChar char="•"/>
            </a:pPr>
            <a:r>
              <a:rPr lang="en-US" dirty="0"/>
              <a:t>Learnt planning a project financially when one has a specific amount of budget at hand and plan the spending wisely.</a:t>
            </a:r>
            <a:endParaRPr lang="en-IN" dirty="0"/>
          </a:p>
        </p:txBody>
      </p:sp>
      <p:sp>
        <p:nvSpPr>
          <p:cNvPr id="4" name="Slide Number Placeholder 3">
            <a:extLst>
              <a:ext uri="{FF2B5EF4-FFF2-40B4-BE49-F238E27FC236}">
                <a16:creationId xmlns:a16="http://schemas.microsoft.com/office/drawing/2014/main" id="{B5B3D2CE-4279-422D-8717-1E68E0520EAC}"/>
              </a:ext>
            </a:extLst>
          </p:cNvPr>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459768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E064-8014-48BD-B3A4-56D43C84A369}"/>
              </a:ext>
            </a:extLst>
          </p:cNvPr>
          <p:cNvSpPr>
            <a:spLocks noGrp="1"/>
          </p:cNvSpPr>
          <p:nvPr>
            <p:ph type="title"/>
          </p:nvPr>
        </p:nvSpPr>
        <p:spPr>
          <a:xfrm>
            <a:off x="822960" y="473793"/>
            <a:ext cx="7543800" cy="1030225"/>
          </a:xfrm>
        </p:spPr>
        <p:txBody>
          <a:bodyPr/>
          <a:lstStyle/>
          <a:p>
            <a:pPr algn="ctr"/>
            <a:r>
              <a:rPr lang="en-IN" dirty="0">
                <a:latin typeface="Cambria" panose="02040503050406030204" pitchFamily="18" charset="0"/>
                <a:ea typeface="Cambria" panose="02040503050406030204" pitchFamily="18" charset="0"/>
              </a:rPr>
              <a:t>References</a:t>
            </a:r>
          </a:p>
        </p:txBody>
      </p:sp>
      <p:sp>
        <p:nvSpPr>
          <p:cNvPr id="3" name="Content Placeholder 2">
            <a:extLst>
              <a:ext uri="{FF2B5EF4-FFF2-40B4-BE49-F238E27FC236}">
                <a16:creationId xmlns:a16="http://schemas.microsoft.com/office/drawing/2014/main" id="{E51DDB1F-049F-4984-8A6F-5B72A878DB0B}"/>
              </a:ext>
            </a:extLst>
          </p:cNvPr>
          <p:cNvSpPr>
            <a:spLocks noGrp="1"/>
          </p:cNvSpPr>
          <p:nvPr>
            <p:ph idx="1"/>
          </p:nvPr>
        </p:nvSpPr>
        <p:spPr>
          <a:xfrm>
            <a:off x="822959" y="2097023"/>
            <a:ext cx="7817188" cy="4201139"/>
          </a:xfrm>
        </p:spPr>
        <p:txBody>
          <a:bodyPr vert="horz" lIns="0" tIns="45720" rIns="0" bIns="45720" rtlCol="0" anchor="t">
            <a:normAutofit/>
          </a:bodyPr>
          <a:lstStyle/>
          <a:p>
            <a:pPr>
              <a:buFont typeface="Arial" panose="020B0604020202020204" pitchFamily="34" charset="0"/>
              <a:buChar char="•"/>
            </a:pPr>
            <a:r>
              <a:rPr lang="en-IN" sz="1800" dirty="0">
                <a:latin typeface="Cambria" panose="02040503050406030204" pitchFamily="18" charset="0"/>
                <a:ea typeface="Cambria" panose="02040503050406030204" pitchFamily="18" charset="0"/>
              </a:rPr>
              <a:t>Omnipresent Robot Tech, </a:t>
            </a:r>
            <a:r>
              <a:rPr lang="en-IN" sz="1800" i="1" dirty="0">
                <a:solidFill>
                  <a:schemeClr val="tx1"/>
                </a:solidFill>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Ro-Boat</a:t>
            </a:r>
            <a:r>
              <a:rPr lang="en-IN" sz="1800" i="1" dirty="0">
                <a:solidFill>
                  <a:schemeClr val="tx1"/>
                </a:solidFill>
                <a:latin typeface="Cambria" panose="02040503050406030204" pitchFamily="18" charset="0"/>
                <a:ea typeface="Cambria" panose="02040503050406030204" pitchFamily="18" charset="0"/>
              </a:rPr>
              <a:t> , referred in Slide 7</a:t>
            </a:r>
          </a:p>
          <a:p>
            <a:pPr>
              <a:buFont typeface="Arial" panose="020B0604020202020204" pitchFamily="34" charset="0"/>
              <a:buChar char="•"/>
            </a:pPr>
            <a:r>
              <a:rPr lang="en-IN" sz="1800" dirty="0">
                <a:solidFill>
                  <a:schemeClr val="tx1"/>
                </a:solidFill>
                <a:latin typeface="Cambria" panose="02040503050406030204" pitchFamily="18" charset="0"/>
                <a:ea typeface="Cambria" panose="02040503050406030204" pitchFamily="18" charset="0"/>
              </a:rPr>
              <a:t>Financial Express</a:t>
            </a:r>
            <a:r>
              <a:rPr lang="en-IN" sz="1800" i="1" dirty="0">
                <a:solidFill>
                  <a:schemeClr val="tx1"/>
                </a:solidFill>
                <a:latin typeface="Cambria" panose="02040503050406030204" pitchFamily="18" charset="0"/>
                <a:ea typeface="Cambria" panose="02040503050406030204" pitchFamily="18" charset="0"/>
              </a:rPr>
              <a:t>, </a:t>
            </a:r>
            <a:r>
              <a:rPr lang="en-US" sz="1800" i="1" dirty="0">
                <a:solidFill>
                  <a:schemeClr val="tx1"/>
                </a:solidFill>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Kerala 's sewage cleaner boat</a:t>
            </a:r>
            <a:r>
              <a:rPr lang="en-US" sz="1800" i="1" dirty="0">
                <a:solidFill>
                  <a:schemeClr val="tx1"/>
                </a:solidFill>
                <a:latin typeface="Cambria" panose="02040503050406030204" pitchFamily="18" charset="0"/>
                <a:ea typeface="Cambria" panose="02040503050406030204" pitchFamily="18" charset="0"/>
              </a:rPr>
              <a:t> , referred in Slide 9</a:t>
            </a:r>
          </a:p>
          <a:p>
            <a:pPr>
              <a:buFont typeface="Arial" panose="020B0604020202020204" pitchFamily="34" charset="0"/>
              <a:buChar char="•"/>
            </a:pPr>
            <a:r>
              <a:rPr lang="en-IN" sz="1800" dirty="0">
                <a:solidFill>
                  <a:schemeClr val="tx1"/>
                </a:solidFill>
                <a:latin typeface="Cambria" panose="02040503050406030204" pitchFamily="18" charset="0"/>
                <a:ea typeface="Cambria" panose="02040503050406030204" pitchFamily="18" charset="0"/>
              </a:rPr>
              <a:t>The Logical Indian</a:t>
            </a:r>
            <a:r>
              <a:rPr lang="en-IN" sz="1800" i="1" dirty="0">
                <a:solidFill>
                  <a:schemeClr val="tx1"/>
                </a:solidFill>
                <a:latin typeface="Cambria" panose="02040503050406030204" pitchFamily="18" charset="0"/>
                <a:ea typeface="Cambria" panose="02040503050406030204" pitchFamily="18" charset="0"/>
              </a:rPr>
              <a:t>, </a:t>
            </a:r>
            <a:r>
              <a:rPr lang="en-IN" sz="1800" i="1" dirty="0">
                <a:solidFill>
                  <a:schemeClr val="tx1"/>
                </a:solidFill>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Clearbot</a:t>
            </a:r>
            <a:r>
              <a:rPr lang="en-IN" sz="1800" i="1" dirty="0">
                <a:solidFill>
                  <a:schemeClr val="tx1"/>
                </a:solidFill>
                <a:latin typeface="Cambria" panose="02040503050406030204" pitchFamily="18" charset="0"/>
                <a:ea typeface="Cambria" panose="02040503050406030204" pitchFamily="18" charset="0"/>
              </a:rPr>
              <a:t> , referred in Slide 8</a:t>
            </a:r>
          </a:p>
          <a:p>
            <a:pPr>
              <a:buFont typeface="Arial" panose="020B0604020202020204" pitchFamily="34" charset="0"/>
              <a:buChar char="•"/>
            </a:pPr>
            <a:r>
              <a:rPr lang="en-IN" sz="1800" dirty="0">
                <a:latin typeface="Cambria" panose="02040503050406030204" pitchFamily="18" charset="0"/>
                <a:ea typeface="Cambria" panose="02040503050406030204" pitchFamily="18" charset="0"/>
              </a:rPr>
              <a:t>Dyson, </a:t>
            </a:r>
            <a:r>
              <a:rPr lang="en-US" sz="1800" i="1" dirty="0">
                <a:solidFill>
                  <a:schemeClr val="tx1"/>
                </a:solidFill>
                <a:latin typeface="Cambria" panose="02040503050406030204" pitchFamily="18" charset="0"/>
                <a:ea typeface="Cambria" panose="02040503050406030204" pitchFamily="18" charset="0"/>
                <a:hlinkClick r:id="rId5">
                  <a:extLst>
                    <a:ext uri="{A12FA001-AC4F-418D-AE19-62706E023703}">
                      <ahyp:hlinkClr xmlns:ahyp="http://schemas.microsoft.com/office/drawing/2018/hyperlinkcolor" val="tx"/>
                    </a:ext>
                  </a:extLst>
                </a:hlinkClick>
              </a:rPr>
              <a:t>ORCA: China's river cleaning boat</a:t>
            </a:r>
            <a:r>
              <a:rPr lang="en-US" sz="1800" i="1" dirty="0">
                <a:solidFill>
                  <a:schemeClr val="tx1"/>
                </a:solidFill>
                <a:latin typeface="Cambria" panose="02040503050406030204" pitchFamily="18" charset="0"/>
                <a:ea typeface="Cambria" panose="02040503050406030204" pitchFamily="18" charset="0"/>
              </a:rPr>
              <a:t> , referred in Slide 8</a:t>
            </a: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Water Botics, </a:t>
            </a:r>
            <a:r>
              <a:rPr lang="en-US" sz="1800" i="1" dirty="0">
                <a:solidFill>
                  <a:schemeClr val="tx1"/>
                </a:solidFill>
                <a:latin typeface="Cambria" panose="02040503050406030204" pitchFamily="18" charset="0"/>
                <a:ea typeface="Cambria" panose="02040503050406030204" pitchFamily="18" charset="0"/>
                <a:hlinkClick r:id="rId6">
                  <a:extLst>
                    <a:ext uri="{A12FA001-AC4F-418D-AE19-62706E023703}">
                      <ahyp:hlinkClr xmlns:ahyp="http://schemas.microsoft.com/office/drawing/2018/hyperlinkcolor" val="tx"/>
                    </a:ext>
                  </a:extLst>
                </a:hlinkClick>
              </a:rPr>
              <a:t>Seaswarm</a:t>
            </a:r>
            <a:r>
              <a:rPr lang="en-US" sz="1800" i="1" dirty="0">
                <a:solidFill>
                  <a:schemeClr val="tx1"/>
                </a:solidFill>
                <a:latin typeface="Cambria" panose="02040503050406030204" pitchFamily="18" charset="0"/>
                <a:ea typeface="Cambria" panose="02040503050406030204" pitchFamily="18" charset="0"/>
              </a:rPr>
              <a:t> , referred in Slide 8</a:t>
            </a:r>
          </a:p>
          <a:p>
            <a:pPr>
              <a:buFont typeface="Arial" panose="020B0604020202020204" pitchFamily="34" charset="0"/>
              <a:buChar char="•"/>
            </a:pPr>
            <a:r>
              <a:rPr lang="en-US" sz="1800" dirty="0">
                <a:solidFill>
                  <a:schemeClr val="tx1"/>
                </a:solidFill>
                <a:latin typeface="Cambria" panose="02040503050406030204" pitchFamily="18" charset="0"/>
                <a:ea typeface="Cambria" panose="02040503050406030204" pitchFamily="18" charset="0"/>
              </a:rPr>
              <a:t>Raspberry Pi Tutorials</a:t>
            </a:r>
            <a:r>
              <a:rPr lang="en-US" sz="1800" i="1" dirty="0">
                <a:solidFill>
                  <a:schemeClr val="tx1"/>
                </a:solidFill>
                <a:latin typeface="Cambria" panose="02040503050406030204" pitchFamily="18" charset="0"/>
                <a:ea typeface="Cambria" panose="02040503050406030204" pitchFamily="18" charset="0"/>
              </a:rPr>
              <a:t>, </a:t>
            </a:r>
            <a:r>
              <a:rPr lang="en-US" sz="1800" i="1" dirty="0">
                <a:solidFill>
                  <a:schemeClr val="tx1"/>
                </a:solidFill>
                <a:latin typeface="Cambria" panose="02040503050406030204" pitchFamily="18" charset="0"/>
                <a:ea typeface="Cambria" panose="02040503050406030204" pitchFamily="18" charset="0"/>
                <a:hlinkClick r:id="rId7">
                  <a:extLst>
                    <a:ext uri="{A12FA001-AC4F-418D-AE19-62706E023703}">
                      <ahyp:hlinkClr xmlns:ahyp="http://schemas.microsoft.com/office/drawing/2018/hyperlinkcolor" val="tx"/>
                    </a:ext>
                  </a:extLst>
                </a:hlinkClick>
              </a:rPr>
              <a:t>Raspberry Pi with Weight Sensor</a:t>
            </a:r>
            <a:r>
              <a:rPr lang="en-US" sz="1800" i="1" dirty="0">
                <a:solidFill>
                  <a:schemeClr val="tx1"/>
                </a:solidFill>
                <a:latin typeface="Cambria" panose="02040503050406030204" pitchFamily="18" charset="0"/>
                <a:ea typeface="Cambria" panose="02040503050406030204" pitchFamily="18" charset="0"/>
              </a:rPr>
              <a:t> , referred for Pseudo                Code for Weight Sensor</a:t>
            </a:r>
          </a:p>
          <a:p>
            <a:pPr>
              <a:buFont typeface="Arial" panose="020B0604020202020204" pitchFamily="34" charset="0"/>
              <a:buChar char="•"/>
            </a:pPr>
            <a:r>
              <a:rPr lang="en-US" sz="1800" i="1" dirty="0">
                <a:solidFill>
                  <a:schemeClr val="tx1"/>
                </a:solidFill>
                <a:latin typeface="Cambria" panose="02040503050406030204" pitchFamily="18" charset="0"/>
                <a:ea typeface="Cambria" panose="02040503050406030204" pitchFamily="18" charset="0"/>
              </a:rPr>
              <a:t> </a:t>
            </a:r>
            <a:r>
              <a:rPr lang="en-US" sz="1800" dirty="0">
                <a:solidFill>
                  <a:schemeClr val="tx1"/>
                </a:solidFill>
                <a:latin typeface="Cambria" panose="02040503050406030204" pitchFamily="18" charset="0"/>
                <a:ea typeface="Cambria" panose="02040503050406030204" pitchFamily="18" charset="0"/>
              </a:rPr>
              <a:t>The Pi Hut</a:t>
            </a:r>
            <a:r>
              <a:rPr lang="en-US" sz="1800" i="1" dirty="0">
                <a:solidFill>
                  <a:schemeClr val="tx1"/>
                </a:solidFill>
                <a:latin typeface="Cambria" panose="02040503050406030204" pitchFamily="18" charset="0"/>
                <a:ea typeface="Cambria" panose="02040503050406030204" pitchFamily="18" charset="0"/>
              </a:rPr>
              <a:t>, </a:t>
            </a:r>
            <a:r>
              <a:rPr lang="en-US" sz="1800" i="1" dirty="0">
                <a:solidFill>
                  <a:schemeClr val="tx1"/>
                </a:solidFill>
                <a:latin typeface="Cambria" panose="02040503050406030204" pitchFamily="18" charset="0"/>
                <a:ea typeface="Cambria" panose="02040503050406030204" pitchFamily="18" charset="0"/>
                <a:hlinkClick r:id="rId8">
                  <a:extLst>
                    <a:ext uri="{A12FA001-AC4F-418D-AE19-62706E023703}">
                      <ahyp:hlinkClr xmlns:ahyp="http://schemas.microsoft.com/office/drawing/2018/hyperlinkcolor" val="tx"/>
                    </a:ext>
                  </a:extLst>
                </a:hlinkClick>
              </a:rPr>
              <a:t>Ultrasonic Range Sensor on the Raspberry Pi</a:t>
            </a:r>
            <a:r>
              <a:rPr lang="en-US" sz="1800" i="1" dirty="0">
                <a:solidFill>
                  <a:schemeClr val="tx1"/>
                </a:solidFill>
                <a:latin typeface="Cambria" panose="02040503050406030204" pitchFamily="18" charset="0"/>
                <a:ea typeface="Cambria" panose="02040503050406030204" pitchFamily="18" charset="0"/>
              </a:rPr>
              <a:t> , referred for Pseudo Code for Depth Sensor, Pseudo Code of Ultrasonic Sensor</a:t>
            </a:r>
          </a:p>
          <a:p>
            <a:pPr marL="0" indent="0">
              <a:buNone/>
            </a:pPr>
            <a:endParaRPr lang="en-US" i="1" dirty="0">
              <a:solidFill>
                <a:schemeClr val="tx1"/>
              </a:solidFill>
              <a:latin typeface="Cambria" panose="02040503050406030204" pitchFamily="18" charset="0"/>
              <a:ea typeface="Cambria" panose="02040503050406030204" pitchFamily="18" charset="0"/>
            </a:endParaRPr>
          </a:p>
          <a:p>
            <a:pPr>
              <a:buFont typeface="Arial" panose="020B0604020202020204" pitchFamily="34" charset="0"/>
              <a:buChar char="•"/>
            </a:pPr>
            <a:endParaRPr lang="en-US" i="1" dirty="0">
              <a:solidFill>
                <a:schemeClr val="tx1"/>
              </a:solidFill>
              <a:latin typeface="Cambria" panose="02040503050406030204" pitchFamily="18" charset="0"/>
              <a:ea typeface="Cambria" panose="02040503050406030204" pitchFamily="18" charset="0"/>
            </a:endParaRPr>
          </a:p>
          <a:p>
            <a:pPr>
              <a:buFont typeface="Arial" panose="020B0604020202020204" pitchFamily="34" charset="0"/>
              <a:buChar char="•"/>
            </a:pPr>
            <a:endParaRPr lang="en-US" i="1" dirty="0">
              <a:solidFill>
                <a:schemeClr val="tx1"/>
              </a:solidFill>
              <a:latin typeface="Cambria" panose="02040503050406030204" pitchFamily="18" charset="0"/>
              <a:ea typeface="Cambria" panose="02040503050406030204" pitchFamily="18" charset="0"/>
            </a:endParaRPr>
          </a:p>
          <a:p>
            <a:pPr>
              <a:buFont typeface="Arial" panose="020B0604020202020204" pitchFamily="34" charset="0"/>
              <a:buChar char="•"/>
            </a:pPr>
            <a:endParaRPr lang="en-US" i="1" dirty="0">
              <a:solidFill>
                <a:schemeClr val="tx1"/>
              </a:solidFill>
              <a:latin typeface="Cambria" panose="02040503050406030204" pitchFamily="18" charset="0"/>
              <a:ea typeface="Cambria" panose="02040503050406030204" pitchFamily="18" charset="0"/>
            </a:endParaRPr>
          </a:p>
          <a:p>
            <a:pPr>
              <a:buFont typeface="Arial" panose="020B0604020202020204" pitchFamily="34" charset="0"/>
              <a:buChar char="•"/>
            </a:pPr>
            <a:endParaRPr lang="en-US" i="1" dirty="0">
              <a:solidFill>
                <a:schemeClr val="tx1"/>
              </a:solidFill>
              <a:latin typeface="Cambria" panose="02040503050406030204" pitchFamily="18" charset="0"/>
              <a:ea typeface="Cambria" panose="02040503050406030204" pitchFamily="18" charset="0"/>
            </a:endParaRPr>
          </a:p>
          <a:p>
            <a:pPr>
              <a:buFont typeface="Arial" panose="020B0604020202020204" pitchFamily="34" charset="0"/>
              <a:buChar char="•"/>
            </a:pPr>
            <a:endParaRPr lang="en-IN" i="1" dirty="0">
              <a:solidFill>
                <a:schemeClr val="tx1"/>
              </a:solidFill>
              <a:latin typeface="Cambria" panose="02040503050406030204" pitchFamily="18" charset="0"/>
              <a:ea typeface="Cambria" panose="02040503050406030204" pitchFamily="18" charset="0"/>
            </a:endParaRPr>
          </a:p>
          <a:p>
            <a:pPr marL="0" indent="0">
              <a:buNone/>
            </a:pPr>
            <a:endParaRPr lang="en-IN"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A5DC3B0B-89E8-4140-AE2C-BB5FFE03CB8D}"/>
              </a:ext>
            </a:extLst>
          </p:cNvPr>
          <p:cNvSpPr>
            <a:spLocks noGrp="1"/>
          </p:cNvSpPr>
          <p:nvPr>
            <p:ph type="sldNum" sz="quarter" idx="12"/>
          </p:nvPr>
        </p:nvSpPr>
        <p:spPr/>
        <p:txBody>
          <a:bodyPr/>
          <a:lstStyle/>
          <a:p>
            <a:fld id="{B6F15528-21DE-4FAA-801E-634DDDAF4B2B}" type="slidenum">
              <a:rPr lang="en-US" smtClean="0">
                <a:latin typeface="Cambria" panose="02040503050406030204" pitchFamily="18" charset="0"/>
                <a:ea typeface="Cambria" panose="02040503050406030204" pitchFamily="18" charset="0"/>
              </a:rPr>
              <a:pPr/>
              <a:t>35</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7ECDA16D-6484-4C8D-87D8-3BD0DCEC676A}"/>
              </a:ext>
            </a:extLst>
          </p:cNvPr>
          <p:cNvPicPr>
            <a:picLocks noChangeAspect="1"/>
          </p:cNvPicPr>
          <p:nvPr/>
        </p:nvPicPr>
        <p:blipFill>
          <a:blip r:embed="rId9"/>
          <a:stretch>
            <a:fillRect/>
          </a:stretch>
        </p:blipFill>
        <p:spPr>
          <a:xfrm>
            <a:off x="0" y="0"/>
            <a:ext cx="993648" cy="796152"/>
          </a:xfrm>
          <a:prstGeom prst="rect">
            <a:avLst/>
          </a:prstGeom>
        </p:spPr>
      </p:pic>
    </p:spTree>
    <p:extLst>
      <p:ext uri="{BB962C8B-B14F-4D97-AF65-F5344CB8AC3E}">
        <p14:creationId xmlns:p14="http://schemas.microsoft.com/office/powerpoint/2010/main" val="2569793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4DD518-7708-4158-AC18-ECF239B3F788}"/>
              </a:ext>
            </a:extLst>
          </p:cNvPr>
          <p:cNvSpPr>
            <a:spLocks noGrp="1"/>
          </p:cNvSpPr>
          <p:nvPr>
            <p:ph type="title"/>
          </p:nvPr>
        </p:nvSpPr>
        <p:spPr>
          <a:xfrm>
            <a:off x="2598454" y="2060448"/>
            <a:ext cx="3947091" cy="978408"/>
          </a:xfrm>
        </p:spPr>
        <p:txBody>
          <a:bodyPr/>
          <a:lstStyle/>
          <a:p>
            <a:pPr algn="ctr"/>
            <a:r>
              <a:rPr lang="en-IN">
                <a:latin typeface="Cambria" panose="02040503050406030204" pitchFamily="18" charset="0"/>
                <a:ea typeface="Cambria" panose="02040503050406030204" pitchFamily="18" charset="0"/>
              </a:rPr>
              <a:t>THANK YOU</a:t>
            </a:r>
          </a:p>
        </p:txBody>
      </p:sp>
      <p:sp>
        <p:nvSpPr>
          <p:cNvPr id="4" name="Slide Number Placeholder 3">
            <a:extLst>
              <a:ext uri="{FF2B5EF4-FFF2-40B4-BE49-F238E27FC236}">
                <a16:creationId xmlns:a16="http://schemas.microsoft.com/office/drawing/2014/main" id="{B853925F-AE29-41BD-993D-F31E18971271}"/>
              </a:ext>
            </a:extLst>
          </p:cNvPr>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07510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4E1BD-636B-441C-BD88-879B794E11CC}"/>
              </a:ext>
            </a:extLst>
          </p:cNvPr>
          <p:cNvSpPr>
            <a:spLocks noGrp="1"/>
          </p:cNvSpPr>
          <p:nvPr>
            <p:ph type="title"/>
          </p:nvPr>
        </p:nvSpPr>
        <p:spPr>
          <a:xfrm>
            <a:off x="865563" y="479890"/>
            <a:ext cx="7543800" cy="1018033"/>
          </a:xfrm>
        </p:spPr>
        <p:txBody>
          <a:bodyPr/>
          <a:lstStyle/>
          <a:p>
            <a:pPr algn="ctr"/>
            <a:r>
              <a:rPr lang="en-IN">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AC653151-9B9D-42DB-BD03-93F74C2DC96C}"/>
              </a:ext>
            </a:extLst>
          </p:cNvPr>
          <p:cNvSpPr>
            <a:spLocks noGrp="1"/>
          </p:cNvSpPr>
          <p:nvPr>
            <p:ph idx="1"/>
          </p:nvPr>
        </p:nvSpPr>
        <p:spPr>
          <a:xfrm>
            <a:off x="865563" y="2050016"/>
            <a:ext cx="7543801" cy="3871461"/>
          </a:xfrm>
        </p:spPr>
        <p:txBody>
          <a:bodyPr/>
          <a:lstStyle/>
          <a:p>
            <a:pPr marL="201168" lvl="1" indent="0">
              <a:buNone/>
            </a:pPr>
            <a:endParaRPr lang="en-IN">
              <a:latin typeface="Cambria" panose="02040503050406030204" pitchFamily="18" charset="0"/>
              <a:ea typeface="Cambria" panose="02040503050406030204" pitchFamily="18" charset="0"/>
            </a:endParaRPr>
          </a:p>
          <a:p>
            <a:pPr lvl="1">
              <a:buFont typeface="Arial" panose="020B0604020202020204" pitchFamily="34" charset="0"/>
              <a:buChar char="•"/>
            </a:pPr>
            <a:endParaRPr lang="en-IN">
              <a:latin typeface="Cambria" panose="02040503050406030204" pitchFamily="18" charset="0"/>
              <a:ea typeface="Cambria" panose="02040503050406030204" pitchFamily="18" charset="0"/>
            </a:endParaRPr>
          </a:p>
          <a:p>
            <a:endParaRPr lang="en-IN">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57FCBB31-FEB1-4BAB-8F73-904DB67F4032}"/>
              </a:ext>
            </a:extLst>
          </p:cNvPr>
          <p:cNvSpPr>
            <a:spLocks noGrp="1"/>
          </p:cNvSpPr>
          <p:nvPr>
            <p:ph type="sldNum" sz="quarter" idx="12"/>
          </p:nvPr>
        </p:nvSpPr>
        <p:spPr>
          <a:xfrm>
            <a:off x="7425344" y="6473571"/>
            <a:ext cx="984019" cy="351340"/>
          </a:xfrm>
        </p:spPr>
        <p:txBody>
          <a:bodyPr/>
          <a:lstStyle/>
          <a:p>
            <a:fld id="{B6F15528-21DE-4FAA-801E-634DDDAF4B2B}" type="slidenum">
              <a:rPr lang="en-US" smtClean="0">
                <a:latin typeface="Cambria" panose="02040503050406030204" pitchFamily="18" charset="0"/>
                <a:ea typeface="Cambria" panose="02040503050406030204" pitchFamily="18" charset="0"/>
              </a:rPr>
              <a:pPr/>
              <a:t>4</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F349EB6C-4CA8-4D68-92F5-E9D9FAB7094B}"/>
              </a:ext>
            </a:extLst>
          </p:cNvPr>
          <p:cNvPicPr>
            <a:picLocks noChangeAspect="1"/>
          </p:cNvPicPr>
          <p:nvPr/>
        </p:nvPicPr>
        <p:blipFill>
          <a:blip r:embed="rId2"/>
          <a:stretch>
            <a:fillRect/>
          </a:stretch>
        </p:blipFill>
        <p:spPr>
          <a:xfrm>
            <a:off x="0" y="0"/>
            <a:ext cx="993734" cy="798645"/>
          </a:xfrm>
          <a:prstGeom prst="rect">
            <a:avLst/>
          </a:prstGeom>
        </p:spPr>
      </p:pic>
      <p:sp>
        <p:nvSpPr>
          <p:cNvPr id="6" name="TextBox 5">
            <a:extLst>
              <a:ext uri="{FF2B5EF4-FFF2-40B4-BE49-F238E27FC236}">
                <a16:creationId xmlns:a16="http://schemas.microsoft.com/office/drawing/2014/main" id="{2172E2A4-21C5-4584-82B4-AE1657D1483C}"/>
              </a:ext>
            </a:extLst>
          </p:cNvPr>
          <p:cNvSpPr txBox="1"/>
          <p:nvPr/>
        </p:nvSpPr>
        <p:spPr>
          <a:xfrm>
            <a:off x="593698" y="1890219"/>
            <a:ext cx="7956603" cy="5324535"/>
          </a:xfrm>
          <a:prstGeom prst="rect">
            <a:avLst/>
          </a:prstGeom>
          <a:noFill/>
        </p:spPr>
        <p:txBody>
          <a:bodyPr wrap="square" lIns="91440" tIns="45720" rIns="91440" bIns="45720" rtlCol="0" anchor="t">
            <a:spAutoFit/>
          </a:bodyPr>
          <a:lstStyle/>
          <a:p>
            <a:r>
              <a:rPr lang="en-IN" sz="2400" b="1" dirty="0">
                <a:solidFill>
                  <a:schemeClr val="accent1"/>
                </a:solidFill>
                <a:latin typeface="Cambria" panose="02040503050406030204" pitchFamily="18" charset="0"/>
                <a:ea typeface="Cambria" panose="02040503050406030204" pitchFamily="18" charset="0"/>
              </a:rPr>
              <a:t>Scope</a:t>
            </a:r>
            <a:r>
              <a:rPr lang="en-IN" sz="2400" dirty="0">
                <a:solidFill>
                  <a:schemeClr val="accent1"/>
                </a:solidFill>
                <a:latin typeface="Cambria" panose="02040503050406030204" pitchFamily="18" charset="0"/>
                <a:ea typeface="Cambria" panose="02040503050406030204" pitchFamily="18" charset="0"/>
              </a:rPr>
              <a:t>:</a:t>
            </a:r>
          </a:p>
          <a:p>
            <a:endParaRPr lang="en-IN" dirty="0">
              <a:latin typeface="Cambria" panose="02040503050406030204" pitchFamily="18" charset="0"/>
              <a:ea typeface="Cambria" panose="02040503050406030204" pitchFamily="18" charset="0"/>
            </a:endParaRPr>
          </a:p>
          <a:p>
            <a:pPr marL="285750" indent="-285750">
              <a:buClr>
                <a:schemeClr val="accent1"/>
              </a:buClr>
              <a:buFont typeface="Arial" panose="020B0604020202020204" pitchFamily="34" charset="0"/>
              <a:buChar char="•"/>
            </a:pPr>
            <a:r>
              <a:rPr lang="en-US" sz="1600" dirty="0">
                <a:latin typeface="Cambria" panose="02040503050406030204" pitchFamily="18" charset="0"/>
                <a:ea typeface="Cambria" panose="02040503050406030204" pitchFamily="18" charset="0"/>
              </a:rPr>
              <a:t>Water pollution is increasing day by day. Along with it plastic entering the water bodies is deprecating the situation. </a:t>
            </a:r>
            <a:endParaRPr lang="en-US" sz="1600" dirty="0">
              <a:latin typeface="Cambria" panose="02040503050406030204" pitchFamily="18" charset="0"/>
              <a:ea typeface="Cambria" panose="02040503050406030204" pitchFamily="18" charset="0"/>
              <a:cs typeface="Calibri" panose="020F0502020204030204"/>
            </a:endParaRPr>
          </a:p>
          <a:p>
            <a:pPr marL="285750" indent="-285750">
              <a:buClr>
                <a:schemeClr val="accent1"/>
              </a:buClr>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pPr marL="285750" indent="-285750">
              <a:buClr>
                <a:schemeClr val="accent1"/>
              </a:buClr>
              <a:buFont typeface="Arial" panose="020B0604020202020204" pitchFamily="34" charset="0"/>
              <a:buChar char="•"/>
            </a:pPr>
            <a:r>
              <a:rPr lang="en-US" sz="1600" dirty="0">
                <a:latin typeface="Cambria" panose="02040503050406030204" pitchFamily="18" charset="0"/>
                <a:ea typeface="Cambria" panose="02040503050406030204" pitchFamily="18" charset="0"/>
              </a:rPr>
              <a:t>Plastic not only pollutes the water but also kills the marine life present in it. </a:t>
            </a:r>
          </a:p>
          <a:p>
            <a:pPr marL="285750" indent="-285750">
              <a:buClr>
                <a:schemeClr val="accent1"/>
              </a:buClr>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pPr marL="285750" indent="-285750">
              <a:buClr>
                <a:schemeClr val="accent1"/>
              </a:buClr>
              <a:buFont typeface="Arial" panose="020B0604020202020204" pitchFamily="34" charset="0"/>
              <a:buChar char="•"/>
            </a:pPr>
            <a:r>
              <a:rPr lang="en-US" sz="1600" b="1" dirty="0">
                <a:latin typeface="Cambria" panose="02040503050406030204" pitchFamily="18" charset="0"/>
                <a:ea typeface="Cambria" panose="02040503050406030204" pitchFamily="18" charset="0"/>
              </a:rPr>
              <a:t>‘PlasBot’ </a:t>
            </a:r>
            <a:r>
              <a:rPr lang="en-US" sz="1600" dirty="0">
                <a:latin typeface="Cambria" panose="02040503050406030204" pitchFamily="18" charset="0"/>
                <a:ea typeface="Cambria" panose="02040503050406030204" pitchFamily="18" charset="0"/>
              </a:rPr>
              <a:t>is a way to separate the plastic garbage from the water bodies which can collect plastic garbage from both under and over water. </a:t>
            </a:r>
          </a:p>
          <a:p>
            <a:pPr marL="285750" indent="-285750">
              <a:buClr>
                <a:schemeClr val="accent1"/>
              </a:buClr>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pPr marL="285750" indent="-285750">
              <a:buClr>
                <a:schemeClr val="accent1"/>
              </a:buClr>
              <a:buFont typeface="Arial" panose="020B0604020202020204" pitchFamily="34" charset="0"/>
              <a:buChar char="•"/>
            </a:pPr>
            <a:r>
              <a:rPr lang="en-US" sz="1600" dirty="0">
                <a:latin typeface="Cambria" panose="02040503050406030204" pitchFamily="18" charset="0"/>
                <a:ea typeface="Cambria" panose="02040503050406030204" pitchFamily="18" charset="0"/>
              </a:rPr>
              <a:t>We also designed it in a way so that it is efficient, minimum wastage and minimum use of manpower. </a:t>
            </a:r>
          </a:p>
          <a:p>
            <a:pPr marL="285750" indent="-285750">
              <a:buClr>
                <a:schemeClr val="accent1"/>
              </a:buClr>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pPr marL="285750" indent="-285750">
              <a:buClr>
                <a:schemeClr val="accent1"/>
              </a:buClr>
              <a:buFont typeface="Arial" panose="020B0604020202020204" pitchFamily="34" charset="0"/>
              <a:buChar char="•"/>
            </a:pPr>
            <a:r>
              <a:rPr lang="en-US" sz="1600" dirty="0">
                <a:latin typeface="Cambria" panose="02040503050406030204" pitchFamily="18" charset="0"/>
                <a:ea typeface="Cambria" panose="02040503050406030204" pitchFamily="18" charset="0"/>
              </a:rPr>
              <a:t>The beneficiaries will be both governmental as well as non-governmental organizations who are working towards cleaning of oceans, rivers,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663570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4E1BD-636B-441C-BD88-879B794E11CC}"/>
              </a:ext>
            </a:extLst>
          </p:cNvPr>
          <p:cNvSpPr>
            <a:spLocks noGrp="1"/>
          </p:cNvSpPr>
          <p:nvPr>
            <p:ph type="title"/>
          </p:nvPr>
        </p:nvSpPr>
        <p:spPr>
          <a:xfrm>
            <a:off x="865563" y="479890"/>
            <a:ext cx="7543800" cy="1018033"/>
          </a:xfrm>
        </p:spPr>
        <p:txBody>
          <a:bodyPr/>
          <a:lstStyle/>
          <a:p>
            <a:pPr algn="ctr"/>
            <a:r>
              <a:rPr lang="en-IN">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AC653151-9B9D-42DB-BD03-93F74C2DC96C}"/>
              </a:ext>
            </a:extLst>
          </p:cNvPr>
          <p:cNvSpPr>
            <a:spLocks noGrp="1"/>
          </p:cNvSpPr>
          <p:nvPr>
            <p:ph idx="1"/>
          </p:nvPr>
        </p:nvSpPr>
        <p:spPr>
          <a:xfrm>
            <a:off x="865563" y="2050016"/>
            <a:ext cx="7543801" cy="3871461"/>
          </a:xfrm>
        </p:spPr>
        <p:txBody>
          <a:bodyPr/>
          <a:lstStyle/>
          <a:p>
            <a:pPr marL="201168" lvl="1" indent="0">
              <a:buNone/>
            </a:pPr>
            <a:endParaRPr lang="en-IN">
              <a:latin typeface="Cambria" panose="02040503050406030204" pitchFamily="18" charset="0"/>
              <a:ea typeface="Cambria" panose="02040503050406030204" pitchFamily="18" charset="0"/>
            </a:endParaRPr>
          </a:p>
          <a:p>
            <a:pPr lvl="1">
              <a:buFont typeface="Arial" panose="020B0604020202020204" pitchFamily="34" charset="0"/>
              <a:buChar char="•"/>
            </a:pPr>
            <a:endParaRPr lang="en-IN">
              <a:latin typeface="Cambria" panose="02040503050406030204" pitchFamily="18" charset="0"/>
              <a:ea typeface="Cambria" panose="02040503050406030204" pitchFamily="18" charset="0"/>
            </a:endParaRPr>
          </a:p>
          <a:p>
            <a:endParaRPr lang="en-IN">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57FCBB31-FEB1-4BAB-8F73-904DB67F4032}"/>
              </a:ext>
            </a:extLst>
          </p:cNvPr>
          <p:cNvSpPr>
            <a:spLocks noGrp="1"/>
          </p:cNvSpPr>
          <p:nvPr>
            <p:ph type="sldNum" sz="quarter" idx="12"/>
          </p:nvPr>
        </p:nvSpPr>
        <p:spPr>
          <a:xfrm>
            <a:off x="7425344" y="6473571"/>
            <a:ext cx="984019" cy="351340"/>
          </a:xfrm>
        </p:spPr>
        <p:txBody>
          <a:bodyPr/>
          <a:lstStyle/>
          <a:p>
            <a:fld id="{B6F15528-21DE-4FAA-801E-634DDDAF4B2B}" type="slidenum">
              <a:rPr lang="en-US" smtClean="0">
                <a:latin typeface="Cambria" panose="02040503050406030204" pitchFamily="18" charset="0"/>
                <a:ea typeface="Cambria" panose="02040503050406030204" pitchFamily="18" charset="0"/>
              </a:rPr>
              <a:pPr/>
              <a:t>5</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F349EB6C-4CA8-4D68-92F5-E9D9FAB7094B}"/>
              </a:ext>
            </a:extLst>
          </p:cNvPr>
          <p:cNvPicPr>
            <a:picLocks noChangeAspect="1"/>
          </p:cNvPicPr>
          <p:nvPr/>
        </p:nvPicPr>
        <p:blipFill>
          <a:blip r:embed="rId2"/>
          <a:stretch>
            <a:fillRect/>
          </a:stretch>
        </p:blipFill>
        <p:spPr>
          <a:xfrm>
            <a:off x="0" y="0"/>
            <a:ext cx="993734" cy="798645"/>
          </a:xfrm>
          <a:prstGeom prst="rect">
            <a:avLst/>
          </a:prstGeom>
        </p:spPr>
      </p:pic>
      <p:sp>
        <p:nvSpPr>
          <p:cNvPr id="6" name="TextBox 5">
            <a:extLst>
              <a:ext uri="{FF2B5EF4-FFF2-40B4-BE49-F238E27FC236}">
                <a16:creationId xmlns:a16="http://schemas.microsoft.com/office/drawing/2014/main" id="{2172E2A4-21C5-4584-82B4-AE1657D1483C}"/>
              </a:ext>
            </a:extLst>
          </p:cNvPr>
          <p:cNvSpPr txBox="1"/>
          <p:nvPr/>
        </p:nvSpPr>
        <p:spPr>
          <a:xfrm>
            <a:off x="756820" y="2050016"/>
            <a:ext cx="7956603" cy="3508653"/>
          </a:xfrm>
          <a:prstGeom prst="rect">
            <a:avLst/>
          </a:prstGeom>
          <a:noFill/>
        </p:spPr>
        <p:txBody>
          <a:bodyPr wrap="square" rtlCol="0">
            <a:spAutoFit/>
          </a:bodyPr>
          <a:lstStyle/>
          <a:p>
            <a:r>
              <a:rPr lang="en-IN" sz="2400" b="1" dirty="0">
                <a:solidFill>
                  <a:schemeClr val="accent1"/>
                </a:solidFill>
                <a:latin typeface="Cambria" panose="02040503050406030204" pitchFamily="18" charset="0"/>
                <a:ea typeface="Cambria" panose="02040503050406030204" pitchFamily="18" charset="0"/>
              </a:rPr>
              <a:t>Problem Statement</a:t>
            </a:r>
            <a:r>
              <a:rPr lang="en-IN" sz="2400" dirty="0">
                <a:solidFill>
                  <a:schemeClr val="accent1"/>
                </a:solidFill>
                <a:latin typeface="Cambria" panose="02040503050406030204" pitchFamily="18" charset="0"/>
                <a:ea typeface="Cambria" panose="02040503050406030204" pitchFamily="18" charset="0"/>
              </a:rPr>
              <a:t>:</a:t>
            </a:r>
          </a:p>
          <a:p>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a:p>
            <a:r>
              <a:rPr lang="en-US" sz="2000" i="1" dirty="0">
                <a:latin typeface="Cambria" panose="02040503050406030204" pitchFamily="18" charset="0"/>
                <a:ea typeface="Cambria" panose="02040503050406030204" pitchFamily="18" charset="0"/>
              </a:rPr>
              <a:t>To cleanse the water bodies of plastic waste both of floating and underwater nature thus leading to various benefits such as cleaner environment for the aquatic flora and fauna.</a:t>
            </a:r>
          </a:p>
          <a:p>
            <a:endParaRPr lang="en-IN"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52415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24805-5A30-4A4E-B4C5-FEC1226C0E6B}"/>
              </a:ext>
            </a:extLst>
          </p:cNvPr>
          <p:cNvSpPr>
            <a:spLocks noGrp="1"/>
          </p:cNvSpPr>
          <p:nvPr>
            <p:ph type="title"/>
          </p:nvPr>
        </p:nvSpPr>
        <p:spPr>
          <a:xfrm>
            <a:off x="822960" y="540849"/>
            <a:ext cx="7543800" cy="896113"/>
          </a:xfrm>
        </p:spPr>
        <p:txBody>
          <a:bodyPr/>
          <a:lstStyle/>
          <a:p>
            <a:pPr algn="ctr"/>
            <a:r>
              <a:rPr lang="en-IN">
                <a:latin typeface="Cambria" panose="02040503050406030204" pitchFamily="18" charset="0"/>
                <a:ea typeface="Cambria" panose="02040503050406030204" pitchFamily="18" charset="0"/>
              </a:rPr>
              <a:t>Objectives</a:t>
            </a:r>
          </a:p>
        </p:txBody>
      </p:sp>
      <p:sp>
        <p:nvSpPr>
          <p:cNvPr id="3" name="Content Placeholder 2">
            <a:extLst>
              <a:ext uri="{FF2B5EF4-FFF2-40B4-BE49-F238E27FC236}">
                <a16:creationId xmlns:a16="http://schemas.microsoft.com/office/drawing/2014/main" id="{C4CD33EF-6D92-4D23-ABB4-F3EDA458A540}"/>
              </a:ext>
            </a:extLst>
          </p:cNvPr>
          <p:cNvSpPr>
            <a:spLocks noGrp="1"/>
          </p:cNvSpPr>
          <p:nvPr>
            <p:ph idx="1"/>
          </p:nvPr>
        </p:nvSpPr>
        <p:spPr>
          <a:xfrm>
            <a:off x="822959" y="2060448"/>
            <a:ext cx="7543801" cy="3808646"/>
          </a:xfrm>
        </p:spPr>
        <p:txBody>
          <a:bodyPr vert="horz" lIns="0" tIns="45720" rIns="0" bIns="45720" rtlCol="0" anchor="t">
            <a:normAutofit/>
          </a:bodyPr>
          <a:lstStyle/>
          <a:p>
            <a:pPr marL="342900" indent="-342900">
              <a:buFont typeface="Wingdings" panose="020F0502020204030204" pitchFamily="34" charset="0"/>
              <a:buChar char="Ø"/>
            </a:pPr>
            <a:r>
              <a:rPr lang="en-IN" dirty="0">
                <a:latin typeface="Cambria"/>
                <a:ea typeface="Cambria"/>
              </a:rPr>
              <a:t>To tackle the plastic garbage in the water bodies.</a:t>
            </a:r>
          </a:p>
          <a:p>
            <a:pPr marL="342900" indent="-342900">
              <a:buFont typeface="Wingdings" panose="020F0502020204030204" pitchFamily="34" charset="0"/>
              <a:buChar char="Ø"/>
            </a:pPr>
            <a:r>
              <a:rPr lang="en-IN" dirty="0">
                <a:latin typeface="Cambria"/>
                <a:ea typeface="Cambria"/>
              </a:rPr>
              <a:t>Provide the healthy/clean environment to marine life.</a:t>
            </a:r>
          </a:p>
          <a:p>
            <a:pPr marL="342900" indent="-342900">
              <a:buFont typeface="Wingdings" panose="020F0502020204030204" pitchFamily="34" charset="0"/>
              <a:buChar char="Ø"/>
            </a:pPr>
            <a:r>
              <a:rPr lang="en-IN" dirty="0">
                <a:latin typeface="Cambria"/>
                <a:ea typeface="Cambria"/>
              </a:rPr>
              <a:t>Affordable.</a:t>
            </a:r>
          </a:p>
          <a:p>
            <a:pPr marL="342900" indent="-342900">
              <a:buFont typeface="Wingdings" panose="020F0502020204030204" pitchFamily="34" charset="0"/>
              <a:buChar char="Ø"/>
            </a:pPr>
            <a:endParaRPr lang="en-IN" dirty="0">
              <a:latin typeface="Cambria"/>
              <a:ea typeface="Cambria"/>
            </a:endParaRPr>
          </a:p>
          <a:p>
            <a:pPr marL="342900" indent="-342900">
              <a:buFont typeface="Wingdings" panose="020F0502020204030204" pitchFamily="34" charset="0"/>
              <a:buChar char="Ø"/>
            </a:pPr>
            <a:endParaRPr lang="en-IN" dirty="0">
              <a:latin typeface="Cambria"/>
              <a:ea typeface="Cambria"/>
            </a:endParaRPr>
          </a:p>
        </p:txBody>
      </p:sp>
      <p:sp>
        <p:nvSpPr>
          <p:cNvPr id="4" name="Slide Number Placeholder 3">
            <a:extLst>
              <a:ext uri="{FF2B5EF4-FFF2-40B4-BE49-F238E27FC236}">
                <a16:creationId xmlns:a16="http://schemas.microsoft.com/office/drawing/2014/main" id="{82AFD828-C6A9-4B37-9AF0-C0F4D8FDF6C1}"/>
              </a:ext>
            </a:extLst>
          </p:cNvPr>
          <p:cNvSpPr>
            <a:spLocks noGrp="1"/>
          </p:cNvSpPr>
          <p:nvPr>
            <p:ph type="sldNum" sz="quarter" idx="12"/>
          </p:nvPr>
        </p:nvSpPr>
        <p:spPr/>
        <p:txBody>
          <a:bodyPr/>
          <a:lstStyle/>
          <a:p>
            <a:fld id="{B6F15528-21DE-4FAA-801E-634DDDAF4B2B}" type="slidenum">
              <a:rPr lang="en-US" smtClean="0">
                <a:latin typeface="Cambria" panose="02040503050406030204" pitchFamily="18" charset="0"/>
                <a:ea typeface="Cambria" panose="02040503050406030204" pitchFamily="18" charset="0"/>
              </a:rPr>
              <a:pPr/>
              <a:t>6</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1D9619E4-F53D-4FFD-8097-6322FB8C7907}"/>
              </a:ext>
            </a:extLst>
          </p:cNvPr>
          <p:cNvPicPr>
            <a:picLocks noChangeAspect="1"/>
          </p:cNvPicPr>
          <p:nvPr/>
        </p:nvPicPr>
        <p:blipFill>
          <a:blip r:embed="rId2"/>
          <a:stretch>
            <a:fillRect/>
          </a:stretch>
        </p:blipFill>
        <p:spPr>
          <a:xfrm>
            <a:off x="0" y="0"/>
            <a:ext cx="993648" cy="796152"/>
          </a:xfrm>
          <a:prstGeom prst="rect">
            <a:avLst/>
          </a:prstGeom>
        </p:spPr>
      </p:pic>
    </p:spTree>
    <p:extLst>
      <p:ext uri="{BB962C8B-B14F-4D97-AF65-F5344CB8AC3E}">
        <p14:creationId xmlns:p14="http://schemas.microsoft.com/office/powerpoint/2010/main" val="265411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AC85-268B-4C10-9CC6-8FC1DE9CB2A5}"/>
              </a:ext>
            </a:extLst>
          </p:cNvPr>
          <p:cNvSpPr>
            <a:spLocks noGrp="1"/>
          </p:cNvSpPr>
          <p:nvPr>
            <p:ph type="title"/>
          </p:nvPr>
        </p:nvSpPr>
        <p:spPr>
          <a:xfrm>
            <a:off x="822960" y="528657"/>
            <a:ext cx="7543800" cy="920497"/>
          </a:xfrm>
        </p:spPr>
        <p:txBody>
          <a:bodyPr/>
          <a:lstStyle/>
          <a:p>
            <a:pPr algn="ctr"/>
            <a:r>
              <a:rPr lang="en-IN">
                <a:latin typeface="Cambria" panose="02040503050406030204" pitchFamily="18" charset="0"/>
                <a:ea typeface="Cambria" panose="02040503050406030204" pitchFamily="18" charset="0"/>
              </a:rPr>
              <a:t>Market Research</a:t>
            </a:r>
          </a:p>
        </p:txBody>
      </p:sp>
      <p:sp>
        <p:nvSpPr>
          <p:cNvPr id="3" name="Content Placeholder 2">
            <a:extLst>
              <a:ext uri="{FF2B5EF4-FFF2-40B4-BE49-F238E27FC236}">
                <a16:creationId xmlns:a16="http://schemas.microsoft.com/office/drawing/2014/main" id="{5139E853-0181-47ED-BBE1-04E6D9517270}"/>
              </a:ext>
            </a:extLst>
          </p:cNvPr>
          <p:cNvSpPr>
            <a:spLocks noGrp="1"/>
          </p:cNvSpPr>
          <p:nvPr>
            <p:ph idx="1"/>
          </p:nvPr>
        </p:nvSpPr>
        <p:spPr/>
        <p:txBody>
          <a:bodyPr vert="horz" lIns="0" tIns="45720" rIns="0" bIns="45720" rtlCol="0" anchor="t">
            <a:normAutofit fontScale="70000" lnSpcReduction="20000"/>
          </a:bodyPr>
          <a:lstStyle/>
          <a:p>
            <a:pPr marL="457200" indent="-457200">
              <a:buAutoNum type="arabicPeriod"/>
            </a:pPr>
            <a:r>
              <a:rPr lang="en-IN" sz="3400" b="1" dirty="0">
                <a:solidFill>
                  <a:schemeClr val="accent1"/>
                </a:solidFill>
                <a:latin typeface="Cambria"/>
                <a:ea typeface="Cambria"/>
                <a:cs typeface="Calibri"/>
              </a:rPr>
              <a:t>Existing</a:t>
            </a:r>
            <a:r>
              <a:rPr lang="en-IN" sz="3400" b="1" dirty="0">
                <a:solidFill>
                  <a:schemeClr val="accent1"/>
                </a:solidFill>
                <a:latin typeface="Cambria"/>
                <a:ea typeface="Cambria"/>
                <a:cs typeface="+mn-lt"/>
              </a:rPr>
              <a:t> products, their technologies, problems in the current products.</a:t>
            </a:r>
          </a:p>
          <a:p>
            <a:pPr marL="0" indent="0">
              <a:buNone/>
            </a:pPr>
            <a:endParaRPr lang="en-US" sz="2600" b="1" dirty="0">
              <a:cs typeface="Calibri" panose="020F0502020204030204"/>
            </a:endParaRPr>
          </a:p>
          <a:p>
            <a:pPr marL="383540" lvl="1">
              <a:buFont typeface="Arial" pitchFamily="34" charset="0"/>
              <a:buChar char="•"/>
            </a:pPr>
            <a:r>
              <a:rPr lang="en-IN" sz="2600" b="1" dirty="0">
                <a:latin typeface="Cambria"/>
                <a:ea typeface="Cambria"/>
                <a:cs typeface="+mn-lt"/>
              </a:rPr>
              <a:t>Ro-boat</a:t>
            </a:r>
          </a:p>
          <a:p>
            <a:pPr marL="200660" lvl="1" indent="0">
              <a:buNone/>
            </a:pPr>
            <a:endParaRPr lang="en-IN" sz="2600" b="1" dirty="0">
              <a:latin typeface="Cambria"/>
              <a:ea typeface="Cambria"/>
              <a:cs typeface="+mn-lt"/>
            </a:endParaRPr>
          </a:p>
          <a:p>
            <a:pPr marL="726440" lvl="2" indent="-342900">
              <a:buFont typeface="Wingdings" panose="05000000000000000000" pitchFamily="2" charset="2"/>
              <a:buChar char="Ø"/>
            </a:pPr>
            <a:r>
              <a:rPr lang="en-US" sz="2300" dirty="0">
                <a:latin typeface="Cambria"/>
                <a:ea typeface="Cambria"/>
                <a:cs typeface="+mn-lt"/>
              </a:rPr>
              <a:t>AI driven waste detection and collection.</a:t>
            </a:r>
          </a:p>
          <a:p>
            <a:pPr marL="726440" lvl="2" indent="-342900">
              <a:buFont typeface="Wingdings" panose="05000000000000000000" pitchFamily="2" charset="2"/>
              <a:buChar char="Ø"/>
            </a:pPr>
            <a:endParaRPr lang="en-US" sz="2300" dirty="0">
              <a:latin typeface="Cambria"/>
              <a:ea typeface="Cambria"/>
              <a:cs typeface="+mn-lt"/>
            </a:endParaRPr>
          </a:p>
          <a:p>
            <a:pPr marL="726440" lvl="2" indent="-342900">
              <a:buFont typeface="Wingdings" panose="05000000000000000000" pitchFamily="2" charset="2"/>
              <a:buChar char="Ø"/>
            </a:pPr>
            <a:r>
              <a:rPr lang="en-US" sz="2300" dirty="0">
                <a:latin typeface="Cambria"/>
                <a:ea typeface="Cambria"/>
                <a:cs typeface="+mn-lt"/>
              </a:rPr>
              <a:t>Light weight and easily transportable.</a:t>
            </a:r>
          </a:p>
          <a:p>
            <a:pPr marL="726440" lvl="2" indent="-342900">
              <a:buFont typeface="Wingdings" panose="05000000000000000000" pitchFamily="2" charset="2"/>
              <a:buChar char="Ø"/>
            </a:pPr>
            <a:endParaRPr lang="en-US" sz="2300" dirty="0">
              <a:latin typeface="Cambria"/>
              <a:ea typeface="Cambria"/>
              <a:cs typeface="+mn-lt"/>
            </a:endParaRPr>
          </a:p>
          <a:p>
            <a:pPr marL="726440" lvl="2" indent="-342900">
              <a:buFont typeface="Wingdings" panose="05000000000000000000" pitchFamily="2" charset="2"/>
              <a:buChar char="Ø"/>
            </a:pPr>
            <a:r>
              <a:rPr lang="en-US" sz="2300" dirty="0">
                <a:latin typeface="Cambria"/>
                <a:ea typeface="Cambria"/>
                <a:cs typeface="+mn-lt"/>
              </a:rPr>
              <a:t>Endurance of 2 hours in one charge</a:t>
            </a:r>
          </a:p>
          <a:p>
            <a:pPr marL="726440" lvl="2" indent="-342900">
              <a:buFont typeface="Wingdings" panose="05000000000000000000" pitchFamily="2" charset="2"/>
              <a:buChar char="Ø"/>
            </a:pPr>
            <a:endParaRPr lang="en-US" sz="2300" dirty="0">
              <a:latin typeface="Cambria"/>
              <a:ea typeface="Cambria"/>
              <a:cs typeface="+mn-lt"/>
            </a:endParaRPr>
          </a:p>
          <a:p>
            <a:pPr marL="726440" lvl="2" indent="-342900">
              <a:buFont typeface="Wingdings" panose="05000000000000000000" pitchFamily="2" charset="2"/>
              <a:buChar char="Ø"/>
            </a:pPr>
            <a:r>
              <a:rPr lang="en-US" sz="2300" dirty="0">
                <a:latin typeface="Cambria"/>
                <a:ea typeface="Cambria"/>
                <a:cs typeface="+mn-lt"/>
              </a:rPr>
              <a:t>Can operate close to shore in shallow waters.</a:t>
            </a:r>
          </a:p>
          <a:p>
            <a:pPr marL="726440" lvl="2" indent="-342900">
              <a:buFont typeface="Wingdings" panose="05000000000000000000" pitchFamily="2" charset="2"/>
              <a:buChar char="Ø"/>
            </a:pPr>
            <a:endParaRPr lang="en-US" sz="2300" dirty="0">
              <a:latin typeface="Cambria"/>
              <a:ea typeface="Cambria"/>
              <a:cs typeface="+mn-lt"/>
            </a:endParaRPr>
          </a:p>
          <a:p>
            <a:pPr marL="726440" lvl="2" indent="-342900">
              <a:buFont typeface="Wingdings" panose="05000000000000000000" pitchFamily="2" charset="2"/>
              <a:buChar char="Ø"/>
            </a:pPr>
            <a:r>
              <a:rPr lang="en-US" sz="2300" dirty="0">
                <a:latin typeface="Cambria"/>
                <a:ea typeface="Cambria"/>
                <a:cs typeface="+mn-lt"/>
              </a:rPr>
              <a:t>Capable of extracting 5 kgs of waste per hour.</a:t>
            </a:r>
          </a:p>
          <a:p>
            <a:pPr marL="726440" lvl="2" indent="-342900">
              <a:buFont typeface="Wingdings" panose="05000000000000000000" pitchFamily="2" charset="2"/>
              <a:buChar char="Ø"/>
            </a:pPr>
            <a:endParaRPr lang="en-US" sz="2300" dirty="0">
              <a:latin typeface="Cambria"/>
              <a:ea typeface="Cambria"/>
              <a:cs typeface="+mn-lt"/>
            </a:endParaRPr>
          </a:p>
          <a:p>
            <a:pPr marL="726440" lvl="2" indent="-342900">
              <a:buFont typeface="Wingdings" panose="05000000000000000000" pitchFamily="2" charset="2"/>
              <a:buChar char="Ø"/>
            </a:pPr>
            <a:endParaRPr lang="en-US" sz="2300" dirty="0">
              <a:latin typeface="Cambria"/>
              <a:ea typeface="Cambria"/>
              <a:cs typeface="+mn-lt"/>
            </a:endParaRPr>
          </a:p>
          <a:p>
            <a:pPr marL="726440" lvl="2" indent="-342900">
              <a:buFont typeface="Wingdings" panose="05000000000000000000" pitchFamily="2" charset="2"/>
              <a:buChar char="Ø"/>
            </a:pPr>
            <a:endParaRPr lang="en-US" sz="2300" b="1" dirty="0">
              <a:latin typeface="Cambria"/>
              <a:ea typeface="Cambria"/>
              <a:cs typeface="+mn-lt"/>
            </a:endParaRPr>
          </a:p>
          <a:p>
            <a:pPr marL="726440" lvl="2" indent="-342900">
              <a:buFont typeface="Wingdings" panose="05000000000000000000" pitchFamily="2" charset="2"/>
              <a:buChar char="Ø"/>
            </a:pPr>
            <a:endParaRPr lang="en-US" sz="2300" b="1" dirty="0">
              <a:latin typeface="Cambria"/>
              <a:ea typeface="Cambria"/>
              <a:cs typeface="+mn-lt"/>
            </a:endParaRPr>
          </a:p>
          <a:p>
            <a:pPr marL="726440" lvl="2" indent="-342900">
              <a:buFont typeface="Wingdings" panose="05000000000000000000" pitchFamily="2" charset="2"/>
              <a:buChar char="Ø"/>
            </a:pPr>
            <a:endParaRPr lang="en-IN" sz="2300" b="1" dirty="0">
              <a:latin typeface="Cambria"/>
              <a:ea typeface="Cambria"/>
              <a:cs typeface="+mn-lt"/>
            </a:endParaRPr>
          </a:p>
          <a:p>
            <a:pPr marL="726440" lvl="2" indent="-342900">
              <a:buFont typeface="Wingdings" panose="05000000000000000000" pitchFamily="2" charset="2"/>
              <a:buChar char="Ø"/>
            </a:pPr>
            <a:endParaRPr lang="en-IN" sz="2300" b="1" dirty="0">
              <a:latin typeface="Cambria"/>
              <a:ea typeface="Cambria"/>
              <a:cs typeface="+mn-lt"/>
            </a:endParaRPr>
          </a:p>
        </p:txBody>
      </p:sp>
      <p:sp>
        <p:nvSpPr>
          <p:cNvPr id="4" name="Slide Number Placeholder 3">
            <a:extLst>
              <a:ext uri="{FF2B5EF4-FFF2-40B4-BE49-F238E27FC236}">
                <a16:creationId xmlns:a16="http://schemas.microsoft.com/office/drawing/2014/main" id="{A9B1B134-CFB1-4DE4-B22E-6CB6F45A0562}"/>
              </a:ext>
            </a:extLst>
          </p:cNvPr>
          <p:cNvSpPr>
            <a:spLocks noGrp="1"/>
          </p:cNvSpPr>
          <p:nvPr>
            <p:ph type="sldNum" sz="quarter" idx="12"/>
          </p:nvPr>
        </p:nvSpPr>
        <p:spPr/>
        <p:txBody>
          <a:bodyPr/>
          <a:lstStyle/>
          <a:p>
            <a:fld id="{B6F15528-21DE-4FAA-801E-634DDDAF4B2B}" type="slidenum">
              <a:rPr lang="en-US" smtClean="0">
                <a:latin typeface="Cambria" panose="02040503050406030204" pitchFamily="18" charset="0"/>
                <a:ea typeface="Cambria" panose="02040503050406030204" pitchFamily="18" charset="0"/>
              </a:rPr>
              <a:pPr/>
              <a:t>7</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18ADE91C-A643-4F47-A759-C95FA3898A04}"/>
              </a:ext>
            </a:extLst>
          </p:cNvPr>
          <p:cNvPicPr>
            <a:picLocks noChangeAspect="1"/>
          </p:cNvPicPr>
          <p:nvPr/>
        </p:nvPicPr>
        <p:blipFill>
          <a:blip r:embed="rId2"/>
          <a:stretch>
            <a:fillRect/>
          </a:stretch>
        </p:blipFill>
        <p:spPr>
          <a:xfrm>
            <a:off x="0" y="0"/>
            <a:ext cx="993648" cy="796152"/>
          </a:xfrm>
          <a:prstGeom prst="rect">
            <a:avLst/>
          </a:prstGeom>
        </p:spPr>
      </p:pic>
    </p:spTree>
    <p:extLst>
      <p:ext uri="{BB962C8B-B14F-4D97-AF65-F5344CB8AC3E}">
        <p14:creationId xmlns:p14="http://schemas.microsoft.com/office/powerpoint/2010/main" val="2196440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AC85-268B-4C10-9CC6-8FC1DE9CB2A5}"/>
              </a:ext>
            </a:extLst>
          </p:cNvPr>
          <p:cNvSpPr>
            <a:spLocks noGrp="1"/>
          </p:cNvSpPr>
          <p:nvPr>
            <p:ph type="title"/>
          </p:nvPr>
        </p:nvSpPr>
        <p:spPr>
          <a:xfrm>
            <a:off x="822960" y="528657"/>
            <a:ext cx="7543800" cy="920497"/>
          </a:xfrm>
        </p:spPr>
        <p:txBody>
          <a:bodyPr/>
          <a:lstStyle/>
          <a:p>
            <a:pPr algn="ctr"/>
            <a:r>
              <a:rPr lang="en-IN">
                <a:latin typeface="Cambria" panose="02040503050406030204" pitchFamily="18" charset="0"/>
                <a:ea typeface="Cambria" panose="02040503050406030204" pitchFamily="18" charset="0"/>
              </a:rPr>
              <a:t>Market Research</a:t>
            </a:r>
          </a:p>
        </p:txBody>
      </p:sp>
      <p:sp>
        <p:nvSpPr>
          <p:cNvPr id="3" name="Content Placeholder 2">
            <a:extLst>
              <a:ext uri="{FF2B5EF4-FFF2-40B4-BE49-F238E27FC236}">
                <a16:creationId xmlns:a16="http://schemas.microsoft.com/office/drawing/2014/main" id="{5139E853-0181-47ED-BBE1-04E6D9517270}"/>
              </a:ext>
            </a:extLst>
          </p:cNvPr>
          <p:cNvSpPr>
            <a:spLocks noGrp="1"/>
          </p:cNvSpPr>
          <p:nvPr>
            <p:ph idx="1"/>
          </p:nvPr>
        </p:nvSpPr>
        <p:spPr>
          <a:xfrm>
            <a:off x="822959" y="1845734"/>
            <a:ext cx="7543801" cy="4414858"/>
          </a:xfrm>
        </p:spPr>
        <p:txBody>
          <a:bodyPr vert="horz" lIns="0" tIns="45720" rIns="0" bIns="45720" rtlCol="0" anchor="t">
            <a:normAutofit fontScale="47500" lnSpcReduction="20000"/>
          </a:bodyPr>
          <a:lstStyle/>
          <a:p>
            <a:pPr marL="457200" indent="-457200">
              <a:buAutoNum type="arabicPeriod"/>
            </a:pPr>
            <a:r>
              <a:rPr lang="en-IN" sz="6000" b="1" dirty="0">
                <a:solidFill>
                  <a:schemeClr val="accent1"/>
                </a:solidFill>
                <a:latin typeface="Cambria"/>
                <a:ea typeface="Cambria"/>
                <a:cs typeface="Calibri"/>
              </a:rPr>
              <a:t>Existing</a:t>
            </a:r>
            <a:r>
              <a:rPr lang="en-IN" sz="6000" b="1" dirty="0">
                <a:solidFill>
                  <a:schemeClr val="accent1"/>
                </a:solidFill>
                <a:latin typeface="Cambria"/>
                <a:ea typeface="Cambria"/>
                <a:cs typeface="+mn-lt"/>
              </a:rPr>
              <a:t> products, their technologies, problems in the current products.</a:t>
            </a:r>
          </a:p>
          <a:p>
            <a:pPr marL="0" indent="0">
              <a:buNone/>
            </a:pPr>
            <a:endParaRPr lang="en-US" sz="3100" b="1" dirty="0">
              <a:cs typeface="Calibri" panose="020F0502020204030204"/>
            </a:endParaRPr>
          </a:p>
          <a:p>
            <a:pPr marL="383540" lvl="1">
              <a:buFont typeface="Arial" pitchFamily="34" charset="0"/>
              <a:buChar char="•"/>
            </a:pPr>
            <a:r>
              <a:rPr lang="en-US" sz="4500" b="1" dirty="0">
                <a:latin typeface="Cambria"/>
                <a:ea typeface="Cambria"/>
                <a:cs typeface="+mn-lt"/>
              </a:rPr>
              <a:t>Hong Kong startup’s </a:t>
            </a:r>
            <a:r>
              <a:rPr lang="en-US" sz="4500" b="1" dirty="0" err="1">
                <a:latin typeface="Cambria"/>
                <a:ea typeface="Cambria"/>
                <a:cs typeface="+mn-lt"/>
              </a:rPr>
              <a:t>Clearbot</a:t>
            </a:r>
            <a:endParaRPr lang="en-US" sz="4500" b="1" dirty="0">
              <a:latin typeface="Cambria"/>
              <a:ea typeface="Cambria"/>
              <a:cs typeface="+mn-lt"/>
            </a:endParaRPr>
          </a:p>
          <a:p>
            <a:pPr marL="383540" lvl="1">
              <a:buFont typeface="Arial" pitchFamily="34" charset="0"/>
              <a:buChar char="•"/>
            </a:pPr>
            <a:endParaRPr lang="en-IN" sz="2300" b="1" dirty="0">
              <a:latin typeface="Cambria"/>
              <a:ea typeface="Cambria"/>
              <a:cs typeface="+mn-lt"/>
            </a:endParaRPr>
          </a:p>
          <a:p>
            <a:pPr marL="726440" lvl="2" indent="-342900">
              <a:buFont typeface="Wingdings" panose="05000000000000000000" pitchFamily="2" charset="2"/>
              <a:buChar char="Ø"/>
            </a:pPr>
            <a:r>
              <a:rPr lang="en-US" sz="4000" dirty="0">
                <a:latin typeface="Cambria"/>
                <a:ea typeface="Cambria"/>
                <a:cs typeface="+mn-lt"/>
              </a:rPr>
              <a:t>This robot uses a computer vision system to spot the trash. </a:t>
            </a:r>
          </a:p>
          <a:p>
            <a:pPr marL="726440" lvl="2" indent="-342900">
              <a:buFont typeface="Wingdings" panose="05000000000000000000" pitchFamily="2" charset="2"/>
              <a:buChar char="Ø"/>
            </a:pPr>
            <a:endParaRPr lang="en-US" sz="4000" dirty="0">
              <a:latin typeface="Cambria"/>
              <a:ea typeface="Cambria"/>
              <a:cs typeface="+mn-lt"/>
            </a:endParaRPr>
          </a:p>
          <a:p>
            <a:pPr marL="726440" lvl="2" indent="-342900">
              <a:buFont typeface="Wingdings" panose="05000000000000000000" pitchFamily="2" charset="2"/>
              <a:buChar char="Ø"/>
            </a:pPr>
            <a:r>
              <a:rPr lang="en-US" sz="4000" dirty="0">
                <a:latin typeface="Cambria"/>
                <a:ea typeface="Cambria"/>
                <a:cs typeface="+mn-lt"/>
              </a:rPr>
              <a:t>It collects pieces of litter floating on water bodies. </a:t>
            </a:r>
          </a:p>
          <a:p>
            <a:pPr marL="726440" lvl="2" indent="-342900">
              <a:buFont typeface="Wingdings" panose="05000000000000000000" pitchFamily="2" charset="2"/>
              <a:buChar char="Ø"/>
            </a:pPr>
            <a:endParaRPr lang="en-US" sz="4000" dirty="0">
              <a:latin typeface="Cambria"/>
              <a:ea typeface="Cambria"/>
              <a:cs typeface="+mn-lt"/>
            </a:endParaRPr>
          </a:p>
          <a:p>
            <a:pPr marL="726440" lvl="2" indent="-342900">
              <a:buFont typeface="Wingdings" panose="05000000000000000000" pitchFamily="2" charset="2"/>
              <a:buChar char="Ø"/>
            </a:pPr>
            <a:r>
              <a:rPr lang="en-US" sz="4000" dirty="0">
                <a:latin typeface="Cambria"/>
                <a:ea typeface="Cambria"/>
                <a:cs typeface="+mn-lt"/>
              </a:rPr>
              <a:t>The trash goes through the open bow of the robot and is collected in a mesh bin with the help of a conveyor belt system. </a:t>
            </a:r>
          </a:p>
          <a:p>
            <a:pPr marL="726440" lvl="2" indent="-342900">
              <a:buFont typeface="Wingdings" panose="05000000000000000000" pitchFamily="2" charset="2"/>
              <a:buChar char="Ø"/>
            </a:pPr>
            <a:endParaRPr lang="en-US" sz="4000" dirty="0">
              <a:latin typeface="Cambria"/>
              <a:ea typeface="Cambria"/>
              <a:cs typeface="+mn-lt"/>
            </a:endParaRPr>
          </a:p>
          <a:p>
            <a:pPr marL="726440" lvl="2" indent="-342900">
              <a:buFont typeface="Wingdings" panose="05000000000000000000" pitchFamily="2" charset="2"/>
              <a:buChar char="Ø"/>
            </a:pPr>
            <a:r>
              <a:rPr lang="en-US" sz="4000" dirty="0">
                <a:latin typeface="Cambria"/>
                <a:ea typeface="Cambria"/>
                <a:cs typeface="+mn-lt"/>
              </a:rPr>
              <a:t>The robot could be operated for 48 hours once it is fully charged capable to carry a 10 kg of waste.</a:t>
            </a:r>
            <a:endParaRPr lang="en-US" sz="4000" b="1" dirty="0">
              <a:latin typeface="Cambria"/>
              <a:ea typeface="Cambria"/>
              <a:cs typeface="+mn-lt"/>
            </a:endParaRPr>
          </a:p>
          <a:p>
            <a:pPr marL="726440" lvl="2" indent="-342900">
              <a:buFont typeface="Wingdings" panose="05000000000000000000" pitchFamily="2" charset="2"/>
              <a:buChar char="Ø"/>
            </a:pPr>
            <a:endParaRPr lang="en-US" sz="2300" b="1" dirty="0">
              <a:latin typeface="Cambria"/>
              <a:ea typeface="Cambria"/>
              <a:cs typeface="+mn-lt"/>
            </a:endParaRPr>
          </a:p>
          <a:p>
            <a:pPr marL="726440" lvl="2" indent="-342900">
              <a:buFont typeface="Wingdings" panose="05000000000000000000" pitchFamily="2" charset="2"/>
              <a:buChar char="Ø"/>
            </a:pPr>
            <a:endParaRPr lang="en-IN" sz="2300" b="1" dirty="0">
              <a:latin typeface="Cambria"/>
              <a:ea typeface="Cambria"/>
              <a:cs typeface="+mn-lt"/>
            </a:endParaRPr>
          </a:p>
          <a:p>
            <a:pPr marL="726440" lvl="2" indent="-342900">
              <a:buFont typeface="Wingdings" panose="05000000000000000000" pitchFamily="2" charset="2"/>
              <a:buChar char="Ø"/>
            </a:pPr>
            <a:endParaRPr lang="en-IN" sz="2300" b="1" dirty="0">
              <a:latin typeface="Cambria"/>
              <a:ea typeface="Cambria"/>
              <a:cs typeface="+mn-lt"/>
            </a:endParaRPr>
          </a:p>
        </p:txBody>
      </p:sp>
      <p:sp>
        <p:nvSpPr>
          <p:cNvPr id="4" name="Slide Number Placeholder 3">
            <a:extLst>
              <a:ext uri="{FF2B5EF4-FFF2-40B4-BE49-F238E27FC236}">
                <a16:creationId xmlns:a16="http://schemas.microsoft.com/office/drawing/2014/main" id="{A9B1B134-CFB1-4DE4-B22E-6CB6F45A0562}"/>
              </a:ext>
            </a:extLst>
          </p:cNvPr>
          <p:cNvSpPr>
            <a:spLocks noGrp="1"/>
          </p:cNvSpPr>
          <p:nvPr>
            <p:ph type="sldNum" sz="quarter" idx="12"/>
          </p:nvPr>
        </p:nvSpPr>
        <p:spPr/>
        <p:txBody>
          <a:bodyPr/>
          <a:lstStyle/>
          <a:p>
            <a:fld id="{B6F15528-21DE-4FAA-801E-634DDDAF4B2B}" type="slidenum">
              <a:rPr lang="en-US" smtClean="0">
                <a:latin typeface="Cambria" panose="02040503050406030204" pitchFamily="18" charset="0"/>
                <a:ea typeface="Cambria" panose="02040503050406030204" pitchFamily="18" charset="0"/>
              </a:rPr>
              <a:pPr/>
              <a:t>8</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18ADE91C-A643-4F47-A759-C95FA3898A04}"/>
              </a:ext>
            </a:extLst>
          </p:cNvPr>
          <p:cNvPicPr>
            <a:picLocks noChangeAspect="1"/>
          </p:cNvPicPr>
          <p:nvPr/>
        </p:nvPicPr>
        <p:blipFill>
          <a:blip r:embed="rId2"/>
          <a:stretch>
            <a:fillRect/>
          </a:stretch>
        </p:blipFill>
        <p:spPr>
          <a:xfrm>
            <a:off x="0" y="0"/>
            <a:ext cx="993648" cy="796152"/>
          </a:xfrm>
          <a:prstGeom prst="rect">
            <a:avLst/>
          </a:prstGeom>
        </p:spPr>
      </p:pic>
    </p:spTree>
    <p:extLst>
      <p:ext uri="{BB962C8B-B14F-4D97-AF65-F5344CB8AC3E}">
        <p14:creationId xmlns:p14="http://schemas.microsoft.com/office/powerpoint/2010/main" val="1456160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AC85-268B-4C10-9CC6-8FC1DE9CB2A5}"/>
              </a:ext>
            </a:extLst>
          </p:cNvPr>
          <p:cNvSpPr>
            <a:spLocks noGrp="1"/>
          </p:cNvSpPr>
          <p:nvPr>
            <p:ph type="title"/>
          </p:nvPr>
        </p:nvSpPr>
        <p:spPr>
          <a:xfrm>
            <a:off x="822960" y="528657"/>
            <a:ext cx="7543800" cy="920497"/>
          </a:xfrm>
        </p:spPr>
        <p:txBody>
          <a:bodyPr/>
          <a:lstStyle/>
          <a:p>
            <a:pPr algn="ctr"/>
            <a:r>
              <a:rPr lang="en-IN">
                <a:latin typeface="Cambria" panose="02040503050406030204" pitchFamily="18" charset="0"/>
                <a:ea typeface="Cambria" panose="02040503050406030204" pitchFamily="18" charset="0"/>
              </a:rPr>
              <a:t>Market Research</a:t>
            </a:r>
          </a:p>
        </p:txBody>
      </p:sp>
      <p:sp>
        <p:nvSpPr>
          <p:cNvPr id="3" name="Content Placeholder 2">
            <a:extLst>
              <a:ext uri="{FF2B5EF4-FFF2-40B4-BE49-F238E27FC236}">
                <a16:creationId xmlns:a16="http://schemas.microsoft.com/office/drawing/2014/main" id="{5139E853-0181-47ED-BBE1-04E6D9517270}"/>
              </a:ext>
            </a:extLst>
          </p:cNvPr>
          <p:cNvSpPr>
            <a:spLocks noGrp="1"/>
          </p:cNvSpPr>
          <p:nvPr>
            <p:ph idx="1"/>
          </p:nvPr>
        </p:nvSpPr>
        <p:spPr>
          <a:xfrm>
            <a:off x="822959" y="1845734"/>
            <a:ext cx="7543801" cy="4341706"/>
          </a:xfrm>
        </p:spPr>
        <p:txBody>
          <a:bodyPr vert="horz" lIns="0" tIns="45720" rIns="0" bIns="45720" rtlCol="0" anchor="t">
            <a:normAutofit fontScale="77500" lnSpcReduction="20000"/>
          </a:bodyPr>
          <a:lstStyle/>
          <a:p>
            <a:pPr marL="457200" indent="-457200">
              <a:buAutoNum type="arabicPeriod"/>
            </a:pPr>
            <a:r>
              <a:rPr lang="en-IN" sz="3100" b="1" dirty="0">
                <a:solidFill>
                  <a:schemeClr val="accent1"/>
                </a:solidFill>
                <a:latin typeface="Cambria"/>
                <a:ea typeface="Cambria"/>
                <a:cs typeface="Calibri"/>
              </a:rPr>
              <a:t>Existing</a:t>
            </a:r>
            <a:r>
              <a:rPr lang="en-IN" sz="3100" b="1" dirty="0">
                <a:solidFill>
                  <a:schemeClr val="accent1"/>
                </a:solidFill>
                <a:latin typeface="Cambria"/>
                <a:ea typeface="Cambria"/>
                <a:cs typeface="+mn-lt"/>
              </a:rPr>
              <a:t> products, their technologies, problems in the current products.</a:t>
            </a:r>
          </a:p>
          <a:p>
            <a:pPr marL="0" indent="0">
              <a:buNone/>
            </a:pPr>
            <a:endParaRPr lang="en-US" sz="2600" b="1" dirty="0">
              <a:cs typeface="Calibri" panose="020F0502020204030204"/>
            </a:endParaRPr>
          </a:p>
          <a:p>
            <a:pPr marL="383540" lvl="1">
              <a:buFont typeface="Arial" pitchFamily="34" charset="0"/>
              <a:buChar char="•"/>
            </a:pPr>
            <a:r>
              <a:rPr lang="en-US" sz="2300" b="1" dirty="0">
                <a:latin typeface="Cambria"/>
                <a:ea typeface="Cambria"/>
                <a:cs typeface="+mn-lt"/>
              </a:rPr>
              <a:t>Kerala’s sewage-cleaning robot- Bandicoot</a:t>
            </a:r>
          </a:p>
          <a:p>
            <a:pPr marL="383540" lvl="1">
              <a:buFont typeface="Arial" pitchFamily="34" charset="0"/>
              <a:buChar char="•"/>
            </a:pPr>
            <a:endParaRPr lang="en-IN" sz="2100" b="1" dirty="0">
              <a:latin typeface="Cambria"/>
              <a:ea typeface="Cambria"/>
              <a:cs typeface="+mn-lt"/>
            </a:endParaRPr>
          </a:p>
          <a:p>
            <a:pPr marL="726440" lvl="2" indent="-342900">
              <a:buFont typeface="Wingdings" panose="05000000000000000000" pitchFamily="2" charset="2"/>
              <a:buChar char="Ø"/>
            </a:pPr>
            <a:r>
              <a:rPr lang="en-US" sz="2100" dirty="0">
                <a:latin typeface="Cambria"/>
                <a:ea typeface="Cambria"/>
                <a:cs typeface="+mn-lt"/>
              </a:rPr>
              <a:t>The Bandicoot has four limbs and a bucket system attached to a spider-web extension.</a:t>
            </a:r>
          </a:p>
          <a:p>
            <a:pPr marL="383540" lvl="2" indent="0">
              <a:buNone/>
            </a:pPr>
            <a:endParaRPr lang="en-US" sz="2100" dirty="0">
              <a:latin typeface="Cambria"/>
              <a:ea typeface="Cambria"/>
              <a:cs typeface="+mn-lt"/>
            </a:endParaRPr>
          </a:p>
          <a:p>
            <a:pPr marL="726440" lvl="2" indent="-342900">
              <a:buFont typeface="Wingdings" panose="05000000000000000000" pitchFamily="2" charset="2"/>
              <a:buChar char="Ø"/>
            </a:pPr>
            <a:r>
              <a:rPr lang="en-US" sz="2100" dirty="0">
                <a:latin typeface="Cambria"/>
                <a:ea typeface="Cambria"/>
                <a:cs typeface="+mn-lt"/>
              </a:rPr>
              <a:t>Has Wi-Fi and Bluetooth modules. </a:t>
            </a:r>
          </a:p>
          <a:p>
            <a:pPr marL="726440" lvl="2" indent="-342900">
              <a:buFont typeface="Wingdings" panose="05000000000000000000" pitchFamily="2" charset="2"/>
              <a:buChar char="Ø"/>
            </a:pPr>
            <a:endParaRPr lang="en-US" sz="2100" dirty="0">
              <a:latin typeface="Cambria"/>
              <a:ea typeface="Cambria"/>
              <a:cs typeface="+mn-lt"/>
            </a:endParaRPr>
          </a:p>
          <a:p>
            <a:pPr marL="726440" lvl="2" indent="-342900">
              <a:buFont typeface="Wingdings" panose="05000000000000000000" pitchFamily="2" charset="2"/>
              <a:buChar char="Ø"/>
            </a:pPr>
            <a:r>
              <a:rPr lang="en-US" sz="2100" dirty="0">
                <a:latin typeface="Cambria"/>
                <a:ea typeface="Cambria"/>
                <a:cs typeface="+mn-lt"/>
              </a:rPr>
              <a:t>The robot is powered by pneumatics</a:t>
            </a:r>
          </a:p>
          <a:p>
            <a:pPr marL="726440" lvl="2" indent="-342900">
              <a:buFont typeface="Wingdings" panose="05000000000000000000" pitchFamily="2" charset="2"/>
              <a:buChar char="Ø"/>
            </a:pPr>
            <a:endParaRPr lang="en-US" sz="2100" dirty="0">
              <a:latin typeface="Cambria"/>
              <a:ea typeface="Cambria"/>
              <a:cs typeface="+mn-lt"/>
            </a:endParaRPr>
          </a:p>
          <a:p>
            <a:pPr marL="726440" lvl="2" indent="-342900">
              <a:buFont typeface="Wingdings" panose="05000000000000000000" pitchFamily="2" charset="2"/>
              <a:buChar char="Ø"/>
            </a:pPr>
            <a:r>
              <a:rPr lang="en-US" sz="2100" dirty="0">
                <a:latin typeface="Cambria"/>
                <a:ea typeface="Cambria"/>
                <a:cs typeface="+mn-lt"/>
              </a:rPr>
              <a:t>The robot monitors the manholes through pictorial representations, inspects conditions, including gaseous information and blocks and then does the clean-up.</a:t>
            </a:r>
          </a:p>
          <a:p>
            <a:pPr marL="383540" lvl="2" indent="0">
              <a:buNone/>
            </a:pPr>
            <a:endParaRPr lang="en-US" sz="2300" dirty="0">
              <a:latin typeface="Cambria"/>
              <a:ea typeface="Cambria"/>
              <a:cs typeface="+mn-lt"/>
            </a:endParaRPr>
          </a:p>
          <a:p>
            <a:pPr marL="726440" lvl="2" indent="-342900">
              <a:buFont typeface="Arial" panose="020B0604020202020204" pitchFamily="34" charset="0"/>
              <a:buChar char="•"/>
            </a:pPr>
            <a:r>
              <a:rPr lang="en-US" sz="2300" dirty="0">
                <a:latin typeface="Cambria"/>
                <a:ea typeface="Cambria"/>
                <a:cs typeface="+mn-lt"/>
              </a:rPr>
              <a:t>Other similar products are </a:t>
            </a:r>
            <a:r>
              <a:rPr lang="en-US" sz="2300" b="1" dirty="0" err="1">
                <a:latin typeface="Cambria"/>
                <a:ea typeface="Cambria"/>
                <a:cs typeface="+mn-lt"/>
              </a:rPr>
              <a:t>Seaswarm</a:t>
            </a:r>
            <a:r>
              <a:rPr lang="en-US" sz="2300" dirty="0">
                <a:latin typeface="Cambria"/>
                <a:ea typeface="Cambria"/>
                <a:cs typeface="+mn-lt"/>
              </a:rPr>
              <a:t> and </a:t>
            </a:r>
            <a:r>
              <a:rPr lang="en-US" sz="2300" b="1" dirty="0">
                <a:latin typeface="Cambria"/>
                <a:ea typeface="Cambria"/>
                <a:cs typeface="+mn-lt"/>
              </a:rPr>
              <a:t>ORCA</a:t>
            </a:r>
          </a:p>
          <a:p>
            <a:pPr marL="726440" lvl="2" indent="-342900">
              <a:buFont typeface="Wingdings" panose="05000000000000000000" pitchFamily="2" charset="2"/>
              <a:buChar char="Ø"/>
            </a:pPr>
            <a:endParaRPr lang="en-US" sz="2300" b="1" dirty="0">
              <a:latin typeface="Cambria"/>
              <a:ea typeface="Cambria"/>
              <a:cs typeface="+mn-lt"/>
            </a:endParaRPr>
          </a:p>
          <a:p>
            <a:pPr marL="726440" lvl="2" indent="-342900">
              <a:buFont typeface="Wingdings" panose="05000000000000000000" pitchFamily="2" charset="2"/>
              <a:buChar char="Ø"/>
            </a:pPr>
            <a:endParaRPr lang="en-US" sz="2300" b="1" dirty="0">
              <a:latin typeface="Cambria"/>
              <a:ea typeface="Cambria"/>
              <a:cs typeface="+mn-lt"/>
            </a:endParaRPr>
          </a:p>
          <a:p>
            <a:pPr marL="726440" lvl="2" indent="-342900">
              <a:buFont typeface="Wingdings" panose="05000000000000000000" pitchFamily="2" charset="2"/>
              <a:buChar char="Ø"/>
            </a:pPr>
            <a:endParaRPr lang="en-IN" sz="2300" b="1" dirty="0">
              <a:latin typeface="Cambria"/>
              <a:ea typeface="Cambria"/>
              <a:cs typeface="+mn-lt"/>
            </a:endParaRPr>
          </a:p>
          <a:p>
            <a:pPr marL="726440" lvl="2" indent="-342900">
              <a:buFont typeface="Wingdings" panose="05000000000000000000" pitchFamily="2" charset="2"/>
              <a:buChar char="Ø"/>
            </a:pPr>
            <a:endParaRPr lang="en-IN" sz="2300" b="1" dirty="0">
              <a:latin typeface="Cambria"/>
              <a:ea typeface="Cambria"/>
              <a:cs typeface="+mn-lt"/>
            </a:endParaRPr>
          </a:p>
        </p:txBody>
      </p:sp>
      <p:sp>
        <p:nvSpPr>
          <p:cNvPr id="4" name="Slide Number Placeholder 3">
            <a:extLst>
              <a:ext uri="{FF2B5EF4-FFF2-40B4-BE49-F238E27FC236}">
                <a16:creationId xmlns:a16="http://schemas.microsoft.com/office/drawing/2014/main" id="{A9B1B134-CFB1-4DE4-B22E-6CB6F45A0562}"/>
              </a:ext>
            </a:extLst>
          </p:cNvPr>
          <p:cNvSpPr>
            <a:spLocks noGrp="1"/>
          </p:cNvSpPr>
          <p:nvPr>
            <p:ph type="sldNum" sz="quarter" idx="12"/>
          </p:nvPr>
        </p:nvSpPr>
        <p:spPr/>
        <p:txBody>
          <a:bodyPr/>
          <a:lstStyle/>
          <a:p>
            <a:fld id="{B6F15528-21DE-4FAA-801E-634DDDAF4B2B}" type="slidenum">
              <a:rPr lang="en-US" smtClean="0">
                <a:latin typeface="Cambria" panose="02040503050406030204" pitchFamily="18" charset="0"/>
                <a:ea typeface="Cambria" panose="02040503050406030204" pitchFamily="18" charset="0"/>
              </a:rPr>
              <a:pPr/>
              <a:t>9</a:t>
            </a:fld>
            <a:endParaRPr lang="en-US">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18ADE91C-A643-4F47-A759-C95FA3898A04}"/>
              </a:ext>
            </a:extLst>
          </p:cNvPr>
          <p:cNvPicPr>
            <a:picLocks noChangeAspect="1"/>
          </p:cNvPicPr>
          <p:nvPr/>
        </p:nvPicPr>
        <p:blipFill>
          <a:blip r:embed="rId2"/>
          <a:stretch>
            <a:fillRect/>
          </a:stretch>
        </p:blipFill>
        <p:spPr>
          <a:xfrm>
            <a:off x="0" y="0"/>
            <a:ext cx="993648" cy="796152"/>
          </a:xfrm>
          <a:prstGeom prst="rect">
            <a:avLst/>
          </a:prstGeom>
        </p:spPr>
      </p:pic>
    </p:spTree>
    <p:extLst>
      <p:ext uri="{BB962C8B-B14F-4D97-AF65-F5344CB8AC3E}">
        <p14:creationId xmlns:p14="http://schemas.microsoft.com/office/powerpoint/2010/main" val="336493669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275</TotalTime>
  <Words>2641</Words>
  <Application>Microsoft Office PowerPoint</Application>
  <PresentationFormat>On-screen Show (4:3)</PresentationFormat>
  <Paragraphs>376</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vt:lpstr>
      <vt:lpstr>Wingdings</vt:lpstr>
      <vt:lpstr>Retrospect</vt:lpstr>
      <vt:lpstr>Design Practicum (IC201P)</vt:lpstr>
      <vt:lpstr>Contents</vt:lpstr>
      <vt:lpstr>Introduction</vt:lpstr>
      <vt:lpstr>Introduction</vt:lpstr>
      <vt:lpstr>Introduction</vt:lpstr>
      <vt:lpstr>Objectives</vt:lpstr>
      <vt:lpstr>Market Research</vt:lpstr>
      <vt:lpstr>Market Research</vt:lpstr>
      <vt:lpstr>Market Research</vt:lpstr>
      <vt:lpstr>Market Research</vt:lpstr>
      <vt:lpstr>Market Research</vt:lpstr>
      <vt:lpstr>Conceptual &amp; Detailed Design/ Methodology</vt:lpstr>
      <vt:lpstr>Conceptual &amp; Detailed Design/ Methodology</vt:lpstr>
      <vt:lpstr>Conceptual &amp; Detailed Design/ Methodology</vt:lpstr>
      <vt:lpstr>Conceptual &amp; Detailed Design/ Methodology</vt:lpstr>
      <vt:lpstr>Conceptual &amp; Detailed Design/ Methodology</vt:lpstr>
      <vt:lpstr>Conceptual &amp; Detailed Design/ Methodology</vt:lpstr>
      <vt:lpstr>Conceptual &amp; Detailed Design/ Methodology</vt:lpstr>
      <vt:lpstr>Conceptual &amp; Detailed Design/ Methodology</vt:lpstr>
      <vt:lpstr>PowerPoint Presentation</vt:lpstr>
      <vt:lpstr>Conceptual &amp; Detailed Design/ Methodology</vt:lpstr>
      <vt:lpstr>PowerPoint Presentation</vt:lpstr>
      <vt:lpstr>PowerPoint Presentation</vt:lpstr>
      <vt:lpstr>Conceptual &amp; Detailed Design/ Methodology</vt:lpstr>
      <vt:lpstr>       RPI Camera               Weight Sensor         </vt:lpstr>
      <vt:lpstr>Depth Sensor            Ultrasonic Sensor</vt:lpstr>
      <vt:lpstr>PowerPoint Presentation</vt:lpstr>
      <vt:lpstr>Results &amp; Discussion</vt:lpstr>
      <vt:lpstr>Conclusion and Individual Learning</vt:lpstr>
      <vt:lpstr>Conclusion and Individual Learning</vt:lpstr>
      <vt:lpstr>Conclusion and Individual Learning</vt:lpstr>
      <vt:lpstr>Conclusion and Individual Learning</vt:lpstr>
      <vt:lpstr>Conclusion and Individual Learning</vt:lpstr>
      <vt:lpstr>Conclusion and Individual Learning</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Talha</dc:creator>
  <cp:lastModifiedBy>Kuljit Sehgal</cp:lastModifiedBy>
  <cp:revision>50</cp:revision>
  <cp:lastPrinted>2020-10-13T10:59:31Z</cp:lastPrinted>
  <dcterms:created xsi:type="dcterms:W3CDTF">2020-07-28T04:55:40Z</dcterms:created>
  <dcterms:modified xsi:type="dcterms:W3CDTF">2021-10-11T08:02:59Z</dcterms:modified>
</cp:coreProperties>
</file>