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26E6E32-8AA0-4AEE-9B01-63990B36FFDF}">
  <a:tblStyle styleId="{D26E6E32-8AA0-4AEE-9B01-63990B36FFD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214c3e0ac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14c3e0ac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14c3e0ac_1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14c3e0ac_1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214c3e0ac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214c3e0ac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214c3e0ac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214c3e0ac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214c3e0a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14c3e0a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214c3e0ac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14c3e0ac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214c3e0ac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214c3e0ac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14c3e0ac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14c3e0ac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214c3e0ac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214c3e0ac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214c3e0ac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14c3e0ac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14c3e0ac_1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14c3e0ac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Robo Sapiens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Receiver</a:t>
            </a:r>
            <a:r>
              <a:rPr lang="en"/>
              <a:t> Bot</a:t>
            </a:r>
            <a:endParaRPr/>
          </a:p>
        </p:txBody>
      </p:sp>
      <p:pic>
        <p:nvPicPr>
          <p:cNvPr id="121" name="Google Shape;121;p22"/>
          <p:cNvPicPr preferRelativeResize="0"/>
          <p:nvPr/>
        </p:nvPicPr>
        <p:blipFill rotWithShape="1">
          <a:blip r:embed="rId3">
            <a:alphaModFix/>
          </a:blip>
          <a:srcRect b="31356" l="0" r="0" t="0"/>
          <a:stretch/>
        </p:blipFill>
        <p:spPr>
          <a:xfrm>
            <a:off x="2834285" y="0"/>
            <a:ext cx="658368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Cost</a:t>
            </a:r>
            <a:endParaRPr/>
          </a:p>
        </p:txBody>
      </p:sp>
      <p:graphicFrame>
        <p:nvGraphicFramePr>
          <p:cNvPr id="127" name="Google Shape;127;p23"/>
          <p:cNvGraphicFramePr/>
          <p:nvPr/>
        </p:nvGraphicFramePr>
        <p:xfrm>
          <a:off x="1231725" y="1350250"/>
          <a:ext cx="3000000" cy="3000000"/>
        </p:xfrm>
        <a:graphic>
          <a:graphicData uri="http://schemas.openxmlformats.org/drawingml/2006/table">
            <a:tbl>
              <a:tblPr>
                <a:noFill/>
                <a:tableStyleId>{D26E6E32-8AA0-4AEE-9B01-63990B36FFDF}</a:tableStyleId>
              </a:tblPr>
              <a:tblGrid>
                <a:gridCol w="2971800"/>
                <a:gridCol w="2971800"/>
              </a:tblGrid>
              <a:tr h="100000">
                <a:tc>
                  <a:txBody>
                    <a:bodyPr/>
                    <a:lstStyle/>
                    <a:p>
                      <a:pPr indent="0" lvl="0" marL="0" rtl="0" algn="l">
                        <a:spcBef>
                          <a:spcPts val="0"/>
                        </a:spcBef>
                        <a:spcAft>
                          <a:spcPts val="0"/>
                        </a:spcAft>
                        <a:buNone/>
                      </a:pPr>
                      <a:r>
                        <a:rPr b="1" lang="en" sz="1100"/>
                        <a:t>                         Components</a:t>
                      </a:r>
                      <a:endParaRPr b="1" sz="1100"/>
                    </a:p>
                  </a:txBody>
                  <a:tcPr marT="63500" marB="63500" marR="63500" marL="63500"/>
                </a:tc>
                <a:tc>
                  <a:txBody>
                    <a:bodyPr/>
                    <a:lstStyle/>
                    <a:p>
                      <a:pPr indent="0" lvl="0" marL="0" rtl="0" algn="l">
                        <a:spcBef>
                          <a:spcPts val="0"/>
                        </a:spcBef>
                        <a:spcAft>
                          <a:spcPts val="0"/>
                        </a:spcAft>
                        <a:buNone/>
                      </a:pPr>
                      <a:r>
                        <a:rPr lang="en" sz="1100"/>
                        <a:t>                   </a:t>
                      </a:r>
                      <a:r>
                        <a:rPr b="1" lang="en" sz="1100"/>
                        <a:t>Estimated Price(in Rs.)</a:t>
                      </a:r>
                      <a:endParaRPr b="1" sz="1100"/>
                    </a:p>
                  </a:txBody>
                  <a:tcPr marT="63500" marB="63500" marR="63500" marL="63500"/>
                </a:tc>
              </a:tr>
              <a:tr h="12700">
                <a:tc>
                  <a:txBody>
                    <a:bodyPr/>
                    <a:lstStyle/>
                    <a:p>
                      <a:pPr indent="0" lvl="0" marL="0" rtl="0" algn="l">
                        <a:spcBef>
                          <a:spcPts val="0"/>
                        </a:spcBef>
                        <a:spcAft>
                          <a:spcPts val="0"/>
                        </a:spcAft>
                        <a:buNone/>
                      </a:pPr>
                      <a:r>
                        <a:rPr b="1" lang="en" sz="1100"/>
                        <a:t>Raspberry Pi</a:t>
                      </a:r>
                      <a:endParaRPr b="1" sz="1100"/>
                    </a:p>
                  </a:txBody>
                  <a:tcPr marT="63500" marB="63500" marR="63500" marL="63500"/>
                </a:tc>
                <a:tc>
                  <a:txBody>
                    <a:bodyPr/>
                    <a:lstStyle/>
                    <a:p>
                      <a:pPr indent="0" lvl="0" marL="0" rtl="0" algn="l">
                        <a:spcBef>
                          <a:spcPts val="0"/>
                        </a:spcBef>
                        <a:spcAft>
                          <a:spcPts val="0"/>
                        </a:spcAft>
                        <a:buNone/>
                      </a:pPr>
                      <a:r>
                        <a:rPr b="1" lang="en" sz="1100"/>
                        <a:t>3000 X 1</a:t>
                      </a:r>
                      <a:endParaRPr b="1" sz="1100"/>
                    </a:p>
                  </a:txBody>
                  <a:tcPr marT="63500" marB="63500" marR="63500" marL="63500"/>
                </a:tc>
              </a:tr>
              <a:tr h="12700">
                <a:tc>
                  <a:txBody>
                    <a:bodyPr/>
                    <a:lstStyle/>
                    <a:p>
                      <a:pPr indent="0" lvl="0" marL="0" rtl="0" algn="l">
                        <a:spcBef>
                          <a:spcPts val="0"/>
                        </a:spcBef>
                        <a:spcAft>
                          <a:spcPts val="0"/>
                        </a:spcAft>
                        <a:buNone/>
                      </a:pPr>
                      <a:r>
                        <a:rPr b="1" lang="en" sz="1100"/>
                        <a:t>Raspberry Pi 5MP Camera Module</a:t>
                      </a:r>
                      <a:endParaRPr b="1" sz="1100"/>
                    </a:p>
                  </a:txBody>
                  <a:tcPr marT="63500" marB="63500" marR="63500" marL="63500"/>
                </a:tc>
                <a:tc>
                  <a:txBody>
                    <a:bodyPr/>
                    <a:lstStyle/>
                    <a:p>
                      <a:pPr indent="0" lvl="0" marL="0" rtl="0" algn="l">
                        <a:spcBef>
                          <a:spcPts val="0"/>
                        </a:spcBef>
                        <a:spcAft>
                          <a:spcPts val="0"/>
                        </a:spcAft>
                        <a:buNone/>
                      </a:pPr>
                      <a:r>
                        <a:rPr b="1" lang="en" sz="1100"/>
                        <a:t>450 X 2</a:t>
                      </a:r>
                      <a:endParaRPr b="1" sz="1100"/>
                    </a:p>
                  </a:txBody>
                  <a:tcPr marT="63500" marB="63500" marR="63500" marL="63500"/>
                </a:tc>
              </a:tr>
              <a:tr h="12700">
                <a:tc>
                  <a:txBody>
                    <a:bodyPr/>
                    <a:lstStyle/>
                    <a:p>
                      <a:pPr indent="0" lvl="0" marL="0" rtl="0" algn="l">
                        <a:spcBef>
                          <a:spcPts val="0"/>
                        </a:spcBef>
                        <a:spcAft>
                          <a:spcPts val="0"/>
                        </a:spcAft>
                        <a:buNone/>
                      </a:pPr>
                      <a:r>
                        <a:rPr b="1" lang="en" sz="1100"/>
                        <a:t>Motor Driver</a:t>
                      </a:r>
                      <a:endParaRPr b="1" sz="1100"/>
                    </a:p>
                  </a:txBody>
                  <a:tcPr marT="63500" marB="63500" marR="63500" marL="63500"/>
                </a:tc>
                <a:tc>
                  <a:txBody>
                    <a:bodyPr/>
                    <a:lstStyle/>
                    <a:p>
                      <a:pPr indent="0" lvl="0" marL="0" rtl="0" algn="l">
                        <a:spcBef>
                          <a:spcPts val="0"/>
                        </a:spcBef>
                        <a:spcAft>
                          <a:spcPts val="0"/>
                        </a:spcAft>
                        <a:buNone/>
                      </a:pPr>
                      <a:r>
                        <a:rPr b="1" lang="en" sz="1100"/>
                        <a:t>125 X 4</a:t>
                      </a:r>
                      <a:endParaRPr b="1" sz="1100"/>
                    </a:p>
                  </a:txBody>
                  <a:tcPr marT="63500" marB="63500" marR="63500" marL="63500"/>
                </a:tc>
              </a:tr>
              <a:tr h="12700">
                <a:tc>
                  <a:txBody>
                    <a:bodyPr/>
                    <a:lstStyle/>
                    <a:p>
                      <a:pPr indent="0" lvl="0" marL="0" rtl="0" algn="l">
                        <a:spcBef>
                          <a:spcPts val="0"/>
                        </a:spcBef>
                        <a:spcAft>
                          <a:spcPts val="0"/>
                        </a:spcAft>
                        <a:buNone/>
                      </a:pPr>
                      <a:r>
                        <a:rPr b="1" lang="en" sz="1100"/>
                        <a:t>Arduino Mega Board</a:t>
                      </a:r>
                      <a:endParaRPr b="1" sz="1100"/>
                    </a:p>
                  </a:txBody>
                  <a:tcPr marT="63500" marB="63500" marR="63500" marL="63500"/>
                </a:tc>
                <a:tc>
                  <a:txBody>
                    <a:bodyPr/>
                    <a:lstStyle/>
                    <a:p>
                      <a:pPr indent="0" lvl="0" marL="0" rtl="0" algn="l">
                        <a:spcBef>
                          <a:spcPts val="0"/>
                        </a:spcBef>
                        <a:spcAft>
                          <a:spcPts val="0"/>
                        </a:spcAft>
                        <a:buNone/>
                      </a:pPr>
                      <a:r>
                        <a:rPr b="1" lang="en" sz="1100"/>
                        <a:t>1000 X 1</a:t>
                      </a:r>
                      <a:endParaRPr b="1" sz="1100"/>
                    </a:p>
                  </a:txBody>
                  <a:tcPr marT="63500" marB="63500" marR="63500" marL="63500"/>
                </a:tc>
              </a:tr>
              <a:tr h="12700">
                <a:tc>
                  <a:txBody>
                    <a:bodyPr/>
                    <a:lstStyle/>
                    <a:p>
                      <a:pPr indent="0" lvl="0" marL="0" rtl="0" algn="l">
                        <a:spcBef>
                          <a:spcPts val="0"/>
                        </a:spcBef>
                        <a:spcAft>
                          <a:spcPts val="0"/>
                        </a:spcAft>
                        <a:buNone/>
                      </a:pPr>
                      <a:r>
                        <a:rPr b="1" lang="en" sz="1100"/>
                        <a:t>Jumper Wires</a:t>
                      </a:r>
                      <a:endParaRPr b="1" sz="1100"/>
                    </a:p>
                  </a:txBody>
                  <a:tcPr marT="63500" marB="63500" marR="63500" marL="63500"/>
                </a:tc>
                <a:tc>
                  <a:txBody>
                    <a:bodyPr/>
                    <a:lstStyle/>
                    <a:p>
                      <a:pPr indent="0" lvl="0" marL="0" rtl="0" algn="l">
                        <a:spcBef>
                          <a:spcPts val="0"/>
                        </a:spcBef>
                        <a:spcAft>
                          <a:spcPts val="0"/>
                        </a:spcAft>
                        <a:buNone/>
                      </a:pPr>
                      <a:r>
                        <a:rPr b="1" lang="en" sz="1100"/>
                        <a:t>150 X 1</a:t>
                      </a:r>
                      <a:endParaRPr b="1" sz="1100"/>
                    </a:p>
                  </a:txBody>
                  <a:tcPr marT="63500" marB="63500" marR="63500" marL="63500"/>
                </a:tc>
              </a:tr>
              <a:tr h="12700">
                <a:tc>
                  <a:txBody>
                    <a:bodyPr/>
                    <a:lstStyle/>
                    <a:p>
                      <a:pPr indent="0" lvl="0" marL="0" rtl="0" algn="l">
                        <a:spcBef>
                          <a:spcPts val="0"/>
                        </a:spcBef>
                        <a:spcAft>
                          <a:spcPts val="0"/>
                        </a:spcAft>
                        <a:buNone/>
                      </a:pPr>
                      <a:r>
                        <a:rPr b="1" lang="en" sz="1100"/>
                        <a:t>Motors</a:t>
                      </a:r>
                      <a:endParaRPr b="1" sz="1100"/>
                    </a:p>
                  </a:txBody>
                  <a:tcPr marT="63500" marB="63500" marR="63500" marL="63500"/>
                </a:tc>
                <a:tc>
                  <a:txBody>
                    <a:bodyPr/>
                    <a:lstStyle/>
                    <a:p>
                      <a:pPr indent="0" lvl="0" marL="0" rtl="0" algn="l">
                        <a:spcBef>
                          <a:spcPts val="0"/>
                        </a:spcBef>
                        <a:spcAft>
                          <a:spcPts val="0"/>
                        </a:spcAft>
                        <a:buNone/>
                      </a:pPr>
                      <a:r>
                        <a:rPr b="1" lang="en" sz="1100"/>
                        <a:t>200 X 14</a:t>
                      </a:r>
                      <a:endParaRPr b="1" sz="1100"/>
                    </a:p>
                  </a:txBody>
                  <a:tcPr marT="63500" marB="63500" marR="63500" marL="63500"/>
                </a:tc>
              </a:tr>
              <a:tr h="12700">
                <a:tc>
                  <a:txBody>
                    <a:bodyPr/>
                    <a:lstStyle/>
                    <a:p>
                      <a:pPr indent="0" lvl="0" marL="0" rtl="0" algn="l">
                        <a:spcBef>
                          <a:spcPts val="0"/>
                        </a:spcBef>
                        <a:spcAft>
                          <a:spcPts val="0"/>
                        </a:spcAft>
                        <a:buNone/>
                      </a:pPr>
                      <a:r>
                        <a:rPr b="1" lang="en" sz="1100"/>
                        <a:t>IR Sensors</a:t>
                      </a:r>
                      <a:endParaRPr b="1" sz="1100"/>
                    </a:p>
                  </a:txBody>
                  <a:tcPr marT="63500" marB="63500" marR="63500" marL="63500"/>
                </a:tc>
                <a:tc>
                  <a:txBody>
                    <a:bodyPr/>
                    <a:lstStyle/>
                    <a:p>
                      <a:pPr indent="0" lvl="0" marL="0" rtl="0" algn="l">
                        <a:spcBef>
                          <a:spcPts val="0"/>
                        </a:spcBef>
                        <a:spcAft>
                          <a:spcPts val="0"/>
                        </a:spcAft>
                        <a:buNone/>
                      </a:pPr>
                      <a:r>
                        <a:rPr b="1" lang="en" sz="1100"/>
                        <a:t>45 X 1</a:t>
                      </a:r>
                      <a:endParaRPr b="1" sz="1100"/>
                    </a:p>
                  </a:txBody>
                  <a:tcPr marT="63500" marB="63500" marR="63500" marL="63500"/>
                </a:tc>
              </a:tr>
              <a:tr h="12700">
                <a:tc>
                  <a:txBody>
                    <a:bodyPr/>
                    <a:lstStyle/>
                    <a:p>
                      <a:pPr indent="0" lvl="0" marL="0" rtl="0" algn="l">
                        <a:spcBef>
                          <a:spcPts val="0"/>
                        </a:spcBef>
                        <a:spcAft>
                          <a:spcPts val="0"/>
                        </a:spcAft>
                        <a:buNone/>
                      </a:pPr>
                      <a:r>
                        <a:rPr b="1" lang="en" sz="1100"/>
                        <a:t>Multi Camera Adapter Board</a:t>
                      </a:r>
                      <a:endParaRPr b="1" sz="1100"/>
                    </a:p>
                  </a:txBody>
                  <a:tcPr marT="63500" marB="63500" marR="63500" marL="63500"/>
                </a:tc>
                <a:tc>
                  <a:txBody>
                    <a:bodyPr/>
                    <a:lstStyle/>
                    <a:p>
                      <a:pPr indent="0" lvl="0" marL="0" rtl="0" algn="l">
                        <a:spcBef>
                          <a:spcPts val="0"/>
                        </a:spcBef>
                        <a:spcAft>
                          <a:spcPts val="0"/>
                        </a:spcAft>
                        <a:buNone/>
                      </a:pPr>
                      <a:r>
                        <a:rPr b="1" lang="en" sz="1100"/>
                        <a:t>500 X 1</a:t>
                      </a:r>
                      <a:endParaRPr b="1" sz="1100"/>
                    </a:p>
                  </a:txBody>
                  <a:tcPr marT="63500" marB="63500" marR="63500" marL="63500"/>
                </a:tc>
              </a:tr>
              <a:tr h="12700">
                <a:tc>
                  <a:txBody>
                    <a:bodyPr/>
                    <a:lstStyle/>
                    <a:p>
                      <a:pPr indent="0" lvl="0" marL="0" rtl="0" algn="l">
                        <a:spcBef>
                          <a:spcPts val="0"/>
                        </a:spcBef>
                        <a:spcAft>
                          <a:spcPts val="0"/>
                        </a:spcAft>
                        <a:buNone/>
                      </a:pPr>
                      <a:r>
                        <a:rPr b="1" lang="en" sz="1100"/>
                        <a:t>B</a:t>
                      </a:r>
                      <a:r>
                        <a:rPr b="1" lang="en" sz="1100"/>
                        <a:t>atteries</a:t>
                      </a:r>
                      <a:endParaRPr b="1" sz="1100"/>
                    </a:p>
                  </a:txBody>
                  <a:tcPr marT="63500" marB="63500" marR="63500" marL="63500"/>
                </a:tc>
                <a:tc>
                  <a:txBody>
                    <a:bodyPr/>
                    <a:lstStyle/>
                    <a:p>
                      <a:pPr indent="0" lvl="0" marL="0" rtl="0" algn="l">
                        <a:spcBef>
                          <a:spcPts val="0"/>
                        </a:spcBef>
                        <a:spcAft>
                          <a:spcPts val="0"/>
                        </a:spcAft>
                        <a:buNone/>
                      </a:pPr>
                      <a:r>
                        <a:rPr b="1" lang="en" sz="1100"/>
                        <a:t>30 X 2</a:t>
                      </a:r>
                      <a:endParaRPr b="1" sz="1100"/>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8895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a:t>
            </a:r>
            <a:endParaRPr/>
          </a:p>
        </p:txBody>
      </p:sp>
      <p:sp>
        <p:nvSpPr>
          <p:cNvPr id="72" name="Google Shape;72;p14"/>
          <p:cNvSpPr txBox="1"/>
          <p:nvPr>
            <p:ph idx="1" type="body"/>
          </p:nvPr>
        </p:nvSpPr>
        <p:spPr>
          <a:xfrm>
            <a:off x="184700" y="2168025"/>
            <a:ext cx="8520600" cy="13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Our solution consists of two bots to automate the loading and unloading process. One bot picks up the parcel from the truck and the other takes the parcel and sorts it based on the barcode printed on it.</a:t>
            </a:r>
            <a:endParaRPr sz="2000">
              <a:solidFill>
                <a:srgbClr val="000000"/>
              </a:solidFill>
              <a:latin typeface="Arial"/>
              <a:ea typeface="Arial"/>
              <a:cs typeface="Arial"/>
              <a:sym typeface="Arial"/>
            </a:endParaRPr>
          </a:p>
          <a:p>
            <a:pPr indent="0" lvl="0" marL="0" rtl="0" algn="l">
              <a:spcBef>
                <a:spcPts val="0"/>
              </a:spcBef>
              <a:spcAft>
                <a:spcPts val="1600"/>
              </a:spcAft>
              <a:buNone/>
            </a:pPr>
            <a:r>
              <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Workflow</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5"/>
          <p:cNvPicPr preferRelativeResize="0"/>
          <p:nvPr/>
        </p:nvPicPr>
        <p:blipFill>
          <a:blip r:embed="rId3">
            <a:alphaModFix/>
          </a:blip>
          <a:stretch>
            <a:fillRect/>
          </a:stretch>
        </p:blipFill>
        <p:spPr>
          <a:xfrm>
            <a:off x="1899950" y="1284138"/>
            <a:ext cx="5610225" cy="326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85" name="Google Shape;85;p16"/>
          <p:cNvSpPr txBox="1"/>
          <p:nvPr>
            <p:ph idx="1" type="body"/>
          </p:nvPr>
        </p:nvSpPr>
        <p:spPr>
          <a:xfrm>
            <a:off x="746250" y="1382007"/>
            <a:ext cx="7651500" cy="3131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rgbClr val="000000"/>
                </a:solidFill>
                <a:latin typeface="Arial"/>
                <a:ea typeface="Arial"/>
                <a:cs typeface="Arial"/>
                <a:sym typeface="Arial"/>
              </a:rPr>
              <a:t>To automate the loading and unloading process, our solution consists of two robots to perform the given task. The first robot picks up the highest parcel from those piled up in the truck in multiple rows. It then rotates orthogonally and handovers the parcel to another bot standing beside it. The second bot has a cart like structure open at one end. It has cameras installed on all of its faces so as to detect and analyze the barcode which can be present on any of its faces. Using neural networks and machine learning algorithms, it analyses the barcode and then sorts it accordingly and puts them in cart A,B or C after travelling 50 metres from its initial point.</a:t>
            </a:r>
            <a:endParaRPr b="1"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91" name="Google Shape;91;p17"/>
          <p:cNvSpPr txBox="1"/>
          <p:nvPr>
            <p:ph idx="1" type="body"/>
          </p:nvPr>
        </p:nvSpPr>
        <p:spPr>
          <a:xfrm>
            <a:off x="311700" y="12787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Process:</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first bot detects the height of the parcel stack using an IR sensors and picks up the highest parcel.</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It then places the parcel on a transparent table in bot 2 and then the lid of bot 2 is closed.</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Bot 2 has two moving cameras placed horizontally and vertical to detect the barcode from right to left and top to bottom respectively.</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After detecting the barcode,  the second bot moves through an angle to place the parcel in the respective cart.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After that , it will retrace its path and continue the process.</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of Picker Bot</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Uses 1 IR sensors to detect height and size of object.</a:t>
            </a:r>
            <a:endParaRPr/>
          </a:p>
          <a:p>
            <a:pPr indent="-342900" lvl="0" marL="457200" rtl="0" algn="l">
              <a:spcBef>
                <a:spcPts val="0"/>
              </a:spcBef>
              <a:spcAft>
                <a:spcPts val="0"/>
              </a:spcAft>
              <a:buSzPts val="1800"/>
              <a:buAutoNum type="arabicPeriod"/>
            </a:pPr>
            <a:r>
              <a:rPr lang="en"/>
              <a:t>Reaches max. height of the pile.  (constraints)</a:t>
            </a:r>
            <a:endParaRPr/>
          </a:p>
          <a:p>
            <a:pPr indent="-342900" lvl="0" marL="457200" rtl="0" algn="l">
              <a:spcBef>
                <a:spcPts val="0"/>
              </a:spcBef>
              <a:spcAft>
                <a:spcPts val="0"/>
              </a:spcAft>
              <a:buSzPts val="1800"/>
              <a:buAutoNum type="arabicPeriod"/>
            </a:pPr>
            <a:r>
              <a:rPr lang="en"/>
              <a:t>Once it reaches at top, two arms extends 1 meter apart.</a:t>
            </a:r>
            <a:endParaRPr/>
          </a:p>
          <a:p>
            <a:pPr indent="-342900" lvl="0" marL="457200" rtl="0" algn="l">
              <a:spcBef>
                <a:spcPts val="0"/>
              </a:spcBef>
              <a:spcAft>
                <a:spcPts val="0"/>
              </a:spcAft>
              <a:buSzPts val="1800"/>
              <a:buAutoNum type="arabicPeriod"/>
            </a:pPr>
            <a:r>
              <a:rPr lang="en"/>
              <a:t>Both arms contain 2 IRs which helps to estimate size of object.</a:t>
            </a:r>
            <a:endParaRPr/>
          </a:p>
          <a:p>
            <a:pPr indent="-342900" lvl="0" marL="457200" rtl="0" algn="l">
              <a:spcBef>
                <a:spcPts val="0"/>
              </a:spcBef>
              <a:spcAft>
                <a:spcPts val="0"/>
              </a:spcAft>
              <a:buSzPts val="1800"/>
              <a:buAutoNum type="arabicPeriod"/>
            </a:pPr>
            <a:r>
              <a:rPr lang="en"/>
              <a:t>After knowing 2 arms picks the parcel and comes down and places to the second bot.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of </a:t>
            </a:r>
            <a:r>
              <a:rPr lang="en"/>
              <a:t>receiver</a:t>
            </a:r>
            <a:r>
              <a:rPr lang="en"/>
              <a:t> Bot</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It has a cube shaped chamber such that one face of it opens using IR.</a:t>
            </a:r>
            <a:endParaRPr/>
          </a:p>
          <a:p>
            <a:pPr indent="-342900" lvl="0" marL="457200" rtl="0" algn="l">
              <a:spcBef>
                <a:spcPts val="0"/>
              </a:spcBef>
              <a:spcAft>
                <a:spcPts val="0"/>
              </a:spcAft>
              <a:buSzPts val="1800"/>
              <a:buAutoNum type="arabicPeriod"/>
            </a:pPr>
            <a:r>
              <a:rPr lang="en"/>
              <a:t>Then, there are 2 cameras placed horizontally and vertically to detect bar code.</a:t>
            </a:r>
            <a:endParaRPr/>
          </a:p>
          <a:p>
            <a:pPr indent="-342900" lvl="0" marL="457200" rtl="0" algn="l">
              <a:spcBef>
                <a:spcPts val="0"/>
              </a:spcBef>
              <a:spcAft>
                <a:spcPts val="0"/>
              </a:spcAft>
              <a:buSzPts val="1800"/>
              <a:buAutoNum type="arabicPeriod"/>
            </a:pPr>
            <a:r>
              <a:rPr lang="en"/>
              <a:t>After detecting barcode, the bot rotates 30 degrees or 60 degrees or 90 degrees.</a:t>
            </a:r>
            <a:endParaRPr/>
          </a:p>
          <a:p>
            <a:pPr indent="-342900" lvl="0" marL="457200" rtl="0" algn="l">
              <a:spcBef>
                <a:spcPts val="0"/>
              </a:spcBef>
              <a:spcAft>
                <a:spcPts val="0"/>
              </a:spcAft>
              <a:buSzPts val="1800"/>
              <a:buAutoNum type="arabicPeriod"/>
            </a:pPr>
            <a:r>
              <a:rPr lang="en"/>
              <a:t>And it reaches to the carts and drops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340400" y="12705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pic>
        <p:nvPicPr>
          <p:cNvPr id="109" name="Google Shape;109;p20"/>
          <p:cNvPicPr preferRelativeResize="0"/>
          <p:nvPr/>
        </p:nvPicPr>
        <p:blipFill>
          <a:blip r:embed="rId3">
            <a:alphaModFix/>
          </a:blip>
          <a:stretch>
            <a:fillRect/>
          </a:stretch>
        </p:blipFill>
        <p:spPr>
          <a:xfrm>
            <a:off x="3594100" y="151000"/>
            <a:ext cx="3505200" cy="484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Picker Bot</a:t>
            </a:r>
            <a:endParaRPr/>
          </a:p>
        </p:txBody>
      </p:sp>
      <p:pic>
        <p:nvPicPr>
          <p:cNvPr id="115" name="Google Shape;115;p21"/>
          <p:cNvPicPr preferRelativeResize="0"/>
          <p:nvPr/>
        </p:nvPicPr>
        <p:blipFill rotWithShape="1">
          <a:blip r:embed="rId3">
            <a:alphaModFix/>
          </a:blip>
          <a:srcRect b="29133" l="-1409" r="0" t="0"/>
          <a:stretch/>
        </p:blipFill>
        <p:spPr>
          <a:xfrm>
            <a:off x="2990425" y="137863"/>
            <a:ext cx="5467776" cy="4613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