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05" r:id="rId5"/>
    <p:sldId id="296" r:id="rId6"/>
    <p:sldId id="317" r:id="rId7"/>
    <p:sldId id="306" r:id="rId8"/>
    <p:sldId id="319" r:id="rId9"/>
    <p:sldId id="318" r:id="rId10"/>
    <p:sldId id="320" r:id="rId11"/>
    <p:sldId id="321" r:id="rId12"/>
    <p:sldId id="322" r:id="rId13"/>
    <p:sldId id="323" r:id="rId14"/>
    <p:sldId id="327" r:id="rId15"/>
    <p:sldId id="328" r:id="rId16"/>
    <p:sldId id="324" r:id="rId17"/>
    <p:sldId id="325" r:id="rId18"/>
    <p:sldId id="326" r:id="rId19"/>
    <p:sldId id="31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8D6"/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2698" y="2537927"/>
            <a:ext cx="4786604" cy="1250302"/>
          </a:xfrm>
        </p:spPr>
        <p:txBody>
          <a:bodyPr anchor="ctr"/>
          <a:lstStyle/>
          <a:p>
            <a:r>
              <a:rPr lang="en-US" sz="4000" dirty="0"/>
              <a:t>Stock Market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4503078" y="4627984"/>
            <a:ext cx="2999232" cy="24296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4A64-2C2A-E305-CB60-27A38833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0486" y="397031"/>
            <a:ext cx="3749040" cy="73197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Highest Market Cap</a:t>
            </a:r>
            <a:endParaRPr lang="en-IN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73234-B122-E3BF-6FEC-1F5E7429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DD163-6008-036C-2F1E-CA255057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0C4DA5-E16F-810D-13B3-5C79E5980A2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62474" y="1722911"/>
            <a:ext cx="5122506" cy="341217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C4A74D-F6A7-9F23-C6BC-9A4CCBE1F0BF}"/>
              </a:ext>
            </a:extLst>
          </p:cNvPr>
          <p:cNvSpPr txBox="1"/>
          <p:nvPr/>
        </p:nvSpPr>
        <p:spPr>
          <a:xfrm>
            <a:off x="7641771" y="1296955"/>
            <a:ext cx="397484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Observation</a:t>
            </a:r>
            <a:r>
              <a:rPr lang="en-US" dirty="0"/>
              <a:t> 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MSFT has highest market cap of 44317 Billion.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AMZN has lower market cap compared to other stocks.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FB and AAPL has nearly same market cap.</a:t>
            </a:r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59178F-242E-685C-6AF0-87DA6F072269}"/>
              </a:ext>
            </a:extLst>
          </p:cNvPr>
          <p:cNvSpPr txBox="1"/>
          <p:nvPr/>
        </p:nvSpPr>
        <p:spPr>
          <a:xfrm>
            <a:off x="7641771" y="3517641"/>
            <a:ext cx="374904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Conclusion</a:t>
            </a:r>
            <a:r>
              <a:rPr lang="en-US" dirty="0"/>
              <a:t> 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MSFT provide better stability and liquidity to stocks.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MSFT has highest Stock market value.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AMZN has lowest stock market value compared to other 4 stocks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565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2B58-034D-3CC8-28AB-C6BF9037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520" y="149535"/>
            <a:ext cx="4465320" cy="703905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Stock With Buy , Sell &amp; Hold Signals</a:t>
            </a:r>
            <a:endParaRPr lang="en-IN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F4ADB-B505-34F0-3455-FF364066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ECF1A-1DA4-FC32-23B1-CAE438FE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847BD3-5320-43B0-370A-684A63B807E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867747" y="597159"/>
            <a:ext cx="4385388" cy="566368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9566CC-8072-4BBB-FD7A-97544808AFD6}"/>
              </a:ext>
            </a:extLst>
          </p:cNvPr>
          <p:cNvSpPr txBox="1"/>
          <p:nvPr/>
        </p:nvSpPr>
        <p:spPr>
          <a:xfrm>
            <a:off x="7585788" y="942392"/>
            <a:ext cx="42150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Observation</a:t>
            </a:r>
            <a:r>
              <a:rPr lang="en-US" sz="2400" dirty="0"/>
              <a:t> : </a:t>
            </a:r>
          </a:p>
          <a:p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need to observe RSI values and MACD values for determining the status of stock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max number of stock to hold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all stocks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AAPL , GOOGL , AMZN , FB , MSFT.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D8DFF-BEEE-A88F-610C-E17B9981F1AA}"/>
              </a:ext>
            </a:extLst>
          </p:cNvPr>
          <p:cNvSpPr txBox="1"/>
          <p:nvPr/>
        </p:nvSpPr>
        <p:spPr>
          <a:xfrm>
            <a:off x="7702057" y="3428999"/>
            <a:ext cx="3732245" cy="225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Conclusion</a:t>
            </a:r>
            <a:r>
              <a:rPr lang="en-US" dirty="0"/>
              <a:t> 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stocks with hold status has max numbers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AAPL , GOOGL , AMZN , FB , MSFT.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stocks which we can buy &amp; gain profits or stocks to put on hold compared to selling which is very less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37937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E6B8-BB3F-C7EA-78FA-0734E4F7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Problem Solving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D61389-E767-7DF2-C696-92EE6F186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94543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Our team convened a comprehensive meeting to address challenges encountered during the process of importing MYSQL data into Power BI and </a:t>
            </a:r>
            <a:r>
              <a:rPr lang="en-US" sz="2000" dirty="0" err="1"/>
              <a:t>Tableau,Through</a:t>
            </a:r>
            <a:r>
              <a:rPr lang="en-US" sz="2000" dirty="0"/>
              <a:t> collaborative efforts, we strategized solutions to streamline and facilitate the data integration seamlessly.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 KPI 6 we faced difficulty for using the criteria that are given for are selling &amp; buying Signal of stocks that MACD &amp; RSI value is used for selling &amp; buying &amp; how that should be implemented in table to fetch the data.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55297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AFD02C-7B67-39DF-F559-7482B08F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23173F-4FAC-1F27-EBF1-EC2B48B4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E25C15-3FFF-9C44-3E64-02609A6E8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22" y="956705"/>
            <a:ext cx="11653186" cy="5282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E5B60E-B8DE-42B3-271C-3FE34CD2FA33}"/>
              </a:ext>
            </a:extLst>
          </p:cNvPr>
          <p:cNvSpPr txBox="1"/>
          <p:nvPr/>
        </p:nvSpPr>
        <p:spPr>
          <a:xfrm>
            <a:off x="3963955" y="142478"/>
            <a:ext cx="4264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EXCEL DASHBOARD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228275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8CC575-2382-D366-D076-A5762DAF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82DCB2-E6D2-5019-4B4C-A92CE9A0A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53DB6-780B-A88B-DA79-D8EBC4733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39" y="942393"/>
            <a:ext cx="11010122" cy="5309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70FCA2-B42C-38D9-52C9-1897D82D4F53}"/>
              </a:ext>
            </a:extLst>
          </p:cNvPr>
          <p:cNvSpPr txBox="1"/>
          <p:nvPr/>
        </p:nvSpPr>
        <p:spPr>
          <a:xfrm>
            <a:off x="3147526" y="136525"/>
            <a:ext cx="5896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TABLEAU DASHBOARD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41333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00852A-93D3-3FB4-8092-69A1FC56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A854AF-2F47-6720-4D82-8618C86C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C2D0B4-8AAD-7E7E-EC36-1EB9AF82B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6" y="1082350"/>
            <a:ext cx="11374017" cy="5273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741E8B-8701-5D9A-06CF-FF8AB29B8D55}"/>
              </a:ext>
            </a:extLst>
          </p:cNvPr>
          <p:cNvSpPr txBox="1"/>
          <p:nvPr/>
        </p:nvSpPr>
        <p:spPr>
          <a:xfrm>
            <a:off x="3567404" y="345233"/>
            <a:ext cx="5057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POWER BI DASHBOARD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978671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Agenda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Gill Sans Nova Light" panose="020B0302020104020203" pitchFamily="34" charset="0"/>
                <a:cs typeface="Calibri"/>
              </a:rPr>
              <a:t>Team Members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3"/>
                </a:solidFill>
                <a:latin typeface="Gill Sans Nova Light" panose="020B0302020104020203" pitchFamily="34" charset="0"/>
                <a:cs typeface="Calibri"/>
              </a:rPr>
              <a:t>Objective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Gill Sans Nova Light" panose="020B0302020104020203" pitchFamily="34" charset="0"/>
                <a:cs typeface="Calibri"/>
              </a:rPr>
              <a:t>KPI’s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3"/>
                </a:solidFill>
                <a:latin typeface="Gill Sans Nova Light" panose="020B0302020104020203" pitchFamily="34" charset="0"/>
                <a:cs typeface="Calibri"/>
              </a:rPr>
              <a:t>Dashboard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9C2089-5B45-6CB0-B779-A14ADA4337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5000" dirty="0"/>
              <a:t>T</a:t>
            </a:r>
            <a:endParaRPr lang="en-IN" sz="25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3235B-D271-C1B9-D6CA-33BDD975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F2551-E7B5-BE3A-C0CA-D9D20069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FE91A-808E-56BB-B1B3-4ADCD22E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7FFFC2-1124-5CB9-50BE-4EB8F27FC78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Priti </a:t>
            </a:r>
            <a:r>
              <a:rPr lang="en-US" sz="1800" dirty="0" err="1"/>
              <a:t>Vartak</a:t>
            </a: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 err="1"/>
              <a:t>Laxmanan</a:t>
            </a:r>
            <a:r>
              <a:rPr lang="en-US" sz="1800" dirty="0"/>
              <a:t> Rishikesh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Md Kashif Akhtar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Pallavi Bajaj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Akash </a:t>
            </a:r>
            <a:r>
              <a:rPr lang="en-US" sz="1800" dirty="0" err="1"/>
              <a:t>Lomate</a:t>
            </a: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Devesh </a:t>
            </a:r>
            <a:r>
              <a:rPr lang="en-US" sz="1800" dirty="0" err="1"/>
              <a:t>Mehare</a:t>
            </a: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 err="1"/>
              <a:t>Sindhuja</a:t>
            </a:r>
            <a:r>
              <a:rPr lang="en-US" sz="1800" dirty="0"/>
              <a:t> Murugesan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Sachin Wankhede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533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064063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1864256"/>
          </a:xfrm>
        </p:spPr>
        <p:txBody>
          <a:bodyPr/>
          <a:lstStyle/>
          <a:p>
            <a:r>
              <a:rPr lang="en-US" dirty="0"/>
              <a:t>Utilizing comprehensive stock market data to derive valuable insights and patterns, empowering informed decision-making for potential stock purchases, sales, or holdings. This analysis aims to equip stakeholders with actionable information, fostering a strategic approach to optimize investment choices and maximize returns in alignment with company goals..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D0CC-3677-2DE0-594F-6B4B8EB3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16" y="2404872"/>
            <a:ext cx="8174651" cy="1234067"/>
          </a:xfrm>
        </p:spPr>
        <p:txBody>
          <a:bodyPr anchor="ctr"/>
          <a:lstStyle/>
          <a:p>
            <a:r>
              <a:rPr lang="en-US" dirty="0"/>
              <a:t>Key Performance Indicators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BA303-A6B8-B0B1-E30A-EE7312B98F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6D9101-D011-66E5-503D-BDD435D6E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21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2F59E7A-80F1-36E2-068B-529D66E34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7072" y="652861"/>
            <a:ext cx="4780771" cy="109804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Average Daily Trading Volume</a:t>
            </a:r>
            <a:endParaRPr lang="en-IN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D4004-D68C-7B7A-066A-C872FD08D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ABED678-68D6-38A6-DADC-F2E85F70478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34153" y="1813178"/>
            <a:ext cx="5355772" cy="323164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12B04F-F34D-56BD-382D-D4059CCB3E6E}"/>
              </a:ext>
            </a:extLst>
          </p:cNvPr>
          <p:cNvSpPr txBox="1"/>
          <p:nvPr/>
        </p:nvSpPr>
        <p:spPr>
          <a:xfrm>
            <a:off x="7386247" y="1813178"/>
            <a:ext cx="41624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Observation</a:t>
            </a:r>
            <a:r>
              <a:rPr lang="en-US" sz="2400" dirty="0"/>
              <a:t> : 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FB has highest avg daily trading volume of 5.527 Million.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AAPL has lowest average daily trading volume.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AMZN daily trading volume is near to FB avg daily trading volume.</a:t>
            </a:r>
            <a:endParaRPr lang="en-IN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B93D3E-232F-DFA5-55D2-DBC19088A67B}"/>
              </a:ext>
            </a:extLst>
          </p:cNvPr>
          <p:cNvSpPr txBox="1"/>
          <p:nvPr/>
        </p:nvSpPr>
        <p:spPr>
          <a:xfrm>
            <a:off x="7386246" y="4057942"/>
            <a:ext cx="416242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Conclusion</a:t>
            </a:r>
            <a:r>
              <a:rPr lang="en-US" dirty="0"/>
              <a:t> :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FB's Stocks are highly liquid compared to other stocks.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AAPL Stocks has low liquidity as compared to other stocks.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6222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9B900-EE16-7EA2-4C46-F76C2122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679" y="718569"/>
            <a:ext cx="3749040" cy="113964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Most Volatile stocks</a:t>
            </a:r>
            <a:endParaRPr lang="en-IN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49966-4171-4FE5-2F1E-69D8BC18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3A2C8-F903-61C6-4941-1F00E1CF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F07F20-1C37-32EC-6DE7-6704195C379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444417" y="1773525"/>
            <a:ext cx="3556792" cy="331094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C384EC-F77A-0787-B5F6-3E89B57909E4}"/>
              </a:ext>
            </a:extLst>
          </p:cNvPr>
          <p:cNvSpPr txBox="1"/>
          <p:nvPr/>
        </p:nvSpPr>
        <p:spPr>
          <a:xfrm>
            <a:off x="7726679" y="1688841"/>
            <a:ext cx="3656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Observation</a:t>
            </a:r>
            <a:r>
              <a:rPr lang="en-US" dirty="0"/>
              <a:t> :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AAPL has highest avg Beta value.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MSFT has lowest avg Beta value compare to other stocks.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014C09-DA50-7E22-420D-59C296C90ECE}"/>
              </a:ext>
            </a:extLst>
          </p:cNvPr>
          <p:cNvSpPr txBox="1"/>
          <p:nvPr/>
        </p:nvSpPr>
        <p:spPr>
          <a:xfrm>
            <a:off x="7726679" y="3430997"/>
            <a:ext cx="365666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Conclusion</a:t>
            </a:r>
            <a:r>
              <a:rPr lang="en-US" dirty="0"/>
              <a:t> :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AAPL stocks are more volatile compare to other stocks and have higher price sensitivity to market movement.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MSFT stocks are less volatile compare to others and it shows less sensitivity to market movement.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AMZN, FB, and GOOGL has intermediate volatility.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07249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2D60-64F2-F6C5-E65C-FBC3FEA3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4631" y="353257"/>
            <a:ext cx="3749040" cy="132588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Dividend Amount</a:t>
            </a:r>
            <a:endParaRPr lang="en-IN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27DE28-CAB2-4117-2671-F3E65D9F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3A61D-180D-CC2E-6302-4D9B7F60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094048-5D12-FA61-49A5-8E5619BABC0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092297" y="1548462"/>
            <a:ext cx="4375441" cy="376107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D7E1F1-B6A1-5C3F-8D90-CAC0463B389F}"/>
              </a:ext>
            </a:extLst>
          </p:cNvPr>
          <p:cNvSpPr txBox="1"/>
          <p:nvPr/>
        </p:nvSpPr>
        <p:spPr>
          <a:xfrm>
            <a:off x="7894631" y="1473863"/>
            <a:ext cx="3544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Observation</a:t>
            </a:r>
            <a:r>
              <a:rPr lang="en-US" sz="2400" b="1" dirty="0"/>
              <a:t> : </a:t>
            </a:r>
          </a:p>
          <a:p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MSFT and AAPL stocks gives highest dividend amount compare to other stocks.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GOOGL and FB stocks gives low dividend amount compare to AAPL and MSFT.</a:t>
            </a:r>
            <a:endParaRPr lang="en-IN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7700AB-7482-D3E9-61D8-EBFA45939670}"/>
              </a:ext>
            </a:extLst>
          </p:cNvPr>
          <p:cNvSpPr txBox="1"/>
          <p:nvPr/>
        </p:nvSpPr>
        <p:spPr>
          <a:xfrm>
            <a:off x="7894631" y="3838162"/>
            <a:ext cx="344206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Conclusion</a:t>
            </a:r>
            <a:r>
              <a:rPr lang="en-US" dirty="0"/>
              <a:t> :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MSFT and AAPL stocks gives good dividend amount to investors.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As GOOGL and FB stocks gives low dividend amount, so these companies use dividend amount for growth investing, research and development, and for fund expansion of company.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89268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BEB7-0626-18A6-CF1B-760059F41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170" y="407112"/>
            <a:ext cx="2154438" cy="73711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PE Ratio</a:t>
            </a:r>
            <a:endParaRPr lang="en-IN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7103A-71E4-717C-38A5-DC7AC66E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7F543-0D1C-F252-69AD-2F737B66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A714D4-5D94-3BE8-C6C1-831F34EF13A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82554" y="1590869"/>
            <a:ext cx="5458407" cy="367626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9DAD46-9E69-B40F-EE20-B3EEAA22FCE8}"/>
              </a:ext>
            </a:extLst>
          </p:cNvPr>
          <p:cNvSpPr txBox="1"/>
          <p:nvPr/>
        </p:nvSpPr>
        <p:spPr>
          <a:xfrm>
            <a:off x="7501812" y="1144231"/>
            <a:ext cx="410547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Observation</a:t>
            </a:r>
            <a:r>
              <a:rPr lang="en-US" dirty="0"/>
              <a:t> :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GOOGL has Max PE(price to earning ratio) of 1.46 K which is highest among all 5 stocks.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MSFT has Max PE ratio of 1.35 K which is lowest among 5 stocks.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AMZN, AAPL, and FB has </a:t>
            </a:r>
            <a:r>
              <a:rPr lang="en-US" sz="1600" dirty="0" err="1"/>
              <a:t>intermediat</a:t>
            </a:r>
            <a:r>
              <a:rPr lang="en-US" sz="1600" dirty="0"/>
              <a:t> max PE ratio. </a:t>
            </a:r>
            <a:endParaRPr lang="en-IN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174DD8-5861-341E-8B91-F465032E0C67}"/>
              </a:ext>
            </a:extLst>
          </p:cNvPr>
          <p:cNvSpPr txBox="1"/>
          <p:nvPr/>
        </p:nvSpPr>
        <p:spPr>
          <a:xfrm>
            <a:off x="7501812" y="3428999"/>
            <a:ext cx="410546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Conclusion</a:t>
            </a:r>
            <a:r>
              <a:rPr lang="en-US" dirty="0"/>
              <a:t> :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GOOGL shows the strong earning growth in future.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Investors are willing to pay premium for GOOGL stocks.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MSFT stocks are undervalued stocks compare to other stocks.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For undervalued stocks, investors may believe that these stocks do not show company's true worth.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1059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{9249B5D1-DBE2-4139-8C3F-0E80CEF52A87}tf56410444_win32</Template>
  <TotalTime>305</TotalTime>
  <Words>684</Words>
  <Application>Microsoft Office PowerPoint</Application>
  <PresentationFormat>Widescreen</PresentationFormat>
  <Paragraphs>113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Wingdings</vt:lpstr>
      <vt:lpstr>Office Theme</vt:lpstr>
      <vt:lpstr>Stock Market Analysis</vt:lpstr>
      <vt:lpstr>Agenda</vt:lpstr>
      <vt:lpstr>TEAM</vt:lpstr>
      <vt:lpstr>Objective</vt:lpstr>
      <vt:lpstr>Key Performance Indicators</vt:lpstr>
      <vt:lpstr>Average Daily Trading Volume</vt:lpstr>
      <vt:lpstr>Most Volatile stocks</vt:lpstr>
      <vt:lpstr>Dividend Amount</vt:lpstr>
      <vt:lpstr>PE Ratio</vt:lpstr>
      <vt:lpstr>Highest Market Cap</vt:lpstr>
      <vt:lpstr>Stock With Buy , Sell &amp; Hold Signals</vt:lpstr>
      <vt:lpstr>Challenges &amp; Problem Solving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Analysis</dc:title>
  <dc:creator>sonu mahadevan</dc:creator>
  <cp:lastModifiedBy>sonu mahadevan</cp:lastModifiedBy>
  <cp:revision>6</cp:revision>
  <dcterms:created xsi:type="dcterms:W3CDTF">2023-11-15T03:04:56Z</dcterms:created>
  <dcterms:modified xsi:type="dcterms:W3CDTF">2023-11-17T04:35:50Z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