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2"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D9B923-73A7-4FD6-807C-6043B9F12CF5}" type="doc">
      <dgm:prSet loTypeId="urn:microsoft.com/office/officeart/2008/layout/AlternatingHexagons" loCatId="list" qsTypeId="urn:microsoft.com/office/officeart/2005/8/quickstyle/3d1" qsCatId="3D" csTypeId="urn:microsoft.com/office/officeart/2005/8/colors/accent1_5" csCatId="accent1" phldr="1"/>
      <dgm:spPr/>
    </dgm:pt>
    <dgm:pt modelId="{44F59954-AE8C-44CB-A411-F9A71C702270}">
      <dgm:prSet phldrT="[Text]"/>
      <dgm:spPr/>
      <dgm:t>
        <a:bodyPr/>
        <a:lstStyle/>
        <a:p>
          <a:r>
            <a:rPr lang="en-IN" dirty="0" smtClean="0"/>
            <a:t>Europe</a:t>
          </a:r>
          <a:endParaRPr lang="en-IN" dirty="0"/>
        </a:p>
      </dgm:t>
    </dgm:pt>
    <dgm:pt modelId="{29D3A81F-877C-444C-813D-6B265CE2E2F0}" type="parTrans" cxnId="{29EF730A-EDF4-494E-88BF-AD546A1929B6}">
      <dgm:prSet/>
      <dgm:spPr/>
      <dgm:t>
        <a:bodyPr/>
        <a:lstStyle/>
        <a:p>
          <a:endParaRPr lang="en-IN"/>
        </a:p>
      </dgm:t>
    </dgm:pt>
    <dgm:pt modelId="{29054E6E-422A-4799-A6D1-8A450DB84ADD}" type="sibTrans" cxnId="{29EF730A-EDF4-494E-88BF-AD546A1929B6}">
      <dgm:prSet/>
      <dgm:spPr/>
      <dgm:t>
        <a:bodyPr/>
        <a:lstStyle/>
        <a:p>
          <a:r>
            <a:rPr lang="en-IN" smtClean="0"/>
            <a:t>Oceania</a:t>
          </a:r>
          <a:endParaRPr lang="en-IN" dirty="0"/>
        </a:p>
      </dgm:t>
    </dgm:pt>
    <dgm:pt modelId="{0BB8B228-CE58-439F-9E7E-5712EA1CDDF2}">
      <dgm:prSet phldrT="[Text]"/>
      <dgm:spPr/>
      <dgm:t>
        <a:bodyPr/>
        <a:lstStyle/>
        <a:p>
          <a:r>
            <a:rPr lang="en-IN" dirty="0" smtClean="0"/>
            <a:t>South America</a:t>
          </a:r>
          <a:endParaRPr lang="en-IN" dirty="0"/>
        </a:p>
      </dgm:t>
    </dgm:pt>
    <dgm:pt modelId="{D5C32841-8343-4AE4-A544-1932FDEC8A7D}" type="parTrans" cxnId="{1FA6FCEC-B758-4AFD-8F42-BB39FE551BD1}">
      <dgm:prSet/>
      <dgm:spPr/>
      <dgm:t>
        <a:bodyPr/>
        <a:lstStyle/>
        <a:p>
          <a:endParaRPr lang="en-IN"/>
        </a:p>
      </dgm:t>
    </dgm:pt>
    <dgm:pt modelId="{5B94F4A8-C8D0-47C5-A584-4C7CF7CF0841}" type="sibTrans" cxnId="{1FA6FCEC-B758-4AFD-8F42-BB39FE551BD1}">
      <dgm:prSet/>
      <dgm:spPr/>
      <dgm:t>
        <a:bodyPr/>
        <a:lstStyle/>
        <a:p>
          <a:r>
            <a:rPr lang="en-US" dirty="0" smtClean="0"/>
            <a:t>North America</a:t>
          </a:r>
          <a:endParaRPr lang="en-IN" dirty="0"/>
        </a:p>
      </dgm:t>
    </dgm:pt>
    <dgm:pt modelId="{DA1B8D3B-7A8A-4B26-9D39-38127B7A1852}">
      <dgm:prSet phldrT="[Text]"/>
      <dgm:spPr/>
      <dgm:t>
        <a:bodyPr/>
        <a:lstStyle/>
        <a:p>
          <a:r>
            <a:rPr lang="en-IN" dirty="0" smtClean="0"/>
            <a:t>Asia</a:t>
          </a:r>
          <a:endParaRPr lang="en-IN" dirty="0"/>
        </a:p>
      </dgm:t>
    </dgm:pt>
    <dgm:pt modelId="{F284AF47-0BBC-4E59-AEB4-D391EC555F4E}" type="parTrans" cxnId="{7B948096-A6BB-49B3-AF89-9D44BB6660D2}">
      <dgm:prSet/>
      <dgm:spPr/>
      <dgm:t>
        <a:bodyPr/>
        <a:lstStyle/>
        <a:p>
          <a:endParaRPr lang="en-IN"/>
        </a:p>
      </dgm:t>
    </dgm:pt>
    <dgm:pt modelId="{EE1048E5-852F-42FA-8581-4D0FF96D8301}" type="sibTrans" cxnId="{7B948096-A6BB-49B3-AF89-9D44BB6660D2}">
      <dgm:prSet/>
      <dgm:spPr/>
      <dgm:t>
        <a:bodyPr/>
        <a:lstStyle/>
        <a:p>
          <a:r>
            <a:rPr lang="en-US" dirty="0" smtClean="0"/>
            <a:t>Others</a:t>
          </a:r>
          <a:endParaRPr lang="en-IN" dirty="0"/>
        </a:p>
      </dgm:t>
    </dgm:pt>
    <dgm:pt modelId="{A0215ABB-8AC3-47D4-B628-26F26F4F8CBD}" type="pres">
      <dgm:prSet presAssocID="{F8D9B923-73A7-4FD6-807C-6043B9F12CF5}" presName="Name0" presStyleCnt="0">
        <dgm:presLayoutVars>
          <dgm:chMax/>
          <dgm:chPref/>
          <dgm:dir/>
          <dgm:animLvl val="lvl"/>
        </dgm:presLayoutVars>
      </dgm:prSet>
      <dgm:spPr/>
    </dgm:pt>
    <dgm:pt modelId="{55E24DAD-04A0-44AC-9C68-AEBB505374EB}" type="pres">
      <dgm:prSet presAssocID="{44F59954-AE8C-44CB-A411-F9A71C702270}" presName="composite" presStyleCnt="0"/>
      <dgm:spPr/>
    </dgm:pt>
    <dgm:pt modelId="{EF86E0CC-024E-422C-AE5D-665C64C81447}" type="pres">
      <dgm:prSet presAssocID="{44F59954-AE8C-44CB-A411-F9A71C702270}" presName="Parent1" presStyleLbl="node1" presStyleIdx="0" presStyleCnt="6">
        <dgm:presLayoutVars>
          <dgm:chMax val="1"/>
          <dgm:chPref val="1"/>
          <dgm:bulletEnabled val="1"/>
        </dgm:presLayoutVars>
      </dgm:prSet>
      <dgm:spPr/>
      <dgm:t>
        <a:bodyPr/>
        <a:lstStyle/>
        <a:p>
          <a:endParaRPr lang="en-IN"/>
        </a:p>
      </dgm:t>
    </dgm:pt>
    <dgm:pt modelId="{43393117-951B-4F5A-A500-E6716CB5AC1A}" type="pres">
      <dgm:prSet presAssocID="{44F59954-AE8C-44CB-A411-F9A71C702270}" presName="Childtext1" presStyleLbl="revTx" presStyleIdx="0" presStyleCnt="3">
        <dgm:presLayoutVars>
          <dgm:chMax val="0"/>
          <dgm:chPref val="0"/>
          <dgm:bulletEnabled val="1"/>
        </dgm:presLayoutVars>
      </dgm:prSet>
      <dgm:spPr/>
    </dgm:pt>
    <dgm:pt modelId="{03A90A88-AD07-4804-8964-76A2F4C6D1A0}" type="pres">
      <dgm:prSet presAssocID="{44F59954-AE8C-44CB-A411-F9A71C702270}" presName="BalanceSpacing" presStyleCnt="0"/>
      <dgm:spPr/>
    </dgm:pt>
    <dgm:pt modelId="{AE147AAB-6446-4B8D-95DD-3ABF59BA7A62}" type="pres">
      <dgm:prSet presAssocID="{44F59954-AE8C-44CB-A411-F9A71C702270}" presName="BalanceSpacing1" presStyleCnt="0"/>
      <dgm:spPr/>
    </dgm:pt>
    <dgm:pt modelId="{C9BF2D7E-52DE-42ED-A5EF-EDFA8379FFDB}" type="pres">
      <dgm:prSet presAssocID="{29054E6E-422A-4799-A6D1-8A450DB84ADD}" presName="Accent1Text" presStyleLbl="node1" presStyleIdx="1" presStyleCnt="6"/>
      <dgm:spPr/>
      <dgm:t>
        <a:bodyPr/>
        <a:lstStyle/>
        <a:p>
          <a:endParaRPr lang="en-IN"/>
        </a:p>
      </dgm:t>
    </dgm:pt>
    <dgm:pt modelId="{770B5E1A-0D7B-41B7-89B7-5C5F99D64A6D}" type="pres">
      <dgm:prSet presAssocID="{29054E6E-422A-4799-A6D1-8A450DB84ADD}" presName="spaceBetweenRectangles" presStyleCnt="0"/>
      <dgm:spPr/>
    </dgm:pt>
    <dgm:pt modelId="{E4424D75-FC41-4A43-8731-C5316A190F5C}" type="pres">
      <dgm:prSet presAssocID="{0BB8B228-CE58-439F-9E7E-5712EA1CDDF2}" presName="composite" presStyleCnt="0"/>
      <dgm:spPr/>
    </dgm:pt>
    <dgm:pt modelId="{B644B77B-7D07-42C0-BD26-A8DF14C661B4}" type="pres">
      <dgm:prSet presAssocID="{0BB8B228-CE58-439F-9E7E-5712EA1CDDF2}" presName="Parent1" presStyleLbl="node1" presStyleIdx="2" presStyleCnt="6">
        <dgm:presLayoutVars>
          <dgm:chMax val="1"/>
          <dgm:chPref val="1"/>
          <dgm:bulletEnabled val="1"/>
        </dgm:presLayoutVars>
      </dgm:prSet>
      <dgm:spPr/>
      <dgm:t>
        <a:bodyPr/>
        <a:lstStyle/>
        <a:p>
          <a:endParaRPr lang="en-IN"/>
        </a:p>
      </dgm:t>
    </dgm:pt>
    <dgm:pt modelId="{7723BD90-8ED9-47B6-8092-BD0400E2A9DB}" type="pres">
      <dgm:prSet presAssocID="{0BB8B228-CE58-439F-9E7E-5712EA1CDDF2}" presName="Childtext1" presStyleLbl="revTx" presStyleIdx="1" presStyleCnt="3">
        <dgm:presLayoutVars>
          <dgm:chMax val="0"/>
          <dgm:chPref val="0"/>
          <dgm:bulletEnabled val="1"/>
        </dgm:presLayoutVars>
      </dgm:prSet>
      <dgm:spPr/>
    </dgm:pt>
    <dgm:pt modelId="{D5DC6DD5-E8F9-4C4D-AF35-32DBC89CD126}" type="pres">
      <dgm:prSet presAssocID="{0BB8B228-CE58-439F-9E7E-5712EA1CDDF2}" presName="BalanceSpacing" presStyleCnt="0"/>
      <dgm:spPr/>
    </dgm:pt>
    <dgm:pt modelId="{606F805E-9B6D-4B91-9215-EABDB934ECE2}" type="pres">
      <dgm:prSet presAssocID="{0BB8B228-CE58-439F-9E7E-5712EA1CDDF2}" presName="BalanceSpacing1" presStyleCnt="0"/>
      <dgm:spPr/>
    </dgm:pt>
    <dgm:pt modelId="{DF074986-4A9F-4399-A1CA-63B24AB2868C}" type="pres">
      <dgm:prSet presAssocID="{5B94F4A8-C8D0-47C5-A584-4C7CF7CF0841}" presName="Accent1Text" presStyleLbl="node1" presStyleIdx="3" presStyleCnt="6"/>
      <dgm:spPr/>
      <dgm:t>
        <a:bodyPr/>
        <a:lstStyle/>
        <a:p>
          <a:endParaRPr lang="en-IN"/>
        </a:p>
      </dgm:t>
    </dgm:pt>
    <dgm:pt modelId="{768EAE36-54FB-4009-B9D9-F2DE4A640E30}" type="pres">
      <dgm:prSet presAssocID="{5B94F4A8-C8D0-47C5-A584-4C7CF7CF0841}" presName="spaceBetweenRectangles" presStyleCnt="0"/>
      <dgm:spPr/>
    </dgm:pt>
    <dgm:pt modelId="{38BBEDB7-C86B-40F8-80BD-17D1409767FE}" type="pres">
      <dgm:prSet presAssocID="{DA1B8D3B-7A8A-4B26-9D39-38127B7A1852}" presName="composite" presStyleCnt="0"/>
      <dgm:spPr/>
    </dgm:pt>
    <dgm:pt modelId="{4F8AC3B9-77F9-47A0-9F25-9EA56DAFE6C3}" type="pres">
      <dgm:prSet presAssocID="{DA1B8D3B-7A8A-4B26-9D39-38127B7A1852}" presName="Parent1" presStyleLbl="node1" presStyleIdx="4" presStyleCnt="6">
        <dgm:presLayoutVars>
          <dgm:chMax val="1"/>
          <dgm:chPref val="1"/>
          <dgm:bulletEnabled val="1"/>
        </dgm:presLayoutVars>
      </dgm:prSet>
      <dgm:spPr/>
      <dgm:t>
        <a:bodyPr/>
        <a:lstStyle/>
        <a:p>
          <a:endParaRPr lang="en-IN"/>
        </a:p>
      </dgm:t>
    </dgm:pt>
    <dgm:pt modelId="{85FE1850-9679-423D-BD72-2A0AD3633A3F}" type="pres">
      <dgm:prSet presAssocID="{DA1B8D3B-7A8A-4B26-9D39-38127B7A1852}" presName="Childtext1" presStyleLbl="revTx" presStyleIdx="2" presStyleCnt="3">
        <dgm:presLayoutVars>
          <dgm:chMax val="0"/>
          <dgm:chPref val="0"/>
          <dgm:bulletEnabled val="1"/>
        </dgm:presLayoutVars>
      </dgm:prSet>
      <dgm:spPr/>
    </dgm:pt>
    <dgm:pt modelId="{34B9D5A9-3CA3-4DE5-948C-E9995FC83EEE}" type="pres">
      <dgm:prSet presAssocID="{DA1B8D3B-7A8A-4B26-9D39-38127B7A1852}" presName="BalanceSpacing" presStyleCnt="0"/>
      <dgm:spPr/>
    </dgm:pt>
    <dgm:pt modelId="{B4EB24AD-0A5A-4BD0-9154-93CC15871F0F}" type="pres">
      <dgm:prSet presAssocID="{DA1B8D3B-7A8A-4B26-9D39-38127B7A1852}" presName="BalanceSpacing1" presStyleCnt="0"/>
      <dgm:spPr/>
    </dgm:pt>
    <dgm:pt modelId="{353B2B9E-C6AD-48A9-BC09-E67352EDB86B}" type="pres">
      <dgm:prSet presAssocID="{EE1048E5-852F-42FA-8581-4D0FF96D8301}" presName="Accent1Text" presStyleLbl="node1" presStyleIdx="5" presStyleCnt="6"/>
      <dgm:spPr/>
      <dgm:t>
        <a:bodyPr/>
        <a:lstStyle/>
        <a:p>
          <a:endParaRPr lang="en-IN"/>
        </a:p>
      </dgm:t>
    </dgm:pt>
  </dgm:ptLst>
  <dgm:cxnLst>
    <dgm:cxn modelId="{BF89EA48-33BF-4277-BE1C-DE00C7B5F716}" type="presOf" srcId="{5B94F4A8-C8D0-47C5-A584-4C7CF7CF0841}" destId="{DF074986-4A9F-4399-A1CA-63B24AB2868C}" srcOrd="0" destOrd="0" presId="urn:microsoft.com/office/officeart/2008/layout/AlternatingHexagons"/>
    <dgm:cxn modelId="{AE4B392E-D0BC-4001-A421-60D7678198CD}" type="presOf" srcId="{F8D9B923-73A7-4FD6-807C-6043B9F12CF5}" destId="{A0215ABB-8AC3-47D4-B628-26F26F4F8CBD}" srcOrd="0" destOrd="0" presId="urn:microsoft.com/office/officeart/2008/layout/AlternatingHexagons"/>
    <dgm:cxn modelId="{D45C64A0-4E08-4E37-8EDB-AF7144F97B30}" type="presOf" srcId="{44F59954-AE8C-44CB-A411-F9A71C702270}" destId="{EF86E0CC-024E-422C-AE5D-665C64C81447}" srcOrd="0" destOrd="0" presId="urn:microsoft.com/office/officeart/2008/layout/AlternatingHexagons"/>
    <dgm:cxn modelId="{0FB77ED3-F48F-4CE4-A5D3-22031EA94B54}" type="presOf" srcId="{29054E6E-422A-4799-A6D1-8A450DB84ADD}" destId="{C9BF2D7E-52DE-42ED-A5EF-EDFA8379FFDB}" srcOrd="0" destOrd="0" presId="urn:microsoft.com/office/officeart/2008/layout/AlternatingHexagons"/>
    <dgm:cxn modelId="{28E8527F-9C34-4650-9984-299FA2BB782A}" type="presOf" srcId="{EE1048E5-852F-42FA-8581-4D0FF96D8301}" destId="{353B2B9E-C6AD-48A9-BC09-E67352EDB86B}" srcOrd="0" destOrd="0" presId="urn:microsoft.com/office/officeart/2008/layout/AlternatingHexagons"/>
    <dgm:cxn modelId="{E7BB7A1B-4E98-4309-B4D6-AFE1C6277002}" type="presOf" srcId="{DA1B8D3B-7A8A-4B26-9D39-38127B7A1852}" destId="{4F8AC3B9-77F9-47A0-9F25-9EA56DAFE6C3}" srcOrd="0" destOrd="0" presId="urn:microsoft.com/office/officeart/2008/layout/AlternatingHexagons"/>
    <dgm:cxn modelId="{7B948096-A6BB-49B3-AF89-9D44BB6660D2}" srcId="{F8D9B923-73A7-4FD6-807C-6043B9F12CF5}" destId="{DA1B8D3B-7A8A-4B26-9D39-38127B7A1852}" srcOrd="2" destOrd="0" parTransId="{F284AF47-0BBC-4E59-AEB4-D391EC555F4E}" sibTransId="{EE1048E5-852F-42FA-8581-4D0FF96D8301}"/>
    <dgm:cxn modelId="{1FA6FCEC-B758-4AFD-8F42-BB39FE551BD1}" srcId="{F8D9B923-73A7-4FD6-807C-6043B9F12CF5}" destId="{0BB8B228-CE58-439F-9E7E-5712EA1CDDF2}" srcOrd="1" destOrd="0" parTransId="{D5C32841-8343-4AE4-A544-1932FDEC8A7D}" sibTransId="{5B94F4A8-C8D0-47C5-A584-4C7CF7CF0841}"/>
    <dgm:cxn modelId="{18A95A11-26CE-4D4D-BAF8-0043B4CEA75A}" type="presOf" srcId="{0BB8B228-CE58-439F-9E7E-5712EA1CDDF2}" destId="{B644B77B-7D07-42C0-BD26-A8DF14C661B4}" srcOrd="0" destOrd="0" presId="urn:microsoft.com/office/officeart/2008/layout/AlternatingHexagons"/>
    <dgm:cxn modelId="{29EF730A-EDF4-494E-88BF-AD546A1929B6}" srcId="{F8D9B923-73A7-4FD6-807C-6043B9F12CF5}" destId="{44F59954-AE8C-44CB-A411-F9A71C702270}" srcOrd="0" destOrd="0" parTransId="{29D3A81F-877C-444C-813D-6B265CE2E2F0}" sibTransId="{29054E6E-422A-4799-A6D1-8A450DB84ADD}"/>
    <dgm:cxn modelId="{571D97AA-D180-41B1-A9B2-208A0C573B12}" type="presParOf" srcId="{A0215ABB-8AC3-47D4-B628-26F26F4F8CBD}" destId="{55E24DAD-04A0-44AC-9C68-AEBB505374EB}" srcOrd="0" destOrd="0" presId="urn:microsoft.com/office/officeart/2008/layout/AlternatingHexagons"/>
    <dgm:cxn modelId="{896E0ABD-5239-49BD-B2E4-96CF56C4A79D}" type="presParOf" srcId="{55E24DAD-04A0-44AC-9C68-AEBB505374EB}" destId="{EF86E0CC-024E-422C-AE5D-665C64C81447}" srcOrd="0" destOrd="0" presId="urn:microsoft.com/office/officeart/2008/layout/AlternatingHexagons"/>
    <dgm:cxn modelId="{DC7133B5-81D8-46EA-B73D-4EEF453D090B}" type="presParOf" srcId="{55E24DAD-04A0-44AC-9C68-AEBB505374EB}" destId="{43393117-951B-4F5A-A500-E6716CB5AC1A}" srcOrd="1" destOrd="0" presId="urn:microsoft.com/office/officeart/2008/layout/AlternatingHexagons"/>
    <dgm:cxn modelId="{008F3A8F-5EB7-4C9B-8C2C-CE5A12A3CC41}" type="presParOf" srcId="{55E24DAD-04A0-44AC-9C68-AEBB505374EB}" destId="{03A90A88-AD07-4804-8964-76A2F4C6D1A0}" srcOrd="2" destOrd="0" presId="urn:microsoft.com/office/officeart/2008/layout/AlternatingHexagons"/>
    <dgm:cxn modelId="{18DFAE48-7FFB-4AC2-8005-F3FAFED78F11}" type="presParOf" srcId="{55E24DAD-04A0-44AC-9C68-AEBB505374EB}" destId="{AE147AAB-6446-4B8D-95DD-3ABF59BA7A62}" srcOrd="3" destOrd="0" presId="urn:microsoft.com/office/officeart/2008/layout/AlternatingHexagons"/>
    <dgm:cxn modelId="{26BAD1E3-1D1E-4EDF-AE9F-E9F58495B8AE}" type="presParOf" srcId="{55E24DAD-04A0-44AC-9C68-AEBB505374EB}" destId="{C9BF2D7E-52DE-42ED-A5EF-EDFA8379FFDB}" srcOrd="4" destOrd="0" presId="urn:microsoft.com/office/officeart/2008/layout/AlternatingHexagons"/>
    <dgm:cxn modelId="{FEB94B01-74D4-4BD1-A0B8-B9418CA60100}" type="presParOf" srcId="{A0215ABB-8AC3-47D4-B628-26F26F4F8CBD}" destId="{770B5E1A-0D7B-41B7-89B7-5C5F99D64A6D}" srcOrd="1" destOrd="0" presId="urn:microsoft.com/office/officeart/2008/layout/AlternatingHexagons"/>
    <dgm:cxn modelId="{1F2C3CC5-F3FE-4C17-B798-992335B11F1A}" type="presParOf" srcId="{A0215ABB-8AC3-47D4-B628-26F26F4F8CBD}" destId="{E4424D75-FC41-4A43-8731-C5316A190F5C}" srcOrd="2" destOrd="0" presId="urn:microsoft.com/office/officeart/2008/layout/AlternatingHexagons"/>
    <dgm:cxn modelId="{EC6B29EE-550E-42D8-9F53-02887EF001E6}" type="presParOf" srcId="{E4424D75-FC41-4A43-8731-C5316A190F5C}" destId="{B644B77B-7D07-42C0-BD26-A8DF14C661B4}" srcOrd="0" destOrd="0" presId="urn:microsoft.com/office/officeart/2008/layout/AlternatingHexagons"/>
    <dgm:cxn modelId="{2369D605-A4CF-4564-97E9-CA2992FC0EC8}" type="presParOf" srcId="{E4424D75-FC41-4A43-8731-C5316A190F5C}" destId="{7723BD90-8ED9-47B6-8092-BD0400E2A9DB}" srcOrd="1" destOrd="0" presId="urn:microsoft.com/office/officeart/2008/layout/AlternatingHexagons"/>
    <dgm:cxn modelId="{B63C6841-626C-4F0F-A9D9-7654B02BDC36}" type="presParOf" srcId="{E4424D75-FC41-4A43-8731-C5316A190F5C}" destId="{D5DC6DD5-E8F9-4C4D-AF35-32DBC89CD126}" srcOrd="2" destOrd="0" presId="urn:microsoft.com/office/officeart/2008/layout/AlternatingHexagons"/>
    <dgm:cxn modelId="{2E1B8DAC-B0FA-4432-94C4-EE7B1211B432}" type="presParOf" srcId="{E4424D75-FC41-4A43-8731-C5316A190F5C}" destId="{606F805E-9B6D-4B91-9215-EABDB934ECE2}" srcOrd="3" destOrd="0" presId="urn:microsoft.com/office/officeart/2008/layout/AlternatingHexagons"/>
    <dgm:cxn modelId="{C98787CB-C416-4B7C-9E44-2AB0AABE59AC}" type="presParOf" srcId="{E4424D75-FC41-4A43-8731-C5316A190F5C}" destId="{DF074986-4A9F-4399-A1CA-63B24AB2868C}" srcOrd="4" destOrd="0" presId="urn:microsoft.com/office/officeart/2008/layout/AlternatingHexagons"/>
    <dgm:cxn modelId="{3952AD51-39A3-47CB-8C7F-A35672611450}" type="presParOf" srcId="{A0215ABB-8AC3-47D4-B628-26F26F4F8CBD}" destId="{768EAE36-54FB-4009-B9D9-F2DE4A640E30}" srcOrd="3" destOrd="0" presId="urn:microsoft.com/office/officeart/2008/layout/AlternatingHexagons"/>
    <dgm:cxn modelId="{0D67120E-B509-447E-B19E-01DC7D482B6B}" type="presParOf" srcId="{A0215ABB-8AC3-47D4-B628-26F26F4F8CBD}" destId="{38BBEDB7-C86B-40F8-80BD-17D1409767FE}" srcOrd="4" destOrd="0" presId="urn:microsoft.com/office/officeart/2008/layout/AlternatingHexagons"/>
    <dgm:cxn modelId="{E06E7AFC-16FE-4C2C-B1AD-074A29F79673}" type="presParOf" srcId="{38BBEDB7-C86B-40F8-80BD-17D1409767FE}" destId="{4F8AC3B9-77F9-47A0-9F25-9EA56DAFE6C3}" srcOrd="0" destOrd="0" presId="urn:microsoft.com/office/officeart/2008/layout/AlternatingHexagons"/>
    <dgm:cxn modelId="{36EB8797-DC5C-4778-845D-0CFDD235DB9A}" type="presParOf" srcId="{38BBEDB7-C86B-40F8-80BD-17D1409767FE}" destId="{85FE1850-9679-423D-BD72-2A0AD3633A3F}" srcOrd="1" destOrd="0" presId="urn:microsoft.com/office/officeart/2008/layout/AlternatingHexagons"/>
    <dgm:cxn modelId="{BAC80DE7-7F9F-45CF-A588-5F93A7367CF3}" type="presParOf" srcId="{38BBEDB7-C86B-40F8-80BD-17D1409767FE}" destId="{34B9D5A9-3CA3-4DE5-948C-E9995FC83EEE}" srcOrd="2" destOrd="0" presId="urn:microsoft.com/office/officeart/2008/layout/AlternatingHexagons"/>
    <dgm:cxn modelId="{94C0924E-1CBB-4266-8F0C-503A2C83E147}" type="presParOf" srcId="{38BBEDB7-C86B-40F8-80BD-17D1409767FE}" destId="{B4EB24AD-0A5A-4BD0-9154-93CC15871F0F}" srcOrd="3" destOrd="0" presId="urn:microsoft.com/office/officeart/2008/layout/AlternatingHexagons"/>
    <dgm:cxn modelId="{4371EA14-5915-41FD-B632-054C048B041A}" type="presParOf" srcId="{38BBEDB7-C86B-40F8-80BD-17D1409767FE}" destId="{353B2B9E-C6AD-48A9-BC09-E67352EDB86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6E0CC-024E-422C-AE5D-665C64C81447}">
      <dsp:nvSpPr>
        <dsp:cNvPr id="0" name=""/>
        <dsp:cNvSpPr/>
      </dsp:nvSpPr>
      <dsp:spPr>
        <a:xfrm rot="5400000">
          <a:off x="2610497" y="235737"/>
          <a:ext cx="1714499" cy="1491614"/>
        </a:xfrm>
        <a:prstGeom prst="hexagon">
          <a:avLst>
            <a:gd name="adj" fmla="val 25000"/>
            <a:gd name="vf" fmla="val 11547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Europe</a:t>
          </a:r>
          <a:endParaRPr lang="en-IN" sz="2000" kern="1200" dirty="0"/>
        </a:p>
      </dsp:txBody>
      <dsp:txXfrm rot="-5400000">
        <a:off x="2954382" y="391471"/>
        <a:ext cx="1026728" cy="1180147"/>
      </dsp:txXfrm>
    </dsp:sp>
    <dsp:sp modelId="{43393117-951B-4F5A-A500-E6716CB5AC1A}">
      <dsp:nvSpPr>
        <dsp:cNvPr id="0" name=""/>
        <dsp:cNvSpPr/>
      </dsp:nvSpPr>
      <dsp:spPr>
        <a:xfrm>
          <a:off x="4258818" y="467194"/>
          <a:ext cx="1913382" cy="1028700"/>
        </a:xfrm>
        <a:prstGeom prst="rect">
          <a:avLst/>
        </a:prstGeom>
        <a:noFill/>
        <a:ln>
          <a:noFill/>
        </a:ln>
        <a:effectLst/>
      </dsp:spPr>
      <dsp:style>
        <a:lnRef idx="0">
          <a:scrgbClr r="0" g="0" b="0"/>
        </a:lnRef>
        <a:fillRef idx="0">
          <a:scrgbClr r="0" g="0" b="0"/>
        </a:fillRef>
        <a:effectRef idx="0">
          <a:scrgbClr r="0" g="0" b="0"/>
        </a:effectRef>
        <a:fontRef idx="minor"/>
      </dsp:style>
    </dsp:sp>
    <dsp:sp modelId="{C9BF2D7E-52DE-42ED-A5EF-EDFA8379FFDB}">
      <dsp:nvSpPr>
        <dsp:cNvPr id="0" name=""/>
        <dsp:cNvSpPr/>
      </dsp:nvSpPr>
      <dsp:spPr>
        <a:xfrm rot="5400000">
          <a:off x="999553" y="235737"/>
          <a:ext cx="1714499" cy="1491614"/>
        </a:xfrm>
        <a:prstGeom prst="hexagon">
          <a:avLst>
            <a:gd name="adj" fmla="val 25000"/>
            <a:gd name="vf" fmla="val 115470"/>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IN" sz="2400" kern="1200" smtClean="0"/>
            <a:t>Oceania</a:t>
          </a:r>
          <a:endParaRPr lang="en-IN" sz="2400" kern="1200" dirty="0"/>
        </a:p>
      </dsp:txBody>
      <dsp:txXfrm rot="-5400000">
        <a:off x="1343438" y="391471"/>
        <a:ext cx="1026728" cy="1180147"/>
      </dsp:txXfrm>
    </dsp:sp>
    <dsp:sp modelId="{B644B77B-7D07-42C0-BD26-A8DF14C661B4}">
      <dsp:nvSpPr>
        <dsp:cNvPr id="0" name=""/>
        <dsp:cNvSpPr/>
      </dsp:nvSpPr>
      <dsp:spPr>
        <a:xfrm rot="5400000">
          <a:off x="1801939" y="1691005"/>
          <a:ext cx="1714499" cy="1491614"/>
        </a:xfrm>
        <a:prstGeom prst="hexagon">
          <a:avLst>
            <a:gd name="adj" fmla="val 25000"/>
            <a:gd name="vf" fmla="val 115470"/>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South America</a:t>
          </a:r>
          <a:endParaRPr lang="en-IN" sz="2000" kern="1200" dirty="0"/>
        </a:p>
      </dsp:txBody>
      <dsp:txXfrm rot="-5400000">
        <a:off x="2145824" y="1846739"/>
        <a:ext cx="1026728" cy="1180147"/>
      </dsp:txXfrm>
    </dsp:sp>
    <dsp:sp modelId="{7723BD90-8ED9-47B6-8092-BD0400E2A9DB}">
      <dsp:nvSpPr>
        <dsp:cNvPr id="0" name=""/>
        <dsp:cNvSpPr/>
      </dsp:nvSpPr>
      <dsp:spPr>
        <a:xfrm>
          <a:off x="0" y="1922462"/>
          <a:ext cx="1851660" cy="1028700"/>
        </a:xfrm>
        <a:prstGeom prst="rect">
          <a:avLst/>
        </a:prstGeom>
        <a:noFill/>
        <a:ln>
          <a:noFill/>
        </a:ln>
        <a:effectLst/>
      </dsp:spPr>
      <dsp:style>
        <a:lnRef idx="0">
          <a:scrgbClr r="0" g="0" b="0"/>
        </a:lnRef>
        <a:fillRef idx="0">
          <a:scrgbClr r="0" g="0" b="0"/>
        </a:fillRef>
        <a:effectRef idx="0">
          <a:scrgbClr r="0" g="0" b="0"/>
        </a:effectRef>
        <a:fontRef idx="minor"/>
      </dsp:style>
    </dsp:sp>
    <dsp:sp modelId="{DF074986-4A9F-4399-A1CA-63B24AB2868C}">
      <dsp:nvSpPr>
        <dsp:cNvPr id="0" name=""/>
        <dsp:cNvSpPr/>
      </dsp:nvSpPr>
      <dsp:spPr>
        <a:xfrm rot="5400000">
          <a:off x="3412883" y="1691005"/>
          <a:ext cx="1714499" cy="1491614"/>
        </a:xfrm>
        <a:prstGeom prst="hexagon">
          <a:avLst>
            <a:gd name="adj" fmla="val 25000"/>
            <a:gd name="vf" fmla="val 115470"/>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t>North America</a:t>
          </a:r>
          <a:endParaRPr lang="en-IN" sz="2400" kern="1200" dirty="0"/>
        </a:p>
      </dsp:txBody>
      <dsp:txXfrm rot="-5400000">
        <a:off x="3756768" y="1846739"/>
        <a:ext cx="1026728" cy="1180147"/>
      </dsp:txXfrm>
    </dsp:sp>
    <dsp:sp modelId="{4F8AC3B9-77F9-47A0-9F25-9EA56DAFE6C3}">
      <dsp:nvSpPr>
        <dsp:cNvPr id="0" name=""/>
        <dsp:cNvSpPr/>
      </dsp:nvSpPr>
      <dsp:spPr>
        <a:xfrm rot="5400000">
          <a:off x="2610497" y="3146272"/>
          <a:ext cx="1714499" cy="1491614"/>
        </a:xfrm>
        <a:prstGeom prst="hexagon">
          <a:avLst>
            <a:gd name="adj" fmla="val 25000"/>
            <a:gd name="vf" fmla="val 115470"/>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Asia</a:t>
          </a:r>
          <a:endParaRPr lang="en-IN" sz="2000" kern="1200" dirty="0"/>
        </a:p>
      </dsp:txBody>
      <dsp:txXfrm rot="-5400000">
        <a:off x="2954382" y="3302006"/>
        <a:ext cx="1026728" cy="1180147"/>
      </dsp:txXfrm>
    </dsp:sp>
    <dsp:sp modelId="{85FE1850-9679-423D-BD72-2A0AD3633A3F}">
      <dsp:nvSpPr>
        <dsp:cNvPr id="0" name=""/>
        <dsp:cNvSpPr/>
      </dsp:nvSpPr>
      <dsp:spPr>
        <a:xfrm>
          <a:off x="4258818" y="3377730"/>
          <a:ext cx="1913382" cy="1028700"/>
        </a:xfrm>
        <a:prstGeom prst="rect">
          <a:avLst/>
        </a:prstGeom>
        <a:noFill/>
        <a:ln>
          <a:noFill/>
        </a:ln>
        <a:effectLst/>
      </dsp:spPr>
      <dsp:style>
        <a:lnRef idx="0">
          <a:scrgbClr r="0" g="0" b="0"/>
        </a:lnRef>
        <a:fillRef idx="0">
          <a:scrgbClr r="0" g="0" b="0"/>
        </a:fillRef>
        <a:effectRef idx="0">
          <a:scrgbClr r="0" g="0" b="0"/>
        </a:effectRef>
        <a:fontRef idx="minor"/>
      </dsp:style>
    </dsp:sp>
    <dsp:sp modelId="{353B2B9E-C6AD-48A9-BC09-E67352EDB86B}">
      <dsp:nvSpPr>
        <dsp:cNvPr id="0" name=""/>
        <dsp:cNvSpPr/>
      </dsp:nvSpPr>
      <dsp:spPr>
        <a:xfrm rot="5400000">
          <a:off x="999553" y="3146272"/>
          <a:ext cx="1714499" cy="1491614"/>
        </a:xfrm>
        <a:prstGeom prst="hexagon">
          <a:avLst>
            <a:gd name="adj" fmla="val 25000"/>
            <a:gd name="vf" fmla="val 11547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en-US" sz="2900" kern="1200" dirty="0" smtClean="0"/>
            <a:t>Others</a:t>
          </a:r>
          <a:endParaRPr lang="en-IN" sz="2900" kern="1200" dirty="0"/>
        </a:p>
      </dsp:txBody>
      <dsp:txXfrm rot="-5400000">
        <a:off x="1343438" y="3302006"/>
        <a:ext cx="1026728" cy="118014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C7C9AC-6EEE-4CB2-876B-6F1CC0F3321E}"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6999066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C7C9AC-6EEE-4CB2-876B-6F1CC0F3321E}"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19529056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C7C9AC-6EEE-4CB2-876B-6F1CC0F3321E}"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5315007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C7C9AC-6EEE-4CB2-876B-6F1CC0F3321E}"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4621662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7C9AC-6EEE-4CB2-876B-6F1CC0F3321E}"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15253158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C7C9AC-6EEE-4CB2-876B-6F1CC0F3321E}"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4493658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C7C9AC-6EEE-4CB2-876B-6F1CC0F3321E}" type="datetimeFigureOut">
              <a:rPr lang="en-IN" smtClean="0"/>
              <a:t>21-10-2023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4574160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9C7C9AC-6EEE-4CB2-876B-6F1CC0F3321E}"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10241930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7C9AC-6EEE-4CB2-876B-6F1CC0F3321E}" type="datetimeFigureOut">
              <a:rPr lang="en-IN" smtClean="0"/>
              <a:t>21-10-2023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24410068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7C9AC-6EEE-4CB2-876B-6F1CC0F3321E}"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22510596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7C9AC-6EEE-4CB2-876B-6F1CC0F3321E}"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55BA7-72D7-4E1D-95DE-FCC7873E2539}" type="slidenum">
              <a:rPr lang="en-IN" smtClean="0"/>
              <a:t>‹#›</a:t>
            </a:fld>
            <a:endParaRPr lang="en-IN"/>
          </a:p>
        </p:txBody>
      </p:sp>
    </p:spTree>
    <p:extLst>
      <p:ext uri="{BB962C8B-B14F-4D97-AF65-F5344CB8AC3E}">
        <p14:creationId xmlns:p14="http://schemas.microsoft.com/office/powerpoint/2010/main" val="39992084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7C9AC-6EEE-4CB2-876B-6F1CC0F3321E}" type="datetimeFigureOut">
              <a:rPr lang="en-IN" smtClean="0"/>
              <a:t>21-10-2023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55BA7-72D7-4E1D-95DE-FCC7873E2539}" type="slidenum">
              <a:rPr lang="en-IN" smtClean="0"/>
              <a:t>‹#›</a:t>
            </a:fld>
            <a:endParaRPr lang="en-IN"/>
          </a:p>
        </p:txBody>
      </p:sp>
    </p:spTree>
    <p:extLst>
      <p:ext uri="{BB962C8B-B14F-4D97-AF65-F5344CB8AC3E}">
        <p14:creationId xmlns:p14="http://schemas.microsoft.com/office/powerpoint/2010/main" val="26309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analytics-vidhya/introduction-to-xgboost-algorithm-d2e7fad76b04" TargetMode="External"/><Relationship Id="rId2" Type="http://schemas.openxmlformats.org/officeDocument/2006/relationships/hyperlink" Target="https://www.xoriant.com/blog/decision-trees-for-classification-a-machine-learning-algorithm" TargetMode="External"/><Relationship Id="rId1" Type="http://schemas.openxmlformats.org/officeDocument/2006/relationships/slideLayout" Target="../slideLayouts/slideLayout2.xml"/><Relationship Id="rId6" Type="http://schemas.openxmlformats.org/officeDocument/2006/relationships/hyperlink" Target="https://www.analyticsinsight.net/machine-learning-can-be-your-best-bet-to-transform-your-career/" TargetMode="External"/><Relationship Id="rId5" Type="http://schemas.openxmlformats.org/officeDocument/2006/relationships/hyperlink" Target="https://www.turing.com/kb/random-forest-algorithm" TargetMode="External"/><Relationship Id="rId4" Type="http://schemas.openxmlformats.org/officeDocument/2006/relationships/hyperlink" Target="https://towardsdatascience.com/understanding-confusion-matrix-a9ad42dcfd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Scientist Job Description: Templates for Hiring at Your 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12135" y="257577"/>
            <a:ext cx="9182637" cy="707886"/>
          </a:xfrm>
          <a:prstGeom prst="rect">
            <a:avLst/>
          </a:prstGeom>
          <a:noFill/>
        </p:spPr>
        <p:txBody>
          <a:bodyPr wrap="square" rtlCol="0">
            <a:spAutoFit/>
          </a:bodyPr>
          <a:lstStyle/>
          <a:p>
            <a:r>
              <a:rPr lang="en-IN" sz="4000" dirty="0" smtClean="0">
                <a:solidFill>
                  <a:schemeClr val="bg1"/>
                </a:solidFill>
                <a:latin typeface="Times New Roman" panose="02020603050405020304" pitchFamily="18" charset="0"/>
                <a:cs typeface="Times New Roman" panose="02020603050405020304" pitchFamily="18" charset="0"/>
              </a:rPr>
              <a:t>Programming Jobs Application Prediction</a:t>
            </a:r>
            <a:endParaRPr lang="en-IN"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186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8249" y="241525"/>
            <a:ext cx="6448629" cy="6444284"/>
          </a:xfrm>
        </p:spPr>
      </p:pic>
    </p:spTree>
    <p:extLst>
      <p:ext uri="{BB962C8B-B14F-4D97-AF65-F5344CB8AC3E}">
        <p14:creationId xmlns:p14="http://schemas.microsoft.com/office/powerpoint/2010/main" val="11175476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92000"/>
                    </a14:imgEffect>
                  </a14:imgLayer>
                </a14:imgProps>
              </a:ext>
            </a:extLst>
          </a:blip>
          <a:stretch>
            <a:fillRect/>
          </a:stretch>
        </p:blipFill>
        <p:spPr>
          <a:xfrm>
            <a:off x="0" y="809625"/>
            <a:ext cx="12192001" cy="5238750"/>
          </a:xfrm>
          <a:prstGeom prst="rect">
            <a:avLst/>
          </a:prstGeom>
          <a:blipFill>
            <a:blip r:embed="rId4">
              <a:alphaModFix amt="60000"/>
            </a:blip>
            <a:tile tx="0" ty="0" sx="100000" sy="100000" flip="none" algn="tl"/>
          </a:blipFill>
        </p:spPr>
      </p:pic>
    </p:spTree>
    <p:extLst>
      <p:ext uri="{BB962C8B-B14F-4D97-AF65-F5344CB8AC3E}">
        <p14:creationId xmlns:p14="http://schemas.microsoft.com/office/powerpoint/2010/main" val="41938574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extLst>
              <a:ext uri="{BEBA8EAE-BF5A-486C-A8C5-ECC9F3942E4B}">
                <a14:imgProps xmlns:a14="http://schemas.microsoft.com/office/drawing/2010/main">
                  <a14:imgLayer r:embed="rId3">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614362" y="809625"/>
            <a:ext cx="10963275" cy="5238750"/>
          </a:xfrm>
          <a:prstGeom prst="rect">
            <a:avLst/>
          </a:prstGeom>
        </p:spPr>
      </p:pic>
    </p:spTree>
    <p:extLst>
      <p:ext uri="{BB962C8B-B14F-4D97-AF65-F5344CB8AC3E}">
        <p14:creationId xmlns:p14="http://schemas.microsoft.com/office/powerpoint/2010/main" val="18844637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GlowEdges trans="94000" smoothness="8"/>
                    </a14:imgEffect>
                  </a14:imgLayer>
                </a14:imgProps>
              </a:ext>
            </a:extLst>
          </a:blip>
          <a:stretch>
            <a:fillRect/>
          </a:stretch>
        </p:blipFill>
        <p:spPr>
          <a:xfrm>
            <a:off x="90153" y="115911"/>
            <a:ext cx="12101848" cy="6742090"/>
          </a:xfrm>
          <a:prstGeom prst="rect">
            <a:avLst/>
          </a:prstGeom>
        </p:spPr>
      </p:pic>
    </p:spTree>
    <p:extLst>
      <p:ext uri="{BB962C8B-B14F-4D97-AF65-F5344CB8AC3E}">
        <p14:creationId xmlns:p14="http://schemas.microsoft.com/office/powerpoint/2010/main" val="305569216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3026" y="38927"/>
            <a:ext cx="8772939" cy="6819073"/>
          </a:xfrm>
          <a:prstGeom prst="rect">
            <a:avLst/>
          </a:prstGeom>
        </p:spPr>
      </p:pic>
    </p:spTree>
    <p:extLst>
      <p:ext uri="{BB962C8B-B14F-4D97-AF65-F5344CB8AC3E}">
        <p14:creationId xmlns:p14="http://schemas.microsoft.com/office/powerpoint/2010/main" val="31050933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49569"/>
          </a:xfrm>
        </p:spPr>
        <p:txBody>
          <a:bodyPr/>
          <a:lstStyle/>
          <a:p>
            <a:r>
              <a:rPr lang="en-IN" b="1" dirty="0">
                <a:solidFill>
                  <a:schemeClr val="bg1"/>
                </a:solidFill>
                <a:latin typeface="Times New Roman" panose="02020603050405020304" pitchFamily="18" charset="0"/>
                <a:cs typeface="Times New Roman" panose="02020603050405020304" pitchFamily="18" charset="0"/>
              </a:rPr>
              <a:t>Correlation </a:t>
            </a:r>
            <a:r>
              <a:rPr lang="en-IN" b="1" dirty="0" err="1">
                <a:solidFill>
                  <a:schemeClr val="bg1"/>
                </a:solidFill>
                <a:latin typeface="Times New Roman" panose="02020603050405020304" pitchFamily="18" charset="0"/>
                <a:cs typeface="Times New Roman" panose="02020603050405020304" pitchFamily="18" charset="0"/>
              </a:rPr>
              <a:t>Heatmap</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1853" y="457201"/>
            <a:ext cx="6593983" cy="6033752"/>
          </a:xfrm>
        </p:spPr>
      </p:pic>
      <p:sp>
        <p:nvSpPr>
          <p:cNvPr id="4" name="Text Placeholder 3"/>
          <p:cNvSpPr>
            <a:spLocks noGrp="1"/>
          </p:cNvSpPr>
          <p:nvPr>
            <p:ph type="body" sz="half" idx="2"/>
          </p:nvPr>
        </p:nvSpPr>
        <p:spPr>
          <a:xfrm>
            <a:off x="839788" y="1603717"/>
            <a:ext cx="3932237" cy="4265271"/>
          </a:xfrm>
        </p:spPr>
        <p:txBody>
          <a:bodyPr>
            <a:normAutofit/>
          </a:bodyPr>
          <a:lstStyle/>
          <a:p>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is a valuable tool for creating correlation </a:t>
            </a:r>
            <a:r>
              <a:rPr lang="en-US" dirty="0" err="1">
                <a:solidFill>
                  <a:schemeClr val="bg1"/>
                </a:solidFill>
                <a:latin typeface="Times New Roman" panose="02020603050405020304" pitchFamily="18" charset="0"/>
                <a:cs typeface="Times New Roman" panose="02020603050405020304" pitchFamily="18" charset="0"/>
              </a:rPr>
              <a:t>heatmaps</a:t>
            </a:r>
            <a:r>
              <a:rPr lang="en-US" dirty="0">
                <a:solidFill>
                  <a:schemeClr val="bg1"/>
                </a:solidFill>
                <a:latin typeface="Times New Roman" panose="02020603050405020304" pitchFamily="18" charset="0"/>
                <a:cs typeface="Times New Roman" panose="02020603050405020304" pitchFamily="18" charset="0"/>
              </a:rPr>
              <a:t>. A correlation </a:t>
            </a:r>
            <a:r>
              <a:rPr lang="en-US" dirty="0" err="1">
                <a:solidFill>
                  <a:schemeClr val="bg1"/>
                </a:solidFill>
                <a:latin typeface="Times New Roman" panose="02020603050405020304" pitchFamily="18" charset="0"/>
                <a:cs typeface="Times New Roman" panose="02020603050405020304" pitchFamily="18" charset="0"/>
              </a:rPr>
              <a:t>heatmap</a:t>
            </a:r>
            <a:r>
              <a:rPr lang="en-US" dirty="0">
                <a:solidFill>
                  <a:schemeClr val="bg1"/>
                </a:solidFill>
                <a:latin typeface="Times New Roman" panose="02020603050405020304" pitchFamily="18" charset="0"/>
                <a:cs typeface="Times New Roman" panose="02020603050405020304" pitchFamily="18" charset="0"/>
              </a:rPr>
              <a:t> visualizes the relationships between different variables in the dataset</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IN" dirty="0" smtClean="0">
                <a:solidFill>
                  <a:schemeClr val="bg1"/>
                </a:solidFill>
                <a:latin typeface="Times New Roman" panose="02020603050405020304" pitchFamily="18" charset="0"/>
                <a:cs typeface="Times New Roman" panose="02020603050405020304" pitchFamily="18" charset="0"/>
              </a:rPr>
              <a:t>Visualization</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Feature </a:t>
            </a:r>
            <a:r>
              <a:rPr lang="en-IN" dirty="0" smtClean="0">
                <a:solidFill>
                  <a:schemeClr val="bg1"/>
                </a:solidFill>
                <a:latin typeface="Times New Roman" panose="02020603050405020304" pitchFamily="18" charset="0"/>
                <a:cs typeface="Times New Roman" panose="02020603050405020304" pitchFamily="18" charset="0"/>
              </a:rPr>
              <a:t>Selection</a:t>
            </a:r>
          </a:p>
          <a:p>
            <a:pPr marL="285750" indent="-285750">
              <a:buFont typeface="Wingdings" panose="05000000000000000000" pitchFamily="2" charset="2"/>
              <a:buChar char="§"/>
            </a:pPr>
            <a:r>
              <a:rPr lang="en-IN" dirty="0" err="1" smtClean="0">
                <a:solidFill>
                  <a:schemeClr val="bg1"/>
                </a:solidFill>
                <a:latin typeface="Times New Roman" panose="02020603050405020304" pitchFamily="18" charset="0"/>
                <a:cs typeface="Times New Roman" panose="02020603050405020304" pitchFamily="18" charset="0"/>
              </a:rPr>
              <a:t>Multicollinearity</a:t>
            </a: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Model </a:t>
            </a:r>
            <a:r>
              <a:rPr lang="en-IN" dirty="0" smtClean="0">
                <a:solidFill>
                  <a:schemeClr val="bg1"/>
                </a:solidFill>
                <a:latin typeface="Times New Roman" panose="02020603050405020304" pitchFamily="18" charset="0"/>
                <a:cs typeface="Times New Roman" panose="02020603050405020304" pitchFamily="18" charset="0"/>
              </a:rPr>
              <a:t>Optimization</a:t>
            </a:r>
          </a:p>
          <a:p>
            <a:r>
              <a:rPr lang="en-US" dirty="0">
                <a:solidFill>
                  <a:schemeClr val="bg1"/>
                </a:solidFill>
                <a:latin typeface="Times New Roman" panose="02020603050405020304" pitchFamily="18" charset="0"/>
                <a:cs typeface="Times New Roman" panose="02020603050405020304" pitchFamily="18" charset="0"/>
              </a:rPr>
              <a:t>By using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to create a correlation </a:t>
            </a:r>
            <a:r>
              <a:rPr lang="en-US" dirty="0" err="1">
                <a:solidFill>
                  <a:schemeClr val="bg1"/>
                </a:solidFill>
                <a:latin typeface="Times New Roman" panose="02020603050405020304" pitchFamily="18" charset="0"/>
                <a:cs typeface="Times New Roman" panose="02020603050405020304" pitchFamily="18" charset="0"/>
              </a:rPr>
              <a:t>heatmap</a:t>
            </a:r>
            <a:r>
              <a:rPr lang="en-US" dirty="0">
                <a:solidFill>
                  <a:schemeClr val="bg1"/>
                </a:solidFill>
                <a:latin typeface="Times New Roman" panose="02020603050405020304" pitchFamily="18" charset="0"/>
                <a:cs typeface="Times New Roman" panose="02020603050405020304" pitchFamily="18" charset="0"/>
              </a:rPr>
              <a:t>, the project gains a powerful tool for understanding the relationships within the dataset and making informed decisions about feature selection and model development in the context of programming job application prediction.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5547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188720"/>
          </a:xfrm>
        </p:spPr>
        <p:txBody>
          <a:bodyPr/>
          <a:lstStyle/>
          <a:p>
            <a:r>
              <a:rPr lang="en-IN" b="1" dirty="0" smtClean="0">
                <a:solidFill>
                  <a:schemeClr val="bg1"/>
                </a:solidFill>
                <a:latin typeface="Times New Roman" panose="02020603050405020304" pitchFamily="18" charset="0"/>
                <a:cs typeface="Times New Roman" panose="02020603050405020304" pitchFamily="18" charset="0"/>
              </a:rPr>
              <a:t>Machine Learning Model </a:t>
            </a:r>
            <a:r>
              <a:rPr lang="en-IN" b="1" dirty="0">
                <a:solidFill>
                  <a:schemeClr val="bg1"/>
                </a:solidFill>
                <a:latin typeface="Times New Roman" panose="02020603050405020304" pitchFamily="18" charset="0"/>
                <a:cs typeface="Times New Roman" panose="02020603050405020304" pitchFamily="18" charset="0"/>
              </a:rPr>
              <a:t>Selection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Model selection is the process of choosing the most appropriate machine learning or statistical models for the job application prediction task. This section outlines the various algorithms considered, their strengths and weaknesses, and the rationale behind selecting a specific set of models for experimentation</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IN" b="1" dirty="0" smtClean="0">
                <a:solidFill>
                  <a:schemeClr val="bg1"/>
                </a:solidFill>
                <a:latin typeface="Times New Roman" panose="02020603050405020304" pitchFamily="18" charset="0"/>
                <a:cs typeface="Times New Roman" panose="02020603050405020304" pitchFamily="18" charset="0"/>
              </a:rPr>
              <a:t>Decision Tree Algorithm</a:t>
            </a:r>
          </a:p>
          <a:p>
            <a:pPr marL="285750" indent="-285750">
              <a:buFont typeface="Wingdings" panose="05000000000000000000" pitchFamily="2" charset="2"/>
              <a:buChar char="§"/>
            </a:pPr>
            <a:r>
              <a:rPr lang="en-US" b="1" dirty="0" smtClean="0">
                <a:solidFill>
                  <a:schemeClr val="bg1"/>
                </a:solidFill>
                <a:latin typeface="Times New Roman" panose="02020603050405020304" pitchFamily="18" charset="0"/>
                <a:cs typeface="Times New Roman" panose="02020603050405020304" pitchFamily="18" charset="0"/>
              </a:rPr>
              <a:t>ROC Curve</a:t>
            </a:r>
          </a:p>
          <a:p>
            <a:pPr marL="285750" indent="-285750">
              <a:buFont typeface="Wingdings" panose="05000000000000000000" pitchFamily="2" charset="2"/>
              <a:buChar char="§"/>
            </a:pPr>
            <a:r>
              <a:rPr lang="en-IN" b="1" dirty="0" smtClean="0">
                <a:solidFill>
                  <a:schemeClr val="bg1"/>
                </a:solidFill>
                <a:latin typeface="Times New Roman" panose="02020603050405020304" pitchFamily="18" charset="0"/>
                <a:cs typeface="Times New Roman" panose="02020603050405020304" pitchFamily="18" charset="0"/>
              </a:rPr>
              <a:t>Random Forest Classifier</a:t>
            </a: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err="1" smtClean="0">
                <a:solidFill>
                  <a:schemeClr val="bg1"/>
                </a:solidFill>
                <a:latin typeface="Times New Roman" panose="02020603050405020304" pitchFamily="18" charset="0"/>
                <a:cs typeface="Times New Roman" panose="02020603050405020304" pitchFamily="18" charset="0"/>
              </a:rPr>
              <a:t>XGBoost</a:t>
            </a:r>
            <a:r>
              <a:rPr lang="en-IN" b="1" dirty="0" smtClean="0">
                <a:solidFill>
                  <a:schemeClr val="bg1"/>
                </a:solidFill>
                <a:latin typeface="Times New Roman" panose="02020603050405020304" pitchFamily="18" charset="0"/>
                <a:cs typeface="Times New Roman" panose="02020603050405020304" pitchFamily="18" charset="0"/>
              </a:rPr>
              <a:t> Classifier</a:t>
            </a:r>
          </a:p>
          <a:p>
            <a:endParaRPr lang="en-IN" dirty="0"/>
          </a:p>
        </p:txBody>
      </p:sp>
      <p:pic>
        <p:nvPicPr>
          <p:cNvPr id="10242" name="Picture 2" descr="https://www.analyticsinsight.net/wp-content/uploads/2021/04/predective-analytics-and-machine-learning-47billion.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17" r="991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613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53414"/>
          </a:xfrm>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Decision Tree Algorithm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976" y="1676185"/>
            <a:ext cx="6172200" cy="3573378"/>
          </a:xfrm>
        </p:spPr>
      </p:pic>
      <p:sp>
        <p:nvSpPr>
          <p:cNvPr id="4" name="Text Placeholder 3"/>
          <p:cNvSpPr>
            <a:spLocks noGrp="1"/>
          </p:cNvSpPr>
          <p:nvPr>
            <p:ph type="body" sz="half" idx="2"/>
          </p:nvPr>
        </p:nvSpPr>
        <p:spPr>
          <a:xfrm>
            <a:off x="839788" y="1352282"/>
            <a:ext cx="4298882" cy="5203064"/>
          </a:xfrm>
        </p:spPr>
        <p:txBody>
          <a:bodyPr>
            <a:normAutofit fontScale="92500" lnSpcReduction="10000"/>
          </a:bodyPr>
          <a:lstStyle/>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Predictive Modeling:  Decision trees are used to build models that can predict the outcome of job applications based on various attributes and features.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Tree Structure: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 helps create and visualize decision trees, which are hierarchical structures that make decisions by recursively splitting the data into subsets based on feature conditions.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Interpretability:  Decision trees are easy to interpret, making it accessible for stakeholders to understand the factors influencing job application success.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Feature Importance: Decision trees reveal feature importance, allowing the identification of key attributes that influence the application prediction.</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Ensemble Learning:  Decision trees can also be used as base models in ensemble techniques like random forests to improve predictive accuracy.</a:t>
            </a:r>
          </a:p>
          <a:p>
            <a:r>
              <a:rPr lang="en-US" dirty="0" smtClean="0">
                <a:solidFill>
                  <a:schemeClr val="bg1"/>
                </a:solidFill>
                <a:latin typeface="Times New Roman" panose="02020603050405020304" pitchFamily="18" charset="0"/>
                <a:cs typeface="Times New Roman" panose="02020603050405020304" pitchFamily="18" charset="0"/>
              </a:rPr>
              <a:t>Utilizing the decision tree algorithm within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 enables the project to develop interpretable models that help understand and predict job application outcomes in the programming industry.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6233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99" y="160013"/>
            <a:ext cx="8558801" cy="6537973"/>
          </a:xfrm>
          <a:prstGeom prst="rect">
            <a:avLst/>
          </a:prstGeom>
        </p:spPr>
      </p:pic>
    </p:spTree>
    <p:extLst>
      <p:ext uri="{BB962C8B-B14F-4D97-AF65-F5344CB8AC3E}">
        <p14:creationId xmlns:p14="http://schemas.microsoft.com/office/powerpoint/2010/main" val="27234288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62200" y="700087"/>
            <a:ext cx="7467600" cy="5457825"/>
          </a:xfrm>
          <a:prstGeom prst="rect">
            <a:avLst/>
          </a:prstGeom>
        </p:spPr>
      </p:pic>
    </p:spTree>
    <p:extLst>
      <p:ext uri="{BB962C8B-B14F-4D97-AF65-F5344CB8AC3E}">
        <p14:creationId xmlns:p14="http://schemas.microsoft.com/office/powerpoint/2010/main" val="40353795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029186"/>
          </a:xfrm>
        </p:spPr>
        <p:txBody>
          <a:bodyPr>
            <a:normAutofit fontScale="90000"/>
          </a:bodyPr>
          <a:lstStyle/>
          <a:p>
            <a:pPr algn="l"/>
            <a:r>
              <a:rPr lang="en-US" dirty="0" smtClean="0">
                <a:solidFill>
                  <a:schemeClr val="bg1"/>
                </a:solidFill>
                <a:latin typeface="Times New Roman" panose="02020603050405020304" pitchFamily="18" charset="0"/>
                <a:cs typeface="Times New Roman" panose="02020603050405020304" pitchFamily="18" charset="0"/>
              </a:rPr>
              <a:t>Name : </a:t>
            </a:r>
            <a:r>
              <a:rPr lang="en-US" dirty="0" err="1" smtClean="0">
                <a:solidFill>
                  <a:schemeClr val="bg1"/>
                </a:solidFill>
                <a:latin typeface="Times New Roman" panose="02020603050405020304" pitchFamily="18" charset="0"/>
                <a:cs typeface="Times New Roman" panose="02020603050405020304" pitchFamily="18" charset="0"/>
              </a:rPr>
              <a:t>Pritkumar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Yadav</a:t>
            </a:r>
            <a:r>
              <a:rPr lang="en-US" dirty="0" smtClean="0">
                <a:solidFill>
                  <a:schemeClr val="bg1"/>
                </a:solidFill>
                <a:latin typeface="Times New Roman" panose="02020603050405020304" pitchFamily="18" charset="0"/>
                <a:cs typeface="Times New Roman" panose="02020603050405020304" pitchFamily="18" charset="0"/>
              </a:rPr>
              <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Class : T.Y. </a:t>
            </a:r>
            <a:r>
              <a:rPr lang="en-US" dirty="0" err="1" smtClean="0">
                <a:solidFill>
                  <a:schemeClr val="bg1"/>
                </a:solidFill>
                <a:latin typeface="Times New Roman" panose="02020603050405020304" pitchFamily="18" charset="0"/>
                <a:cs typeface="Times New Roman" panose="02020603050405020304" pitchFamily="18" charset="0"/>
              </a:rPr>
              <a:t>B.Sc</a:t>
            </a:r>
            <a:r>
              <a:rPr lang="en-US" dirty="0" smtClean="0">
                <a:solidFill>
                  <a:schemeClr val="bg1"/>
                </a:solidFill>
                <a:latin typeface="Times New Roman" panose="02020603050405020304" pitchFamily="18" charset="0"/>
                <a:cs typeface="Times New Roman" panose="02020603050405020304" pitchFamily="18" charset="0"/>
              </a:rPr>
              <a:t> Data Science</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Roll No : 10</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Project Title : Programming Job Application Prediction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7560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90962" y="1162050"/>
            <a:ext cx="4410075" cy="4533900"/>
          </a:xfrm>
          <a:prstGeom prst="rect">
            <a:avLst/>
          </a:prstGeom>
        </p:spPr>
      </p:pic>
    </p:spTree>
    <p:extLst>
      <p:ext uri="{BB962C8B-B14F-4D97-AF65-F5344CB8AC3E}">
        <p14:creationId xmlns:p14="http://schemas.microsoft.com/office/powerpoint/2010/main" val="15175938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5038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ROC Curve</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460" y="1244677"/>
            <a:ext cx="5212090" cy="4178816"/>
          </a:xfrm>
        </p:spPr>
      </p:pic>
      <p:sp>
        <p:nvSpPr>
          <p:cNvPr id="4" name="Text Placeholder 3"/>
          <p:cNvSpPr>
            <a:spLocks noGrp="1"/>
          </p:cNvSpPr>
          <p:nvPr>
            <p:ph type="body" sz="half" idx="2"/>
          </p:nvPr>
        </p:nvSpPr>
        <p:spPr>
          <a:xfrm>
            <a:off x="839788" y="1339403"/>
            <a:ext cx="5058736" cy="5100034"/>
          </a:xfrm>
        </p:spPr>
        <p:txBody>
          <a:bodyPr>
            <a:normAutofit fontScale="92500" lnSpcReduction="20000"/>
          </a:bodyPr>
          <a:lstStyle/>
          <a:p>
            <a:r>
              <a:rPr lang="en-US" dirty="0">
                <a:solidFill>
                  <a:schemeClr val="bg1"/>
                </a:solidFill>
                <a:latin typeface="Times New Roman" panose="02020603050405020304" pitchFamily="18" charset="0"/>
                <a:cs typeface="Times New Roman" panose="02020603050405020304" pitchFamily="18" charset="0"/>
              </a:rPr>
              <a:t>T</a:t>
            </a:r>
            <a:r>
              <a:rPr lang="en-US" dirty="0" smtClean="0">
                <a:solidFill>
                  <a:schemeClr val="bg1"/>
                </a:solidFill>
                <a:latin typeface="Times New Roman" panose="02020603050405020304" pitchFamily="18" charset="0"/>
                <a:cs typeface="Times New Roman" panose="02020603050405020304" pitchFamily="18" charset="0"/>
              </a:rPr>
              <a:t>he ROC (Receiver Operating Characteristic) curve is a valuable tool for evaluating the performance of predictive models.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Model Evaluation: The ROC curve visually represents the trade-off between a model's true positive rate (sensitivity) and its false positive rate as the discrimination threshold varies.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AUC Score: The area under the ROC curve (AUC) provides a single value metric for model performance. A higher AUC indicates better predictive accuracy.</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Model Comparison: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 can be used to create ROC curves for different models, allowing easy comparison to determine which model is most effective at predicting job application success.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Threshold Selection: The ROC curve helps in selecting an appropriate discrimination threshold that balances sensitivity and specificity based on project requirements.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Visual Assessment: The curve's visual representation makes it easy for project stakeholders to understand and assess the model's performance, ensuring that the predictions align with the project's goals.</a:t>
            </a:r>
          </a:p>
          <a:p>
            <a:r>
              <a:rPr lang="en-US" dirty="0" smtClean="0">
                <a:solidFill>
                  <a:schemeClr val="bg1"/>
                </a:solidFill>
                <a:latin typeface="Times New Roman" panose="02020603050405020304" pitchFamily="18" charset="0"/>
                <a:cs typeface="Times New Roman" panose="02020603050405020304" pitchFamily="18" charset="0"/>
              </a:rPr>
              <a:t>Using the ROC curve within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 enhances the project's ability to evaluate and fine-tune predictive models for programming job application outcomes.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4702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85234"/>
          </a:xfrm>
        </p:spPr>
        <p:txBody>
          <a:bodyPr/>
          <a:lstStyle/>
          <a:p>
            <a:r>
              <a:rPr lang="en-IN" b="1" dirty="0">
                <a:solidFill>
                  <a:schemeClr val="bg1"/>
                </a:solidFill>
                <a:latin typeface="Times New Roman" panose="02020603050405020304" pitchFamily="18" charset="0"/>
                <a:cs typeface="Times New Roman" panose="02020603050405020304" pitchFamily="18" charset="0"/>
              </a:rPr>
              <a:t>Random Forest </a:t>
            </a:r>
            <a:r>
              <a:rPr lang="en-IN" b="1" dirty="0" smtClean="0">
                <a:solidFill>
                  <a:schemeClr val="bg1"/>
                </a:solidFill>
                <a:latin typeface="Times New Roman" panose="02020603050405020304" pitchFamily="18" charset="0"/>
                <a:cs typeface="Times New Roman" panose="02020603050405020304" pitchFamily="18" charset="0"/>
              </a:rPr>
              <a:t>Classifier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839788" y="1625314"/>
            <a:ext cx="3932237" cy="4842456"/>
          </a:xfrm>
        </p:spPr>
        <p:txBody>
          <a:bodyPr>
            <a:normAutofit fontScale="92500" lnSpcReduction="20000"/>
          </a:bodyPr>
          <a:lstStyle/>
          <a:p>
            <a:r>
              <a:rPr lang="en-US" dirty="0" smtClean="0">
                <a:solidFill>
                  <a:schemeClr val="bg1"/>
                </a:solidFill>
                <a:latin typeface="Times New Roman" panose="02020603050405020304" pitchFamily="18" charset="0"/>
                <a:cs typeface="Times New Roman" panose="02020603050405020304" pitchFamily="18" charset="0"/>
              </a:rPr>
              <a:t>The Random Forest Classifier is a robust and versatile machine learning algorithm.</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Ensemble Technique: Random Forest is an ensemble method that combines multiple decision trees to create a more accurate and robust predictive model.</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Model Performance: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 allows for the creation and evaluation of Random Forest models, which often yield higher predictive accuracy compared to individual decision trees.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Feature Importance: Random Forest can assess the importance of each feature in predicting job application success, aiding in feature selection and understanding key attributes.</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Reduced </a:t>
            </a:r>
            <a:r>
              <a:rPr lang="en-US" dirty="0" err="1" smtClean="0">
                <a:solidFill>
                  <a:schemeClr val="bg1"/>
                </a:solidFill>
                <a:latin typeface="Times New Roman" panose="02020603050405020304" pitchFamily="18" charset="0"/>
                <a:cs typeface="Times New Roman" panose="02020603050405020304" pitchFamily="18" charset="0"/>
              </a:rPr>
              <a:t>Overfitting</a:t>
            </a:r>
            <a:r>
              <a:rPr lang="en-US" dirty="0" smtClean="0">
                <a:solidFill>
                  <a:schemeClr val="bg1"/>
                </a:solidFill>
                <a:latin typeface="Times New Roman" panose="02020603050405020304" pitchFamily="18" charset="0"/>
                <a:cs typeface="Times New Roman" panose="02020603050405020304" pitchFamily="18" charset="0"/>
              </a:rPr>
              <a:t>: By aggregating the predictions of multiple trees, Random Forest helps reduce </a:t>
            </a:r>
            <a:r>
              <a:rPr lang="en-US" dirty="0" err="1" smtClean="0">
                <a:solidFill>
                  <a:schemeClr val="bg1"/>
                </a:solidFill>
                <a:latin typeface="Times New Roman" panose="02020603050405020304" pitchFamily="18" charset="0"/>
                <a:cs typeface="Times New Roman" panose="02020603050405020304" pitchFamily="18" charset="0"/>
              </a:rPr>
              <a:t>overfitting</a:t>
            </a:r>
            <a:r>
              <a:rPr lang="en-US" dirty="0" smtClean="0">
                <a:solidFill>
                  <a:schemeClr val="bg1"/>
                </a:solidFill>
                <a:latin typeface="Times New Roman" panose="02020603050405020304" pitchFamily="18" charset="0"/>
                <a:cs typeface="Times New Roman" panose="02020603050405020304" pitchFamily="18" charset="0"/>
              </a:rPr>
              <a:t>, making it a reliable choice for predictive modeling.</a:t>
            </a:r>
          </a:p>
          <a:p>
            <a:pPr marL="285750" indent="-285750">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Model Interpretability: While Random Forest is more complex than a single decision tree,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 can facilitate the interpretation of feature importance and model behavior for project stakeholders.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122" name="Picture 2" descr="Random Forest Interview Questions | Random Forest Ques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33519"/>
            <a:ext cx="6172200" cy="418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6106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90962" y="1162050"/>
            <a:ext cx="4410075" cy="4533900"/>
          </a:xfrm>
          <a:prstGeom prst="rect">
            <a:avLst/>
          </a:prstGeom>
        </p:spPr>
      </p:pic>
    </p:spTree>
    <p:extLst>
      <p:ext uri="{BB962C8B-B14F-4D97-AF65-F5344CB8AC3E}">
        <p14:creationId xmlns:p14="http://schemas.microsoft.com/office/powerpoint/2010/main" val="3167851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30225"/>
          </a:xfrm>
        </p:spPr>
        <p:txBody>
          <a:bodyPr>
            <a:normAutofit fontScale="90000"/>
          </a:bodyPr>
          <a:lstStyle/>
          <a:p>
            <a:r>
              <a:rPr lang="en-IN" b="1" dirty="0" err="1">
                <a:solidFill>
                  <a:schemeClr val="bg1"/>
                </a:solidFill>
                <a:latin typeface="Times New Roman" panose="02020603050405020304" pitchFamily="18" charset="0"/>
                <a:cs typeface="Times New Roman" panose="02020603050405020304" pitchFamily="18" charset="0"/>
              </a:rPr>
              <a:t>XGBoost</a:t>
            </a:r>
            <a:r>
              <a:rPr lang="en-IN" b="1"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Classifier</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artisticGlowEdges trans="51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5183188" y="1709737"/>
            <a:ext cx="6172200" cy="3429000"/>
          </a:xfrm>
        </p:spPr>
      </p:pic>
      <p:sp>
        <p:nvSpPr>
          <p:cNvPr id="4" name="Text Placeholder 3"/>
          <p:cNvSpPr>
            <a:spLocks noGrp="1"/>
          </p:cNvSpPr>
          <p:nvPr>
            <p:ph type="body" sz="half" idx="2"/>
          </p:nvPr>
        </p:nvSpPr>
        <p:spPr>
          <a:xfrm>
            <a:off x="839788" y="1133341"/>
            <a:ext cx="4247367" cy="5035639"/>
          </a:xfrm>
        </p:spPr>
        <p:txBody>
          <a:bodyPr>
            <a:normAutofit fontScale="92500" lnSpcReduction="20000"/>
          </a:bodyPr>
          <a:lstStyle/>
          <a:p>
            <a:r>
              <a:rPr lang="en-US" dirty="0" smtClean="0">
                <a:solidFill>
                  <a:schemeClr val="bg1"/>
                </a:solidFill>
                <a:latin typeface="Times New Roman" panose="02020603050405020304" pitchFamily="18" charset="0"/>
                <a:cs typeface="Times New Roman" panose="02020603050405020304" pitchFamily="18" charset="0"/>
              </a:rPr>
              <a:t>The </a:t>
            </a:r>
            <a:r>
              <a:rPr lang="en-US"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Classifier is a powerful and popular machine learning algorithm.</a:t>
            </a:r>
          </a:p>
          <a:p>
            <a:pPr marL="285750" indent="-285750">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Extreme Gradient Boosting: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is an optimized gradient boosting algorithm that excels in predictive accuracy and model performance.</a:t>
            </a:r>
          </a:p>
          <a:p>
            <a:pPr marL="285750" indent="-285750">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Model Optimization: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can be used to implement and fine-tune </a:t>
            </a:r>
            <a:r>
              <a:rPr lang="en-US"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models, which are known for their capability to handle complex, non-linear relationships in data.</a:t>
            </a:r>
          </a:p>
          <a:p>
            <a:pPr marL="285750" indent="-285750">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Feature Importance: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provides insights into feature importance, assisting in the selection of the most influential attributes for predicting job application success.</a:t>
            </a:r>
          </a:p>
          <a:p>
            <a:pPr marL="285750" indent="-285750">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Regularization:</a:t>
            </a:r>
            <a:r>
              <a:rPr lang="en-US" dirty="0">
                <a:solidFill>
                  <a:schemeClr val="bg1"/>
                </a:solidFill>
                <a:latin typeface="Times New Roman" panose="02020603050405020304" pitchFamily="18" charset="0"/>
                <a:cs typeface="Times New Roman" panose="02020603050405020304" pitchFamily="18" charset="0"/>
              </a:rPr>
              <a:t> It offers regularization techniques to prevent </a:t>
            </a:r>
            <a:r>
              <a:rPr lang="en-US" dirty="0" err="1">
                <a:solidFill>
                  <a:schemeClr val="bg1"/>
                </a:solidFill>
                <a:latin typeface="Times New Roman" panose="02020603050405020304" pitchFamily="18" charset="0"/>
                <a:cs typeface="Times New Roman" panose="02020603050405020304" pitchFamily="18" charset="0"/>
              </a:rPr>
              <a:t>overfitting</a:t>
            </a:r>
            <a:r>
              <a:rPr lang="en-US" dirty="0">
                <a:solidFill>
                  <a:schemeClr val="bg1"/>
                </a:solidFill>
                <a:latin typeface="Times New Roman" panose="02020603050405020304" pitchFamily="18" charset="0"/>
                <a:cs typeface="Times New Roman" panose="02020603050405020304" pitchFamily="18" charset="0"/>
              </a:rPr>
              <a:t>, enhancing the model's reliability.</a:t>
            </a:r>
          </a:p>
          <a:p>
            <a:pPr marL="285750" indent="-285750">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Ensemble Learning: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can be used as a single powerful model or in ensemble learning, where it can be combined with other models for even better predictive performance.</a:t>
            </a:r>
          </a:p>
          <a:p>
            <a:r>
              <a:rPr lang="en-US" dirty="0">
                <a:solidFill>
                  <a:schemeClr val="bg1"/>
                </a:solidFill>
                <a:latin typeface="Times New Roman" panose="02020603050405020304" pitchFamily="18" charset="0"/>
                <a:cs typeface="Times New Roman" panose="02020603050405020304" pitchFamily="18" charset="0"/>
              </a:rPr>
              <a:t>Leveraging the </a:t>
            </a:r>
            <a:r>
              <a:rPr lang="en-US"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Classifier within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elevates the project's predictive modeling capabilities, making it an excellent choice for accurately forecasting programming job application outcomes.</a:t>
            </a:r>
          </a:p>
          <a:p>
            <a:endParaRPr lang="en-IN" dirty="0"/>
          </a:p>
        </p:txBody>
      </p:sp>
    </p:spTree>
    <p:extLst>
      <p:ext uri="{BB962C8B-B14F-4D97-AF65-F5344CB8AC3E}">
        <p14:creationId xmlns:p14="http://schemas.microsoft.com/office/powerpoint/2010/main" val="7269170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24125" y="700087"/>
            <a:ext cx="7143750" cy="5457825"/>
          </a:xfrm>
          <a:prstGeom prst="rect">
            <a:avLst/>
          </a:prstGeom>
        </p:spPr>
      </p:pic>
    </p:spTree>
    <p:extLst>
      <p:ext uri="{BB962C8B-B14F-4D97-AF65-F5344CB8AC3E}">
        <p14:creationId xmlns:p14="http://schemas.microsoft.com/office/powerpoint/2010/main" val="22263411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09987" y="1162050"/>
            <a:ext cx="4772025" cy="4533900"/>
          </a:xfrm>
          <a:prstGeom prst="rect">
            <a:avLst/>
          </a:prstGeom>
        </p:spPr>
      </p:pic>
    </p:spTree>
    <p:extLst>
      <p:ext uri="{BB962C8B-B14F-4D97-AF65-F5344CB8AC3E}">
        <p14:creationId xmlns:p14="http://schemas.microsoft.com/office/powerpoint/2010/main" val="360794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81375" y="1238250"/>
            <a:ext cx="5429250" cy="4381500"/>
          </a:xfrm>
          <a:prstGeom prst="rect">
            <a:avLst/>
          </a:prstGeom>
        </p:spPr>
      </p:pic>
    </p:spTree>
    <p:extLst>
      <p:ext uri="{BB962C8B-B14F-4D97-AF65-F5344CB8AC3E}">
        <p14:creationId xmlns:p14="http://schemas.microsoft.com/office/powerpoint/2010/main" val="24744727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Conclusion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smtClean="0">
                <a:solidFill>
                  <a:schemeClr val="bg1"/>
                </a:solidFill>
                <a:latin typeface="Times New Roman" panose="02020603050405020304" pitchFamily="18" charset="0"/>
                <a:cs typeface="Times New Roman" panose="02020603050405020304" pitchFamily="18" charset="0"/>
              </a:rPr>
              <a:t>The project </a:t>
            </a:r>
            <a:r>
              <a:rPr lang="en-IN" dirty="0">
                <a:solidFill>
                  <a:schemeClr val="bg1"/>
                </a:solidFill>
                <a:latin typeface="Times New Roman" panose="02020603050405020304" pitchFamily="18" charset="0"/>
                <a:cs typeface="Times New Roman" panose="02020603050405020304" pitchFamily="18" charset="0"/>
              </a:rPr>
              <a:t>on "Programming Job Application Prediction" represents a significant step forward in the realm of data-driven talent acquisition and hiring processes within the programming and tech industry</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Through meticulous research, data analysis, and the development of predictive models, this project has provided valuable insights and tools for both job seekers and </a:t>
            </a:r>
            <a:r>
              <a:rPr lang="en-IN" dirty="0" err="1" smtClean="0">
                <a:solidFill>
                  <a:schemeClr val="bg1"/>
                </a:solidFill>
                <a:latin typeface="Times New Roman" panose="02020603050405020304" pitchFamily="18" charset="0"/>
                <a:cs typeface="Times New Roman" panose="02020603050405020304" pitchFamily="18" charset="0"/>
              </a:rPr>
              <a:t>employrs</a:t>
            </a:r>
            <a:r>
              <a:rPr lang="en-IN" dirty="0">
                <a:solidFill>
                  <a:schemeClr val="bg1"/>
                </a:solidFill>
                <a:latin typeface="Times New Roman" panose="02020603050405020304" pitchFamily="18" charset="0"/>
                <a:cs typeface="Times New Roman" panose="02020603050405020304" pitchFamily="18" charset="0"/>
              </a:rPr>
              <a:t>.</a:t>
            </a:r>
          </a:p>
          <a:p>
            <a:r>
              <a:rPr lang="en-IN" dirty="0">
                <a:solidFill>
                  <a:schemeClr val="bg1"/>
                </a:solidFill>
                <a:latin typeface="Times New Roman" panose="02020603050405020304" pitchFamily="18" charset="0"/>
                <a:cs typeface="Times New Roman" panose="02020603050405020304" pitchFamily="18" charset="0"/>
              </a:rPr>
              <a:t>The journey began with a deep dive into the complexities of the tech job market, recognizing the ever-increasing demand for skilled programmers and the challenges faced by organizations in selecting the right candidates. It became evident that traditional hiring methods could benefit immensely from the integration of data-driven predictive models.</a:t>
            </a:r>
          </a:p>
          <a:p>
            <a:endParaRPr lang="en-IN" dirty="0"/>
          </a:p>
        </p:txBody>
      </p:sp>
    </p:spTree>
    <p:extLst>
      <p:ext uri="{BB962C8B-B14F-4D97-AF65-F5344CB8AC3E}">
        <p14:creationId xmlns:p14="http://schemas.microsoft.com/office/powerpoint/2010/main" val="5706560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Reference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pattFill prst="pct5">
            <a:fgClr>
              <a:schemeClr val="accent1"/>
            </a:fgClr>
            <a:bgClr>
              <a:schemeClr val="bg1"/>
            </a:bgClr>
          </a:pattFill>
        </p:spPr>
        <p:txBody>
          <a:bodyPr/>
          <a:lstStyle/>
          <a:p>
            <a:pPr marL="0" indent="0">
              <a:buNone/>
            </a:pPr>
            <a:r>
              <a:rPr lang="en-IN" dirty="0" smtClean="0">
                <a:solidFill>
                  <a:schemeClr val="bg1"/>
                </a:solidFill>
                <a:hlinkClick r:id="rId2"/>
              </a:rPr>
              <a:t>https://www.xoriant.com/blog/decision-trees-for-classification-a-machine-learning-algorithm</a:t>
            </a:r>
            <a:endParaRPr lang="en-IN" dirty="0" smtClean="0">
              <a:solidFill>
                <a:schemeClr val="bg1"/>
              </a:solidFill>
            </a:endParaRPr>
          </a:p>
          <a:p>
            <a:pPr marL="0" indent="0">
              <a:buNone/>
            </a:pPr>
            <a:r>
              <a:rPr lang="en-IN" dirty="0" smtClean="0">
                <a:solidFill>
                  <a:schemeClr val="bg1"/>
                </a:solidFill>
                <a:hlinkClick r:id="rId3"/>
              </a:rPr>
              <a:t>https://medium.com/analytics-vidhya/introduction-to-xgboost-algorithm-d2e7fad76b04</a:t>
            </a:r>
            <a:endParaRPr lang="en-IN" dirty="0" smtClean="0">
              <a:solidFill>
                <a:schemeClr val="bg1"/>
              </a:solidFill>
            </a:endParaRPr>
          </a:p>
          <a:p>
            <a:pPr marL="0" indent="0">
              <a:buNone/>
            </a:pPr>
            <a:r>
              <a:rPr lang="en-IN" dirty="0" smtClean="0">
                <a:solidFill>
                  <a:schemeClr val="bg1"/>
                </a:solidFill>
                <a:hlinkClick r:id="rId4"/>
              </a:rPr>
              <a:t>https://towardsdatascience.com/understanding-confusion-matrix-a9ad42dcfd62</a:t>
            </a:r>
            <a:endParaRPr lang="en-IN" dirty="0" smtClean="0">
              <a:solidFill>
                <a:schemeClr val="bg1"/>
              </a:solidFill>
            </a:endParaRPr>
          </a:p>
          <a:p>
            <a:pPr marL="0" indent="0">
              <a:buNone/>
            </a:pPr>
            <a:r>
              <a:rPr lang="en-IN" dirty="0" smtClean="0">
                <a:solidFill>
                  <a:schemeClr val="bg1"/>
                </a:solidFill>
                <a:hlinkClick r:id="rId5"/>
              </a:rPr>
              <a:t>https://www.turing.com/kb/random-forest-algorithm</a:t>
            </a:r>
            <a:endParaRPr lang="en-IN" dirty="0" smtClean="0">
              <a:solidFill>
                <a:schemeClr val="bg1"/>
              </a:solidFill>
            </a:endParaRPr>
          </a:p>
          <a:p>
            <a:pPr marL="0" indent="0">
              <a:buNone/>
            </a:pPr>
            <a:r>
              <a:rPr lang="en-IN" dirty="0" smtClean="0">
                <a:solidFill>
                  <a:schemeClr val="bg1"/>
                </a:solidFill>
                <a:hlinkClick r:id="rId6"/>
              </a:rPr>
              <a:t>https://www.analyticsinsight.net/machine-learning-can-be-your-best-bet-to-transform-your-career/</a:t>
            </a:r>
            <a:endParaRPr lang="en-IN" dirty="0" smtClean="0">
              <a:solidFill>
                <a:schemeClr val="bg1"/>
              </a:solidFill>
            </a:endParaRP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994262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6447"/>
            <a:ext cx="9144000" cy="809468"/>
          </a:xfrm>
        </p:spPr>
        <p:txBody>
          <a:bodyPr>
            <a:normAutofit fontScale="90000"/>
          </a:bodyPr>
          <a:lstStyle/>
          <a:p>
            <a:pPr algn="l"/>
            <a:r>
              <a:rPr lang="en-US" dirty="0" smtClean="0">
                <a:solidFill>
                  <a:schemeClr val="bg1"/>
                </a:solidFill>
                <a:latin typeface="Times New Roman" panose="02020603050405020304" pitchFamily="18" charset="0"/>
                <a:cs typeface="Times New Roman" panose="02020603050405020304" pitchFamily="18" charset="0"/>
              </a:rPr>
              <a:t>Index</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133341"/>
            <a:ext cx="9144000" cy="5434884"/>
          </a:xfrm>
        </p:spPr>
        <p:txBody>
          <a:bodyPr>
            <a:normAutofit fontScale="92500" lnSpcReduction="20000"/>
          </a:bodyPr>
          <a:lstStyle/>
          <a:p>
            <a:pPr marL="342900" indent="-342900" algn="l">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Aim</a:t>
            </a: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Project Overview</a:t>
            </a:r>
          </a:p>
          <a:p>
            <a:pPr marL="342900" indent="-342900" algn="l">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Data Preprocessing</a:t>
            </a: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Segment Countries</a:t>
            </a: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Exploratory Data Analysis</a:t>
            </a:r>
            <a:endParaRPr lang="en-IN" b="1" dirty="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Correlation </a:t>
            </a:r>
            <a:r>
              <a:rPr lang="en-IN" b="1" dirty="0" err="1" smtClean="0">
                <a:solidFill>
                  <a:schemeClr val="bg1"/>
                </a:solidFill>
                <a:latin typeface="Times New Roman" panose="02020603050405020304" pitchFamily="18" charset="0"/>
                <a:cs typeface="Times New Roman" panose="02020603050405020304" pitchFamily="18" charset="0"/>
              </a:rPr>
              <a:t>Heatmap</a:t>
            </a:r>
            <a:endParaRPr lang="en-IN" b="1"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Machine Learning Model Selection</a:t>
            </a: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Decision Tree Algorithm</a:t>
            </a:r>
          </a:p>
          <a:p>
            <a:pPr marL="342900" indent="-342900" algn="l">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ROC Curve</a:t>
            </a:r>
          </a:p>
          <a:p>
            <a:pPr marL="342900" indent="-342900" algn="l">
              <a:buFont typeface="Wingdings" panose="05000000000000000000" pitchFamily="2" charset="2"/>
              <a:buChar char="q"/>
            </a:pPr>
            <a:r>
              <a:rPr lang="en-IN" b="1" dirty="0" smtClean="0">
                <a:solidFill>
                  <a:schemeClr val="bg1"/>
                </a:solidFill>
                <a:latin typeface="Times New Roman" panose="02020603050405020304" pitchFamily="18" charset="0"/>
                <a:cs typeface="Times New Roman" panose="02020603050405020304" pitchFamily="18" charset="0"/>
              </a:rPr>
              <a:t>Random Forest Classifier</a:t>
            </a:r>
          </a:p>
          <a:p>
            <a:pPr marL="342900" indent="-342900" algn="l">
              <a:buFont typeface="Wingdings" panose="05000000000000000000" pitchFamily="2" charset="2"/>
              <a:buChar char="q"/>
            </a:pPr>
            <a:r>
              <a:rPr lang="en-IN" b="1" dirty="0" err="1" smtClean="0">
                <a:solidFill>
                  <a:schemeClr val="bg1"/>
                </a:solidFill>
                <a:latin typeface="Times New Roman" panose="02020603050405020304" pitchFamily="18" charset="0"/>
                <a:cs typeface="Times New Roman" panose="02020603050405020304" pitchFamily="18" charset="0"/>
              </a:rPr>
              <a:t>XGBoost</a:t>
            </a:r>
            <a:r>
              <a:rPr lang="en-IN" b="1" dirty="0" smtClean="0">
                <a:solidFill>
                  <a:schemeClr val="bg1"/>
                </a:solidFill>
                <a:latin typeface="Times New Roman" panose="02020603050405020304" pitchFamily="18" charset="0"/>
                <a:cs typeface="Times New Roman" panose="02020603050405020304" pitchFamily="18" charset="0"/>
              </a:rPr>
              <a:t> Classifier</a:t>
            </a:r>
          </a:p>
          <a:p>
            <a:pPr marL="342900" indent="-342900" algn="l">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q"/>
            </a:pPr>
            <a:r>
              <a:rPr lang="en-US" b="1" dirty="0" smtClean="0">
                <a:solidFill>
                  <a:schemeClr val="bg1"/>
                </a:solidFill>
                <a:latin typeface="Times New Roman" panose="02020603050405020304" pitchFamily="18" charset="0"/>
                <a:cs typeface="Times New Roman" panose="02020603050405020304" pitchFamily="18" charset="0"/>
              </a:rPr>
              <a:t>Reference </a:t>
            </a:r>
            <a:endParaRPr lang="en-IN" b="1" dirty="0" smtClean="0">
              <a:solidFill>
                <a:schemeClr val="bg1"/>
              </a:solidFill>
              <a:latin typeface="Times New Roman" panose="02020603050405020304" pitchFamily="18" charset="0"/>
              <a:cs typeface="Times New Roman" panose="02020603050405020304" pitchFamily="18" charset="0"/>
            </a:endParaRPr>
          </a:p>
          <a:p>
            <a:pPr algn="l"/>
            <a:endParaRPr lang="en-IN" b="1" dirty="0" smtClean="0">
              <a:solidFill>
                <a:schemeClr val="bg1"/>
              </a:solidFill>
              <a:latin typeface="Times New Roman" panose="02020603050405020304" pitchFamily="18" charset="0"/>
              <a:cs typeface="Times New Roman" panose="02020603050405020304" pitchFamily="18" charset="0"/>
            </a:endParaRPr>
          </a:p>
          <a:p>
            <a:pPr algn="l"/>
            <a:endParaRPr lang="en-US" b="1" dirty="0" smtClean="0">
              <a:solidFill>
                <a:schemeClr val="bg1"/>
              </a:solidFill>
              <a:latin typeface="Times New Roman" panose="02020603050405020304" pitchFamily="18" charset="0"/>
              <a:cs typeface="Times New Roman" panose="02020603050405020304" pitchFamily="18" charset="0"/>
            </a:endParaRPr>
          </a:p>
          <a:p>
            <a:pPr algn="l"/>
            <a:endParaRPr lang="en-IN" b="1" dirty="0" smtClean="0">
              <a:solidFill>
                <a:schemeClr val="bg1"/>
              </a:solidFill>
              <a:latin typeface="Times New Roman" panose="02020603050405020304" pitchFamily="18" charset="0"/>
              <a:cs typeface="Times New Roman" panose="02020603050405020304" pitchFamily="18" charset="0"/>
            </a:endParaRPr>
          </a:p>
          <a:p>
            <a:pPr algn="l"/>
            <a:endParaRPr lang="en-IN" b="1" dirty="0" smtClean="0">
              <a:solidFill>
                <a:schemeClr val="bg1"/>
              </a:solidFill>
              <a:latin typeface="Times New Roman" panose="02020603050405020304" pitchFamily="18" charset="0"/>
              <a:cs typeface="Times New Roman" panose="02020603050405020304" pitchFamily="18" charset="0"/>
            </a:endParaRPr>
          </a:p>
          <a:p>
            <a:pPr algn="l"/>
            <a:endParaRPr lang="en-IN" b="1" dirty="0" smtClean="0">
              <a:solidFill>
                <a:schemeClr val="bg1"/>
              </a:solidFill>
              <a:latin typeface="Times New Roman" panose="02020603050405020304" pitchFamily="18" charset="0"/>
              <a:cs typeface="Times New Roman" panose="02020603050405020304" pitchFamily="18" charset="0"/>
            </a:endParaRPr>
          </a:p>
          <a:p>
            <a:pPr algn="l"/>
            <a:endParaRPr lang="en-IN" dirty="0">
              <a:solidFill>
                <a:schemeClr val="bg1"/>
              </a:solidFill>
            </a:endParaRPr>
          </a:p>
        </p:txBody>
      </p:sp>
    </p:spTree>
    <p:extLst>
      <p:ext uri="{BB962C8B-B14F-4D97-AF65-F5344CB8AC3E}">
        <p14:creationId xmlns:p14="http://schemas.microsoft.com/office/powerpoint/2010/main" val="29174352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905" y="1800665"/>
            <a:ext cx="9748910" cy="3631763"/>
          </a:xfrm>
          <a:prstGeom prst="rect">
            <a:avLst/>
          </a:prstGeom>
          <a:noFill/>
        </p:spPr>
        <p:txBody>
          <a:bodyPr wrap="square" rtlCol="0">
            <a:spAutoFit/>
          </a:bodyPr>
          <a:lstStyle/>
          <a:p>
            <a:pPr algn="ctr"/>
            <a:r>
              <a:rPr lang="en-US" sz="11500" dirty="0" smtClean="0">
                <a:solidFill>
                  <a:schemeClr val="bg1"/>
                </a:solidFill>
                <a:latin typeface="Script MT Bold" panose="03040602040607080904" pitchFamily="66" charset="0"/>
              </a:rPr>
              <a:t>Thank </a:t>
            </a:r>
          </a:p>
          <a:p>
            <a:pPr algn="ctr"/>
            <a:r>
              <a:rPr lang="en-US" sz="11500" dirty="0" smtClean="0">
                <a:solidFill>
                  <a:schemeClr val="bg1"/>
                </a:solidFill>
                <a:latin typeface="Script MT Bold" panose="03040602040607080904" pitchFamily="66" charset="0"/>
              </a:rPr>
              <a:t>You!</a:t>
            </a:r>
            <a:endParaRPr lang="en-IN" sz="11500" dirty="0">
              <a:solidFill>
                <a:schemeClr val="bg1"/>
              </a:solidFill>
              <a:latin typeface="Script MT Bold" panose="03040602040607080904" pitchFamily="66" charset="0"/>
            </a:endParaRPr>
          </a:p>
        </p:txBody>
      </p:sp>
    </p:spTree>
    <p:extLst>
      <p:ext uri="{BB962C8B-B14F-4D97-AF65-F5344CB8AC3E}">
        <p14:creationId xmlns:p14="http://schemas.microsoft.com/office/powerpoint/2010/main" val="36727562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Introduction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 the modern job market, technology and programming skills have become increasingly valuable assets. As a result, many individuals aspire to enter the field of programming and software </a:t>
            </a:r>
            <a:r>
              <a:rPr lang="en-US" dirty="0" smtClean="0">
                <a:solidFill>
                  <a:schemeClr val="bg1"/>
                </a:solidFill>
                <a:latin typeface="Times New Roman" panose="02020603050405020304" pitchFamily="18" charset="0"/>
                <a:cs typeface="Times New Roman" panose="02020603050405020304" pitchFamily="18" charset="0"/>
              </a:rPr>
              <a:t>development.</a:t>
            </a:r>
          </a:p>
          <a:p>
            <a:r>
              <a:rPr lang="en-US" dirty="0">
                <a:solidFill>
                  <a:schemeClr val="bg1"/>
                </a:solidFill>
                <a:latin typeface="Times New Roman" panose="02020603050405020304" pitchFamily="18" charset="0"/>
                <a:cs typeface="Times New Roman" panose="02020603050405020304" pitchFamily="18" charset="0"/>
              </a:rPr>
              <a:t>Programming job application prediction is the process of using data analysis and machine learning techniques to assess the likelihood of a job applicant successfully securing a programming position.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It </a:t>
            </a:r>
            <a:r>
              <a:rPr lang="en-US" dirty="0">
                <a:solidFill>
                  <a:schemeClr val="bg1"/>
                </a:solidFill>
                <a:latin typeface="Times New Roman" panose="02020603050405020304" pitchFamily="18" charset="0"/>
                <a:cs typeface="Times New Roman" panose="02020603050405020304" pitchFamily="18" charset="0"/>
              </a:rPr>
              <a:t>involves the evaluation of various factors and variables to estimate the probability of a candidate's application being accepted.</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5437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Aim</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solidFill>
                  <a:schemeClr val="bg1"/>
                </a:solidFill>
                <a:latin typeface="Times New Roman" panose="02020603050405020304" pitchFamily="18" charset="0"/>
                <a:cs typeface="Times New Roman" panose="02020603050405020304" pitchFamily="18" charset="0"/>
              </a:rPr>
              <a:t>The primary aim of the Programming Job Application Prediction system is to leverage data analysis and machine learning techniques to enhance the efficiency and effectiveness of the programming job application process for both job applicants and employers.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Specifically</a:t>
            </a:r>
            <a:r>
              <a:rPr lang="en-US" dirty="0">
                <a:solidFill>
                  <a:schemeClr val="bg1"/>
                </a:solidFill>
                <a:latin typeface="Times New Roman" panose="02020603050405020304" pitchFamily="18" charset="0"/>
                <a:cs typeface="Times New Roman" panose="02020603050405020304" pitchFamily="18" charset="0"/>
              </a:rPr>
              <a:t>, the system aims to</a:t>
            </a:r>
            <a:r>
              <a:rPr lang="en-US" dirty="0" smtClean="0">
                <a:solidFill>
                  <a:schemeClr val="bg1"/>
                </a:solidFill>
                <a:latin typeface="Times New Roman" panose="02020603050405020304" pitchFamily="18" charset="0"/>
                <a:cs typeface="Times New Roman" panose="02020603050405020304" pitchFamily="18" charset="0"/>
              </a:rPr>
              <a:t>:</a:t>
            </a:r>
          </a:p>
          <a:p>
            <a:pPr marL="571500" indent="-571500">
              <a:buFont typeface="+mj-lt"/>
              <a:buAutoNum type="romanLcPeriod"/>
            </a:pPr>
            <a:r>
              <a:rPr lang="en-IN" dirty="0" smtClean="0">
                <a:solidFill>
                  <a:schemeClr val="bg1"/>
                </a:solidFill>
                <a:latin typeface="Times New Roman" panose="02020603050405020304" pitchFamily="18" charset="0"/>
                <a:cs typeface="Times New Roman" panose="02020603050405020304" pitchFamily="18" charset="0"/>
              </a:rPr>
              <a:t>Improve </a:t>
            </a:r>
            <a:r>
              <a:rPr lang="en-IN" dirty="0">
                <a:solidFill>
                  <a:schemeClr val="bg1"/>
                </a:solidFill>
                <a:latin typeface="Times New Roman" panose="02020603050405020304" pitchFamily="18" charset="0"/>
                <a:cs typeface="Times New Roman" panose="02020603050405020304" pitchFamily="18" charset="0"/>
              </a:rPr>
              <a:t>Applicant Success </a:t>
            </a:r>
            <a:r>
              <a:rPr lang="en-IN" dirty="0" smtClean="0">
                <a:solidFill>
                  <a:schemeClr val="bg1"/>
                </a:solidFill>
                <a:latin typeface="Times New Roman" panose="02020603050405020304" pitchFamily="18" charset="0"/>
                <a:cs typeface="Times New Roman" panose="02020603050405020304" pitchFamily="18" charset="0"/>
              </a:rPr>
              <a:t>Rates</a:t>
            </a:r>
          </a:p>
          <a:p>
            <a:pPr marL="571500" indent="-571500">
              <a:buFont typeface="+mj-lt"/>
              <a:buAutoNum type="romanLcPeriod"/>
            </a:pPr>
            <a:r>
              <a:rPr lang="en-IN" dirty="0">
                <a:solidFill>
                  <a:schemeClr val="bg1"/>
                </a:solidFill>
                <a:latin typeface="Times New Roman" panose="02020603050405020304" pitchFamily="18" charset="0"/>
                <a:cs typeface="Times New Roman" panose="02020603050405020304" pitchFamily="18" charset="0"/>
              </a:rPr>
              <a:t>Enhance Hiring </a:t>
            </a:r>
            <a:r>
              <a:rPr lang="en-IN" dirty="0" smtClean="0">
                <a:solidFill>
                  <a:schemeClr val="bg1"/>
                </a:solidFill>
                <a:latin typeface="Times New Roman" panose="02020603050405020304" pitchFamily="18" charset="0"/>
                <a:cs typeface="Times New Roman" panose="02020603050405020304" pitchFamily="18" charset="0"/>
              </a:rPr>
              <a:t>Efficiency</a:t>
            </a:r>
          </a:p>
          <a:p>
            <a:pPr marL="571500" indent="-571500">
              <a:buFont typeface="+mj-lt"/>
              <a:buAutoNum type="romanLcPeriod"/>
            </a:pPr>
            <a:r>
              <a:rPr lang="en-IN" dirty="0">
                <a:solidFill>
                  <a:schemeClr val="bg1"/>
                </a:solidFill>
                <a:latin typeface="Times New Roman" panose="02020603050405020304" pitchFamily="18" charset="0"/>
                <a:cs typeface="Times New Roman" panose="02020603050405020304" pitchFamily="18" charset="0"/>
              </a:rPr>
              <a:t>Reduce Bias and </a:t>
            </a:r>
            <a:r>
              <a:rPr lang="en-IN" dirty="0" smtClean="0">
                <a:solidFill>
                  <a:schemeClr val="bg1"/>
                </a:solidFill>
                <a:latin typeface="Times New Roman" panose="02020603050405020304" pitchFamily="18" charset="0"/>
                <a:cs typeface="Times New Roman" panose="02020603050405020304" pitchFamily="18" charset="0"/>
              </a:rPr>
              <a:t>Subjectivity</a:t>
            </a:r>
          </a:p>
          <a:p>
            <a:pPr marL="571500" indent="-571500">
              <a:buFont typeface="+mj-lt"/>
              <a:buAutoNum type="romanLcPeriod"/>
            </a:pPr>
            <a:r>
              <a:rPr lang="en-IN" dirty="0">
                <a:solidFill>
                  <a:schemeClr val="bg1"/>
                </a:solidFill>
                <a:latin typeface="Times New Roman" panose="02020603050405020304" pitchFamily="18" charset="0"/>
                <a:cs typeface="Times New Roman" panose="02020603050405020304" pitchFamily="18" charset="0"/>
              </a:rPr>
              <a:t>Optimize Resource </a:t>
            </a:r>
            <a:r>
              <a:rPr lang="en-IN" dirty="0" smtClean="0">
                <a:solidFill>
                  <a:schemeClr val="bg1"/>
                </a:solidFill>
                <a:latin typeface="Times New Roman" panose="02020603050405020304" pitchFamily="18" charset="0"/>
                <a:cs typeface="Times New Roman" panose="02020603050405020304" pitchFamily="18" charset="0"/>
              </a:rPr>
              <a:t>Allocation</a:t>
            </a:r>
          </a:p>
          <a:p>
            <a:pPr marL="571500" indent="-571500">
              <a:buFont typeface="+mj-lt"/>
              <a:buAutoNum type="romanLcPeriod"/>
            </a:pPr>
            <a:r>
              <a:rPr lang="en-IN" dirty="0">
                <a:solidFill>
                  <a:schemeClr val="bg1"/>
                </a:solidFill>
                <a:latin typeface="Times New Roman" panose="02020603050405020304" pitchFamily="18" charset="0"/>
                <a:cs typeface="Times New Roman" panose="02020603050405020304" pitchFamily="18" charset="0"/>
              </a:rPr>
              <a:t>Promote Data-Driven Recruitment</a:t>
            </a:r>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6816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139780"/>
          </a:xfrm>
        </p:spPr>
        <p:txBody>
          <a:bodyPr>
            <a:noAutofit/>
          </a:bodyPr>
          <a:lstStyle/>
          <a:p>
            <a:r>
              <a:rPr lang="en-IN" sz="3600" b="1" dirty="0">
                <a:solidFill>
                  <a:schemeClr val="bg1"/>
                </a:solidFill>
                <a:latin typeface="Times New Roman" panose="02020603050405020304" pitchFamily="18" charset="0"/>
                <a:cs typeface="Times New Roman" panose="02020603050405020304" pitchFamily="18" charset="0"/>
              </a:rPr>
              <a:t>Project </a:t>
            </a:r>
            <a:r>
              <a:rPr lang="en-IN" sz="3600" b="1" dirty="0" smtClean="0">
                <a:solidFill>
                  <a:schemeClr val="bg1"/>
                </a:solidFill>
                <a:latin typeface="Times New Roman" panose="02020603050405020304" pitchFamily="18" charset="0"/>
                <a:cs typeface="Times New Roman" panose="02020603050405020304" pitchFamily="18" charset="0"/>
              </a:rPr>
              <a:t>Overview</a:t>
            </a:r>
            <a:endParaRPr lang="en-IN" sz="3600" dirty="0">
              <a:solidFill>
                <a:schemeClr val="bg1"/>
              </a:solidFill>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7077" y="987425"/>
            <a:ext cx="4204421" cy="4873625"/>
          </a:xfrm>
        </p:spPr>
      </p:pic>
      <p:sp>
        <p:nvSpPr>
          <p:cNvPr id="10" name="Text Placeholder 9"/>
          <p:cNvSpPr>
            <a:spLocks noGrp="1"/>
          </p:cNvSpPr>
          <p:nvPr>
            <p:ph type="body" sz="half" idx="2"/>
          </p:nvPr>
        </p:nvSpPr>
        <p:spPr/>
        <p:txBody>
          <a:bodyPr/>
          <a:lstStyle/>
          <a:p>
            <a:r>
              <a:rPr lang="en-US" sz="1800" dirty="0" smtClean="0">
                <a:solidFill>
                  <a:schemeClr val="bg1"/>
                </a:solidFill>
                <a:latin typeface="Times New Roman" panose="02020603050405020304" pitchFamily="18" charset="0"/>
                <a:cs typeface="Times New Roman" panose="02020603050405020304" pitchFamily="18" charset="0"/>
              </a:rPr>
              <a:t>This project, "Programming Job Application Prediction," utilizes </a:t>
            </a:r>
            <a:r>
              <a:rPr lang="en-US" sz="1800" dirty="0" err="1" smtClean="0">
                <a:solidFill>
                  <a:schemeClr val="bg1"/>
                </a:solidFill>
                <a:latin typeface="Times New Roman" panose="02020603050405020304" pitchFamily="18" charset="0"/>
                <a:cs typeface="Times New Roman" panose="02020603050405020304" pitchFamily="18" charset="0"/>
              </a:rPr>
              <a:t>Jupyter</a:t>
            </a:r>
            <a:r>
              <a:rPr lang="en-US" sz="1800" dirty="0" smtClean="0">
                <a:solidFill>
                  <a:schemeClr val="bg1"/>
                </a:solidFill>
                <a:latin typeface="Times New Roman" panose="02020603050405020304" pitchFamily="18" charset="0"/>
                <a:cs typeface="Times New Roman" panose="02020603050405020304" pitchFamily="18" charset="0"/>
              </a:rPr>
              <a:t> Notebook as its primary tool to develop and deploy predictive models. </a:t>
            </a:r>
          </a:p>
          <a:p>
            <a:r>
              <a:rPr lang="en-US" sz="1800" dirty="0" smtClean="0">
                <a:solidFill>
                  <a:schemeClr val="bg1"/>
                </a:solidFill>
                <a:latin typeface="Times New Roman" panose="02020603050405020304" pitchFamily="18" charset="0"/>
                <a:cs typeface="Times New Roman" panose="02020603050405020304" pitchFamily="18" charset="0"/>
              </a:rPr>
              <a:t>It aims to improve the efficiency and fairness of the programming job application process by leveraging data analysis and machine learning to predict the success of job applications, providing valuable insights for both job applicants and employers in the programming industry.</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3194097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10065" b="11138"/>
          <a:stretch/>
        </p:blipFill>
        <p:spPr>
          <a:xfrm>
            <a:off x="6387921" y="457200"/>
            <a:ext cx="5538247" cy="2891307"/>
          </a:xfrm>
          <a:prstGeom prst="rect">
            <a:avLst/>
          </a:prstGeom>
        </p:spPr>
      </p:pic>
      <p:sp>
        <p:nvSpPr>
          <p:cNvPr id="2" name="Title 1"/>
          <p:cNvSpPr>
            <a:spLocks noGrp="1"/>
          </p:cNvSpPr>
          <p:nvPr>
            <p:ph type="title"/>
          </p:nvPr>
        </p:nvSpPr>
        <p:spPr>
          <a:xfrm>
            <a:off x="839788" y="457200"/>
            <a:ext cx="3932237" cy="804930"/>
          </a:xfrm>
        </p:spPr>
        <p:txBody>
          <a:bodyPr>
            <a:normAutofit fontScale="90000"/>
          </a:bodyPr>
          <a:lstStyle/>
          <a:p>
            <a:r>
              <a:rPr lang="en-US" sz="3600" b="1" dirty="0" smtClean="0">
                <a:solidFill>
                  <a:schemeClr val="bg1"/>
                </a:solidFill>
                <a:latin typeface="Times New Roman" panose="02020603050405020304" pitchFamily="18" charset="0"/>
                <a:cs typeface="Times New Roman" panose="02020603050405020304" pitchFamily="18" charset="0"/>
              </a:rPr>
              <a:t>Data Preprocessing</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839788" y="1558343"/>
            <a:ext cx="4760209" cy="4623515"/>
          </a:xfrm>
        </p:spPr>
        <p:txBody>
          <a:bodyPr>
            <a:normAutofit lnSpcReduction="10000"/>
          </a:bodyPr>
          <a:lstStyle/>
          <a:p>
            <a:r>
              <a:rPr lang="en-US" dirty="0">
                <a:solidFill>
                  <a:schemeClr val="bg1"/>
                </a:solidFill>
                <a:latin typeface="Times New Roman" panose="02020603050405020304" pitchFamily="18" charset="0"/>
                <a:cs typeface="Times New Roman" panose="02020603050405020304" pitchFamily="18" charset="0"/>
              </a:rPr>
              <a:t>D</a:t>
            </a:r>
            <a:r>
              <a:rPr lang="en-US" dirty="0" smtClean="0">
                <a:solidFill>
                  <a:schemeClr val="bg1"/>
                </a:solidFill>
                <a:latin typeface="Times New Roman" panose="02020603050405020304" pitchFamily="18" charset="0"/>
                <a:cs typeface="Times New Roman" panose="02020603050405020304" pitchFamily="18" charset="0"/>
              </a:rPr>
              <a:t>ata preprocessing plays a crucial role in ensuring the accuracy and reliability of predictive models within </a:t>
            </a:r>
            <a:r>
              <a:rPr lang="en-US" dirty="0" err="1" smtClean="0">
                <a:solidFill>
                  <a:schemeClr val="bg1"/>
                </a:solidFill>
                <a:latin typeface="Times New Roman" panose="02020603050405020304" pitchFamily="18" charset="0"/>
                <a:cs typeface="Times New Roman" panose="02020603050405020304" pitchFamily="18" charset="0"/>
              </a:rPr>
              <a:t>Jupyter</a:t>
            </a:r>
            <a:r>
              <a:rPr lang="en-US" dirty="0" smtClean="0">
                <a:solidFill>
                  <a:schemeClr val="bg1"/>
                </a:solidFill>
                <a:latin typeface="Times New Roman" panose="02020603050405020304" pitchFamily="18" charset="0"/>
                <a:cs typeface="Times New Roman" panose="02020603050405020304" pitchFamily="18" charset="0"/>
              </a:rPr>
              <a:t> Notebook.</a:t>
            </a:r>
          </a:p>
          <a:p>
            <a:pPr marL="285750" indent="-285750">
              <a:buFont typeface="Wingdings" panose="05000000000000000000" pitchFamily="2" charset="2"/>
              <a:buChar char="§"/>
            </a:pPr>
            <a:r>
              <a:rPr lang="en-IN" b="1" dirty="0">
                <a:solidFill>
                  <a:schemeClr val="bg1"/>
                </a:solidFill>
                <a:latin typeface="Times New Roman" panose="02020603050405020304" pitchFamily="18" charset="0"/>
                <a:cs typeface="Times New Roman" panose="02020603050405020304" pitchFamily="18" charset="0"/>
              </a:rPr>
              <a:t>Data </a:t>
            </a:r>
            <a:r>
              <a:rPr lang="en-IN" b="1" dirty="0" smtClean="0">
                <a:solidFill>
                  <a:schemeClr val="bg1"/>
                </a:solidFill>
                <a:latin typeface="Times New Roman" panose="02020603050405020304" pitchFamily="18" charset="0"/>
                <a:cs typeface="Times New Roman" panose="02020603050405020304" pitchFamily="18" charset="0"/>
              </a:rPr>
              <a:t>Collection</a:t>
            </a:r>
          </a:p>
          <a:p>
            <a:pPr marL="285750" indent="-285750">
              <a:buFont typeface="Wingdings" panose="05000000000000000000" pitchFamily="2" charset="2"/>
              <a:buChar char="§"/>
            </a:pPr>
            <a:r>
              <a:rPr lang="en-IN" b="1" dirty="0">
                <a:solidFill>
                  <a:schemeClr val="bg1"/>
                </a:solidFill>
                <a:latin typeface="Times New Roman" panose="02020603050405020304" pitchFamily="18" charset="0"/>
                <a:cs typeface="Times New Roman" panose="02020603050405020304" pitchFamily="18" charset="0"/>
              </a:rPr>
              <a:t>Data </a:t>
            </a:r>
            <a:r>
              <a:rPr lang="en-IN" b="1" dirty="0" smtClean="0">
                <a:solidFill>
                  <a:schemeClr val="bg1"/>
                </a:solidFill>
                <a:latin typeface="Times New Roman" panose="02020603050405020304" pitchFamily="18" charset="0"/>
                <a:cs typeface="Times New Roman" panose="02020603050405020304" pitchFamily="18" charset="0"/>
              </a:rPr>
              <a:t>Loading</a:t>
            </a:r>
          </a:p>
          <a:p>
            <a:pPr marL="285750" indent="-285750">
              <a:buFont typeface="Wingdings" panose="05000000000000000000" pitchFamily="2" charset="2"/>
              <a:buChar char="§"/>
            </a:pPr>
            <a:r>
              <a:rPr lang="en-IN" b="1" dirty="0">
                <a:solidFill>
                  <a:schemeClr val="bg1"/>
                </a:solidFill>
                <a:latin typeface="Times New Roman" panose="02020603050405020304" pitchFamily="18" charset="0"/>
                <a:cs typeface="Times New Roman" panose="02020603050405020304" pitchFamily="18" charset="0"/>
              </a:rPr>
              <a:t>Handling Missing Values</a:t>
            </a:r>
            <a:endParaRPr lang="en-IN"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smtClean="0">
                <a:solidFill>
                  <a:schemeClr val="bg1"/>
                </a:solidFill>
                <a:latin typeface="Times New Roman" panose="02020603050405020304" pitchFamily="18" charset="0"/>
                <a:cs typeface="Times New Roman" panose="02020603050405020304" pitchFamily="18" charset="0"/>
              </a:rPr>
              <a:t>Data Cleaning</a:t>
            </a:r>
          </a:p>
          <a:p>
            <a:pPr marL="285750" indent="-285750">
              <a:buFont typeface="Wingdings" panose="05000000000000000000" pitchFamily="2" charset="2"/>
              <a:buChar char="§"/>
            </a:pPr>
            <a:r>
              <a:rPr lang="en-IN" b="1" dirty="0">
                <a:solidFill>
                  <a:schemeClr val="bg1"/>
                </a:solidFill>
                <a:latin typeface="Times New Roman" panose="02020603050405020304" pitchFamily="18" charset="0"/>
                <a:cs typeface="Times New Roman" panose="02020603050405020304" pitchFamily="18" charset="0"/>
              </a:rPr>
              <a:t>Feature </a:t>
            </a:r>
            <a:r>
              <a:rPr lang="en-IN" b="1" dirty="0" smtClean="0">
                <a:solidFill>
                  <a:schemeClr val="bg1"/>
                </a:solidFill>
                <a:latin typeface="Times New Roman" panose="02020603050405020304" pitchFamily="18" charset="0"/>
                <a:cs typeface="Times New Roman" panose="02020603050405020304" pitchFamily="18" charset="0"/>
              </a:rPr>
              <a:t>Encoding</a:t>
            </a:r>
          </a:p>
          <a:p>
            <a:pPr marL="285750" indent="-285750">
              <a:buFont typeface="Wingdings" panose="05000000000000000000" pitchFamily="2" charset="2"/>
              <a:buChar char="§"/>
            </a:pPr>
            <a:r>
              <a:rPr lang="en-IN" b="1" dirty="0">
                <a:solidFill>
                  <a:schemeClr val="bg1"/>
                </a:solidFill>
                <a:latin typeface="Times New Roman" panose="02020603050405020304" pitchFamily="18" charset="0"/>
                <a:cs typeface="Times New Roman" panose="02020603050405020304" pitchFamily="18" charset="0"/>
              </a:rPr>
              <a:t>Data </a:t>
            </a:r>
            <a:r>
              <a:rPr lang="en-IN" b="1" dirty="0" smtClean="0">
                <a:solidFill>
                  <a:schemeClr val="bg1"/>
                </a:solidFill>
                <a:latin typeface="Times New Roman" panose="02020603050405020304" pitchFamily="18" charset="0"/>
                <a:cs typeface="Times New Roman" panose="02020603050405020304" pitchFamily="18" charset="0"/>
              </a:rPr>
              <a:t>Splitting</a:t>
            </a:r>
          </a:p>
          <a:p>
            <a:r>
              <a:rPr lang="en-US" dirty="0">
                <a:solidFill>
                  <a:schemeClr val="bg1"/>
                </a:solidFill>
                <a:latin typeface="Times New Roman" panose="02020603050405020304" pitchFamily="18" charset="0"/>
                <a:cs typeface="Times New Roman" panose="02020603050405020304" pitchFamily="18" charset="0"/>
              </a:rPr>
              <a:t>Efficient data preprocessing in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is essential to prepare the dataset for model training, improving the quality of predictions in the "Programming Job Application Prediction" project. It ensures that the data is clean, well-structured, and suitable for machine learning algorithms, ultimately contributing to the accuracy and reliability of the predictive models.</a:t>
            </a:r>
            <a:endParaRPr lang="en-IN" b="1" dirty="0" smtClean="0">
              <a:solidFill>
                <a:schemeClr val="bg1"/>
              </a:solidFill>
              <a:latin typeface="Times New Roman" panose="02020603050405020304" pitchFamily="18" charset="0"/>
              <a:cs typeface="Times New Roman" panose="02020603050405020304" pitchFamily="18" charset="0"/>
            </a:endParaRPr>
          </a:p>
          <a:p>
            <a:endParaRPr lang="en-IN" b="1" dirty="0" smtClean="0"/>
          </a:p>
          <a:p>
            <a:endParaRPr lang="en-IN" b="1" dirty="0" smtClean="0"/>
          </a:p>
          <a:p>
            <a:endParaRPr lang="en-IN" dirty="0"/>
          </a:p>
        </p:txBody>
      </p:sp>
      <p:pic>
        <p:nvPicPr>
          <p:cNvPr id="7" name="Content Placeholder 6"/>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733" b="7457"/>
          <a:stretch/>
        </p:blipFill>
        <p:spPr>
          <a:xfrm>
            <a:off x="7175844" y="3348507"/>
            <a:ext cx="3962400" cy="3490175"/>
          </a:xfrm>
        </p:spPr>
      </p:pic>
    </p:spTree>
    <p:extLst>
      <p:ext uri="{BB962C8B-B14F-4D97-AF65-F5344CB8AC3E}">
        <p14:creationId xmlns:p14="http://schemas.microsoft.com/office/powerpoint/2010/main" val="1729648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457200"/>
            <a:ext cx="3932237" cy="869324"/>
          </a:xfrm>
        </p:spPr>
        <p:txBody>
          <a:bodyPr/>
          <a:lstStyle/>
          <a:p>
            <a:r>
              <a:rPr lang="en-IN" b="1" dirty="0">
                <a:solidFill>
                  <a:schemeClr val="bg1"/>
                </a:solidFill>
                <a:latin typeface="Times New Roman" panose="02020603050405020304" pitchFamily="18" charset="0"/>
                <a:cs typeface="Times New Roman" panose="02020603050405020304" pitchFamily="18" charset="0"/>
              </a:rPr>
              <a:t>S</a:t>
            </a:r>
            <a:r>
              <a:rPr lang="en-IN" b="1" dirty="0" smtClean="0">
                <a:solidFill>
                  <a:schemeClr val="bg1"/>
                </a:solidFill>
                <a:latin typeface="Times New Roman" panose="02020603050405020304" pitchFamily="18" charset="0"/>
                <a:cs typeface="Times New Roman" panose="02020603050405020304" pitchFamily="18" charset="0"/>
              </a:rPr>
              <a:t>egment </a:t>
            </a:r>
            <a:r>
              <a:rPr lang="en-IN" b="1" dirty="0">
                <a:solidFill>
                  <a:schemeClr val="bg1"/>
                </a:solidFill>
                <a:latin typeface="Times New Roman" panose="02020603050405020304" pitchFamily="18" charset="0"/>
                <a:cs typeface="Times New Roman" panose="02020603050405020304" pitchFamily="18" charset="0"/>
              </a:rPr>
              <a:t>C</a:t>
            </a:r>
            <a:r>
              <a:rPr lang="en-IN" b="1" dirty="0" smtClean="0">
                <a:solidFill>
                  <a:schemeClr val="bg1"/>
                </a:solidFill>
                <a:latin typeface="Times New Roman" panose="02020603050405020304" pitchFamily="18" charset="0"/>
                <a:cs typeface="Times New Roman" panose="02020603050405020304" pitchFamily="18" charset="0"/>
              </a:rPr>
              <a:t>ountries</a:t>
            </a:r>
            <a:endParaRPr lang="en-IN" b="1" dirty="0">
              <a:solidFill>
                <a:schemeClr val="bg1"/>
              </a:solidFill>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423870959"/>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Placeholder 9"/>
          <p:cNvSpPr>
            <a:spLocks noGrp="1"/>
          </p:cNvSpPr>
          <p:nvPr>
            <p:ph type="body" sz="half" idx="2"/>
          </p:nvPr>
        </p:nvSpPr>
        <p:spPr>
          <a:xfrm>
            <a:off x="839788" y="1575582"/>
            <a:ext cx="4759154" cy="4543864"/>
          </a:xfrm>
        </p:spPr>
        <p:txBody>
          <a:bodyPr>
            <a:noAutofit/>
          </a:bodyPr>
          <a:lstStyle/>
          <a:p>
            <a:r>
              <a:rPr lang="en-US" sz="2000" dirty="0" smtClean="0">
                <a:solidFill>
                  <a:schemeClr val="bg1"/>
                </a:solidFill>
                <a:latin typeface="Times New Roman" panose="02020603050405020304" pitchFamily="18" charset="0"/>
                <a:cs typeface="Times New Roman" panose="02020603050405020304" pitchFamily="18" charset="0"/>
              </a:rPr>
              <a:t>Segmenting </a:t>
            </a:r>
            <a:r>
              <a:rPr lang="en-US" sz="2000" dirty="0">
                <a:solidFill>
                  <a:schemeClr val="bg1"/>
                </a:solidFill>
                <a:latin typeface="Times New Roman" panose="02020603050405020304" pitchFamily="18" charset="0"/>
                <a:cs typeface="Times New Roman" panose="02020603050405020304" pitchFamily="18" charset="0"/>
              </a:rPr>
              <a:t>countries can be a valuable step to analyze and predict job application success on a regional or global scale. This can be achieved using a function defined within </a:t>
            </a:r>
            <a:r>
              <a:rPr lang="en-US" sz="2000" dirty="0" err="1">
                <a:solidFill>
                  <a:schemeClr val="bg1"/>
                </a:solidFill>
                <a:latin typeface="Times New Roman" panose="02020603050405020304" pitchFamily="18" charset="0"/>
                <a:cs typeface="Times New Roman" panose="02020603050405020304" pitchFamily="18" charset="0"/>
              </a:rPr>
              <a:t>Jupyter</a:t>
            </a:r>
            <a:r>
              <a:rPr lang="en-US" sz="2000" dirty="0">
                <a:solidFill>
                  <a:schemeClr val="bg1"/>
                </a:solidFill>
                <a:latin typeface="Times New Roman" panose="02020603050405020304" pitchFamily="18" charset="0"/>
                <a:cs typeface="Times New Roman" panose="02020603050405020304" pitchFamily="18" charset="0"/>
              </a:rPr>
              <a:t> Notebook</a:t>
            </a:r>
            <a:r>
              <a:rPr lang="en-US" sz="2000" dirty="0" smtClean="0">
                <a:solidFill>
                  <a:schemeClr val="bg1"/>
                </a:solidFill>
                <a:latin typeface="Times New Roman" panose="02020603050405020304" pitchFamily="18" charset="0"/>
                <a:cs typeface="Times New Roman" panose="02020603050405020304" pitchFamily="18" charset="0"/>
              </a:rPr>
              <a:t>.</a:t>
            </a:r>
          </a:p>
          <a:p>
            <a:r>
              <a:rPr lang="en-US" sz="2000" dirty="0">
                <a:solidFill>
                  <a:schemeClr val="bg1"/>
                </a:solidFill>
                <a:latin typeface="Times New Roman" panose="02020603050405020304" pitchFamily="18" charset="0"/>
                <a:cs typeface="Times New Roman" panose="02020603050405020304" pitchFamily="18" charset="0"/>
              </a:rPr>
              <a:t>Create a Python function within </a:t>
            </a:r>
            <a:r>
              <a:rPr lang="en-US" sz="2000" dirty="0" err="1">
                <a:solidFill>
                  <a:schemeClr val="bg1"/>
                </a:solidFill>
                <a:latin typeface="Times New Roman" panose="02020603050405020304" pitchFamily="18" charset="0"/>
                <a:cs typeface="Times New Roman" panose="02020603050405020304" pitchFamily="18" charset="0"/>
              </a:rPr>
              <a:t>Jupyter</a:t>
            </a:r>
            <a:r>
              <a:rPr lang="en-US" sz="2000" dirty="0">
                <a:solidFill>
                  <a:schemeClr val="bg1"/>
                </a:solidFill>
                <a:latin typeface="Times New Roman" panose="02020603050405020304" pitchFamily="18" charset="0"/>
                <a:cs typeface="Times New Roman" panose="02020603050405020304" pitchFamily="18" charset="0"/>
              </a:rPr>
              <a:t> Notebook to segment countries based on various criteria, such as economic factors, job market demand, or cultural differences</a:t>
            </a:r>
            <a:r>
              <a:rPr lang="en-US" sz="2000" dirty="0" smtClean="0">
                <a:solidFill>
                  <a:schemeClr val="bg1"/>
                </a:solidFill>
                <a:latin typeface="Times New Roman" panose="02020603050405020304" pitchFamily="18" charset="0"/>
                <a:cs typeface="Times New Roman" panose="02020603050405020304" pitchFamily="18" charset="0"/>
              </a:rPr>
              <a:t>.</a:t>
            </a:r>
          </a:p>
          <a:p>
            <a:r>
              <a:rPr lang="en-US" sz="2000" dirty="0" smtClean="0">
                <a:solidFill>
                  <a:schemeClr val="bg1"/>
                </a:solidFill>
                <a:latin typeface="Times New Roman" panose="02020603050405020304" pitchFamily="18" charset="0"/>
                <a:cs typeface="Times New Roman" panose="02020603050405020304" pitchFamily="18" charset="0"/>
              </a:rPr>
              <a:t>Segmenting countries provides insights into the varying dynamics of job applications, enabling applicants and employers to adapt to regional differences and increase the chances of a successful match in the "Programming Job Application Prediction" project.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6258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Exploratory Data Analysis</a:t>
            </a:r>
            <a:br>
              <a:rPr lang="en-IN" b="1"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107213"/>
            <a:ext cx="6172200" cy="4634048"/>
          </a:xfrm>
        </p:spPr>
      </p:pic>
      <p:sp>
        <p:nvSpPr>
          <p:cNvPr id="4" name="Text Placeholder 3"/>
          <p:cNvSpPr>
            <a:spLocks noGrp="1"/>
          </p:cNvSpPr>
          <p:nvPr>
            <p:ph type="body" sz="half" idx="2"/>
          </p:nvPr>
        </p:nvSpPr>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EDA using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is a crucial initial step. EDA allows for a comprehensive understanding of the dataset, which is essential for building accurate predictive models.</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Data </a:t>
            </a:r>
            <a:r>
              <a:rPr lang="en-IN" dirty="0" smtClean="0">
                <a:solidFill>
                  <a:schemeClr val="bg1"/>
                </a:solidFill>
                <a:latin typeface="Times New Roman" panose="02020603050405020304" pitchFamily="18" charset="0"/>
                <a:cs typeface="Times New Roman" panose="02020603050405020304" pitchFamily="18" charset="0"/>
              </a:rPr>
              <a:t>Visualization</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Statistical </a:t>
            </a:r>
            <a:r>
              <a:rPr lang="en-IN" dirty="0" smtClean="0">
                <a:solidFill>
                  <a:schemeClr val="bg1"/>
                </a:solidFill>
                <a:latin typeface="Times New Roman" panose="02020603050405020304" pitchFamily="18" charset="0"/>
                <a:cs typeface="Times New Roman" panose="02020603050405020304" pitchFamily="18" charset="0"/>
              </a:rPr>
              <a:t>Summary</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Correlation </a:t>
            </a:r>
            <a:r>
              <a:rPr lang="en-IN" dirty="0" smtClean="0">
                <a:solidFill>
                  <a:schemeClr val="bg1"/>
                </a:solidFill>
                <a:latin typeface="Times New Roman" panose="02020603050405020304" pitchFamily="18" charset="0"/>
                <a:cs typeface="Times New Roman" panose="02020603050405020304" pitchFamily="18" charset="0"/>
              </a:rPr>
              <a:t>Analysis</a:t>
            </a:r>
          </a:p>
          <a:p>
            <a:r>
              <a:rPr lang="en-US" dirty="0">
                <a:solidFill>
                  <a:schemeClr val="bg1"/>
                </a:solidFill>
                <a:latin typeface="Times New Roman" panose="02020603050405020304" pitchFamily="18" charset="0"/>
                <a:cs typeface="Times New Roman" panose="02020603050405020304" pitchFamily="18" charset="0"/>
              </a:rPr>
              <a:t>Effective EDA within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lays the foundation for the development of accurate predictive models, ensuring that data is understood and preprocessed appropriately to enhance the project's success in predicting programming job application outcomes.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9139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1458</Words>
  <Application>Microsoft Office PowerPoint</Application>
  <PresentationFormat>Widescreen</PresentationFormat>
  <Paragraphs>119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Script MT Bold</vt:lpstr>
      <vt:lpstr>Times New Roman</vt:lpstr>
      <vt:lpstr>Wingdings</vt:lpstr>
      <vt:lpstr>Office Theme</vt:lpstr>
      <vt:lpstr>PowerPoint Presentation</vt:lpstr>
      <vt:lpstr>Name : Pritkumar Yadav Class : T.Y. B.Sc Data Science Roll No : 10 Project Title : Programming Job Application Prediction</vt:lpstr>
      <vt:lpstr>Index</vt:lpstr>
      <vt:lpstr>Introduction</vt:lpstr>
      <vt:lpstr>Aim</vt:lpstr>
      <vt:lpstr>Project Overview</vt:lpstr>
      <vt:lpstr>Data Preprocessing</vt:lpstr>
      <vt:lpstr>Segment Countries</vt:lpstr>
      <vt:lpstr>Exploratory Data Analysis </vt:lpstr>
      <vt:lpstr>PowerPoint Presentation</vt:lpstr>
      <vt:lpstr>PowerPoint Presentation</vt:lpstr>
      <vt:lpstr>PowerPoint Presentation</vt:lpstr>
      <vt:lpstr>PowerPoint Presentation</vt:lpstr>
      <vt:lpstr>PowerPoint Presentation</vt:lpstr>
      <vt:lpstr>Correlation Heatmap</vt:lpstr>
      <vt:lpstr>Machine Learning Model Selection</vt:lpstr>
      <vt:lpstr>Decision Tree Algorithm</vt:lpstr>
      <vt:lpstr>PowerPoint Presentation</vt:lpstr>
      <vt:lpstr>PowerPoint Presentation</vt:lpstr>
      <vt:lpstr>PowerPoint Presentation</vt:lpstr>
      <vt:lpstr>ROC Curve</vt:lpstr>
      <vt:lpstr>Random Forest Classifier</vt:lpstr>
      <vt:lpstr>PowerPoint Presentation</vt:lpstr>
      <vt:lpstr>XGBoost Classifier</vt:lpstr>
      <vt:lpstr>PowerPoint Presentation</vt:lpstr>
      <vt:lpstr>PowerPoint Presentation</vt:lpstr>
      <vt:lpstr>PowerPoint Presentation</vt:lpstr>
      <vt:lpstr>Conclusion</vt:lpstr>
      <vt:lpstr>Reference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23</cp:revision>
  <dcterms:created xsi:type="dcterms:W3CDTF">2023-10-20T19:59:22Z</dcterms:created>
  <dcterms:modified xsi:type="dcterms:W3CDTF">2023-10-20T23:36:50Z</dcterms:modified>
</cp:coreProperties>
</file>