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60" r:id="rId5"/>
  </p:sldIdLst>
  <p:sldSz cx="30279975" cy="42808525"/>
  <p:notesSz cx="6797675" cy="9928225"/>
  <p:defaultTextStyle>
    <a:defPPr>
      <a:defRPr lang="en-GB"/>
    </a:defPPr>
    <a:lvl1pPr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1pPr>
    <a:lvl2pPr marL="447919"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2pPr>
    <a:lvl3pPr marL="895838"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3pPr>
    <a:lvl4pPr marL="1343757"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4pPr>
    <a:lvl5pPr marL="1791675"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5pPr>
    <a:lvl6pPr marL="2239594" algn="l" defTabSz="895838" rtl="0" eaLnBrk="1" latinLnBrk="0" hangingPunct="1">
      <a:defRPr sz="2400" kern="1200">
        <a:solidFill>
          <a:schemeClr val="bg1"/>
        </a:solidFill>
        <a:latin typeface="Times New Roman" pitchFamily="16" charset="0"/>
        <a:ea typeface="AR PL ShanHeiSun Uni" charset="0"/>
        <a:cs typeface="AR PL ShanHeiSun Uni" charset="0"/>
      </a:defRPr>
    </a:lvl6pPr>
    <a:lvl7pPr marL="2687513" algn="l" defTabSz="895838" rtl="0" eaLnBrk="1" latinLnBrk="0" hangingPunct="1">
      <a:defRPr sz="2400" kern="1200">
        <a:solidFill>
          <a:schemeClr val="bg1"/>
        </a:solidFill>
        <a:latin typeface="Times New Roman" pitchFamily="16" charset="0"/>
        <a:ea typeface="AR PL ShanHeiSun Uni" charset="0"/>
        <a:cs typeface="AR PL ShanHeiSun Uni" charset="0"/>
      </a:defRPr>
    </a:lvl7pPr>
    <a:lvl8pPr marL="3135432" algn="l" defTabSz="895838" rtl="0" eaLnBrk="1" latinLnBrk="0" hangingPunct="1">
      <a:defRPr sz="2400" kern="1200">
        <a:solidFill>
          <a:schemeClr val="bg1"/>
        </a:solidFill>
        <a:latin typeface="Times New Roman" pitchFamily="16" charset="0"/>
        <a:ea typeface="AR PL ShanHeiSun Uni" charset="0"/>
        <a:cs typeface="AR PL ShanHeiSun Uni" charset="0"/>
      </a:defRPr>
    </a:lvl8pPr>
    <a:lvl9pPr marL="3583351" algn="l" defTabSz="895838" rtl="0" eaLnBrk="1" latinLnBrk="0" hangingPunct="1">
      <a:defRPr sz="2400" kern="1200">
        <a:solidFill>
          <a:schemeClr val="bg1"/>
        </a:solidFill>
        <a:latin typeface="Times New Roman" pitchFamily="16" charset="0"/>
        <a:ea typeface="AR PL ShanHeiSun Uni" charset="0"/>
        <a:cs typeface="AR PL ShanHeiSun Uni"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autoAdjust="0"/>
    <p:restoredTop sz="99053" autoAdjust="0"/>
  </p:normalViewPr>
  <p:slideViewPr>
    <p:cSldViewPr>
      <p:cViewPr>
        <p:scale>
          <a:sx n="14" d="100"/>
          <a:sy n="14" d="100"/>
        </p:scale>
        <p:origin x="-2560" y="-368"/>
      </p:cViewPr>
      <p:guideLst>
        <p:guide orient="horz" pos="2110"/>
        <p:guide pos="2833"/>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54"/>
        <p:guide pos="2132"/>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1" y="2"/>
            <a:ext cx="6797675" cy="9928225"/>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450" tIns="45225" rIns="90450" bIns="45225" anchor="ctr"/>
          <a:lstStyle/>
          <a:p>
            <a:endParaRPr lang="en-US"/>
          </a:p>
        </p:txBody>
      </p:sp>
      <p:sp>
        <p:nvSpPr>
          <p:cNvPr id="2050" name="Rectangle 2"/>
          <p:cNvSpPr>
            <a:spLocks noGrp="1" noChangeArrowheads="1"/>
          </p:cNvSpPr>
          <p:nvPr>
            <p:ph type="hdr"/>
          </p:nvPr>
        </p:nvSpPr>
        <p:spPr bwMode="auto">
          <a:xfrm>
            <a:off x="1" y="2"/>
            <a:ext cx="2935004"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1" name="Rectangle 3"/>
          <p:cNvSpPr>
            <a:spLocks noGrp="1" noChangeArrowheads="1"/>
          </p:cNvSpPr>
          <p:nvPr>
            <p:ph type="dt"/>
          </p:nvPr>
        </p:nvSpPr>
        <p:spPr bwMode="auto">
          <a:xfrm>
            <a:off x="3817229" y="2"/>
            <a:ext cx="3007086"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3077" name="Rectangle 4"/>
          <p:cNvSpPr>
            <a:spLocks noGrp="1" noRot="1" noChangeAspect="1" noChangeArrowheads="1"/>
          </p:cNvSpPr>
          <p:nvPr>
            <p:ph type="sldImg"/>
          </p:nvPr>
        </p:nvSpPr>
        <p:spPr bwMode="auto">
          <a:xfrm>
            <a:off x="-9271000" y="-15282863"/>
            <a:ext cx="25296813" cy="35764788"/>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880659" y="4754097"/>
            <a:ext cx="4989349" cy="4455194"/>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p>
            <a:pPr lvl="0"/>
            <a:endParaRPr lang="en-US" noProof="0" smtClean="0"/>
          </a:p>
        </p:txBody>
      </p:sp>
      <p:sp>
        <p:nvSpPr>
          <p:cNvPr id="2054" name="Rectangle 6"/>
          <p:cNvSpPr>
            <a:spLocks noGrp="1" noChangeArrowheads="1"/>
          </p:cNvSpPr>
          <p:nvPr>
            <p:ph type="ftr"/>
          </p:nvPr>
        </p:nvSpPr>
        <p:spPr bwMode="auto">
          <a:xfrm>
            <a:off x="1" y="9434253"/>
            <a:ext cx="2935004"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5" name="Rectangle 7"/>
          <p:cNvSpPr>
            <a:spLocks noGrp="1" noChangeArrowheads="1"/>
          </p:cNvSpPr>
          <p:nvPr>
            <p:ph type="sldNum"/>
          </p:nvPr>
        </p:nvSpPr>
        <p:spPr bwMode="auto">
          <a:xfrm>
            <a:off x="3817229" y="9434253"/>
            <a:ext cx="3007086"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fld id="{732EB6D8-2102-4292-B520-2A8A8863B7B4}" type="slidenum">
              <a:rPr lang="en-GB"/>
              <a:pPr>
                <a:defRPr/>
              </a:pPr>
              <a:t>‹#›</a:t>
            </a:fld>
            <a:endParaRPr lang="en-GB"/>
          </a:p>
        </p:txBody>
      </p:sp>
    </p:spTree>
    <p:extLst>
      <p:ext uri="{BB962C8B-B14F-4D97-AF65-F5344CB8AC3E}">
        <p14:creationId xmlns:p14="http://schemas.microsoft.com/office/powerpoint/2010/main" val="679516707"/>
      </p:ext>
    </p:extLst>
  </p:cSld>
  <p:clrMap bg1="lt1" tx1="dk1" bg2="lt2" tx2="dk2" accent1="accent1" accent2="accent2" accent3="accent3" accent4="accent4" accent5="accent5" accent6="accent6" hlink="hlink" folHlink="folHlink"/>
  <p:notesStyle>
    <a:lvl1pPr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27868" indent="-27994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19797"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67716"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15635"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39594" algn="l" defTabSz="895838" rtl="0" eaLnBrk="1" latinLnBrk="0" hangingPunct="1">
      <a:defRPr sz="1200" kern="1200">
        <a:solidFill>
          <a:schemeClr val="tx1"/>
        </a:solidFill>
        <a:latin typeface="+mn-lt"/>
        <a:ea typeface="+mn-ea"/>
        <a:cs typeface="+mn-cs"/>
      </a:defRPr>
    </a:lvl6pPr>
    <a:lvl7pPr marL="2687513" algn="l" defTabSz="895838" rtl="0" eaLnBrk="1" latinLnBrk="0" hangingPunct="1">
      <a:defRPr sz="1200" kern="1200">
        <a:solidFill>
          <a:schemeClr val="tx1"/>
        </a:solidFill>
        <a:latin typeface="+mn-lt"/>
        <a:ea typeface="+mn-ea"/>
        <a:cs typeface="+mn-cs"/>
      </a:defRPr>
    </a:lvl7pPr>
    <a:lvl8pPr marL="3135432" algn="l" defTabSz="895838" rtl="0" eaLnBrk="1" latinLnBrk="0" hangingPunct="1">
      <a:defRPr sz="1200" kern="1200">
        <a:solidFill>
          <a:schemeClr val="tx1"/>
        </a:solidFill>
        <a:latin typeface="+mn-lt"/>
        <a:ea typeface="+mn-ea"/>
        <a:cs typeface="+mn-cs"/>
      </a:defRPr>
    </a:lvl8pPr>
    <a:lvl9pPr marL="3583351" algn="l" defTabSz="89583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491" y="13298561"/>
            <a:ext cx="25738994" cy="917591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2543" y="24258164"/>
            <a:ext cx="21194889" cy="10939440"/>
          </a:xfrm>
        </p:spPr>
        <p:txBody>
          <a:bodyPr/>
          <a:lstStyle>
            <a:lvl1pPr marL="0" indent="0" algn="ctr">
              <a:buNone/>
              <a:defRPr/>
            </a:lvl1pPr>
            <a:lvl2pPr marL="447919" indent="0" algn="ctr">
              <a:buNone/>
              <a:defRPr/>
            </a:lvl2pPr>
            <a:lvl3pPr marL="895838" indent="0" algn="ctr">
              <a:buNone/>
              <a:defRPr/>
            </a:lvl3pPr>
            <a:lvl4pPr marL="1343757" indent="0" algn="ctr">
              <a:buNone/>
              <a:defRPr/>
            </a:lvl4pPr>
            <a:lvl5pPr marL="1791675" indent="0" algn="ctr">
              <a:buNone/>
              <a:defRPr/>
            </a:lvl5pPr>
            <a:lvl6pPr marL="2239594" indent="0" algn="ctr">
              <a:buNone/>
              <a:defRPr/>
            </a:lvl6pPr>
            <a:lvl7pPr marL="2687513" indent="0" algn="ctr">
              <a:buNone/>
              <a:defRPr/>
            </a:lvl7pPr>
            <a:lvl8pPr marL="3135432" indent="0" algn="ctr">
              <a:buNone/>
              <a:defRPr/>
            </a:lvl8pPr>
            <a:lvl9pPr marL="3583351"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6EDFFEDE-A43F-4325-B659-51083CCE60F9}" type="slidenum">
              <a:rPr lang="en-GB"/>
              <a:pPr>
                <a:defRPr/>
              </a:pPr>
              <a:t>‹#›</a:t>
            </a:fld>
            <a:endParaRPr lang="en-GB"/>
          </a:p>
        </p:txBody>
      </p:sp>
    </p:spTree>
    <p:extLst>
      <p:ext uri="{BB962C8B-B14F-4D97-AF65-F5344CB8AC3E}">
        <p14:creationId xmlns:p14="http://schemas.microsoft.com/office/powerpoint/2010/main" val="5731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BFEF550-F4BE-40AA-ABC8-A82A52294EA3}" type="slidenum">
              <a:rPr lang="en-GB"/>
              <a:pPr>
                <a:defRPr/>
              </a:pPr>
              <a:t>‹#›</a:t>
            </a:fld>
            <a:endParaRPr lang="en-GB"/>
          </a:p>
        </p:txBody>
      </p:sp>
    </p:spTree>
    <p:extLst>
      <p:ext uri="{BB962C8B-B14F-4D97-AF65-F5344CB8AC3E}">
        <p14:creationId xmlns:p14="http://schemas.microsoft.com/office/powerpoint/2010/main" val="30956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5907" y="3806237"/>
            <a:ext cx="6433577" cy="342437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491" y="3806237"/>
            <a:ext cx="19155508" cy="342437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1575932-17ED-41FB-83DC-A19D3A5A9837}" type="slidenum">
              <a:rPr lang="en-GB"/>
              <a:pPr>
                <a:defRPr/>
              </a:pPr>
              <a:t>‹#›</a:t>
            </a:fld>
            <a:endParaRPr lang="en-GB"/>
          </a:p>
        </p:txBody>
      </p:sp>
    </p:spTree>
    <p:extLst>
      <p:ext uri="{BB962C8B-B14F-4D97-AF65-F5344CB8AC3E}">
        <p14:creationId xmlns:p14="http://schemas.microsoft.com/office/powerpoint/2010/main" val="81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7D6D44BC-352D-445D-8134-B9E620808BA7}" type="slidenum">
              <a:rPr lang="en-GB"/>
              <a:pPr>
                <a:defRPr/>
              </a:pPr>
              <a:t>‹#›</a:t>
            </a:fld>
            <a:endParaRPr lang="en-GB"/>
          </a:p>
        </p:txBody>
      </p:sp>
    </p:spTree>
    <p:extLst>
      <p:ext uri="{BB962C8B-B14F-4D97-AF65-F5344CB8AC3E}">
        <p14:creationId xmlns:p14="http://schemas.microsoft.com/office/powerpoint/2010/main" val="400972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292" y="27509131"/>
            <a:ext cx="25737432" cy="8501215"/>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2392292" y="18143991"/>
            <a:ext cx="25737432" cy="9365140"/>
          </a:xfrm>
        </p:spPr>
        <p:txBody>
          <a:bodyPr anchor="b"/>
          <a:lstStyle>
            <a:lvl1pPr marL="0" indent="0">
              <a:buNone/>
              <a:defRPr sz="2000"/>
            </a:lvl1pPr>
            <a:lvl2pPr marL="447919" indent="0">
              <a:buNone/>
              <a:defRPr sz="1800"/>
            </a:lvl2pPr>
            <a:lvl3pPr marL="895838" indent="0">
              <a:buNone/>
              <a:defRPr sz="1600"/>
            </a:lvl3pPr>
            <a:lvl4pPr marL="1343757" indent="0">
              <a:buNone/>
              <a:defRPr sz="1400"/>
            </a:lvl4pPr>
            <a:lvl5pPr marL="1791675" indent="0">
              <a:buNone/>
              <a:defRPr sz="1400"/>
            </a:lvl5pPr>
            <a:lvl6pPr marL="2239594" indent="0">
              <a:buNone/>
              <a:defRPr sz="1400"/>
            </a:lvl6pPr>
            <a:lvl7pPr marL="2687513" indent="0">
              <a:buNone/>
              <a:defRPr sz="1400"/>
            </a:lvl7pPr>
            <a:lvl8pPr marL="3135432" indent="0">
              <a:buNone/>
              <a:defRPr sz="1400"/>
            </a:lvl8pPr>
            <a:lvl9pPr marL="3583351"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0E5CA27-6FF7-4C02-AD2F-B06E6EABEF34}" type="slidenum">
              <a:rPr lang="en-GB"/>
              <a:pPr>
                <a:defRPr/>
              </a:pPr>
              <a:t>‹#›</a:t>
            </a:fld>
            <a:endParaRPr lang="en-GB"/>
          </a:p>
        </p:txBody>
      </p:sp>
    </p:spTree>
    <p:extLst>
      <p:ext uri="{BB962C8B-B14F-4D97-AF65-F5344CB8AC3E}">
        <p14:creationId xmlns:p14="http://schemas.microsoft.com/office/powerpoint/2010/main" val="265185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491" y="12366391"/>
            <a:ext cx="12793762"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14162" y="12366391"/>
            <a:ext cx="12795323"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379EBF8D-90E3-4B64-9B28-003508FA8E64}" type="slidenum">
              <a:rPr lang="en-GB"/>
              <a:pPr>
                <a:defRPr/>
              </a:pPr>
              <a:t>‹#›</a:t>
            </a:fld>
            <a:endParaRPr lang="en-GB"/>
          </a:p>
        </p:txBody>
      </p:sp>
    </p:spTree>
    <p:extLst>
      <p:ext uri="{BB962C8B-B14F-4D97-AF65-F5344CB8AC3E}">
        <p14:creationId xmlns:p14="http://schemas.microsoft.com/office/powerpoint/2010/main" val="1026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13893"/>
            <a:ext cx="27250572" cy="713475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4702" y="9582285"/>
            <a:ext cx="13377781"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702" y="13576197"/>
            <a:ext cx="13377781"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81247" y="9582285"/>
            <a:ext cx="13384027"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47" y="13576197"/>
            <a:ext cx="13384027"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59D40C84-9A48-48F0-B076-9E5019B762CC}" type="slidenum">
              <a:rPr lang="en-GB"/>
              <a:pPr>
                <a:defRPr/>
              </a:pPr>
              <a:t>‹#›</a:t>
            </a:fld>
            <a:endParaRPr lang="en-GB"/>
          </a:p>
        </p:txBody>
      </p:sp>
    </p:spTree>
    <p:extLst>
      <p:ext uri="{BB962C8B-B14F-4D97-AF65-F5344CB8AC3E}">
        <p14:creationId xmlns:p14="http://schemas.microsoft.com/office/powerpoint/2010/main" val="313373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EC794606-81E2-4112-A41F-76B5670497E1}" type="slidenum">
              <a:rPr lang="en-GB"/>
              <a:pPr>
                <a:defRPr/>
              </a:pPr>
              <a:t>‹#›</a:t>
            </a:fld>
            <a:endParaRPr lang="en-GB"/>
          </a:p>
        </p:txBody>
      </p:sp>
    </p:spTree>
    <p:extLst>
      <p:ext uri="{BB962C8B-B14F-4D97-AF65-F5344CB8AC3E}">
        <p14:creationId xmlns:p14="http://schemas.microsoft.com/office/powerpoint/2010/main" val="9845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BF6DE26E-A21A-42A5-AA68-D7CB390E3060}" type="slidenum">
              <a:rPr lang="en-GB"/>
              <a:pPr>
                <a:defRPr/>
              </a:pPr>
              <a:t>‹#›</a:t>
            </a:fld>
            <a:endParaRPr lang="en-GB"/>
          </a:p>
        </p:txBody>
      </p:sp>
    </p:spTree>
    <p:extLst>
      <p:ext uri="{BB962C8B-B14F-4D97-AF65-F5344CB8AC3E}">
        <p14:creationId xmlns:p14="http://schemas.microsoft.com/office/powerpoint/2010/main" val="2465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04587"/>
            <a:ext cx="9961114" cy="725418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8095" y="1704587"/>
            <a:ext cx="16927179" cy="36536145"/>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4702" y="8958770"/>
            <a:ext cx="9961114" cy="29281962"/>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2FFB663-A5B1-4BD2-A953-549326FB0EAD}" type="slidenum">
              <a:rPr lang="en-GB"/>
              <a:pPr>
                <a:defRPr/>
              </a:pPr>
              <a:t>‹#›</a:t>
            </a:fld>
            <a:endParaRPr lang="en-GB"/>
          </a:p>
        </p:txBody>
      </p:sp>
    </p:spTree>
    <p:extLst>
      <p:ext uri="{BB962C8B-B14F-4D97-AF65-F5344CB8AC3E}">
        <p14:creationId xmlns:p14="http://schemas.microsoft.com/office/powerpoint/2010/main" val="363687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444" y="29965967"/>
            <a:ext cx="18167048" cy="35379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5444" y="3824849"/>
            <a:ext cx="18167048" cy="25685115"/>
          </a:xfrm>
        </p:spPr>
        <p:txBody>
          <a:bodyPr/>
          <a:lstStyle>
            <a:lvl1pPr marL="0" indent="0">
              <a:buNone/>
              <a:defRPr sz="3100"/>
            </a:lvl1pPr>
            <a:lvl2pPr marL="447919" indent="0">
              <a:buNone/>
              <a:defRPr sz="2700"/>
            </a:lvl2pPr>
            <a:lvl3pPr marL="895838" indent="0">
              <a:buNone/>
              <a:defRPr sz="2400"/>
            </a:lvl3pPr>
            <a:lvl4pPr marL="1343757" indent="0">
              <a:buNone/>
              <a:defRPr sz="2000"/>
            </a:lvl4pPr>
            <a:lvl5pPr marL="1791675" indent="0">
              <a:buNone/>
              <a:defRPr sz="2000"/>
            </a:lvl5pPr>
            <a:lvl6pPr marL="2239594" indent="0">
              <a:buNone/>
              <a:defRPr sz="2000"/>
            </a:lvl6pPr>
            <a:lvl7pPr marL="2687513" indent="0">
              <a:buNone/>
              <a:defRPr sz="2000"/>
            </a:lvl7pPr>
            <a:lvl8pPr marL="3135432" indent="0">
              <a:buNone/>
              <a:defRPr sz="2000"/>
            </a:lvl8pPr>
            <a:lvl9pPr marL="3583351" indent="0">
              <a:buNone/>
              <a:defRPr sz="2000"/>
            </a:lvl9pPr>
          </a:lstStyle>
          <a:p>
            <a:pPr lvl="0"/>
            <a:endParaRPr lang="en-US" noProof="0" smtClean="0"/>
          </a:p>
        </p:txBody>
      </p:sp>
      <p:sp>
        <p:nvSpPr>
          <p:cNvPr id="4" name="Text Placeholder 3"/>
          <p:cNvSpPr>
            <a:spLocks noGrp="1"/>
          </p:cNvSpPr>
          <p:nvPr>
            <p:ph type="body" sz="half" idx="2"/>
          </p:nvPr>
        </p:nvSpPr>
        <p:spPr>
          <a:xfrm>
            <a:off x="5935444" y="33503875"/>
            <a:ext cx="18167048" cy="5023797"/>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8CFCB48-E3B5-4048-8354-FB0E7B64F088}" type="slidenum">
              <a:rPr lang="en-GB"/>
              <a:pPr>
                <a:defRPr/>
              </a:pPr>
              <a:t>‹#›</a:t>
            </a:fld>
            <a:endParaRPr lang="en-GB"/>
          </a:p>
        </p:txBody>
      </p:sp>
    </p:spTree>
    <p:extLst>
      <p:ext uri="{BB962C8B-B14F-4D97-AF65-F5344CB8AC3E}">
        <p14:creationId xmlns:p14="http://schemas.microsoft.com/office/powerpoint/2010/main" val="2061468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70491" y="3806237"/>
            <a:ext cx="25738994" cy="713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2270491" y="12366391"/>
            <a:ext cx="25738994" cy="2568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2270491"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8" name="Rectangle 4"/>
          <p:cNvSpPr>
            <a:spLocks noGrp="1" noChangeArrowheads="1"/>
          </p:cNvSpPr>
          <p:nvPr>
            <p:ph type="ftr"/>
          </p:nvPr>
        </p:nvSpPr>
        <p:spPr bwMode="auto">
          <a:xfrm>
            <a:off x="10346816" y="39002289"/>
            <a:ext cx="9586343"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ct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9" name="Rectangle 5"/>
          <p:cNvSpPr>
            <a:spLocks noGrp="1" noChangeArrowheads="1"/>
          </p:cNvSpPr>
          <p:nvPr>
            <p:ph type="sldNum"/>
          </p:nvPr>
        </p:nvSpPr>
        <p:spPr bwMode="auto">
          <a:xfrm>
            <a:off x="21702393"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fld id="{369E8D0A-0AC5-4321-BDDB-18FC6B51D02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mj-lt"/>
          <a:ea typeface="+mj-ea"/>
          <a:cs typeface="+mj-cs"/>
        </a:defRPr>
      </a:lvl1pPr>
      <a:lvl2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2pPr>
      <a:lvl3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3pPr>
      <a:lvl4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4pPr>
      <a:lvl5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5pPr>
      <a:lvl6pPr marL="447919"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6pPr>
      <a:lvl7pPr marL="895838"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7pPr>
      <a:lvl8pPr marL="1343757"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8pPr>
      <a:lvl9pPr marL="1791675"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9pPr>
    </p:titleStyle>
    <p:bodyStyle>
      <a:lvl1pPr marL="1563051" indent="-1563051" algn="l" defTabSz="440143" rtl="0" eaLnBrk="0" fontAlgn="base" hangingPunct="0">
        <a:spcBef>
          <a:spcPts val="3649"/>
        </a:spcBef>
        <a:spcAft>
          <a:spcPct val="0"/>
        </a:spcAft>
        <a:buClr>
          <a:srgbClr val="000000"/>
        </a:buClr>
        <a:buSzPct val="100000"/>
        <a:buFont typeface="Times New Roman" pitchFamily="16" charset="0"/>
        <a:buChar char="•"/>
        <a:defRPr sz="14600">
          <a:solidFill>
            <a:srgbClr val="000000"/>
          </a:solidFill>
          <a:latin typeface="+mn-lt"/>
          <a:ea typeface="+mn-ea"/>
          <a:cs typeface="+mn-cs"/>
        </a:defRPr>
      </a:lvl1pPr>
      <a:lvl2pPr marL="3387386" indent="-1301765" algn="l" defTabSz="440143" rtl="0" eaLnBrk="0" fontAlgn="base" hangingPunct="0">
        <a:spcBef>
          <a:spcPts val="3209"/>
        </a:spcBef>
        <a:spcAft>
          <a:spcPct val="0"/>
        </a:spcAft>
        <a:buClr>
          <a:srgbClr val="000000"/>
        </a:buClr>
        <a:buSzPct val="100000"/>
        <a:buFont typeface="Times New Roman" pitchFamily="16" charset="0"/>
        <a:buChar char="–"/>
        <a:defRPr sz="12800">
          <a:solidFill>
            <a:srgbClr val="000000"/>
          </a:solidFill>
          <a:latin typeface="+mn-lt"/>
          <a:ea typeface="+mn-ea"/>
          <a:cs typeface="+mn-cs"/>
        </a:defRPr>
      </a:lvl2pPr>
      <a:lvl3pPr marL="5213278" indent="-1043589" algn="l" defTabSz="440143" rtl="0" eaLnBrk="0" fontAlgn="base" hangingPunct="0">
        <a:spcBef>
          <a:spcPts val="2743"/>
        </a:spcBef>
        <a:spcAft>
          <a:spcPct val="0"/>
        </a:spcAft>
        <a:buClr>
          <a:srgbClr val="000000"/>
        </a:buClr>
        <a:buSzPct val="100000"/>
        <a:buFont typeface="Times New Roman" pitchFamily="16" charset="0"/>
        <a:buChar char="•"/>
        <a:defRPr sz="11000">
          <a:solidFill>
            <a:srgbClr val="000000"/>
          </a:solidFill>
          <a:latin typeface="+mn-lt"/>
          <a:ea typeface="+mn-ea"/>
          <a:cs typeface="+mn-cs"/>
        </a:defRPr>
      </a:lvl3pPr>
      <a:lvl4pPr marL="7298900" indent="-1042033"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4pPr>
      <a:lvl5pPr marL="9384522"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5pPr>
      <a:lvl6pPr marL="9832441"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6pPr>
      <a:lvl7pPr marL="10280359"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7pPr>
      <a:lvl8pPr marL="10728278"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8pPr>
      <a:lvl9pPr marL="11176197"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9pPr>
    </p:bodyStyle>
    <p:otherStyle>
      <a:defPPr>
        <a:defRPr lang="en-US"/>
      </a:defPPr>
      <a:lvl1pPr marL="0" algn="l" defTabSz="895838" rtl="0" eaLnBrk="1" latinLnBrk="0" hangingPunct="1">
        <a:defRPr sz="1800" kern="1200">
          <a:solidFill>
            <a:schemeClr val="tx1"/>
          </a:solidFill>
          <a:latin typeface="+mn-lt"/>
          <a:ea typeface="+mn-ea"/>
          <a:cs typeface="+mn-cs"/>
        </a:defRPr>
      </a:lvl1pPr>
      <a:lvl2pPr marL="447919" algn="l" defTabSz="895838" rtl="0" eaLnBrk="1" latinLnBrk="0" hangingPunct="1">
        <a:defRPr sz="1800" kern="1200">
          <a:solidFill>
            <a:schemeClr val="tx1"/>
          </a:solidFill>
          <a:latin typeface="+mn-lt"/>
          <a:ea typeface="+mn-ea"/>
          <a:cs typeface="+mn-cs"/>
        </a:defRPr>
      </a:lvl2pPr>
      <a:lvl3pPr marL="895838" algn="l" defTabSz="895838" rtl="0" eaLnBrk="1" latinLnBrk="0" hangingPunct="1">
        <a:defRPr sz="1800" kern="1200">
          <a:solidFill>
            <a:schemeClr val="tx1"/>
          </a:solidFill>
          <a:latin typeface="+mn-lt"/>
          <a:ea typeface="+mn-ea"/>
          <a:cs typeface="+mn-cs"/>
        </a:defRPr>
      </a:lvl3pPr>
      <a:lvl4pPr marL="1343757" algn="l" defTabSz="895838" rtl="0" eaLnBrk="1" latinLnBrk="0" hangingPunct="1">
        <a:defRPr sz="1800" kern="1200">
          <a:solidFill>
            <a:schemeClr val="tx1"/>
          </a:solidFill>
          <a:latin typeface="+mn-lt"/>
          <a:ea typeface="+mn-ea"/>
          <a:cs typeface="+mn-cs"/>
        </a:defRPr>
      </a:lvl4pPr>
      <a:lvl5pPr marL="1791675" algn="l" defTabSz="895838" rtl="0" eaLnBrk="1" latinLnBrk="0" hangingPunct="1">
        <a:defRPr sz="1800" kern="1200">
          <a:solidFill>
            <a:schemeClr val="tx1"/>
          </a:solidFill>
          <a:latin typeface="+mn-lt"/>
          <a:ea typeface="+mn-ea"/>
          <a:cs typeface="+mn-cs"/>
        </a:defRPr>
      </a:lvl5pPr>
      <a:lvl6pPr marL="2239594" algn="l" defTabSz="895838" rtl="0" eaLnBrk="1" latinLnBrk="0" hangingPunct="1">
        <a:defRPr sz="1800" kern="1200">
          <a:solidFill>
            <a:schemeClr val="tx1"/>
          </a:solidFill>
          <a:latin typeface="+mn-lt"/>
          <a:ea typeface="+mn-ea"/>
          <a:cs typeface="+mn-cs"/>
        </a:defRPr>
      </a:lvl6pPr>
      <a:lvl7pPr marL="2687513" algn="l" defTabSz="895838" rtl="0" eaLnBrk="1" latinLnBrk="0" hangingPunct="1">
        <a:defRPr sz="1800" kern="1200">
          <a:solidFill>
            <a:schemeClr val="tx1"/>
          </a:solidFill>
          <a:latin typeface="+mn-lt"/>
          <a:ea typeface="+mn-ea"/>
          <a:cs typeface="+mn-cs"/>
        </a:defRPr>
      </a:lvl7pPr>
      <a:lvl8pPr marL="3135432" algn="l" defTabSz="895838" rtl="0" eaLnBrk="1" latinLnBrk="0" hangingPunct="1">
        <a:defRPr sz="1800" kern="1200">
          <a:solidFill>
            <a:schemeClr val="tx1"/>
          </a:solidFill>
          <a:latin typeface="+mn-lt"/>
          <a:ea typeface="+mn-ea"/>
          <a:cs typeface="+mn-cs"/>
        </a:defRPr>
      </a:lvl8pPr>
      <a:lvl9pPr marL="3583351" algn="l" defTabSz="8958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jpg"/><Relationship Id="rId19" Type="http://schemas.openxmlformats.org/officeDocument/2006/relationships/image" Target="../media/image19.jpeg"/><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uter-technology-wallpaper-hdcomputers-technology-wallpapers-and-images-download-wallpapers-fgatnzj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 y="7938"/>
            <a:ext cx="30262913" cy="42808524"/>
          </a:xfrm>
          <a:prstGeom prst="rect">
            <a:avLst/>
          </a:prstGeom>
        </p:spPr>
      </p:pic>
      <p:sp>
        <p:nvSpPr>
          <p:cNvPr id="3" name="Rectangle 2"/>
          <p:cNvSpPr/>
          <p:nvPr/>
        </p:nvSpPr>
        <p:spPr bwMode="auto">
          <a:xfrm>
            <a:off x="-17810" y="-7938"/>
            <a:ext cx="30284660" cy="4876800"/>
          </a:xfrm>
          <a:prstGeom prst="rect">
            <a:avLst/>
          </a:prstGeom>
          <a:solidFill>
            <a:schemeClr val="bg1"/>
          </a:solidFill>
          <a:ln w="9525" cap="flat" cmpd="sng" algn="ctr">
            <a:no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dirty="0"/>
          </a:p>
        </p:txBody>
      </p:sp>
      <p:pic>
        <p:nvPicPr>
          <p:cNvPr id="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57251"/>
            <a:ext cx="30279976" cy="31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2"/>
          <p:cNvSpPr txBox="1">
            <a:spLocks noChangeArrowheads="1"/>
          </p:cNvSpPr>
          <p:nvPr/>
        </p:nvSpPr>
        <p:spPr bwMode="auto">
          <a:xfrm>
            <a:off x="1" y="5182877"/>
            <a:ext cx="30279974" cy="2432021"/>
          </a:xfrm>
          <a:prstGeom prst="rect">
            <a:avLst/>
          </a:prstGeom>
          <a:solidFill>
            <a:schemeClr val="bg1"/>
          </a:solidFill>
          <a:ln>
            <a:noFill/>
          </a:ln>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spcBef>
                <a:spcPts val="1372"/>
              </a:spcBef>
              <a:buClr>
                <a:srgbClr val="FFFFFF"/>
              </a:buClr>
            </a:pPr>
            <a:r>
              <a:rPr lang="en-GB" sz="4700" b="1" dirty="0" err="1" smtClean="0">
                <a:solidFill>
                  <a:schemeClr val="tx1"/>
                </a:solidFill>
                <a:latin typeface="Arial" charset="0"/>
              </a:rPr>
              <a:t>Pritpal</a:t>
            </a:r>
            <a:r>
              <a:rPr lang="en-GB" sz="4700" b="1" dirty="0" smtClean="0">
                <a:solidFill>
                  <a:schemeClr val="tx1"/>
                </a:solidFill>
                <a:latin typeface="Arial" charset="0"/>
              </a:rPr>
              <a:t> </a:t>
            </a:r>
            <a:r>
              <a:rPr lang="en-GB" sz="4700" b="1" dirty="0" err="1" smtClean="0">
                <a:solidFill>
                  <a:schemeClr val="tx1"/>
                </a:solidFill>
                <a:latin typeface="Arial" charset="0"/>
              </a:rPr>
              <a:t>Sahota</a:t>
            </a:r>
            <a:endParaRPr lang="en-GB" sz="4700" b="1" dirty="0">
              <a:solidFill>
                <a:schemeClr val="tx1"/>
              </a:solidFill>
              <a:latin typeface="Arial" charset="0"/>
            </a:endParaRPr>
          </a:p>
          <a:p>
            <a:pPr>
              <a:spcBef>
                <a:spcPts val="1372"/>
              </a:spcBef>
              <a:buClr>
                <a:srgbClr val="FFFFFF"/>
              </a:buClr>
            </a:pPr>
            <a:r>
              <a:rPr lang="en-GB" sz="4700" b="1" dirty="0" err="1" smtClean="0">
                <a:solidFill>
                  <a:schemeClr val="tx1"/>
                </a:solidFill>
                <a:latin typeface="Arial" charset="0"/>
              </a:rPr>
              <a:t>B.Eng</a:t>
            </a:r>
            <a:r>
              <a:rPr lang="en-GB" sz="4700" b="1" dirty="0" smtClean="0">
                <a:solidFill>
                  <a:schemeClr val="tx1"/>
                </a:solidFill>
                <a:latin typeface="Arial" charset="0"/>
              </a:rPr>
              <a:t> in Computer Engineering</a:t>
            </a:r>
            <a:endParaRPr lang="en-GB" sz="4700" dirty="0">
              <a:solidFill>
                <a:schemeClr val="tx1"/>
              </a:solidFill>
              <a:latin typeface="Arial" charset="0"/>
            </a:endParaRPr>
          </a:p>
        </p:txBody>
      </p:sp>
      <p:sp>
        <p:nvSpPr>
          <p:cNvPr id="6" name="Text Box 3"/>
          <p:cNvSpPr txBox="1">
            <a:spLocks noChangeArrowheads="1"/>
          </p:cNvSpPr>
          <p:nvPr/>
        </p:nvSpPr>
        <p:spPr bwMode="auto">
          <a:xfrm>
            <a:off x="846731" y="8227022"/>
            <a:ext cx="8850853" cy="982444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600" b="1" dirty="0" smtClean="0">
                <a:solidFill>
                  <a:schemeClr val="accent6"/>
                </a:solidFill>
                <a:latin typeface="Arial" charset="0"/>
              </a:rPr>
              <a:t>Introduction</a:t>
            </a:r>
            <a:r>
              <a:rPr lang="en-GB" sz="3600" b="1" dirty="0" smtClean="0">
                <a:solidFill>
                  <a:schemeClr val="tx1"/>
                </a:solidFill>
                <a:latin typeface="Arial" charset="0"/>
              </a:rPr>
              <a:t> </a:t>
            </a:r>
          </a:p>
          <a:p>
            <a:pPr algn="just">
              <a:spcBef>
                <a:spcPts val="1176"/>
              </a:spcBef>
              <a:buClr>
                <a:srgbClr val="9900FF"/>
              </a:buClr>
            </a:pPr>
            <a:r>
              <a:rPr lang="en-US" sz="2800" dirty="0" smtClean="0">
                <a:solidFill>
                  <a:schemeClr val="tx1"/>
                </a:solidFill>
                <a:latin typeface="Arial" pitchFamily="34" charset="0"/>
                <a:cs typeface="Arial" pitchFamily="34" charset="0"/>
              </a:rPr>
              <a:t>With </a:t>
            </a:r>
            <a:r>
              <a:rPr lang="en-US" sz="2800" dirty="0" smtClean="0">
                <a:solidFill>
                  <a:schemeClr val="tx1"/>
                </a:solidFill>
                <a:latin typeface="Arial" pitchFamily="34" charset="0"/>
                <a:cs typeface="Arial" pitchFamily="34" charset="0"/>
              </a:rPr>
              <a:t>the increasing power of technology, information can be accessed from locations that are not within our visibility and we are able to communicate this information due to the availability of hardware and mobile devices.</a:t>
            </a:r>
          </a:p>
          <a:p>
            <a:pPr algn="just">
              <a:spcBef>
                <a:spcPts val="300"/>
              </a:spcBef>
            </a:pPr>
            <a:r>
              <a:rPr lang="en-US" sz="2800" dirty="0" smtClean="0">
                <a:solidFill>
                  <a:schemeClr val="tx1"/>
                </a:solidFill>
                <a:latin typeface="Arial" pitchFamily="34" charset="0"/>
                <a:cs typeface="Arial" pitchFamily="34" charset="0"/>
              </a:rPr>
              <a:t>The concept of controlling devices </a:t>
            </a:r>
            <a:r>
              <a:rPr lang="en-US" sz="2800" dirty="0" smtClean="0">
                <a:solidFill>
                  <a:schemeClr val="tx1"/>
                </a:solidFill>
                <a:latin typeface="Arial" pitchFamily="34" charset="0"/>
                <a:cs typeface="Arial" pitchFamily="34" charset="0"/>
              </a:rPr>
              <a:t>at home </a:t>
            </a:r>
            <a:r>
              <a:rPr lang="en-US" sz="2800" dirty="0" smtClean="0">
                <a:solidFill>
                  <a:schemeClr val="tx1"/>
                </a:solidFill>
                <a:latin typeface="Arial" pitchFamily="34" charset="0"/>
                <a:cs typeface="Arial" pitchFamily="34" charset="0"/>
              </a:rPr>
              <a:t>by an Android phone and a microcontroller is implemented in this project. It presents the design of Home Automation with low cost and wireless remote control. Such automation can be used to aid the needs of elderly and disabled, saves energy and improves the standard of living at home. </a:t>
            </a:r>
          </a:p>
          <a:p>
            <a:pPr algn="just">
              <a:spcBef>
                <a:spcPts val="300"/>
              </a:spcBef>
            </a:pPr>
            <a:r>
              <a:rPr lang="en-US" sz="2800" dirty="0" smtClean="0">
                <a:solidFill>
                  <a:schemeClr val="tx1"/>
                </a:solidFill>
                <a:latin typeface="Arial" pitchFamily="34" charset="0"/>
                <a:cs typeface="Arial" pitchFamily="34" charset="0"/>
              </a:rPr>
              <a:t>‘Arduino-Yun FTP Remote Control / Monitoring of Home’ </a:t>
            </a:r>
            <a:r>
              <a:rPr lang="en-US" sz="2800" dirty="0" smtClean="0">
                <a:solidFill>
                  <a:schemeClr val="tx1"/>
                </a:solidFill>
                <a:latin typeface="Arial" pitchFamily="34" charset="0"/>
                <a:cs typeface="Arial" pitchFamily="34" charset="0"/>
              </a:rPr>
              <a:t>is designed to sense parameters like temperature, presence of gases, water, motion and humidity, and automate to switch ON </a:t>
            </a:r>
            <a:r>
              <a:rPr lang="en-US" sz="2800" dirty="0" smtClean="0">
                <a:solidFill>
                  <a:schemeClr val="tx1"/>
                </a:solidFill>
                <a:latin typeface="Arial" pitchFamily="34" charset="0"/>
                <a:cs typeface="Arial" pitchFamily="34" charset="0"/>
              </a:rPr>
              <a:t>or OFF </a:t>
            </a:r>
            <a:r>
              <a:rPr lang="en-US" sz="2800" dirty="0" smtClean="0">
                <a:solidFill>
                  <a:schemeClr val="tx1"/>
                </a:solidFill>
                <a:latin typeface="Arial" pitchFamily="34" charset="0"/>
                <a:cs typeface="Arial" pitchFamily="34" charset="0"/>
              </a:rPr>
              <a:t>devices like heaters, coolers, etc. The controller used is </a:t>
            </a:r>
            <a:r>
              <a:rPr lang="en-US" sz="2800" dirty="0" err="1" smtClean="0">
                <a:solidFill>
                  <a:schemeClr val="tx1"/>
                </a:solidFill>
                <a:latin typeface="Arial" pitchFamily="34" charset="0"/>
                <a:cs typeface="Arial" pitchFamily="34" charset="0"/>
              </a:rPr>
              <a:t>Arduino</a:t>
            </a:r>
            <a:r>
              <a:rPr lang="en-US" sz="2800" dirty="0" smtClean="0">
                <a:solidFill>
                  <a:schemeClr val="tx1"/>
                </a:solidFill>
                <a:latin typeface="Arial" pitchFamily="34" charset="0"/>
                <a:cs typeface="Arial" pitchFamily="34" charset="0"/>
              </a:rPr>
              <a:t> Yun and FTP protocol is enabled to communicate with an Android phone to monitor &amp; control the sensor </a:t>
            </a:r>
            <a:r>
              <a:rPr lang="en-US" sz="2800" dirty="0" smtClean="0">
                <a:solidFill>
                  <a:schemeClr val="tx1"/>
                </a:solidFill>
                <a:latin typeface="Arial" pitchFamily="34" charset="0"/>
                <a:cs typeface="Arial" pitchFamily="34" charset="0"/>
              </a:rPr>
              <a:t>parameters</a:t>
            </a:r>
            <a:r>
              <a:rPr lang="en-GB" sz="2800" dirty="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7" name="Text Box 10"/>
          <p:cNvSpPr txBox="1">
            <a:spLocks noChangeArrowheads="1"/>
          </p:cNvSpPr>
          <p:nvPr/>
        </p:nvSpPr>
        <p:spPr bwMode="auto">
          <a:xfrm>
            <a:off x="10662205" y="8237917"/>
            <a:ext cx="8850853" cy="143093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89584" tIns="44792" rIns="89584" bIns="44792" anchor="ctr"/>
          <a:lstStyle>
            <a:lvl1pPr>
              <a:defRPr sz="2400">
                <a:solidFill>
                  <a:schemeClr val="bg1"/>
                </a:solidFill>
                <a:latin typeface="Times New Roman" pitchFamily="16" charset="0"/>
                <a:ea typeface="AR PL ShanHeiSun Uni" charset="0"/>
                <a:cs typeface="AR PL ShanHeiSun Uni" charset="0"/>
              </a:defRPr>
            </a:lvl1pPr>
            <a:lvl2pPr marL="742950" indent="-285750">
              <a:defRPr sz="2400">
                <a:solidFill>
                  <a:schemeClr val="bg1"/>
                </a:solidFill>
                <a:latin typeface="Times New Roman" pitchFamily="16" charset="0"/>
                <a:ea typeface="AR PL ShanHeiSun Uni" charset="0"/>
                <a:cs typeface="AR PL ShanHeiSun Uni" charset="0"/>
              </a:defRPr>
            </a:lvl2pPr>
            <a:lvl3pPr marL="1143000" indent="-228600">
              <a:defRPr sz="2400">
                <a:solidFill>
                  <a:schemeClr val="bg1"/>
                </a:solidFill>
                <a:latin typeface="Times New Roman" pitchFamily="16" charset="0"/>
                <a:ea typeface="AR PL ShanHeiSun Uni" charset="0"/>
                <a:cs typeface="AR PL ShanHeiSun Uni" charset="0"/>
              </a:defRPr>
            </a:lvl3pPr>
            <a:lvl4pPr marL="1600200" indent="-228600">
              <a:defRPr sz="2400">
                <a:solidFill>
                  <a:schemeClr val="bg1"/>
                </a:solidFill>
                <a:latin typeface="Times New Roman" pitchFamily="16" charset="0"/>
                <a:ea typeface="AR PL ShanHeiSun Uni" charset="0"/>
                <a:cs typeface="AR PL ShanHeiSun Uni" charset="0"/>
              </a:defRPr>
            </a:lvl4pPr>
            <a:lvl5pPr marL="2057400" indent="-228600">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9pPr>
          </a:lstStyle>
          <a:p>
            <a:endParaRPr lang="en-US" dirty="0"/>
          </a:p>
        </p:txBody>
      </p:sp>
      <p:sp>
        <p:nvSpPr>
          <p:cNvPr id="8" name="Text Box 5"/>
          <p:cNvSpPr txBox="1">
            <a:spLocks noChangeArrowheads="1"/>
          </p:cNvSpPr>
          <p:nvPr/>
        </p:nvSpPr>
        <p:spPr bwMode="auto">
          <a:xfrm>
            <a:off x="20397787" y="8221662"/>
            <a:ext cx="8850853" cy="183642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a:spcBef>
                <a:spcPts val="1714"/>
              </a:spcBef>
            </a:pPr>
            <a:endParaRPr lang="en-GB" sz="2700" smtClean="0">
              <a:solidFill>
                <a:srgbClr val="000000"/>
              </a:solidFill>
              <a:latin typeface="Arial" charset="0"/>
            </a:endParaRPr>
          </a:p>
          <a:p>
            <a:pPr marL="514350" indent="-514350" algn="just">
              <a:spcBef>
                <a:spcPts val="1714"/>
              </a:spcBef>
            </a:pPr>
            <a:endParaRPr lang="en-IE" sz="2700" smtClean="0">
              <a:solidFill>
                <a:srgbClr val="000000"/>
              </a:solidFill>
              <a:latin typeface="Arial" charset="0"/>
              <a:cs typeface="Arial" charset="0"/>
            </a:endParaRPr>
          </a:p>
          <a:p>
            <a:pPr algn="just">
              <a:spcBef>
                <a:spcPts val="1714"/>
              </a:spcBef>
            </a:pPr>
            <a:endParaRPr lang="en-GB" sz="2700" dirty="0">
              <a:solidFill>
                <a:srgbClr val="000000"/>
              </a:solidFill>
              <a:latin typeface="Arial" charset="0"/>
              <a:cs typeface="Arial" charset="0"/>
            </a:endParaRPr>
          </a:p>
        </p:txBody>
      </p:sp>
      <p:sp>
        <p:nvSpPr>
          <p:cNvPr id="9" name="Text Box 6"/>
          <p:cNvSpPr txBox="1">
            <a:spLocks noChangeArrowheads="1"/>
          </p:cNvSpPr>
          <p:nvPr/>
        </p:nvSpPr>
        <p:spPr bwMode="auto">
          <a:xfrm>
            <a:off x="846731" y="18629017"/>
            <a:ext cx="8850853" cy="73472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600" b="1" dirty="0" smtClean="0">
                <a:solidFill>
                  <a:schemeClr val="accent6"/>
                </a:solidFill>
                <a:latin typeface="Arial" charset="0"/>
              </a:rPr>
              <a:t>Aim</a:t>
            </a:r>
          </a:p>
          <a:p>
            <a:pPr algn="just">
              <a:spcBef>
                <a:spcPts val="1176"/>
              </a:spcBef>
              <a:buClr>
                <a:srgbClr val="9900FF"/>
              </a:buClr>
              <a:buFont typeface="Arial" pitchFamily="34" charset="0"/>
              <a:buChar char="•"/>
            </a:pPr>
            <a:r>
              <a:rPr lang="en-GB" sz="2800" dirty="0" err="1" smtClean="0">
                <a:solidFill>
                  <a:schemeClr val="tx1"/>
                </a:solidFill>
                <a:latin typeface="Arial" charset="0"/>
              </a:rPr>
              <a:t>Arduino</a:t>
            </a:r>
            <a:r>
              <a:rPr lang="en-GB" sz="2800" dirty="0">
                <a:solidFill>
                  <a:schemeClr val="tx1"/>
                </a:solidFill>
                <a:latin typeface="Arial" charset="0"/>
              </a:rPr>
              <a:t> </a:t>
            </a:r>
            <a:r>
              <a:rPr lang="en-GB" sz="2800" dirty="0" smtClean="0">
                <a:solidFill>
                  <a:schemeClr val="tx1"/>
                </a:solidFill>
                <a:latin typeface="Arial" charset="0"/>
              </a:rPr>
              <a:t>Yun </a:t>
            </a:r>
            <a:r>
              <a:rPr lang="en-GB" sz="2800" dirty="0" smtClean="0">
                <a:solidFill>
                  <a:schemeClr val="tx1"/>
                </a:solidFill>
                <a:latin typeface="Arial" charset="0"/>
              </a:rPr>
              <a:t>microcontroller measures certain parameters using the following sensors:</a:t>
            </a:r>
          </a:p>
          <a:p>
            <a:pPr algn="just">
              <a:spcBef>
                <a:spcPts val="1176"/>
              </a:spcBef>
              <a:buClr>
                <a:srgbClr val="9900FF"/>
              </a:buClr>
            </a:pPr>
            <a:r>
              <a:rPr lang="en-GB" sz="2650" b="1" i="1" dirty="0" smtClean="0">
                <a:solidFill>
                  <a:schemeClr val="tx1"/>
                </a:solidFill>
                <a:latin typeface="Arial" charset="0"/>
              </a:rPr>
              <a:t>Temperature, Gas, Water, </a:t>
            </a:r>
            <a:r>
              <a:rPr lang="en-GB" sz="2650" b="1" i="1" dirty="0" smtClean="0">
                <a:solidFill>
                  <a:schemeClr val="tx1"/>
                </a:solidFill>
                <a:latin typeface="Arial" charset="0"/>
              </a:rPr>
              <a:t>Motion and Humidity </a:t>
            </a:r>
            <a:endParaRPr lang="en-GB" sz="2650" b="1" i="1" dirty="0" smtClean="0">
              <a:solidFill>
                <a:schemeClr val="tx1"/>
              </a:solidFill>
              <a:latin typeface="Arial" charset="0"/>
            </a:endParaRPr>
          </a:p>
          <a:p>
            <a:pPr algn="just">
              <a:spcBef>
                <a:spcPts val="1176"/>
              </a:spcBef>
              <a:buClr>
                <a:srgbClr val="9900FF"/>
              </a:buClr>
              <a:buFont typeface="Arial" pitchFamily="34" charset="0"/>
              <a:buChar char="•"/>
            </a:pPr>
            <a:r>
              <a:rPr lang="en-GB" sz="2800" dirty="0" smtClean="0">
                <a:solidFill>
                  <a:schemeClr val="tx1"/>
                </a:solidFill>
                <a:latin typeface="Arial" charset="0"/>
              </a:rPr>
              <a:t>User configured </a:t>
            </a:r>
            <a:r>
              <a:rPr lang="en-GB" sz="2800" dirty="0" smtClean="0">
                <a:solidFill>
                  <a:schemeClr val="tx1"/>
                </a:solidFill>
                <a:latin typeface="Arial" charset="0"/>
              </a:rPr>
              <a:t>data </a:t>
            </a:r>
            <a:r>
              <a:rPr lang="en-GB" sz="2800" dirty="0" smtClean="0">
                <a:solidFill>
                  <a:schemeClr val="tx1"/>
                </a:solidFill>
                <a:latin typeface="Arial" charset="0"/>
              </a:rPr>
              <a:t>is used by </a:t>
            </a:r>
            <a:r>
              <a:rPr lang="en-GB" sz="2800" dirty="0" err="1" smtClean="0">
                <a:solidFill>
                  <a:schemeClr val="tx1"/>
                </a:solidFill>
                <a:latin typeface="Arial" charset="0"/>
              </a:rPr>
              <a:t>Arduino</a:t>
            </a:r>
            <a:r>
              <a:rPr lang="en-GB" sz="2800" dirty="0" smtClean="0">
                <a:solidFill>
                  <a:schemeClr val="tx1"/>
                </a:solidFill>
                <a:latin typeface="Arial" charset="0"/>
              </a:rPr>
              <a:t> Yun to activate relays for </a:t>
            </a:r>
            <a:r>
              <a:rPr lang="en-GB" sz="2800" dirty="0" smtClean="0">
                <a:solidFill>
                  <a:schemeClr val="tx1"/>
                </a:solidFill>
                <a:latin typeface="Arial" charset="0"/>
              </a:rPr>
              <a:t>heater/</a:t>
            </a:r>
            <a:r>
              <a:rPr lang="en-GB" sz="2800" dirty="0" smtClean="0">
                <a:solidFill>
                  <a:schemeClr val="tx1"/>
                </a:solidFill>
                <a:latin typeface="Arial" charset="0"/>
              </a:rPr>
              <a:t>cooler &amp;  LED </a:t>
            </a:r>
            <a:r>
              <a:rPr lang="en-GB" sz="2800" dirty="0" smtClean="0">
                <a:solidFill>
                  <a:schemeClr val="tx1"/>
                </a:solidFill>
                <a:latin typeface="Arial" charset="0"/>
              </a:rPr>
              <a:t>lights</a:t>
            </a:r>
            <a:r>
              <a:rPr lang="en-GB" sz="2800" dirty="0" smtClean="0">
                <a:solidFill>
                  <a:schemeClr val="tx1"/>
                </a:solidFill>
                <a:latin typeface="Arial" charset="0"/>
              </a:rPr>
              <a:t>.</a:t>
            </a:r>
            <a:endParaRPr lang="en-GB" sz="2800" dirty="0" smtClean="0">
              <a:solidFill>
                <a:schemeClr val="tx1"/>
              </a:solidFill>
              <a:latin typeface="Arial" pitchFamily="34" charset="0"/>
              <a:cs typeface="Arial" pitchFamily="34" charset="0"/>
            </a:endParaRPr>
          </a:p>
          <a:p>
            <a:pPr algn="just">
              <a:spcBef>
                <a:spcPts val="1176"/>
              </a:spcBef>
              <a:buClr>
                <a:srgbClr val="9900FF"/>
              </a:buClr>
              <a:buFont typeface="Arial" pitchFamily="34" charset="0"/>
              <a:buChar char="•"/>
            </a:pPr>
            <a:r>
              <a:rPr lang="en-US" sz="2800" dirty="0" smtClean="0">
                <a:solidFill>
                  <a:schemeClr val="tx1"/>
                </a:solidFill>
                <a:latin typeface="Arial" pitchFamily="34" charset="0"/>
                <a:cs typeface="Arial" pitchFamily="34" charset="0"/>
              </a:rPr>
              <a:t>FTP protocol is enabled to communicate </a:t>
            </a:r>
            <a:r>
              <a:rPr lang="en-US" sz="2800" dirty="0" smtClean="0">
                <a:solidFill>
                  <a:schemeClr val="tx1"/>
                </a:solidFill>
                <a:latin typeface="Arial" pitchFamily="34" charset="0"/>
                <a:cs typeface="Arial" pitchFamily="34" charset="0"/>
              </a:rPr>
              <a:t>the data   with </a:t>
            </a:r>
            <a:r>
              <a:rPr lang="en-US" sz="2800" dirty="0" smtClean="0">
                <a:solidFill>
                  <a:schemeClr val="tx1"/>
                </a:solidFill>
                <a:latin typeface="Arial" pitchFamily="34" charset="0"/>
                <a:cs typeface="Arial" pitchFamily="34" charset="0"/>
              </a:rPr>
              <a:t>an Android phone which is used to monitor and control the sensor parameters.</a:t>
            </a:r>
            <a:endParaRPr lang="en-GB" sz="2800" dirty="0" smtClean="0">
              <a:solidFill>
                <a:schemeClr val="tx1"/>
              </a:solidFill>
              <a:latin typeface="Arial" pitchFamily="34" charset="0"/>
              <a:cs typeface="Arial" pitchFamily="34" charset="0"/>
            </a:endParaRPr>
          </a:p>
          <a:p>
            <a:pPr algn="just">
              <a:spcBef>
                <a:spcPts val="1176"/>
              </a:spcBef>
              <a:buClr>
                <a:srgbClr val="9900FF"/>
              </a:buClr>
              <a:buFont typeface="Arial" pitchFamily="34" charset="0"/>
              <a:buChar char="•"/>
            </a:pPr>
            <a:r>
              <a:rPr lang="en-US" sz="2800" dirty="0" smtClean="0">
                <a:solidFill>
                  <a:schemeClr val="tx1"/>
                </a:solidFill>
                <a:latin typeface="Arial" pitchFamily="34" charset="0"/>
                <a:cs typeface="Arial" pitchFamily="34" charset="0"/>
              </a:rPr>
              <a:t>Future </a:t>
            </a:r>
            <a:r>
              <a:rPr lang="en-US" sz="2800" dirty="0" smtClean="0">
                <a:solidFill>
                  <a:schemeClr val="tx1"/>
                </a:solidFill>
                <a:latin typeface="Arial" pitchFamily="34" charset="0"/>
                <a:cs typeface="Arial" pitchFamily="34" charset="0"/>
              </a:rPr>
              <a:t>scope: It can be extended to </a:t>
            </a:r>
            <a:r>
              <a:rPr lang="en-US" sz="2800" dirty="0">
                <a:solidFill>
                  <a:schemeClr val="tx1"/>
                </a:solidFill>
                <a:latin typeface="Arial" pitchFamily="34" charset="0"/>
                <a:cs typeface="Arial" pitchFamily="34" charset="0"/>
              </a:rPr>
              <a:t>remote </a:t>
            </a:r>
            <a:r>
              <a:rPr lang="en-US" sz="2800" dirty="0" smtClean="0">
                <a:solidFill>
                  <a:schemeClr val="tx1"/>
                </a:solidFill>
                <a:latin typeface="Arial" pitchFamily="34" charset="0"/>
                <a:cs typeface="Arial" pitchFamily="34" charset="0"/>
              </a:rPr>
              <a:t>controlling </a:t>
            </a:r>
            <a:r>
              <a:rPr lang="en-US" sz="2800" dirty="0">
                <a:solidFill>
                  <a:schemeClr val="tx1"/>
                </a:solidFill>
                <a:latin typeface="Arial" pitchFamily="34" charset="0"/>
                <a:cs typeface="Arial" pitchFamily="34" charset="0"/>
              </a:rPr>
              <a:t>web </a:t>
            </a:r>
            <a:r>
              <a:rPr lang="en-US" sz="2800" dirty="0" smtClean="0">
                <a:solidFill>
                  <a:schemeClr val="tx1"/>
                </a:solidFill>
                <a:latin typeface="Arial" pitchFamily="34" charset="0"/>
                <a:cs typeface="Arial" pitchFamily="34" charset="0"/>
              </a:rPr>
              <a:t>cameras, </a:t>
            </a:r>
            <a:r>
              <a:rPr lang="en-US" sz="2800" dirty="0" smtClean="0">
                <a:solidFill>
                  <a:schemeClr val="tx1"/>
                </a:solidFill>
                <a:latin typeface="Arial" pitchFamily="34" charset="0"/>
                <a:cs typeface="Arial" pitchFamily="34" charset="0"/>
              </a:rPr>
              <a:t>telephones</a:t>
            </a:r>
            <a:r>
              <a:rPr lang="en-US" sz="2800" dirty="0" smtClean="0">
                <a:solidFill>
                  <a:schemeClr val="tx1"/>
                </a:solidFill>
                <a:latin typeface="Arial" pitchFamily="34" charset="0"/>
                <a:cs typeface="Arial" pitchFamily="34" charset="0"/>
              </a:rPr>
              <a:t>, answering machines, fax machines, amateur radios and other communications equipment, and home robots such as automatic vacuum cleaners.</a:t>
            </a:r>
          </a:p>
          <a:p>
            <a:pPr algn="just">
              <a:spcBef>
                <a:spcPts val="1176"/>
              </a:spcBef>
              <a:buClr>
                <a:srgbClr val="9900FF"/>
              </a:buClr>
            </a:pPr>
            <a:endParaRPr lang="en-GB" sz="2800" b="1" dirty="0">
              <a:solidFill>
                <a:schemeClr val="tx1"/>
              </a:solidFill>
              <a:latin typeface="Arial" charset="0"/>
            </a:endParaRPr>
          </a:p>
        </p:txBody>
      </p:sp>
      <p:sp>
        <p:nvSpPr>
          <p:cNvPr id="10" name="Text Box 7"/>
          <p:cNvSpPr txBox="1">
            <a:spLocks noChangeArrowheads="1"/>
          </p:cNvSpPr>
          <p:nvPr/>
        </p:nvSpPr>
        <p:spPr bwMode="auto">
          <a:xfrm>
            <a:off x="814387" y="26509662"/>
            <a:ext cx="8850853" cy="153366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1pPr>
            <a:lvl2pPr marL="742950" indent="-28575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2pPr>
            <a:lvl3pPr marL="11430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3pPr>
            <a:lvl4pPr marL="16002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4pPr>
            <a:lvl5pPr marL="20574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600" b="1" dirty="0" smtClean="0">
                <a:solidFill>
                  <a:schemeClr val="accent6"/>
                </a:solidFill>
                <a:latin typeface="Arial" charset="0"/>
              </a:rPr>
              <a:t>Method</a:t>
            </a:r>
          </a:p>
          <a:p>
            <a:pPr marL="0" indent="0" algn="just">
              <a:spcBef>
                <a:spcPts val="1176"/>
              </a:spcBef>
              <a:buClr>
                <a:srgbClr val="9900FF"/>
              </a:buClr>
            </a:pPr>
            <a:r>
              <a:rPr lang="en-GB" sz="2800" dirty="0" smtClean="0">
                <a:solidFill>
                  <a:schemeClr val="tx1"/>
                </a:solidFill>
                <a:latin typeface="Arial" charset="0"/>
              </a:rPr>
              <a:t>As shown in the Systems Design below</a:t>
            </a:r>
            <a:r>
              <a:rPr lang="en-GB" sz="2800" dirty="0" smtClean="0">
                <a:solidFill>
                  <a:schemeClr val="tx1"/>
                </a:solidFill>
                <a:latin typeface="Arial" charset="0"/>
              </a:rPr>
              <a:t>, the </a:t>
            </a:r>
            <a:r>
              <a:rPr lang="en-GB" sz="2800" dirty="0" err="1" smtClean="0">
                <a:solidFill>
                  <a:schemeClr val="tx1"/>
                </a:solidFill>
                <a:latin typeface="Arial" charset="0"/>
              </a:rPr>
              <a:t>Arduino</a:t>
            </a:r>
            <a:r>
              <a:rPr lang="en-GB" sz="2800" dirty="0" smtClean="0">
                <a:solidFill>
                  <a:schemeClr val="tx1"/>
                </a:solidFill>
                <a:latin typeface="Arial" charset="0"/>
              </a:rPr>
              <a:t> Yun microcontroller interfaces with the </a:t>
            </a:r>
            <a:r>
              <a:rPr lang="en-GB" sz="2800" dirty="0" smtClean="0">
                <a:solidFill>
                  <a:schemeClr val="tx1"/>
                </a:solidFill>
                <a:latin typeface="Arial" charset="0"/>
              </a:rPr>
              <a:t> </a:t>
            </a:r>
            <a:r>
              <a:rPr lang="en-GB" sz="2800" dirty="0" smtClean="0">
                <a:solidFill>
                  <a:schemeClr val="tx1"/>
                </a:solidFill>
                <a:latin typeface="Arial" charset="0"/>
              </a:rPr>
              <a:t>sensors and reads the data. </a:t>
            </a:r>
          </a:p>
          <a:p>
            <a:pPr marL="0" indent="0" algn="just">
              <a:spcBef>
                <a:spcPts val="1176"/>
              </a:spcBef>
              <a:buClr>
                <a:srgbClr val="9900FF"/>
              </a:buClr>
            </a:pPr>
            <a:endParaRPr lang="en-GB" sz="2800" dirty="0" smtClean="0">
              <a:solidFill>
                <a:schemeClr val="tx1"/>
              </a:solidFill>
              <a:latin typeface="Arial" charset="0"/>
            </a:endParaRPr>
          </a:p>
          <a:p>
            <a:pPr marL="0" indent="0" algn="just">
              <a:spcBef>
                <a:spcPts val="1176"/>
              </a:spcBef>
              <a:buClr>
                <a:srgbClr val="9900FF"/>
              </a:buClr>
            </a:pPr>
            <a:endParaRPr lang="en-GB" sz="2800" dirty="0" smtClean="0">
              <a:solidFill>
                <a:schemeClr val="tx1"/>
              </a:solidFill>
              <a:latin typeface="Arial" charset="0"/>
            </a:endParaRPr>
          </a:p>
          <a:p>
            <a:pPr marL="0" indent="0" algn="just">
              <a:spcBef>
                <a:spcPts val="1176"/>
              </a:spcBef>
              <a:buClr>
                <a:srgbClr val="9900FF"/>
              </a:buClr>
            </a:pPr>
            <a:endParaRPr lang="en-GB" sz="2800" dirty="0" smtClean="0">
              <a:solidFill>
                <a:schemeClr val="tx1"/>
              </a:solidFill>
              <a:latin typeface="Arial" charset="0"/>
            </a:endParaRPr>
          </a:p>
          <a:p>
            <a:pPr marL="0" indent="0" algn="just">
              <a:spcBef>
                <a:spcPts val="1176"/>
              </a:spcBef>
              <a:buClr>
                <a:srgbClr val="9900FF"/>
              </a:buClr>
            </a:pPr>
            <a:endParaRPr lang="en-GB" sz="1800" dirty="0" smtClean="0">
              <a:solidFill>
                <a:schemeClr val="tx1"/>
              </a:solidFill>
              <a:latin typeface="Arial" charset="0"/>
            </a:endParaRPr>
          </a:p>
          <a:p>
            <a:pPr marL="0" indent="0" algn="just">
              <a:spcBef>
                <a:spcPts val="1176"/>
              </a:spcBef>
              <a:buClr>
                <a:srgbClr val="9900FF"/>
              </a:buClr>
            </a:pPr>
            <a:endParaRPr lang="en-GB" sz="1600" dirty="0" smtClean="0">
              <a:solidFill>
                <a:schemeClr val="tx1"/>
              </a:solidFill>
              <a:latin typeface="Arial" charset="0"/>
            </a:endParaRPr>
          </a:p>
          <a:p>
            <a:pPr marL="0" indent="0" algn="just">
              <a:spcBef>
                <a:spcPts val="1176"/>
              </a:spcBef>
              <a:buClr>
                <a:srgbClr val="9900FF"/>
              </a:buClr>
            </a:pPr>
            <a:endParaRPr lang="en-GB" sz="400" dirty="0" smtClean="0">
              <a:solidFill>
                <a:schemeClr val="tx1"/>
              </a:solidFill>
              <a:latin typeface="Arial" charset="0"/>
            </a:endParaRPr>
          </a:p>
          <a:p>
            <a:pPr marL="0" indent="0" algn="just">
              <a:spcBef>
                <a:spcPts val="1176"/>
              </a:spcBef>
              <a:buClr>
                <a:srgbClr val="9900FF"/>
              </a:buClr>
            </a:pPr>
            <a:endParaRPr lang="en-GB" sz="2800" dirty="0" smtClean="0">
              <a:solidFill>
                <a:schemeClr val="tx1"/>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p:txBody>
      </p:sp>
      <p:sp>
        <p:nvSpPr>
          <p:cNvPr id="11" name="Text Box 4"/>
          <p:cNvSpPr txBox="1">
            <a:spLocks noChangeArrowheads="1"/>
          </p:cNvSpPr>
          <p:nvPr/>
        </p:nvSpPr>
        <p:spPr bwMode="auto">
          <a:xfrm>
            <a:off x="10644187" y="23309262"/>
            <a:ext cx="8850853" cy="1853795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0"/>
              </a:spcBef>
              <a:buClr>
                <a:srgbClr val="9900FF"/>
              </a:buClr>
            </a:pPr>
            <a:r>
              <a:rPr lang="en-GB" sz="3600" b="1" dirty="0" smtClean="0">
                <a:solidFill>
                  <a:schemeClr val="accent6"/>
                </a:solidFill>
                <a:latin typeface="Arial" charset="0"/>
              </a:rPr>
              <a:t>Results</a:t>
            </a:r>
            <a:endParaRPr lang="en-GB" sz="3600" b="1" dirty="0">
              <a:solidFill>
                <a:schemeClr val="accent6"/>
              </a:solidFill>
              <a:latin typeface="Arial" charset="0"/>
            </a:endParaRPr>
          </a:p>
        </p:txBody>
      </p:sp>
      <p:sp>
        <p:nvSpPr>
          <p:cNvPr id="12" name="Text Box 8"/>
          <p:cNvSpPr txBox="1">
            <a:spLocks noChangeArrowheads="1"/>
          </p:cNvSpPr>
          <p:nvPr/>
        </p:nvSpPr>
        <p:spPr bwMode="auto">
          <a:xfrm>
            <a:off x="20402702" y="27043062"/>
            <a:ext cx="8850853" cy="93726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nSpc>
                <a:spcPct val="50000"/>
              </a:lnSpc>
              <a:spcBef>
                <a:spcPts val="882"/>
              </a:spcBef>
              <a:buClr>
                <a:srgbClr val="9900FF"/>
              </a:buClr>
            </a:pPr>
            <a:r>
              <a:rPr lang="en-GB" sz="3600" b="1" dirty="0">
                <a:solidFill>
                  <a:schemeClr val="accent6"/>
                </a:solidFill>
                <a:latin typeface="Arial" charset="0"/>
              </a:rPr>
              <a:t>Conclusion and personal </a:t>
            </a:r>
            <a:r>
              <a:rPr lang="en-GB" sz="3600" b="1" dirty="0" smtClean="0">
                <a:solidFill>
                  <a:schemeClr val="accent6"/>
                </a:solidFill>
                <a:latin typeface="Arial" charset="0"/>
              </a:rPr>
              <a:t>reflection</a:t>
            </a:r>
            <a:endParaRPr lang="en-GB" sz="3600" b="1" dirty="0">
              <a:solidFill>
                <a:schemeClr val="accent6"/>
              </a:solidFill>
              <a:latin typeface="Arial" charset="0"/>
            </a:endParaRPr>
          </a:p>
          <a:p>
            <a:pPr>
              <a:lnSpc>
                <a:spcPct val="50000"/>
              </a:lnSpc>
              <a:spcBef>
                <a:spcPts val="882"/>
              </a:spcBef>
              <a:buClr>
                <a:srgbClr val="9900FF"/>
              </a:buClr>
            </a:pPr>
            <a:endParaRPr lang="en-GB" sz="3500" b="1" dirty="0">
              <a:solidFill>
                <a:schemeClr val="accent6"/>
              </a:solidFill>
              <a:latin typeface="Arial" charset="0"/>
            </a:endParaRPr>
          </a:p>
          <a:p>
            <a:pPr algn="just">
              <a:buClr>
                <a:srgbClr val="9900FF"/>
              </a:buClr>
              <a:buFont typeface="Arial" pitchFamily="34" charset="0"/>
              <a:buChar char="•"/>
            </a:pPr>
            <a:r>
              <a:rPr lang="en-US" sz="2800" dirty="0" smtClean="0">
                <a:solidFill>
                  <a:schemeClr val="tx1"/>
                </a:solidFill>
                <a:latin typeface="Arial" pitchFamily="34" charset="0"/>
                <a:cs typeface="Arial" pitchFamily="34" charset="0"/>
              </a:rPr>
              <a:t>Based on the test cases</a:t>
            </a:r>
            <a:r>
              <a:rPr lang="en-US" sz="2800" dirty="0" smtClean="0">
                <a:solidFill>
                  <a:schemeClr val="tx1"/>
                </a:solidFill>
                <a:latin typeface="Arial" pitchFamily="34" charset="0"/>
                <a:cs typeface="Arial" pitchFamily="34" charset="0"/>
              </a:rPr>
              <a:t>, monitoring </a:t>
            </a:r>
            <a:r>
              <a:rPr lang="en-US" sz="2800" dirty="0" smtClean="0">
                <a:solidFill>
                  <a:schemeClr val="tx1"/>
                </a:solidFill>
                <a:latin typeface="Arial" pitchFamily="34" charset="0"/>
                <a:cs typeface="Arial" pitchFamily="34" charset="0"/>
              </a:rPr>
              <a:t>(through Android UI) the different sensors </a:t>
            </a:r>
            <a:r>
              <a:rPr lang="en-US" sz="2800" dirty="0">
                <a:solidFill>
                  <a:schemeClr val="tx1"/>
                </a:solidFill>
                <a:latin typeface="Arial" pitchFamily="34" charset="0"/>
                <a:cs typeface="Arial" pitchFamily="34" charset="0"/>
              </a:rPr>
              <a:t>resulted in the correct monitoring of the </a:t>
            </a:r>
            <a:r>
              <a:rPr lang="en-US" sz="2800" dirty="0" smtClean="0">
                <a:solidFill>
                  <a:schemeClr val="tx1"/>
                </a:solidFill>
                <a:latin typeface="Arial" pitchFamily="34" charset="0"/>
                <a:cs typeface="Arial" pitchFamily="34" charset="0"/>
              </a:rPr>
              <a:t>parameters and controlling the temperature and LED Light resulted in the correct information being processed by the </a:t>
            </a:r>
            <a:r>
              <a:rPr lang="en-US" sz="2800" dirty="0" err="1" smtClean="0">
                <a:solidFill>
                  <a:schemeClr val="tx1"/>
                </a:solidFill>
                <a:latin typeface="Arial" pitchFamily="34" charset="0"/>
                <a:cs typeface="Arial" pitchFamily="34" charset="0"/>
              </a:rPr>
              <a:t>Arduino</a:t>
            </a:r>
            <a:r>
              <a:rPr lang="en-US" sz="2800" dirty="0" smtClean="0">
                <a:solidFill>
                  <a:schemeClr val="tx1"/>
                </a:solidFill>
                <a:latin typeface="Arial" pitchFamily="34" charset="0"/>
                <a:cs typeface="Arial" pitchFamily="34" charset="0"/>
              </a:rPr>
              <a:t> Yun</a:t>
            </a:r>
            <a:r>
              <a:rPr lang="en-US" sz="2800" dirty="0" smtClean="0">
                <a:solidFill>
                  <a:schemeClr val="tx1"/>
                </a:solidFill>
                <a:latin typeface="Arial" pitchFamily="34" charset="0"/>
                <a:cs typeface="Arial" pitchFamily="34" charset="0"/>
              </a:rPr>
              <a:t>. </a:t>
            </a:r>
            <a:r>
              <a:rPr lang="en-US" sz="2800" dirty="0" smtClean="0">
                <a:solidFill>
                  <a:schemeClr val="tx1"/>
                </a:solidFill>
                <a:latin typeface="Arial" pitchFamily="34" charset="0"/>
                <a:cs typeface="Arial" pitchFamily="34" charset="0"/>
              </a:rPr>
              <a:t>Performance is as </a:t>
            </a:r>
            <a:r>
              <a:rPr lang="en-US" sz="2800" dirty="0" smtClean="0">
                <a:solidFill>
                  <a:schemeClr val="tx1"/>
                </a:solidFill>
                <a:latin typeface="Arial" pitchFamily="34" charset="0"/>
                <a:cs typeface="Arial" pitchFamily="34" charset="0"/>
              </a:rPr>
              <a:t>designed, however there  is 2-5 seconds gap in transferring data files.</a:t>
            </a:r>
          </a:p>
          <a:p>
            <a:pPr algn="just">
              <a:buClr>
                <a:srgbClr val="9900FF"/>
              </a:buClr>
              <a:buFont typeface="Arial" pitchFamily="34" charset="0"/>
              <a:buChar char="•"/>
            </a:pPr>
            <a:r>
              <a:rPr lang="en-US" sz="2800" dirty="0" smtClean="0">
                <a:solidFill>
                  <a:schemeClr val="tx1"/>
                </a:solidFill>
                <a:latin typeface="Arial" pitchFamily="34" charset="0"/>
                <a:cs typeface="Arial" pitchFamily="34" charset="0"/>
              </a:rPr>
              <a:t>The system was tested for stability by switching on for a prolonged period of time and the results were satisfactory. </a:t>
            </a:r>
          </a:p>
          <a:p>
            <a:pPr algn="just">
              <a:buClr>
                <a:srgbClr val="9900FF"/>
              </a:buClr>
              <a:buFont typeface="Arial" pitchFamily="34" charset="0"/>
              <a:buChar char="•"/>
            </a:pPr>
            <a:r>
              <a:rPr lang="en-US" sz="2800" dirty="0" err="1" smtClean="0">
                <a:solidFill>
                  <a:schemeClr val="tx1"/>
                </a:solidFill>
                <a:latin typeface="Arial" pitchFamily="34" charset="0"/>
                <a:cs typeface="Arial" pitchFamily="34" charset="0"/>
              </a:rPr>
              <a:t>Arduino</a:t>
            </a:r>
            <a:r>
              <a:rPr lang="en-US" sz="2800" dirty="0">
                <a:solidFill>
                  <a:schemeClr val="tx1"/>
                </a:solidFill>
                <a:latin typeface="Arial" pitchFamily="34" charset="0"/>
                <a:cs typeface="Arial" pitchFamily="34" charset="0"/>
              </a:rPr>
              <a:t> </a:t>
            </a:r>
            <a:r>
              <a:rPr lang="en-US" sz="2800" dirty="0" smtClean="0">
                <a:solidFill>
                  <a:schemeClr val="tx1"/>
                </a:solidFill>
                <a:latin typeface="Arial" pitchFamily="34" charset="0"/>
                <a:cs typeface="Arial" pitchFamily="34" charset="0"/>
              </a:rPr>
              <a:t>has proven to be an effective microcontroller for monitoring various sensors and controlling different devices such as Relays and LEDs.</a:t>
            </a:r>
          </a:p>
          <a:p>
            <a:pPr algn="just">
              <a:spcBef>
                <a:spcPts val="1714"/>
              </a:spcBef>
              <a:buClr>
                <a:srgbClr val="9900FF"/>
              </a:buClr>
              <a:buFont typeface="Arial" pitchFamily="34" charset="0"/>
              <a:buChar char="•"/>
            </a:pPr>
            <a:r>
              <a:rPr lang="en-US" sz="2800" dirty="0" smtClean="0">
                <a:solidFill>
                  <a:schemeClr val="tx1"/>
                </a:solidFill>
                <a:latin typeface="Arial" pitchFamily="34" charset="0"/>
                <a:cs typeface="Arial" pitchFamily="34" charset="0"/>
              </a:rPr>
              <a:t>I </a:t>
            </a:r>
            <a:r>
              <a:rPr lang="en-US" sz="2800" dirty="0" smtClean="0">
                <a:solidFill>
                  <a:schemeClr val="tx1"/>
                </a:solidFill>
                <a:latin typeface="Arial" pitchFamily="34" charset="0"/>
                <a:cs typeface="Arial" pitchFamily="34" charset="0"/>
              </a:rPr>
              <a:t>have learnt the concepts involved with interfacing hardware and software with a microcontroller and communicate with an Android phone using FTP protocol. This project has helped me to update my Android-Java &amp; </a:t>
            </a:r>
            <a:r>
              <a:rPr lang="en-US" sz="2800" dirty="0" err="1" smtClean="0">
                <a:solidFill>
                  <a:schemeClr val="tx1"/>
                </a:solidFill>
                <a:latin typeface="Arial" pitchFamily="34" charset="0"/>
                <a:cs typeface="Arial" pitchFamily="34" charset="0"/>
              </a:rPr>
              <a:t>Arduino</a:t>
            </a:r>
            <a:r>
              <a:rPr lang="en-US" sz="2800" dirty="0" smtClean="0">
                <a:solidFill>
                  <a:schemeClr val="tx1"/>
                </a:solidFill>
                <a:latin typeface="Arial" pitchFamily="34" charset="0"/>
                <a:cs typeface="Arial" pitchFamily="34" charset="0"/>
              </a:rPr>
              <a:t>-C </a:t>
            </a:r>
            <a:r>
              <a:rPr lang="en-US" sz="2800" dirty="0" smtClean="0">
                <a:solidFill>
                  <a:schemeClr val="tx1"/>
                </a:solidFill>
                <a:latin typeface="Arial" pitchFamily="34" charset="0"/>
                <a:cs typeface="Arial" pitchFamily="34" charset="0"/>
              </a:rPr>
              <a:t>programming skills</a:t>
            </a:r>
            <a:r>
              <a:rPr lang="en-US" sz="2800" dirty="0" smtClean="0">
                <a:solidFill>
                  <a:schemeClr val="tx1"/>
                </a:solidFill>
                <a:latin typeface="Arial" pitchFamily="34" charset="0"/>
                <a:cs typeface="Arial" pitchFamily="34" charset="0"/>
              </a:rPr>
              <a:t>.</a:t>
            </a:r>
            <a:endParaRPr lang="en-GB" sz="2700" dirty="0">
              <a:solidFill>
                <a:srgbClr val="000000"/>
              </a:solidFill>
              <a:latin typeface="Arial" charset="0"/>
            </a:endParaRPr>
          </a:p>
        </p:txBody>
      </p:sp>
      <p:sp>
        <p:nvSpPr>
          <p:cNvPr id="13" name="Text Box 9"/>
          <p:cNvSpPr txBox="1">
            <a:spLocks noChangeArrowheads="1"/>
          </p:cNvSpPr>
          <p:nvPr/>
        </p:nvSpPr>
        <p:spPr bwMode="auto">
          <a:xfrm>
            <a:off x="20402702" y="36796662"/>
            <a:ext cx="8850853" cy="33528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200"/>
              </a:spcBef>
              <a:buClr>
                <a:srgbClr val="9900FF"/>
              </a:buClr>
            </a:pPr>
            <a:r>
              <a:rPr lang="en-GB" sz="3600" b="1" dirty="0" smtClean="0">
                <a:solidFill>
                  <a:schemeClr val="accent6"/>
                </a:solidFill>
                <a:latin typeface="Arial" charset="0"/>
              </a:rPr>
              <a:t>Acknowledgements</a:t>
            </a:r>
            <a:endParaRPr lang="en-GB" sz="3600" b="1" dirty="0">
              <a:solidFill>
                <a:schemeClr val="accent6"/>
              </a:solidFill>
              <a:latin typeface="Arial" charset="0"/>
            </a:endParaRPr>
          </a:p>
        </p:txBody>
      </p:sp>
      <p:pic>
        <p:nvPicPr>
          <p:cNvPr id="1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8687" y="40486382"/>
            <a:ext cx="6808300" cy="131508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8" descr="https://sharepoint.ul.ie/SiteDirectory/CorporateAffairsResources/SiteAssets/UL_Logo_Standard_Identifi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48055" y="588391"/>
            <a:ext cx="7020793" cy="35969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32"/>
          <p:cNvSpPr txBox="1">
            <a:spLocks noChangeArrowheads="1"/>
          </p:cNvSpPr>
          <p:nvPr/>
        </p:nvSpPr>
        <p:spPr bwMode="auto">
          <a:xfrm>
            <a:off x="3135713" y="31152113"/>
            <a:ext cx="926482" cy="486405"/>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Water</a:t>
            </a:r>
          </a:p>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 </a:t>
            </a:r>
            <a:r>
              <a:rPr kumimoji="0" lang="en-US" sz="1400" b="1" i="0" u="none" strike="noStrike" cap="none" normalizeH="0" baseline="0" dirty="0" smtClean="0">
                <a:ln>
                  <a:noFill/>
                </a:ln>
                <a:solidFill>
                  <a:schemeClr val="tx1"/>
                </a:solidFill>
                <a:effectLst/>
                <a:latin typeface="Times New Roman" pitchFamily="18" charset="0"/>
                <a:cs typeface="Arial" pitchFamily="34" charset="0"/>
              </a:rPr>
              <a:t>Detector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Text Box 48"/>
          <p:cNvSpPr txBox="1">
            <a:spLocks noChangeArrowheads="1"/>
          </p:cNvSpPr>
          <p:nvPr/>
        </p:nvSpPr>
        <p:spPr bwMode="auto">
          <a:xfrm>
            <a:off x="2967523" y="30113284"/>
            <a:ext cx="1668475" cy="58361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Arial" pitchFamily="34" charset="0"/>
              </a:rPr>
              <a:t>Arduino</a:t>
            </a:r>
            <a:r>
              <a:rPr kumimoji="0" lang="en-US" sz="1400" b="1" i="0" u="none" strike="noStrike" cap="none" normalizeH="0" baseline="0" dirty="0" smtClean="0">
                <a:ln>
                  <a:noFill/>
                </a:ln>
                <a:solidFill>
                  <a:schemeClr val="tx1"/>
                </a:solidFill>
                <a:effectLst/>
                <a:latin typeface="Times New Roman" pitchFamily="18" charset="0"/>
                <a:cs typeface="Arial" pitchFamily="34" charset="0"/>
              </a:rPr>
              <a:t>-YUN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 name="Straight Arrow Connector 2"/>
          <p:cNvCxnSpPr>
            <a:cxnSpLocks noChangeShapeType="1"/>
            <a:endCxn id="19" idx="1"/>
          </p:cNvCxnSpPr>
          <p:nvPr/>
        </p:nvCxnSpPr>
        <p:spPr bwMode="auto">
          <a:xfrm flipV="1">
            <a:off x="4635998" y="30377118"/>
            <a:ext cx="1219200" cy="12995"/>
          </a:xfrm>
          <a:prstGeom prst="straightConnector1">
            <a:avLst/>
          </a:prstGeom>
          <a:noFill/>
          <a:ln w="19050">
            <a:solidFill>
              <a:srgbClr val="000000"/>
            </a:solidFill>
            <a:round/>
            <a:headEnd type="arrow" w="med" len="med"/>
            <a:tailEnd type="arrow" w="med" len="med"/>
          </a:ln>
        </p:spPr>
      </p:cxnSp>
      <p:sp>
        <p:nvSpPr>
          <p:cNvPr id="19" name="Text Box 3"/>
          <p:cNvSpPr txBox="1">
            <a:spLocks noChangeArrowheads="1"/>
          </p:cNvSpPr>
          <p:nvPr/>
        </p:nvSpPr>
        <p:spPr bwMode="auto">
          <a:xfrm>
            <a:off x="5855198" y="30085313"/>
            <a:ext cx="1024136" cy="58361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Arial" pitchFamily="34" charset="0"/>
              </a:rPr>
              <a:t>Linino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Text Box 54"/>
          <p:cNvSpPr txBox="1">
            <a:spLocks noChangeArrowheads="1"/>
          </p:cNvSpPr>
          <p:nvPr/>
        </p:nvSpPr>
        <p:spPr bwMode="auto">
          <a:xfrm>
            <a:off x="7140777" y="30086558"/>
            <a:ext cx="1024136" cy="58361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SD Card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50"/>
          <p:cNvSpPr txBox="1">
            <a:spLocks noChangeArrowheads="1"/>
          </p:cNvSpPr>
          <p:nvPr/>
        </p:nvSpPr>
        <p:spPr bwMode="auto">
          <a:xfrm>
            <a:off x="6292789" y="31099934"/>
            <a:ext cx="1055040" cy="58361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Arial" pitchFamily="34" charset="0"/>
              </a:rPr>
              <a:t>FTP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 Box 38"/>
          <p:cNvSpPr txBox="1">
            <a:spLocks noChangeArrowheads="1"/>
          </p:cNvSpPr>
          <p:nvPr/>
        </p:nvSpPr>
        <p:spPr bwMode="auto">
          <a:xfrm>
            <a:off x="1811120" y="30913023"/>
            <a:ext cx="703360" cy="354401"/>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Arial" pitchFamily="34" charset="0"/>
              </a:rPr>
              <a:t>LEDs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Text Box 34"/>
          <p:cNvSpPr txBox="1">
            <a:spLocks noChangeArrowheads="1"/>
          </p:cNvSpPr>
          <p:nvPr/>
        </p:nvSpPr>
        <p:spPr bwMode="auto">
          <a:xfrm>
            <a:off x="1599741" y="30039788"/>
            <a:ext cx="1055040" cy="364990"/>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Arial" pitchFamily="34" charset="0"/>
              </a:rPr>
              <a:t>Heat Relay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 Box 33"/>
          <p:cNvSpPr txBox="1">
            <a:spLocks noChangeArrowheads="1"/>
          </p:cNvSpPr>
          <p:nvPr/>
        </p:nvSpPr>
        <p:spPr bwMode="auto">
          <a:xfrm>
            <a:off x="1587998" y="30460211"/>
            <a:ext cx="1055040" cy="364990"/>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Arial" pitchFamily="34" charset="0"/>
              </a:rPr>
              <a:t>Cool Relay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Text Box 35"/>
          <p:cNvSpPr txBox="1">
            <a:spLocks noChangeArrowheads="1"/>
          </p:cNvSpPr>
          <p:nvPr/>
        </p:nvSpPr>
        <p:spPr bwMode="auto">
          <a:xfrm>
            <a:off x="4755395" y="31152113"/>
            <a:ext cx="1252203" cy="69154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DS18B20 Temperature Sensor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ext Box 32"/>
          <p:cNvSpPr txBox="1">
            <a:spLocks noChangeArrowheads="1"/>
          </p:cNvSpPr>
          <p:nvPr/>
        </p:nvSpPr>
        <p:spPr bwMode="auto">
          <a:xfrm>
            <a:off x="1595415" y="29239426"/>
            <a:ext cx="1252203" cy="573644"/>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DC5VGas Sensor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Text Box 31"/>
          <p:cNvSpPr txBox="1">
            <a:spLocks noChangeArrowheads="1"/>
          </p:cNvSpPr>
          <p:nvPr/>
        </p:nvSpPr>
        <p:spPr bwMode="auto">
          <a:xfrm>
            <a:off x="3035798" y="29170913"/>
            <a:ext cx="1252203" cy="574267"/>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PIR Motion Sensor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Text Box 13"/>
          <p:cNvSpPr txBox="1">
            <a:spLocks noChangeArrowheads="1"/>
          </p:cNvSpPr>
          <p:nvPr/>
        </p:nvSpPr>
        <p:spPr bwMode="auto">
          <a:xfrm>
            <a:off x="4598601" y="29170913"/>
            <a:ext cx="1076054" cy="781676"/>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AM2302 Humidity Sensor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9" name="Straight Arrow Connector 39"/>
          <p:cNvCxnSpPr>
            <a:cxnSpLocks noChangeShapeType="1"/>
          </p:cNvCxnSpPr>
          <p:nvPr/>
        </p:nvCxnSpPr>
        <p:spPr bwMode="auto">
          <a:xfrm>
            <a:off x="2526113" y="29856713"/>
            <a:ext cx="497544" cy="281528"/>
          </a:xfrm>
          <a:prstGeom prst="straightConnector1">
            <a:avLst/>
          </a:prstGeom>
          <a:noFill/>
          <a:ln w="19050">
            <a:solidFill>
              <a:srgbClr val="000000"/>
            </a:solidFill>
            <a:round/>
            <a:headEnd/>
            <a:tailEnd type="arrow" w="med" len="med"/>
          </a:ln>
        </p:spPr>
      </p:cxnSp>
      <p:cxnSp>
        <p:nvCxnSpPr>
          <p:cNvPr id="40" name="Straight Arrow Connector 47"/>
          <p:cNvCxnSpPr>
            <a:cxnSpLocks noChangeShapeType="1"/>
            <a:stCxn id="27" idx="2"/>
          </p:cNvCxnSpPr>
          <p:nvPr/>
        </p:nvCxnSpPr>
        <p:spPr bwMode="auto">
          <a:xfrm>
            <a:off x="3661900" y="29745180"/>
            <a:ext cx="7213" cy="376867"/>
          </a:xfrm>
          <a:prstGeom prst="straightConnector1">
            <a:avLst/>
          </a:prstGeom>
          <a:noFill/>
          <a:ln w="19050">
            <a:solidFill>
              <a:srgbClr val="000000"/>
            </a:solidFill>
            <a:round/>
            <a:headEnd/>
            <a:tailEnd type="arrow" w="med" len="med"/>
          </a:ln>
        </p:spPr>
      </p:cxnSp>
      <p:cxnSp>
        <p:nvCxnSpPr>
          <p:cNvPr id="42" name="Straight Arrow Connector 40"/>
          <p:cNvCxnSpPr>
            <a:cxnSpLocks noChangeShapeType="1"/>
          </p:cNvCxnSpPr>
          <p:nvPr/>
        </p:nvCxnSpPr>
        <p:spPr bwMode="auto">
          <a:xfrm flipH="1">
            <a:off x="4278713" y="29628113"/>
            <a:ext cx="289873" cy="463400"/>
          </a:xfrm>
          <a:prstGeom prst="straightConnector1">
            <a:avLst/>
          </a:prstGeom>
          <a:noFill/>
          <a:ln w="19050">
            <a:solidFill>
              <a:srgbClr val="000000"/>
            </a:solidFill>
            <a:round/>
            <a:headEnd/>
            <a:tailEnd type="arrow" w="med" len="med"/>
          </a:ln>
        </p:spPr>
      </p:cxnSp>
      <p:cxnSp>
        <p:nvCxnSpPr>
          <p:cNvPr id="43" name="Straight Arrow Connector 53"/>
          <p:cNvCxnSpPr>
            <a:cxnSpLocks noChangeShapeType="1"/>
          </p:cNvCxnSpPr>
          <p:nvPr/>
        </p:nvCxnSpPr>
        <p:spPr bwMode="auto">
          <a:xfrm flipH="1">
            <a:off x="2678513" y="30237713"/>
            <a:ext cx="299762" cy="0"/>
          </a:xfrm>
          <a:prstGeom prst="straightConnector1">
            <a:avLst/>
          </a:prstGeom>
          <a:noFill/>
          <a:ln w="19050">
            <a:solidFill>
              <a:srgbClr val="000000"/>
            </a:solidFill>
            <a:round/>
            <a:headEnd/>
            <a:tailEnd type="arrow" w="med" len="med"/>
          </a:ln>
        </p:spPr>
      </p:cxnSp>
      <p:cxnSp>
        <p:nvCxnSpPr>
          <p:cNvPr id="44" name="Straight Arrow Connector 52"/>
          <p:cNvCxnSpPr>
            <a:cxnSpLocks noChangeShapeType="1"/>
            <a:endCxn id="24" idx="3"/>
          </p:cNvCxnSpPr>
          <p:nvPr/>
        </p:nvCxnSpPr>
        <p:spPr bwMode="auto">
          <a:xfrm flipH="1">
            <a:off x="2643038" y="30618713"/>
            <a:ext cx="340275" cy="23993"/>
          </a:xfrm>
          <a:prstGeom prst="straightConnector1">
            <a:avLst/>
          </a:prstGeom>
          <a:noFill/>
          <a:ln w="19050">
            <a:solidFill>
              <a:srgbClr val="000000"/>
            </a:solidFill>
            <a:round/>
            <a:headEnd/>
            <a:tailEnd type="arrow" w="med" len="med"/>
          </a:ln>
        </p:spPr>
      </p:cxnSp>
      <p:cxnSp>
        <p:nvCxnSpPr>
          <p:cNvPr id="46" name="Straight Arrow Connector 40"/>
          <p:cNvCxnSpPr>
            <a:cxnSpLocks noChangeShapeType="1"/>
          </p:cNvCxnSpPr>
          <p:nvPr/>
        </p:nvCxnSpPr>
        <p:spPr bwMode="auto">
          <a:xfrm flipH="1">
            <a:off x="2526113" y="30694913"/>
            <a:ext cx="453043" cy="428520"/>
          </a:xfrm>
          <a:prstGeom prst="straightConnector1">
            <a:avLst/>
          </a:prstGeom>
          <a:noFill/>
          <a:ln w="19050">
            <a:solidFill>
              <a:srgbClr val="000000"/>
            </a:solidFill>
            <a:round/>
            <a:headEnd/>
            <a:tailEnd type="arrow" w="med" len="med"/>
          </a:ln>
        </p:spPr>
      </p:cxnSp>
      <p:cxnSp>
        <p:nvCxnSpPr>
          <p:cNvPr id="47" name="Straight Arrow Connector 36"/>
          <p:cNvCxnSpPr>
            <a:cxnSpLocks noChangeShapeType="1"/>
            <a:stCxn id="16" idx="0"/>
          </p:cNvCxnSpPr>
          <p:nvPr/>
        </p:nvCxnSpPr>
        <p:spPr bwMode="auto">
          <a:xfrm flipH="1" flipV="1">
            <a:off x="3592913" y="30694913"/>
            <a:ext cx="6041" cy="457200"/>
          </a:xfrm>
          <a:prstGeom prst="straightConnector1">
            <a:avLst/>
          </a:prstGeom>
          <a:noFill/>
          <a:ln w="19050">
            <a:solidFill>
              <a:srgbClr val="000000"/>
            </a:solidFill>
            <a:round/>
            <a:headEnd/>
            <a:tailEnd type="arrow" w="med" len="med"/>
          </a:ln>
        </p:spPr>
      </p:cxnSp>
      <p:cxnSp>
        <p:nvCxnSpPr>
          <p:cNvPr id="50" name="Straight Arrow Connector 36"/>
          <p:cNvCxnSpPr>
            <a:cxnSpLocks noChangeShapeType="1"/>
          </p:cNvCxnSpPr>
          <p:nvPr/>
        </p:nvCxnSpPr>
        <p:spPr bwMode="auto">
          <a:xfrm rot="10800000">
            <a:off x="4507313" y="30694913"/>
            <a:ext cx="271797" cy="802975"/>
          </a:xfrm>
          <a:prstGeom prst="bentConnector2">
            <a:avLst/>
          </a:prstGeom>
          <a:noFill/>
          <a:ln w="19050">
            <a:solidFill>
              <a:srgbClr val="000000"/>
            </a:solidFill>
            <a:miter lim="800000"/>
            <a:headEnd/>
            <a:tailEnd type="arrow" w="med" len="med"/>
          </a:ln>
        </p:spPr>
      </p:cxnSp>
      <p:cxnSp>
        <p:nvCxnSpPr>
          <p:cNvPr id="51" name="Straight Arrow Connector 49"/>
          <p:cNvCxnSpPr>
            <a:cxnSpLocks noChangeShapeType="1"/>
          </p:cNvCxnSpPr>
          <p:nvPr/>
        </p:nvCxnSpPr>
        <p:spPr bwMode="auto">
          <a:xfrm>
            <a:off x="6605587" y="30702852"/>
            <a:ext cx="0" cy="381000"/>
          </a:xfrm>
          <a:prstGeom prst="straightConnector1">
            <a:avLst/>
          </a:prstGeom>
          <a:noFill/>
          <a:ln w="19050">
            <a:solidFill>
              <a:srgbClr val="000000"/>
            </a:solidFill>
            <a:round/>
            <a:headEnd type="arrow" w="med" len="med"/>
            <a:tailEnd type="arrow" w="med" len="med"/>
          </a:ln>
        </p:spPr>
      </p:cxnSp>
      <p:cxnSp>
        <p:nvCxnSpPr>
          <p:cNvPr id="52" name="Straight Arrow Connector 51"/>
          <p:cNvCxnSpPr>
            <a:cxnSpLocks noChangeShapeType="1"/>
          </p:cNvCxnSpPr>
          <p:nvPr/>
        </p:nvCxnSpPr>
        <p:spPr bwMode="auto">
          <a:xfrm>
            <a:off x="6869513" y="30390113"/>
            <a:ext cx="268859" cy="0"/>
          </a:xfrm>
          <a:prstGeom prst="straightConnector1">
            <a:avLst/>
          </a:prstGeom>
          <a:noFill/>
          <a:ln w="19050">
            <a:solidFill>
              <a:srgbClr val="000000"/>
            </a:solidFill>
            <a:round/>
            <a:headEnd type="arrow" w="med" len="med"/>
            <a:tailEnd type="arrow" w="med" len="med"/>
          </a:ln>
        </p:spPr>
      </p:cxnSp>
      <p:sp>
        <p:nvSpPr>
          <p:cNvPr id="53" name="Text Box 54"/>
          <p:cNvSpPr txBox="1">
            <a:spLocks noChangeArrowheads="1"/>
          </p:cNvSpPr>
          <p:nvPr/>
        </p:nvSpPr>
        <p:spPr bwMode="auto">
          <a:xfrm>
            <a:off x="7783913" y="31101903"/>
            <a:ext cx="1024136" cy="58361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Arial" pitchFamily="34" charset="0"/>
              </a:rPr>
              <a:t>Android 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4" name="Straight Arrow Connector 53"/>
          <p:cNvCxnSpPr>
            <a:cxnSpLocks noChangeShapeType="1"/>
            <a:stCxn id="21" idx="3"/>
          </p:cNvCxnSpPr>
          <p:nvPr/>
        </p:nvCxnSpPr>
        <p:spPr bwMode="auto">
          <a:xfrm>
            <a:off x="7347829" y="31391739"/>
            <a:ext cx="436084" cy="1969"/>
          </a:xfrm>
          <a:prstGeom prst="straightConnector1">
            <a:avLst/>
          </a:prstGeom>
          <a:noFill/>
          <a:ln w="19050">
            <a:solidFill>
              <a:srgbClr val="000000"/>
            </a:solidFill>
            <a:round/>
            <a:headEnd type="arrow" w="med" len="med"/>
            <a:tailEnd type="arrow" w="med" len="med"/>
          </a:ln>
        </p:spPr>
      </p:cxnSp>
      <p:sp>
        <p:nvSpPr>
          <p:cNvPr id="58" name="Text Box 1"/>
          <p:cNvSpPr txBox="1">
            <a:spLocks noChangeArrowheads="1"/>
          </p:cNvSpPr>
          <p:nvPr/>
        </p:nvSpPr>
        <p:spPr bwMode="auto">
          <a:xfrm>
            <a:off x="336344" y="346906"/>
            <a:ext cx="21532571" cy="3284400"/>
          </a:xfrm>
          <a:prstGeom prst="rect">
            <a:avLst/>
          </a:prstGeom>
          <a:solidFill>
            <a:schemeClr val="bg1"/>
          </a:solidFill>
          <a:ln w="9360">
            <a:noFill/>
            <a:miter lim="800000"/>
            <a:headEnd/>
            <a:tailEnd/>
          </a:ln>
        </p:spPr>
        <p:txBody>
          <a:bodyPr wrap="square" lIns="529038" tIns="529038" rIns="529038" bIns="52903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buFont typeface="Arial" charset="0"/>
              <a:buNone/>
            </a:pPr>
            <a:r>
              <a:rPr lang="en-US" sz="7200" b="1" dirty="0" err="1">
                <a:solidFill>
                  <a:schemeClr val="tx1"/>
                </a:solidFill>
              </a:rPr>
              <a:t>Arduino</a:t>
            </a:r>
            <a:r>
              <a:rPr lang="en-US" sz="7200" b="1" dirty="0">
                <a:solidFill>
                  <a:schemeClr val="tx1"/>
                </a:solidFill>
              </a:rPr>
              <a:t>-Yun FTP Remote Control / Monitoring of </a:t>
            </a:r>
            <a:r>
              <a:rPr lang="en-US" sz="7200" b="1" dirty="0" smtClean="0">
                <a:solidFill>
                  <a:schemeClr val="tx1"/>
                </a:solidFill>
              </a:rPr>
              <a:t>Home</a:t>
            </a:r>
            <a:endParaRPr lang="en-GB" sz="7100" b="1" dirty="0">
              <a:solidFill>
                <a:schemeClr val="tx1"/>
              </a:solidFill>
              <a:latin typeface="Arial" charset="0"/>
            </a:endParaRPr>
          </a:p>
        </p:txBody>
      </p:sp>
      <p:pic>
        <p:nvPicPr>
          <p:cNvPr id="63" name="Picture 62" descr="Bread Board diagram5-march _bb.png"/>
          <p:cNvPicPr>
            <a:picLocks noChangeAspect="1"/>
          </p:cNvPicPr>
          <p:nvPr/>
        </p:nvPicPr>
        <p:blipFill>
          <a:blip r:embed="rId6" cstate="print"/>
          <a:srcRect b="3598"/>
          <a:stretch>
            <a:fillRect/>
          </a:stretch>
        </p:blipFill>
        <p:spPr>
          <a:xfrm>
            <a:off x="1042987" y="36415662"/>
            <a:ext cx="8382000" cy="4724400"/>
          </a:xfrm>
          <a:prstGeom prst="rect">
            <a:avLst/>
          </a:prstGeom>
        </p:spPr>
      </p:pic>
      <p:sp>
        <p:nvSpPr>
          <p:cNvPr id="64" name="Text Box 21"/>
          <p:cNvSpPr txBox="1">
            <a:spLocks noChangeArrowheads="1"/>
          </p:cNvSpPr>
          <p:nvPr/>
        </p:nvSpPr>
        <p:spPr bwMode="auto">
          <a:xfrm>
            <a:off x="1576387" y="41216262"/>
            <a:ext cx="7315200"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smtClean="0">
                <a:solidFill>
                  <a:srgbClr val="000000"/>
                </a:solidFill>
                <a:latin typeface="Arial" pitchFamily="34" charset="0"/>
                <a:cs typeface="Arial" pitchFamily="34" charset="0"/>
              </a:rPr>
              <a:t>Circuit details – </a:t>
            </a:r>
            <a:r>
              <a:rPr lang="en-GB" sz="2000" b="1" dirty="0" err="1" smtClean="0">
                <a:solidFill>
                  <a:srgbClr val="000000"/>
                </a:solidFill>
                <a:latin typeface="Arial" pitchFamily="34" charset="0"/>
                <a:cs typeface="Arial" pitchFamily="34" charset="0"/>
              </a:rPr>
              <a:t>Arduino</a:t>
            </a:r>
            <a:r>
              <a:rPr lang="en-GB" sz="2000" b="1" dirty="0" smtClean="0">
                <a:solidFill>
                  <a:srgbClr val="000000"/>
                </a:solidFill>
                <a:latin typeface="Arial" pitchFamily="34" charset="0"/>
                <a:cs typeface="Arial" pitchFamily="34" charset="0"/>
              </a:rPr>
              <a:t> </a:t>
            </a:r>
            <a:r>
              <a:rPr lang="en-GB" sz="2000" b="1" dirty="0" err="1" smtClean="0">
                <a:solidFill>
                  <a:srgbClr val="000000"/>
                </a:solidFill>
                <a:latin typeface="Arial" pitchFamily="34" charset="0"/>
                <a:cs typeface="Arial" pitchFamily="34" charset="0"/>
              </a:rPr>
              <a:t>Yun</a:t>
            </a:r>
            <a:r>
              <a:rPr lang="en-GB" sz="2000" b="1" dirty="0" smtClean="0">
                <a:solidFill>
                  <a:srgbClr val="000000"/>
                </a:solidFill>
                <a:latin typeface="Arial" pitchFamily="34" charset="0"/>
                <a:cs typeface="Arial" pitchFamily="34" charset="0"/>
              </a:rPr>
              <a:t>, Sensors, LEDs and Relays</a:t>
            </a:r>
            <a:endParaRPr lang="en-GB" sz="2000" b="1" dirty="0">
              <a:solidFill>
                <a:srgbClr val="000000"/>
              </a:solidFill>
              <a:latin typeface="Arial" pitchFamily="34" charset="0"/>
              <a:cs typeface="Arial" pitchFamily="34" charset="0"/>
            </a:endParaRPr>
          </a:p>
        </p:txBody>
      </p:sp>
      <p:sp>
        <p:nvSpPr>
          <p:cNvPr id="65" name="Text Box 21"/>
          <p:cNvSpPr txBox="1">
            <a:spLocks noChangeArrowheads="1"/>
          </p:cNvSpPr>
          <p:nvPr/>
        </p:nvSpPr>
        <p:spPr bwMode="auto">
          <a:xfrm>
            <a:off x="10644187" y="8297862"/>
            <a:ext cx="8850853" cy="78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endParaRPr lang="en-GB" sz="2800" b="1" dirty="0">
              <a:solidFill>
                <a:schemeClr val="tx1"/>
              </a:solidFill>
              <a:latin typeface="Arial" pitchFamily="34" charset="0"/>
              <a:cs typeface="Arial" pitchFamily="34" charset="0"/>
            </a:endParaRPr>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1634787" y="25138062"/>
            <a:ext cx="6858000" cy="4572000"/>
          </a:xfrm>
          <a:prstGeom prst="rect">
            <a:avLst/>
          </a:prstGeom>
        </p:spPr>
      </p:pic>
      <p:pic>
        <p:nvPicPr>
          <p:cNvPr id="75" name="Picture 74" descr="Screenshots_2015-03-17-15-39-4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72787" y="32681862"/>
            <a:ext cx="3962400" cy="2895600"/>
          </a:xfrm>
          <a:prstGeom prst="rect">
            <a:avLst/>
          </a:prstGeom>
        </p:spPr>
      </p:pic>
      <p:sp>
        <p:nvSpPr>
          <p:cNvPr id="78" name="Text Box 21"/>
          <p:cNvSpPr txBox="1">
            <a:spLocks noChangeArrowheads="1"/>
          </p:cNvSpPr>
          <p:nvPr/>
        </p:nvSpPr>
        <p:spPr bwMode="auto">
          <a:xfrm>
            <a:off x="12701587" y="24376062"/>
            <a:ext cx="4953000"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smtClean="0">
                <a:solidFill>
                  <a:schemeClr val="tx1"/>
                </a:solidFill>
                <a:latin typeface="Arial" pitchFamily="34" charset="0"/>
                <a:cs typeface="Arial" pitchFamily="34" charset="0"/>
              </a:rPr>
              <a:t>Serial Monitor Output of </a:t>
            </a:r>
            <a:r>
              <a:rPr lang="en-US" sz="2000" b="1" dirty="0" err="1" smtClean="0">
                <a:solidFill>
                  <a:schemeClr val="tx1"/>
                </a:solidFill>
                <a:latin typeface="Arial" pitchFamily="34" charset="0"/>
                <a:cs typeface="Arial" pitchFamily="34" charset="0"/>
              </a:rPr>
              <a:t>Arduino</a:t>
            </a:r>
            <a:r>
              <a:rPr lang="en-US" sz="2000" b="1" dirty="0" smtClean="0">
                <a:solidFill>
                  <a:schemeClr val="tx1"/>
                </a:solidFill>
                <a:latin typeface="Arial" pitchFamily="34" charset="0"/>
                <a:cs typeface="Arial" pitchFamily="34" charset="0"/>
              </a:rPr>
              <a:t> Yun</a:t>
            </a:r>
            <a:endParaRPr lang="en-GB" sz="2000" b="1" dirty="0">
              <a:solidFill>
                <a:schemeClr val="tx1"/>
              </a:solidFill>
              <a:latin typeface="Arial" pitchFamily="34" charset="0"/>
              <a:cs typeface="Arial" pitchFamily="34" charset="0"/>
            </a:endParaRPr>
          </a:p>
        </p:txBody>
      </p:sp>
      <p:sp>
        <p:nvSpPr>
          <p:cNvPr id="79" name="Text Box 21"/>
          <p:cNvSpPr txBox="1">
            <a:spLocks noChangeArrowheads="1"/>
          </p:cNvSpPr>
          <p:nvPr/>
        </p:nvSpPr>
        <p:spPr bwMode="auto">
          <a:xfrm>
            <a:off x="10720387" y="29786262"/>
            <a:ext cx="8850853" cy="20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800" dirty="0" smtClean="0">
                <a:solidFill>
                  <a:schemeClr val="tx1"/>
                </a:solidFill>
                <a:latin typeface="Arial" pitchFamily="34" charset="0"/>
                <a:cs typeface="Arial" pitchFamily="34" charset="0"/>
              </a:rPr>
              <a:t>After the sensors are polled by the microcontroller, a </a:t>
            </a:r>
            <a:r>
              <a:rPr lang="en-US" sz="2800" dirty="0" err="1" smtClean="0">
                <a:solidFill>
                  <a:schemeClr val="tx1"/>
                </a:solidFill>
                <a:latin typeface="Arial" pitchFamily="34" charset="0"/>
                <a:cs typeface="Arial" pitchFamily="34" charset="0"/>
              </a:rPr>
              <a:t>monitoring.txt</a:t>
            </a:r>
            <a:r>
              <a:rPr lang="en-US" sz="2800" dirty="0" smtClean="0">
                <a:solidFill>
                  <a:schemeClr val="tx1"/>
                </a:solidFill>
                <a:latin typeface="Arial" pitchFamily="34" charset="0"/>
                <a:cs typeface="Arial" pitchFamily="34" charset="0"/>
              </a:rPr>
              <a:t> </a:t>
            </a:r>
            <a:r>
              <a:rPr lang="en-US" sz="2800" dirty="0" smtClean="0">
                <a:solidFill>
                  <a:schemeClr val="tx1"/>
                </a:solidFill>
                <a:latin typeface="Arial" pitchFamily="34" charset="0"/>
                <a:cs typeface="Arial" pitchFamily="34" charset="0"/>
              </a:rPr>
              <a:t>file is sent to the </a:t>
            </a:r>
            <a:r>
              <a:rPr lang="en-US" sz="2800" dirty="0" smtClean="0">
                <a:solidFill>
                  <a:schemeClr val="tx1"/>
                </a:solidFill>
                <a:latin typeface="Arial" pitchFamily="34" charset="0"/>
                <a:cs typeface="Arial" pitchFamily="34" charset="0"/>
              </a:rPr>
              <a:t>App through the FTP Server. </a:t>
            </a:r>
            <a:r>
              <a:rPr lang="en-US" sz="2800" dirty="0" smtClean="0">
                <a:solidFill>
                  <a:schemeClr val="tx1"/>
                </a:solidFill>
                <a:latin typeface="Arial" pitchFamily="34" charset="0"/>
                <a:cs typeface="Arial" pitchFamily="34" charset="0"/>
              </a:rPr>
              <a:t>The </a:t>
            </a:r>
            <a:r>
              <a:rPr lang="en-US" sz="2800" dirty="0" smtClean="0">
                <a:solidFill>
                  <a:schemeClr val="tx1"/>
                </a:solidFill>
                <a:latin typeface="Arial" pitchFamily="34" charset="0"/>
                <a:cs typeface="Arial" pitchFamily="34" charset="0"/>
              </a:rPr>
              <a:t>file gets </a:t>
            </a:r>
            <a:r>
              <a:rPr lang="en-US" sz="2800" dirty="0" smtClean="0">
                <a:solidFill>
                  <a:schemeClr val="tx1"/>
                </a:solidFill>
                <a:latin typeface="Arial" pitchFamily="34" charset="0"/>
                <a:cs typeface="Arial" pitchFamily="34" charset="0"/>
              </a:rPr>
              <a:t>parsed &amp; the App screens reflect the changed values.</a:t>
            </a:r>
            <a:endParaRPr lang="en-GB" sz="2800" dirty="0">
              <a:solidFill>
                <a:schemeClr val="tx1"/>
              </a:solidFill>
              <a:latin typeface="Arial" pitchFamily="34" charset="0"/>
              <a:cs typeface="Arial" pitchFamily="34" charset="0"/>
            </a:endParaRPr>
          </a:p>
        </p:txBody>
      </p:sp>
      <p:sp>
        <p:nvSpPr>
          <p:cNvPr id="80" name="Text Box 21"/>
          <p:cNvSpPr txBox="1">
            <a:spLocks noChangeArrowheads="1"/>
          </p:cNvSpPr>
          <p:nvPr/>
        </p:nvSpPr>
        <p:spPr bwMode="auto">
          <a:xfrm>
            <a:off x="10796587" y="31710173"/>
            <a:ext cx="4495800"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err="1" smtClean="0">
                <a:solidFill>
                  <a:schemeClr val="tx1"/>
                </a:solidFill>
                <a:latin typeface="Arial" pitchFamily="34" charset="0"/>
                <a:cs typeface="Arial" pitchFamily="34" charset="0"/>
              </a:rPr>
              <a:t>Monitoring.txt</a:t>
            </a:r>
            <a:r>
              <a:rPr lang="en-US" sz="2000" b="1" dirty="0" smtClean="0">
                <a:solidFill>
                  <a:schemeClr val="tx1"/>
                </a:solidFill>
                <a:latin typeface="Arial" pitchFamily="34" charset="0"/>
                <a:cs typeface="Arial" pitchFamily="34" charset="0"/>
              </a:rPr>
              <a:t> file downloaded by App </a:t>
            </a:r>
            <a:r>
              <a:rPr lang="en-US" sz="2000" b="1" dirty="0" smtClean="0">
                <a:solidFill>
                  <a:schemeClr val="tx1"/>
                </a:solidFill>
                <a:latin typeface="Arial" pitchFamily="34" charset="0"/>
                <a:cs typeface="Arial" pitchFamily="34" charset="0"/>
              </a:rPr>
              <a:t>From FTP Server</a:t>
            </a:r>
            <a:endParaRPr lang="en-GB" sz="2000" b="1" dirty="0">
              <a:solidFill>
                <a:schemeClr val="tx1"/>
              </a:solidFill>
              <a:latin typeface="Arial" pitchFamily="34" charset="0"/>
              <a:cs typeface="Arial" pitchFamily="34" charset="0"/>
            </a:endParaRPr>
          </a:p>
        </p:txBody>
      </p:sp>
      <p:pic>
        <p:nvPicPr>
          <p:cNvPr id="81" name="Picture 80"/>
          <p:cNvPicPr/>
          <p:nvPr/>
        </p:nvPicPr>
        <p:blipFill>
          <a:blip r:embed="rId9" cstate="print">
            <a:extLst>
              <a:ext uri="{28A0092B-C50C-407E-A947-70E740481C1C}">
                <a14:useLocalDpi xmlns:a14="http://schemas.microsoft.com/office/drawing/2010/main" val="0"/>
              </a:ext>
            </a:extLst>
          </a:blip>
          <a:srcRect b="62738"/>
          <a:stretch>
            <a:fillRect/>
          </a:stretch>
        </p:blipFill>
        <p:spPr>
          <a:xfrm>
            <a:off x="15216187" y="33291462"/>
            <a:ext cx="4114800" cy="2895600"/>
          </a:xfrm>
          <a:prstGeom prst="rect">
            <a:avLst/>
          </a:prstGeom>
        </p:spPr>
      </p:pic>
      <p:sp>
        <p:nvSpPr>
          <p:cNvPr id="82" name="Text Box 21"/>
          <p:cNvSpPr txBox="1">
            <a:spLocks noChangeArrowheads="1"/>
          </p:cNvSpPr>
          <p:nvPr/>
        </p:nvSpPr>
        <p:spPr bwMode="auto">
          <a:xfrm>
            <a:off x="14987587" y="31704219"/>
            <a:ext cx="4495800" cy="158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ctr"/>
            <a:r>
              <a:rPr lang="en-US" sz="2000" b="1" dirty="0">
                <a:solidFill>
                  <a:schemeClr val="tx1"/>
                </a:solidFill>
                <a:latin typeface="Arial" pitchFamily="34" charset="0"/>
                <a:cs typeface="Arial" pitchFamily="34" charset="0"/>
              </a:rPr>
              <a:t>User's values gets stored into </a:t>
            </a:r>
            <a:r>
              <a:rPr lang="en-US" sz="2000" b="1" dirty="0" err="1" smtClean="0">
                <a:solidFill>
                  <a:schemeClr val="tx1"/>
                </a:solidFill>
                <a:latin typeface="Arial" pitchFamily="34" charset="0"/>
                <a:cs typeface="Arial" pitchFamily="34" charset="0"/>
              </a:rPr>
              <a:t>Controlling.txt</a:t>
            </a:r>
            <a:r>
              <a:rPr lang="en-US" sz="2000" b="1" dirty="0" smtClean="0">
                <a:solidFill>
                  <a:schemeClr val="tx1"/>
                </a:solidFill>
                <a:latin typeface="Arial" pitchFamily="34" charset="0"/>
                <a:cs typeface="Arial" pitchFamily="34" charset="0"/>
              </a:rPr>
              <a:t> </a:t>
            </a:r>
            <a:r>
              <a:rPr lang="en-US" sz="2000" b="1" dirty="0">
                <a:solidFill>
                  <a:schemeClr val="tx1"/>
                </a:solidFill>
                <a:latin typeface="Arial" pitchFamily="34" charset="0"/>
                <a:cs typeface="Arial" pitchFamily="34" charset="0"/>
              </a:rPr>
              <a:t>file in </a:t>
            </a:r>
            <a:r>
              <a:rPr lang="en-US" sz="2000" b="1" dirty="0" err="1">
                <a:solidFill>
                  <a:schemeClr val="tx1"/>
                </a:solidFill>
                <a:latin typeface="Arial" pitchFamily="34" charset="0"/>
                <a:cs typeface="Arial" pitchFamily="34" charset="0"/>
              </a:rPr>
              <a:t>Arduino</a:t>
            </a:r>
            <a:r>
              <a:rPr lang="en-US" sz="2000" b="1" dirty="0">
                <a:solidFill>
                  <a:schemeClr val="tx1"/>
                </a:solidFill>
                <a:latin typeface="Arial" pitchFamily="34" charset="0"/>
                <a:cs typeface="Arial" pitchFamily="34" charset="0"/>
              </a:rPr>
              <a:t> </a:t>
            </a:r>
            <a:r>
              <a:rPr lang="en-US" sz="2000" b="1" dirty="0" smtClean="0">
                <a:solidFill>
                  <a:schemeClr val="tx1"/>
                </a:solidFill>
                <a:latin typeface="Arial" pitchFamily="34" charset="0"/>
                <a:cs typeface="Arial" pitchFamily="34" charset="0"/>
              </a:rPr>
              <a:t>folder </a:t>
            </a:r>
            <a:r>
              <a:rPr lang="en-US" sz="2000" b="1" dirty="0">
                <a:solidFill>
                  <a:schemeClr val="tx1"/>
                </a:solidFill>
                <a:latin typeface="Arial" pitchFamily="34" charset="0"/>
                <a:cs typeface="Arial" pitchFamily="34" charset="0"/>
              </a:rPr>
              <a:t>from the App and then uploaded to FTP server.</a:t>
            </a:r>
            <a:endParaRPr lang="en-GB" sz="2000" b="1" dirty="0">
              <a:solidFill>
                <a:schemeClr val="tx1"/>
              </a:solidFill>
              <a:latin typeface="Arial" pitchFamily="34" charset="0"/>
              <a:cs typeface="Arial" pitchFamily="34" charset="0"/>
            </a:endParaRPr>
          </a:p>
        </p:txBody>
      </p:sp>
      <p:pic>
        <p:nvPicPr>
          <p:cNvPr id="86" name="Picture 85"/>
          <p:cNvPicPr/>
          <p:nvPr/>
        </p:nvPicPr>
        <p:blipFill>
          <a:blip r:embed="rId10" cstate="print">
            <a:extLst>
              <a:ext uri="{28A0092B-C50C-407E-A947-70E740481C1C}">
                <a14:useLocalDpi xmlns:a14="http://schemas.microsoft.com/office/drawing/2010/main" val="0"/>
              </a:ext>
            </a:extLst>
          </a:blip>
          <a:srcRect b="33309"/>
          <a:stretch>
            <a:fillRect/>
          </a:stretch>
        </p:blipFill>
        <p:spPr>
          <a:xfrm>
            <a:off x="13234987" y="38244462"/>
            <a:ext cx="3581400" cy="3505200"/>
          </a:xfrm>
          <a:prstGeom prst="rect">
            <a:avLst/>
          </a:prstGeom>
        </p:spPr>
      </p:pic>
      <p:sp>
        <p:nvSpPr>
          <p:cNvPr id="89" name="Text Box 21"/>
          <p:cNvSpPr txBox="1">
            <a:spLocks noChangeArrowheads="1"/>
          </p:cNvSpPr>
          <p:nvPr/>
        </p:nvSpPr>
        <p:spPr bwMode="auto">
          <a:xfrm>
            <a:off x="10720387" y="36263262"/>
            <a:ext cx="8850853" cy="25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800" dirty="0" smtClean="0">
                <a:solidFill>
                  <a:schemeClr val="tx1"/>
                </a:solidFill>
                <a:latin typeface="Arial" pitchFamily="34" charset="0"/>
                <a:cs typeface="Arial" pitchFamily="34" charset="0"/>
              </a:rPr>
              <a:t>In order to display the results from </a:t>
            </a:r>
            <a:r>
              <a:rPr lang="en-US" sz="2800" dirty="0" err="1" smtClean="0">
                <a:solidFill>
                  <a:schemeClr val="tx1"/>
                </a:solidFill>
                <a:latin typeface="Arial" pitchFamily="34" charset="0"/>
                <a:cs typeface="Arial" pitchFamily="34" charset="0"/>
              </a:rPr>
              <a:t>monitoring.txt</a:t>
            </a:r>
            <a:r>
              <a:rPr lang="en-US" sz="2800" dirty="0" smtClean="0">
                <a:solidFill>
                  <a:schemeClr val="tx1"/>
                </a:solidFill>
                <a:latin typeface="Arial" pitchFamily="34" charset="0"/>
                <a:cs typeface="Arial" pitchFamily="34" charset="0"/>
              </a:rPr>
              <a:t> file and control the hardware through </a:t>
            </a:r>
            <a:r>
              <a:rPr lang="en-US" sz="2800" dirty="0" err="1" smtClean="0">
                <a:solidFill>
                  <a:schemeClr val="tx1"/>
                </a:solidFill>
                <a:latin typeface="Arial" pitchFamily="34" charset="0"/>
                <a:cs typeface="Arial" pitchFamily="34" charset="0"/>
              </a:rPr>
              <a:t>controlling.txt</a:t>
            </a:r>
            <a:r>
              <a:rPr lang="en-US" sz="2800" dirty="0" smtClean="0">
                <a:solidFill>
                  <a:schemeClr val="tx1"/>
                </a:solidFill>
                <a:latin typeface="Arial" pitchFamily="34" charset="0"/>
                <a:cs typeface="Arial" pitchFamily="34" charset="0"/>
              </a:rPr>
              <a:t> file through the User Interface of the App. User must first connect to his/her FTP server through the screenshot shown below. </a:t>
            </a:r>
            <a:endParaRPr lang="en-GB" sz="2800" dirty="0">
              <a:solidFill>
                <a:schemeClr val="tx1"/>
              </a:solidFill>
              <a:latin typeface="Arial" pitchFamily="34" charset="0"/>
              <a:cs typeface="Arial" pitchFamily="34" charset="0"/>
            </a:endParaRPr>
          </a:p>
        </p:txBody>
      </p:sp>
      <p:grpSp>
        <p:nvGrpSpPr>
          <p:cNvPr id="104" name="Group 103"/>
          <p:cNvGrpSpPr/>
          <p:nvPr/>
        </p:nvGrpSpPr>
        <p:grpSpPr>
          <a:xfrm>
            <a:off x="23293387" y="18737266"/>
            <a:ext cx="3352800" cy="4038616"/>
            <a:chOff x="13539787" y="34636210"/>
            <a:chExt cx="3352800" cy="3672474"/>
          </a:xfrm>
        </p:grpSpPr>
        <p:pic>
          <p:nvPicPr>
            <p:cNvPr id="105" name="Picture 104"/>
            <p:cNvPicPr/>
            <p:nvPr/>
          </p:nvPicPr>
          <p:blipFill>
            <a:blip r:embed="rId11" cstate="print">
              <a:extLst>
                <a:ext uri="{28A0092B-C50C-407E-A947-70E740481C1C}">
                  <a14:useLocalDpi xmlns:a14="http://schemas.microsoft.com/office/drawing/2010/main" val="0"/>
                </a:ext>
              </a:extLst>
            </a:blip>
            <a:srcRect r="25926"/>
            <a:stretch>
              <a:fillRect/>
            </a:stretch>
          </p:blipFill>
          <p:spPr>
            <a:xfrm>
              <a:off x="13996987" y="34800222"/>
              <a:ext cx="2286000" cy="3092697"/>
            </a:xfrm>
            <a:prstGeom prst="rect">
              <a:avLst/>
            </a:prstGeom>
          </p:spPr>
        </p:pic>
        <p:cxnSp>
          <p:nvCxnSpPr>
            <p:cNvPr id="112" name="Straight Arrow Connector 111"/>
            <p:cNvCxnSpPr/>
            <p:nvPr/>
          </p:nvCxnSpPr>
          <p:spPr bwMode="auto">
            <a:xfrm flipV="1">
              <a:off x="15520987" y="35348862"/>
              <a:ext cx="1371600" cy="228600"/>
            </a:xfrm>
            <a:prstGeom prst="straightConnector1">
              <a:avLst/>
            </a:prstGeom>
            <a:solidFill>
              <a:srgbClr val="00B8FF"/>
            </a:solidFill>
            <a:ln w="38100" cap="flat" cmpd="sng" algn="ctr">
              <a:solidFill>
                <a:srgbClr val="C00000"/>
              </a:solidFill>
              <a:prstDash val="solid"/>
              <a:round/>
              <a:headEnd type="none" w="med" len="med"/>
              <a:tailEnd type="arrow"/>
            </a:ln>
            <a:effectLst/>
          </p:spPr>
        </p:cxnSp>
        <p:cxnSp>
          <p:nvCxnSpPr>
            <p:cNvPr id="113" name="Straight Arrow Connector 112"/>
            <p:cNvCxnSpPr/>
            <p:nvPr/>
          </p:nvCxnSpPr>
          <p:spPr bwMode="auto">
            <a:xfrm>
              <a:off x="15673387" y="35952748"/>
              <a:ext cx="1219200" cy="2355936"/>
            </a:xfrm>
            <a:prstGeom prst="straightConnector1">
              <a:avLst/>
            </a:prstGeom>
            <a:solidFill>
              <a:srgbClr val="00B8FF"/>
            </a:solidFill>
            <a:ln w="38100" cap="flat" cmpd="sng" algn="ctr">
              <a:solidFill>
                <a:srgbClr val="C00000"/>
              </a:solidFill>
              <a:prstDash val="solid"/>
              <a:round/>
              <a:headEnd type="none" w="med" len="med"/>
              <a:tailEnd type="arrow"/>
            </a:ln>
            <a:effectLst/>
          </p:spPr>
        </p:cxnSp>
        <p:cxnSp>
          <p:nvCxnSpPr>
            <p:cNvPr id="114" name="Straight Arrow Connector 113"/>
            <p:cNvCxnSpPr/>
            <p:nvPr/>
          </p:nvCxnSpPr>
          <p:spPr bwMode="auto">
            <a:xfrm flipH="1" flipV="1">
              <a:off x="13539787" y="35577463"/>
              <a:ext cx="457200" cy="652452"/>
            </a:xfrm>
            <a:prstGeom prst="straightConnector1">
              <a:avLst/>
            </a:prstGeom>
            <a:solidFill>
              <a:srgbClr val="00B8FF"/>
            </a:solidFill>
            <a:ln w="38100" cap="flat" cmpd="sng" algn="ctr">
              <a:solidFill>
                <a:srgbClr val="C00000"/>
              </a:solidFill>
              <a:prstDash val="solid"/>
              <a:round/>
              <a:headEnd type="none" w="med" len="med"/>
              <a:tailEnd type="arrow"/>
            </a:ln>
            <a:effectLst/>
          </p:spPr>
        </p:cxnSp>
        <p:cxnSp>
          <p:nvCxnSpPr>
            <p:cNvPr id="115" name="Straight Arrow Connector 114"/>
            <p:cNvCxnSpPr/>
            <p:nvPr/>
          </p:nvCxnSpPr>
          <p:spPr bwMode="auto">
            <a:xfrm flipH="1">
              <a:off x="13539787" y="36576374"/>
              <a:ext cx="457200" cy="1108667"/>
            </a:xfrm>
            <a:prstGeom prst="straightConnector1">
              <a:avLst/>
            </a:prstGeom>
            <a:solidFill>
              <a:srgbClr val="00B8FF"/>
            </a:solidFill>
            <a:ln w="38100" cap="flat" cmpd="sng" algn="ctr">
              <a:solidFill>
                <a:srgbClr val="C00000"/>
              </a:solidFill>
              <a:prstDash val="solid"/>
              <a:round/>
              <a:headEnd type="none" w="med" len="med"/>
              <a:tailEnd type="arrow"/>
            </a:ln>
            <a:effectLst/>
          </p:spPr>
        </p:cxnSp>
        <p:cxnSp>
          <p:nvCxnSpPr>
            <p:cNvPr id="116" name="Straight Arrow Connector 115"/>
            <p:cNvCxnSpPr/>
            <p:nvPr/>
          </p:nvCxnSpPr>
          <p:spPr bwMode="auto">
            <a:xfrm>
              <a:off x="15063787" y="36872862"/>
              <a:ext cx="0" cy="1219200"/>
            </a:xfrm>
            <a:prstGeom prst="straightConnector1">
              <a:avLst/>
            </a:prstGeom>
            <a:solidFill>
              <a:srgbClr val="00B8FF"/>
            </a:solidFill>
            <a:ln w="38100" cap="flat" cmpd="sng" algn="ctr">
              <a:solidFill>
                <a:srgbClr val="C00000"/>
              </a:solidFill>
              <a:prstDash val="solid"/>
              <a:round/>
              <a:headEnd type="none" w="med" len="med"/>
              <a:tailEnd type="arrow"/>
            </a:ln>
            <a:effectLst/>
          </p:spPr>
        </p:cxnSp>
        <p:cxnSp>
          <p:nvCxnSpPr>
            <p:cNvPr id="117" name="Straight Arrow Connector 116"/>
            <p:cNvCxnSpPr/>
            <p:nvPr/>
          </p:nvCxnSpPr>
          <p:spPr bwMode="auto">
            <a:xfrm flipV="1">
              <a:off x="14987588" y="34636210"/>
              <a:ext cx="1" cy="630328"/>
            </a:xfrm>
            <a:prstGeom prst="straightConnector1">
              <a:avLst/>
            </a:prstGeom>
            <a:solidFill>
              <a:srgbClr val="00B8FF"/>
            </a:solidFill>
            <a:ln w="38100" cap="flat" cmpd="sng" algn="ctr">
              <a:solidFill>
                <a:srgbClr val="C00000"/>
              </a:solidFill>
              <a:prstDash val="solid"/>
              <a:round/>
              <a:headEnd type="none" w="med" len="med"/>
              <a:tailEnd type="arrow"/>
            </a:ln>
            <a:effectLst/>
          </p:spPr>
        </p:cxnSp>
      </p:grpSp>
      <p:sp>
        <p:nvSpPr>
          <p:cNvPr id="118" name="Text Box 21"/>
          <p:cNvSpPr txBox="1">
            <a:spLocks noChangeArrowheads="1"/>
          </p:cNvSpPr>
          <p:nvPr/>
        </p:nvSpPr>
        <p:spPr bwMode="auto">
          <a:xfrm>
            <a:off x="20473987" y="8221662"/>
            <a:ext cx="8686800" cy="755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800" dirty="0" smtClean="0">
                <a:solidFill>
                  <a:schemeClr val="tx1"/>
                </a:solidFill>
                <a:latin typeface="Arial" pitchFamily="34" charset="0"/>
                <a:cs typeface="Arial" pitchFamily="34" charset="0"/>
              </a:rPr>
              <a:t>Once the FTP Connection has been established. User can make a selection from the home screen.</a:t>
            </a:r>
          </a:p>
          <a:p>
            <a:r>
              <a:rPr lang="en-US" sz="2800" dirty="0" smtClean="0">
                <a:solidFill>
                  <a:schemeClr val="tx1"/>
                </a:solidFill>
                <a:latin typeface="Arial" pitchFamily="34" charset="0"/>
                <a:cs typeface="Arial" pitchFamily="34" charset="0"/>
              </a:rPr>
              <a:t>From that selected screen, the </a:t>
            </a:r>
            <a:r>
              <a:rPr lang="en-US" sz="2800" dirty="0" err="1" smtClean="0">
                <a:solidFill>
                  <a:schemeClr val="tx1"/>
                </a:solidFill>
                <a:latin typeface="Arial" pitchFamily="34" charset="0"/>
                <a:cs typeface="Arial" pitchFamily="34" charset="0"/>
              </a:rPr>
              <a:t>monitoring.txt</a:t>
            </a:r>
            <a:r>
              <a:rPr lang="en-US" sz="2800" dirty="0" smtClean="0">
                <a:solidFill>
                  <a:schemeClr val="tx1"/>
                </a:solidFill>
                <a:latin typeface="Arial" pitchFamily="34" charset="0"/>
                <a:cs typeface="Arial" pitchFamily="34" charset="0"/>
              </a:rPr>
              <a:t> file can be downloaded from the FTP server to the </a:t>
            </a:r>
            <a:r>
              <a:rPr lang="en-US" sz="2800" dirty="0" err="1" smtClean="0">
                <a:solidFill>
                  <a:schemeClr val="tx1"/>
                </a:solidFill>
                <a:latin typeface="Arial" pitchFamily="34" charset="0"/>
                <a:cs typeface="Arial" pitchFamily="34" charset="0"/>
              </a:rPr>
              <a:t>Arduino</a:t>
            </a:r>
            <a:r>
              <a:rPr lang="en-US" sz="2800" dirty="0" smtClean="0">
                <a:solidFill>
                  <a:schemeClr val="tx1"/>
                </a:solidFill>
                <a:latin typeface="Arial" pitchFamily="34" charset="0"/>
                <a:cs typeface="Arial" pitchFamily="34" charset="0"/>
              </a:rPr>
              <a:t> folder </a:t>
            </a:r>
            <a:r>
              <a:rPr lang="en-US" sz="2800" dirty="0" smtClean="0">
                <a:solidFill>
                  <a:schemeClr val="tx1"/>
                </a:solidFill>
                <a:latin typeface="Arial" pitchFamily="34" charset="0"/>
                <a:cs typeface="Arial" pitchFamily="34" charset="0"/>
              </a:rPr>
              <a:t>on the device by the press of the download button at the top right hand corner of the App. The results are parsed from that file and displayed on the User Interface.</a:t>
            </a:r>
          </a:p>
          <a:p>
            <a:r>
              <a:rPr lang="en-US" sz="2800" dirty="0" smtClean="0">
                <a:solidFill>
                  <a:schemeClr val="tx1"/>
                </a:solidFill>
                <a:latin typeface="Arial" pitchFamily="34" charset="0"/>
                <a:cs typeface="Arial" pitchFamily="34" charset="0"/>
              </a:rPr>
              <a:t>Tapping the upload button on the top right of the selected screen will synchronize the user configurable data such as desired temperature and light, to the </a:t>
            </a:r>
            <a:r>
              <a:rPr lang="en-US" sz="2800" dirty="0" err="1" smtClean="0">
                <a:solidFill>
                  <a:schemeClr val="tx1"/>
                </a:solidFill>
                <a:latin typeface="Arial" pitchFamily="34" charset="0"/>
                <a:cs typeface="Arial" pitchFamily="34" charset="0"/>
              </a:rPr>
              <a:t>controllin</a:t>
            </a:r>
            <a:r>
              <a:rPr lang="en-US" sz="2800" dirty="0" err="1" smtClean="0">
                <a:solidFill>
                  <a:schemeClr val="tx1"/>
                </a:solidFill>
                <a:latin typeface="Arial" pitchFamily="34" charset="0"/>
                <a:cs typeface="Arial" pitchFamily="34" charset="0"/>
              </a:rPr>
              <a:t>g.txt</a:t>
            </a:r>
            <a:r>
              <a:rPr lang="en-US" sz="2800" dirty="0" smtClean="0">
                <a:solidFill>
                  <a:schemeClr val="tx1"/>
                </a:solidFill>
                <a:latin typeface="Arial" pitchFamily="34" charset="0"/>
                <a:cs typeface="Arial" pitchFamily="34" charset="0"/>
              </a:rPr>
              <a:t> file in Arduino folder. That file simultaneously gets uploaded to the FTP server.</a:t>
            </a:r>
          </a:p>
          <a:p>
            <a:pPr>
              <a:lnSpc>
                <a:spcPct val="50000"/>
              </a:lnSpc>
            </a:pPr>
            <a:endParaRPr lang="en-US" sz="800" dirty="0">
              <a:solidFill>
                <a:schemeClr val="tx1"/>
              </a:solidFill>
              <a:latin typeface="Arial" pitchFamily="34" charset="0"/>
              <a:cs typeface="Arial" pitchFamily="34" charset="0"/>
            </a:endParaRPr>
          </a:p>
          <a:p>
            <a:pPr>
              <a:lnSpc>
                <a:spcPct val="50000"/>
              </a:lnSpc>
            </a:pPr>
            <a:endParaRPr lang="en-US" sz="800" dirty="0" smtClean="0">
              <a:solidFill>
                <a:schemeClr val="tx1"/>
              </a:solidFill>
              <a:latin typeface="Arial" pitchFamily="34" charset="0"/>
              <a:cs typeface="Arial" pitchFamily="34" charset="0"/>
            </a:endParaRPr>
          </a:p>
          <a:p>
            <a:pPr>
              <a:lnSpc>
                <a:spcPct val="50000"/>
              </a:lnSpc>
            </a:pPr>
            <a:endParaRPr lang="en-US" sz="800" dirty="0">
              <a:solidFill>
                <a:schemeClr val="tx1"/>
              </a:solidFill>
              <a:latin typeface="Arial" pitchFamily="34" charset="0"/>
              <a:cs typeface="Arial" pitchFamily="34" charset="0"/>
            </a:endParaRPr>
          </a:p>
          <a:p>
            <a:pPr>
              <a:lnSpc>
                <a:spcPct val="50000"/>
              </a:lnSpc>
            </a:pPr>
            <a:endParaRPr lang="en-US" sz="800" dirty="0" smtClean="0">
              <a:solidFill>
                <a:schemeClr val="tx1"/>
              </a:solidFill>
              <a:latin typeface="Arial" pitchFamily="34" charset="0"/>
              <a:cs typeface="Arial" pitchFamily="34" charset="0"/>
            </a:endParaRPr>
          </a:p>
          <a:p>
            <a:pPr>
              <a:lnSpc>
                <a:spcPct val="50000"/>
              </a:lnSpc>
            </a:pPr>
            <a:endParaRPr lang="en-US" sz="800" dirty="0">
              <a:solidFill>
                <a:schemeClr val="tx1"/>
              </a:solidFill>
              <a:latin typeface="Arial" pitchFamily="34" charset="0"/>
              <a:cs typeface="Arial" pitchFamily="34" charset="0"/>
            </a:endParaRPr>
          </a:p>
          <a:p>
            <a:r>
              <a:rPr lang="en-US" sz="2800" dirty="0" smtClean="0">
                <a:solidFill>
                  <a:schemeClr val="tx1"/>
                </a:solidFill>
                <a:latin typeface="Arial" pitchFamily="34" charset="0"/>
                <a:cs typeface="Arial" pitchFamily="34" charset="0"/>
              </a:rPr>
              <a:t>The following screens display the results from downloaded </a:t>
            </a:r>
            <a:r>
              <a:rPr lang="en-US" sz="2800" dirty="0" err="1" smtClean="0">
                <a:solidFill>
                  <a:schemeClr val="tx1"/>
                </a:solidFill>
                <a:latin typeface="Arial" pitchFamily="34" charset="0"/>
                <a:cs typeface="Arial" pitchFamily="34" charset="0"/>
              </a:rPr>
              <a:t>monitoring.txt</a:t>
            </a:r>
            <a:r>
              <a:rPr lang="en-US" sz="2800" dirty="0" smtClean="0">
                <a:solidFill>
                  <a:schemeClr val="tx1"/>
                </a:solidFill>
                <a:latin typeface="Arial" pitchFamily="34" charset="0"/>
                <a:cs typeface="Arial" pitchFamily="34" charset="0"/>
              </a:rPr>
              <a:t> file. User configured values are also shown on the screens. </a:t>
            </a:r>
            <a:endParaRPr lang="en-GB" sz="2800" b="1" dirty="0">
              <a:solidFill>
                <a:schemeClr val="tx1"/>
              </a:solidFill>
              <a:latin typeface="Arial" pitchFamily="34" charset="0"/>
              <a:cs typeface="Arial" pitchFamily="34" charset="0"/>
            </a:endParaRPr>
          </a:p>
        </p:txBody>
      </p:sp>
      <p:pic>
        <p:nvPicPr>
          <p:cNvPr id="119" name="Picture 118" descr="Screenshots_2015-03-17-15-41-23.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646187" y="17377640"/>
            <a:ext cx="2514600" cy="3657600"/>
          </a:xfrm>
          <a:prstGeom prst="rect">
            <a:avLst/>
          </a:prstGeom>
        </p:spPr>
      </p:pic>
      <p:pic>
        <p:nvPicPr>
          <p:cNvPr id="120" name="Picture 119" descr="Screenshots_2015-03-17-15-42-1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646187" y="22699661"/>
            <a:ext cx="2514600" cy="2133601"/>
          </a:xfrm>
          <a:prstGeom prst="rect">
            <a:avLst/>
          </a:prstGeom>
        </p:spPr>
      </p:pic>
      <p:pic>
        <p:nvPicPr>
          <p:cNvPr id="121" name="Picture 120" descr="Screenshots_2015-03-17-15-42-59.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445787" y="22559240"/>
            <a:ext cx="2667000" cy="3798022"/>
          </a:xfrm>
          <a:prstGeom prst="rect">
            <a:avLst/>
          </a:prstGeom>
        </p:spPr>
      </p:pic>
      <p:pic>
        <p:nvPicPr>
          <p:cNvPr id="122" name="Picture 121" descr="Screenshots_2015-03-17-15-42-4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550187" y="22102040"/>
            <a:ext cx="2743200" cy="3969294"/>
          </a:xfrm>
          <a:prstGeom prst="rect">
            <a:avLst/>
          </a:prstGeom>
        </p:spPr>
      </p:pic>
      <p:pic>
        <p:nvPicPr>
          <p:cNvPr id="123" name="Picture 122" descr="Screenshots_2015-03-17-15-42-25.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626387" y="17301440"/>
            <a:ext cx="2667000" cy="3200400"/>
          </a:xfrm>
          <a:prstGeom prst="rect">
            <a:avLst/>
          </a:prstGeom>
        </p:spPr>
      </p:pic>
      <p:pic>
        <p:nvPicPr>
          <p:cNvPr id="124" name="Picture 123" descr="Screenshots_2015-03-17-15-40-48.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445787" y="17225240"/>
            <a:ext cx="2743200" cy="1524000"/>
          </a:xfrm>
          <a:prstGeom prst="rect">
            <a:avLst/>
          </a:prstGeom>
        </p:spPr>
      </p:pic>
      <p:sp>
        <p:nvSpPr>
          <p:cNvPr id="127" name="Text Box 21"/>
          <p:cNvSpPr txBox="1">
            <a:spLocks noChangeArrowheads="1"/>
          </p:cNvSpPr>
          <p:nvPr/>
        </p:nvSpPr>
        <p:spPr bwMode="auto">
          <a:xfrm>
            <a:off x="20473987" y="15689262"/>
            <a:ext cx="3200400" cy="158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smtClean="0">
                <a:solidFill>
                  <a:schemeClr val="tx1"/>
                </a:solidFill>
                <a:latin typeface="Arial" pitchFamily="34" charset="0"/>
                <a:cs typeface="Arial" pitchFamily="34" charset="0"/>
              </a:rPr>
              <a:t>The event when motion has been detected will be notified along with the  timestamp</a:t>
            </a:r>
            <a:endParaRPr lang="en-GB" sz="2000" b="1" dirty="0">
              <a:solidFill>
                <a:schemeClr val="tx1"/>
              </a:solidFill>
              <a:latin typeface="Arial" pitchFamily="34" charset="0"/>
              <a:cs typeface="Arial" pitchFamily="34" charset="0"/>
            </a:endParaRPr>
          </a:p>
        </p:txBody>
      </p:sp>
      <p:sp>
        <p:nvSpPr>
          <p:cNvPr id="128" name="Text Box 21"/>
          <p:cNvSpPr txBox="1">
            <a:spLocks noChangeArrowheads="1"/>
          </p:cNvSpPr>
          <p:nvPr/>
        </p:nvSpPr>
        <p:spPr bwMode="auto">
          <a:xfrm>
            <a:off x="23674387" y="15841662"/>
            <a:ext cx="2590800"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smtClean="0">
                <a:solidFill>
                  <a:schemeClr val="tx1"/>
                </a:solidFill>
                <a:latin typeface="Arial" pitchFamily="34" charset="0"/>
                <a:cs typeface="Arial" pitchFamily="34" charset="0"/>
              </a:rPr>
              <a:t>User </a:t>
            </a:r>
            <a:r>
              <a:rPr lang="en-US" sz="2000" b="1" dirty="0" smtClean="0">
                <a:solidFill>
                  <a:schemeClr val="tx1"/>
                </a:solidFill>
                <a:latin typeface="Arial" pitchFamily="34" charset="0"/>
                <a:cs typeface="Arial" pitchFamily="34" charset="0"/>
              </a:rPr>
              <a:t>configurable </a:t>
            </a:r>
            <a:r>
              <a:rPr lang="en-US" sz="2000" b="1" dirty="0" smtClean="0">
                <a:solidFill>
                  <a:schemeClr val="tx1"/>
                </a:solidFill>
                <a:latin typeface="Arial" pitchFamily="34" charset="0"/>
                <a:cs typeface="Arial" pitchFamily="34" charset="0"/>
              </a:rPr>
              <a:t>Lights &amp; Brightness</a:t>
            </a:r>
            <a:endParaRPr lang="en-GB" sz="2000" b="1" dirty="0">
              <a:solidFill>
                <a:schemeClr val="tx1"/>
              </a:solidFill>
              <a:latin typeface="Arial" pitchFamily="34" charset="0"/>
              <a:cs typeface="Arial" pitchFamily="34" charset="0"/>
            </a:endParaRPr>
          </a:p>
        </p:txBody>
      </p:sp>
      <p:sp>
        <p:nvSpPr>
          <p:cNvPr id="129" name="Text Box 21"/>
          <p:cNvSpPr txBox="1">
            <a:spLocks noChangeArrowheads="1"/>
          </p:cNvSpPr>
          <p:nvPr/>
        </p:nvSpPr>
        <p:spPr bwMode="auto">
          <a:xfrm>
            <a:off x="26646187" y="15613062"/>
            <a:ext cx="2590800" cy="189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a:solidFill>
                  <a:schemeClr val="tx1"/>
                </a:solidFill>
                <a:latin typeface="Arial" pitchFamily="34" charset="0"/>
                <a:cs typeface="Arial" pitchFamily="34" charset="0"/>
              </a:rPr>
              <a:t>Heater / Cooler status</a:t>
            </a:r>
            <a:endParaRPr lang="en-GB" sz="2000" b="1" dirty="0">
              <a:solidFill>
                <a:schemeClr val="tx1"/>
              </a:solidFill>
              <a:latin typeface="Arial" pitchFamily="34" charset="0"/>
              <a:cs typeface="Arial" pitchFamily="34" charset="0"/>
            </a:endParaRPr>
          </a:p>
          <a:p>
            <a:r>
              <a:rPr lang="en-US" sz="2000" b="1" dirty="0" smtClean="0">
                <a:solidFill>
                  <a:schemeClr val="tx1"/>
                </a:solidFill>
                <a:latin typeface="Arial" pitchFamily="34" charset="0"/>
                <a:cs typeface="Arial" pitchFamily="34" charset="0"/>
              </a:rPr>
              <a:t>Temperature (Actual + Desired) &amp; Hysteresis</a:t>
            </a:r>
            <a:endParaRPr lang="en-GB" sz="2000" b="1" dirty="0">
              <a:solidFill>
                <a:schemeClr val="tx1"/>
              </a:solidFill>
              <a:latin typeface="Arial" pitchFamily="34" charset="0"/>
              <a:cs typeface="Arial" pitchFamily="34" charset="0"/>
            </a:endParaRPr>
          </a:p>
        </p:txBody>
      </p:sp>
      <p:sp>
        <p:nvSpPr>
          <p:cNvPr id="130" name="Text Box 21"/>
          <p:cNvSpPr txBox="1">
            <a:spLocks noChangeArrowheads="1"/>
          </p:cNvSpPr>
          <p:nvPr/>
        </p:nvSpPr>
        <p:spPr bwMode="auto">
          <a:xfrm>
            <a:off x="20397787" y="20566062"/>
            <a:ext cx="3124200" cy="158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smtClean="0">
                <a:solidFill>
                  <a:schemeClr val="tx1"/>
                </a:solidFill>
                <a:latin typeface="Arial" pitchFamily="34" charset="0"/>
                <a:cs typeface="Arial" pitchFamily="34" charset="0"/>
              </a:rPr>
              <a:t>Indicates presence of </a:t>
            </a:r>
            <a:r>
              <a:rPr lang="en-US" sz="2000" b="1" dirty="0" smtClean="0">
                <a:solidFill>
                  <a:schemeClr val="tx1"/>
                </a:solidFill>
                <a:latin typeface="Arial" pitchFamily="34" charset="0"/>
                <a:cs typeface="Arial" pitchFamily="34" charset="0"/>
              </a:rPr>
              <a:t>Water</a:t>
            </a:r>
            <a:r>
              <a:rPr lang="en-US" sz="2000" b="1" dirty="0" smtClean="0">
                <a:solidFill>
                  <a:schemeClr val="tx1"/>
                </a:solidFill>
                <a:latin typeface="Arial" pitchFamily="34" charset="0"/>
                <a:cs typeface="Arial" pitchFamily="34" charset="0"/>
              </a:rPr>
              <a:t>. Mode of alert - notification </a:t>
            </a:r>
            <a:r>
              <a:rPr lang="en-US" sz="2000" b="1" dirty="0" smtClean="0">
                <a:solidFill>
                  <a:schemeClr val="tx1"/>
                </a:solidFill>
                <a:latin typeface="Arial" pitchFamily="34" charset="0"/>
                <a:cs typeface="Arial" pitchFamily="34" charset="0"/>
              </a:rPr>
              <a:t>and/or </a:t>
            </a:r>
            <a:r>
              <a:rPr lang="en-US" sz="2000" b="1" dirty="0" smtClean="0">
                <a:solidFill>
                  <a:schemeClr val="tx1"/>
                </a:solidFill>
                <a:latin typeface="Arial" pitchFamily="34" charset="0"/>
                <a:cs typeface="Arial" pitchFamily="34" charset="0"/>
              </a:rPr>
              <a:t>vibration is selectable</a:t>
            </a:r>
            <a:endParaRPr lang="en-GB" sz="2000" b="1" dirty="0">
              <a:solidFill>
                <a:schemeClr val="tx1"/>
              </a:solidFill>
              <a:latin typeface="Arial" pitchFamily="34" charset="0"/>
              <a:cs typeface="Arial" pitchFamily="34" charset="0"/>
            </a:endParaRPr>
          </a:p>
        </p:txBody>
      </p:sp>
      <p:sp>
        <p:nvSpPr>
          <p:cNvPr id="132" name="Text Box 21"/>
          <p:cNvSpPr txBox="1">
            <a:spLocks noChangeArrowheads="1"/>
          </p:cNvSpPr>
          <p:nvPr/>
        </p:nvSpPr>
        <p:spPr bwMode="auto">
          <a:xfrm>
            <a:off x="26036587" y="24604662"/>
            <a:ext cx="3429000" cy="211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1900" b="1" dirty="0" smtClean="0">
                <a:solidFill>
                  <a:schemeClr val="tx1"/>
                </a:solidFill>
                <a:latin typeface="Arial" pitchFamily="34" charset="0"/>
                <a:cs typeface="Arial" pitchFamily="34" charset="0"/>
              </a:rPr>
              <a:t>Value of </a:t>
            </a:r>
            <a:r>
              <a:rPr lang="en-US" sz="1900" b="1" dirty="0" smtClean="0">
                <a:solidFill>
                  <a:schemeClr val="tx1"/>
                </a:solidFill>
                <a:latin typeface="Arial" pitchFamily="34" charset="0"/>
                <a:cs typeface="Arial" pitchFamily="34" charset="0"/>
              </a:rPr>
              <a:t>Gas </a:t>
            </a:r>
            <a:r>
              <a:rPr lang="en-US" sz="1900" b="1" dirty="0" smtClean="0">
                <a:solidFill>
                  <a:schemeClr val="tx1"/>
                </a:solidFill>
                <a:latin typeface="Arial" pitchFamily="34" charset="0"/>
                <a:cs typeface="Arial" pitchFamily="34" charset="0"/>
              </a:rPr>
              <a:t>level &amp; detection of harmful </a:t>
            </a:r>
            <a:r>
              <a:rPr lang="en-US" sz="1900" b="1" dirty="0" smtClean="0">
                <a:solidFill>
                  <a:schemeClr val="tx1"/>
                </a:solidFill>
                <a:latin typeface="Arial" pitchFamily="34" charset="0"/>
                <a:cs typeface="Arial" pitchFamily="34" charset="0"/>
              </a:rPr>
              <a:t>Gas </a:t>
            </a:r>
            <a:r>
              <a:rPr lang="en-US" sz="1900" b="1" dirty="0" smtClean="0">
                <a:solidFill>
                  <a:schemeClr val="tx1"/>
                </a:solidFill>
                <a:latin typeface="Arial" pitchFamily="34" charset="0"/>
                <a:cs typeface="Arial" pitchFamily="34" charset="0"/>
              </a:rPr>
              <a:t>is indicated.</a:t>
            </a:r>
          </a:p>
          <a:p>
            <a:r>
              <a:rPr lang="en-US" sz="1900" b="1" dirty="0" smtClean="0">
                <a:solidFill>
                  <a:schemeClr val="tx1"/>
                </a:solidFill>
                <a:latin typeface="Arial" pitchFamily="34" charset="0"/>
                <a:cs typeface="Arial" pitchFamily="34" charset="0"/>
              </a:rPr>
              <a:t>Mode of alert </a:t>
            </a:r>
            <a:r>
              <a:rPr lang="en-US" sz="1900" b="1" dirty="0" smtClean="0">
                <a:solidFill>
                  <a:schemeClr val="tx1"/>
                </a:solidFill>
                <a:latin typeface="Arial" pitchFamily="34" charset="0"/>
                <a:cs typeface="Arial" pitchFamily="34" charset="0"/>
              </a:rPr>
              <a:t>– </a:t>
            </a:r>
            <a:r>
              <a:rPr lang="en-US" sz="1900" b="1" dirty="0" smtClean="0">
                <a:solidFill>
                  <a:schemeClr val="tx1"/>
                </a:solidFill>
                <a:latin typeface="Arial" pitchFamily="34" charset="0"/>
                <a:cs typeface="Arial" pitchFamily="34" charset="0"/>
              </a:rPr>
              <a:t>notification </a:t>
            </a:r>
            <a:r>
              <a:rPr lang="en-US" sz="1900" b="1" dirty="0" smtClean="0">
                <a:solidFill>
                  <a:schemeClr val="tx1"/>
                </a:solidFill>
                <a:latin typeface="Arial" pitchFamily="34" charset="0"/>
                <a:cs typeface="Arial" pitchFamily="34" charset="0"/>
              </a:rPr>
              <a:t>and/</a:t>
            </a:r>
            <a:r>
              <a:rPr lang="en-US" sz="1900" b="1" dirty="0" smtClean="0">
                <a:solidFill>
                  <a:schemeClr val="tx1"/>
                </a:solidFill>
                <a:latin typeface="Arial" pitchFamily="34" charset="0"/>
                <a:cs typeface="Arial" pitchFamily="34" charset="0"/>
              </a:rPr>
              <a:t>or </a:t>
            </a:r>
            <a:r>
              <a:rPr lang="en-US" sz="1900" b="1" dirty="0" smtClean="0">
                <a:solidFill>
                  <a:schemeClr val="tx1"/>
                </a:solidFill>
                <a:latin typeface="Arial" pitchFamily="34" charset="0"/>
                <a:cs typeface="Arial" pitchFamily="34" charset="0"/>
              </a:rPr>
              <a:t>vibration is </a:t>
            </a:r>
            <a:r>
              <a:rPr lang="en-US" sz="1900" b="1" dirty="0" smtClean="0">
                <a:solidFill>
                  <a:schemeClr val="tx1"/>
                </a:solidFill>
                <a:latin typeface="Arial" pitchFamily="34" charset="0"/>
                <a:cs typeface="Arial" pitchFamily="34" charset="0"/>
              </a:rPr>
              <a:t>selectable.</a:t>
            </a:r>
            <a:endParaRPr lang="en-GB" sz="1900" b="1" dirty="0">
              <a:solidFill>
                <a:schemeClr val="tx1"/>
              </a:solidFill>
              <a:latin typeface="Arial" pitchFamily="34" charset="0"/>
              <a:cs typeface="Arial" pitchFamily="34" charset="0"/>
            </a:endParaRPr>
          </a:p>
        </p:txBody>
      </p:sp>
      <p:sp>
        <p:nvSpPr>
          <p:cNvPr id="133" name="Text Box 21"/>
          <p:cNvSpPr txBox="1">
            <a:spLocks noChangeArrowheads="1"/>
          </p:cNvSpPr>
          <p:nvPr/>
        </p:nvSpPr>
        <p:spPr bwMode="auto">
          <a:xfrm>
            <a:off x="26417587" y="21099462"/>
            <a:ext cx="2971800" cy="158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smtClean="0">
                <a:solidFill>
                  <a:schemeClr val="tx1"/>
                </a:solidFill>
                <a:latin typeface="Arial" pitchFamily="34" charset="0"/>
                <a:cs typeface="Arial" pitchFamily="34" charset="0"/>
              </a:rPr>
              <a:t>Humidity measured from humidity sensor is displayed as percentage</a:t>
            </a:r>
            <a:endParaRPr lang="en-GB" sz="2000" b="1" dirty="0">
              <a:solidFill>
                <a:schemeClr val="tx1"/>
              </a:solidFill>
              <a:latin typeface="Arial" pitchFamily="34" charset="0"/>
              <a:cs typeface="Arial" pitchFamily="34" charset="0"/>
            </a:endParaRPr>
          </a:p>
        </p:txBody>
      </p:sp>
      <p:pic>
        <p:nvPicPr>
          <p:cNvPr id="142" name="Picture 141" descr="data flow3.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796587" y="16984662"/>
            <a:ext cx="8610600" cy="5562600"/>
          </a:xfrm>
          <a:prstGeom prst="rect">
            <a:avLst/>
          </a:prstGeom>
        </p:spPr>
      </p:pic>
      <p:sp>
        <p:nvSpPr>
          <p:cNvPr id="144" name="Text Box 21"/>
          <p:cNvSpPr txBox="1">
            <a:spLocks noChangeArrowheads="1"/>
          </p:cNvSpPr>
          <p:nvPr/>
        </p:nvSpPr>
        <p:spPr bwMode="auto">
          <a:xfrm>
            <a:off x="20397787" y="37711062"/>
            <a:ext cx="8850853" cy="25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GB" sz="2800" dirty="0" smtClean="0">
                <a:solidFill>
                  <a:schemeClr val="tx1"/>
                </a:solidFill>
                <a:latin typeface="Arial" pitchFamily="34" charset="0"/>
                <a:cs typeface="Arial" pitchFamily="34" charset="0"/>
              </a:rPr>
              <a:t>I would like to express my deepest appreciation to my Supervisor Kar</a:t>
            </a:r>
            <a:r>
              <a:rPr lang="en-GB" sz="2800" dirty="0" smtClean="0">
                <a:solidFill>
                  <a:schemeClr val="tx1"/>
                </a:solidFill>
                <a:latin typeface="Arial" pitchFamily="34" charset="0"/>
                <a:cs typeface="Arial" pitchFamily="34" charset="0"/>
              </a:rPr>
              <a:t>l </a:t>
            </a:r>
            <a:r>
              <a:rPr lang="en-GB" sz="2800" dirty="0" err="1" smtClean="0">
                <a:solidFill>
                  <a:schemeClr val="tx1"/>
                </a:solidFill>
                <a:latin typeface="Arial" pitchFamily="34" charset="0"/>
                <a:cs typeface="Arial" pitchFamily="34" charset="0"/>
              </a:rPr>
              <a:t>Rinne</a:t>
            </a:r>
            <a:r>
              <a:rPr lang="en-GB" sz="2800" dirty="0" smtClean="0">
                <a:solidFill>
                  <a:schemeClr val="tx1"/>
                </a:solidFill>
                <a:latin typeface="Arial" pitchFamily="34" charset="0"/>
                <a:cs typeface="Arial" pitchFamily="34" charset="0"/>
              </a:rPr>
              <a:t>, who has supported me throughout the course of this project. I am thankful to Jimmy O’Sullivan for ordering the Hardware components that was needed for the project.</a:t>
            </a:r>
            <a:endParaRPr lang="en-GB" sz="2800" dirty="0">
              <a:solidFill>
                <a:schemeClr val="tx1"/>
              </a:solidFill>
              <a:latin typeface="Arial" pitchFamily="34" charset="0"/>
              <a:cs typeface="Arial" pitchFamily="34" charset="0"/>
            </a:endParaRPr>
          </a:p>
        </p:txBody>
      </p:sp>
      <p:sp>
        <p:nvSpPr>
          <p:cNvPr id="145" name="Text Box 21"/>
          <p:cNvSpPr txBox="1">
            <a:spLocks noChangeArrowheads="1"/>
          </p:cNvSpPr>
          <p:nvPr/>
        </p:nvSpPr>
        <p:spPr bwMode="auto">
          <a:xfrm>
            <a:off x="10644187" y="15994062"/>
            <a:ext cx="8839200"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a:solidFill>
                  <a:schemeClr val="tx1"/>
                </a:solidFill>
                <a:latin typeface="Arial" pitchFamily="34" charset="0"/>
                <a:cs typeface="Arial" pitchFamily="34" charset="0"/>
              </a:rPr>
              <a:t>D</a:t>
            </a:r>
            <a:r>
              <a:rPr lang="en-US" sz="2000" b="1" dirty="0" smtClean="0">
                <a:solidFill>
                  <a:schemeClr val="tx1"/>
                </a:solidFill>
                <a:latin typeface="Arial" pitchFamily="34" charset="0"/>
                <a:cs typeface="Arial" pitchFamily="34" charset="0"/>
              </a:rPr>
              <a:t>at</a:t>
            </a:r>
            <a:r>
              <a:rPr lang="en-US" sz="2000" b="1" dirty="0" smtClean="0">
                <a:solidFill>
                  <a:schemeClr val="tx1"/>
                </a:solidFill>
                <a:latin typeface="Arial" pitchFamily="34" charset="0"/>
                <a:cs typeface="Arial" pitchFamily="34" charset="0"/>
              </a:rPr>
              <a:t>a </a:t>
            </a:r>
            <a:r>
              <a:rPr lang="en-US" sz="2000" b="1" dirty="0" smtClean="0">
                <a:solidFill>
                  <a:schemeClr val="tx1"/>
                </a:solidFill>
                <a:latin typeface="Arial" pitchFamily="34" charset="0"/>
                <a:cs typeface="Arial" pitchFamily="34" charset="0"/>
              </a:rPr>
              <a:t>flowchart - showing </a:t>
            </a:r>
            <a:r>
              <a:rPr lang="en-US" sz="2000" b="1" dirty="0" smtClean="0">
                <a:solidFill>
                  <a:schemeClr val="tx1"/>
                </a:solidFill>
                <a:latin typeface="Arial" pitchFamily="34" charset="0"/>
                <a:cs typeface="Arial" pitchFamily="34" charset="0"/>
              </a:rPr>
              <a:t>the flow </a:t>
            </a:r>
            <a:r>
              <a:rPr lang="en-US" sz="2000" b="1" dirty="0" smtClean="0">
                <a:solidFill>
                  <a:schemeClr val="tx1"/>
                </a:solidFill>
                <a:latin typeface="Arial" pitchFamily="34" charset="0"/>
                <a:cs typeface="Arial" pitchFamily="34" charset="0"/>
              </a:rPr>
              <a:t>of information taking place between various devices.</a:t>
            </a:r>
            <a:endParaRPr lang="en-GB" sz="2000" b="1" dirty="0">
              <a:solidFill>
                <a:schemeClr val="tx1"/>
              </a:solidFill>
              <a:latin typeface="Arial" pitchFamily="34" charset="0"/>
              <a:cs typeface="Arial" pitchFamily="34" charset="0"/>
            </a:endParaRPr>
          </a:p>
        </p:txBody>
      </p:sp>
      <p:sp>
        <p:nvSpPr>
          <p:cNvPr id="146" name="TextBox 145"/>
          <p:cNvSpPr txBox="1"/>
          <p:nvPr/>
        </p:nvSpPr>
        <p:spPr>
          <a:xfrm>
            <a:off x="31430852" y="5000695"/>
            <a:ext cx="184666" cy="461665"/>
          </a:xfrm>
          <a:prstGeom prst="rect">
            <a:avLst/>
          </a:prstGeom>
          <a:noFill/>
        </p:spPr>
        <p:txBody>
          <a:bodyPr wrap="none" rtlCol="0">
            <a:spAutoFit/>
          </a:bodyPr>
          <a:lstStyle/>
          <a:p>
            <a:endParaRPr lang="en-US" dirty="0"/>
          </a:p>
        </p:txBody>
      </p:sp>
      <p:sp>
        <p:nvSpPr>
          <p:cNvPr id="147" name="Text Box 21"/>
          <p:cNvSpPr txBox="1">
            <a:spLocks noChangeArrowheads="1"/>
          </p:cNvSpPr>
          <p:nvPr/>
        </p:nvSpPr>
        <p:spPr bwMode="auto">
          <a:xfrm>
            <a:off x="890587" y="31919862"/>
            <a:ext cx="8763000" cy="46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r>
              <a:rPr lang="en-US" sz="2800" dirty="0" smtClean="0">
                <a:solidFill>
                  <a:schemeClr val="tx1"/>
                </a:solidFill>
                <a:latin typeface="Arial" pitchFamily="34" charset="0"/>
                <a:cs typeface="Arial" pitchFamily="34" charset="0"/>
              </a:rPr>
              <a:t>The </a:t>
            </a:r>
            <a:r>
              <a:rPr lang="en-US" sz="2800" dirty="0" smtClean="0">
                <a:solidFill>
                  <a:schemeClr val="tx1"/>
                </a:solidFill>
                <a:latin typeface="Arial" pitchFamily="34" charset="0"/>
                <a:cs typeface="Arial" pitchFamily="34" charset="0"/>
              </a:rPr>
              <a:t>values sensed by Arduino are transferred through the Linux processor to the </a:t>
            </a:r>
            <a:r>
              <a:rPr lang="en-US" sz="2800" dirty="0" smtClean="0">
                <a:solidFill>
                  <a:schemeClr val="tx1"/>
                </a:solidFill>
                <a:latin typeface="Arial" pitchFamily="34" charset="0"/>
                <a:cs typeface="Arial" pitchFamily="34" charset="0"/>
              </a:rPr>
              <a:t>android app using FTP protocol. </a:t>
            </a:r>
            <a:r>
              <a:rPr lang="en-US" sz="2800" dirty="0" smtClean="0">
                <a:solidFill>
                  <a:schemeClr val="tx1"/>
                </a:solidFill>
                <a:latin typeface="Arial" pitchFamily="34" charset="0"/>
                <a:cs typeface="Arial" pitchFamily="34" charset="0"/>
              </a:rPr>
              <a:t>The </a:t>
            </a:r>
            <a:r>
              <a:rPr lang="en-US" sz="2800" dirty="0" smtClean="0">
                <a:solidFill>
                  <a:schemeClr val="tx1"/>
                </a:solidFill>
                <a:latin typeface="Arial" pitchFamily="34" charset="0"/>
                <a:cs typeface="Arial" pitchFamily="34" charset="0"/>
              </a:rPr>
              <a:t>android </a:t>
            </a:r>
            <a:r>
              <a:rPr lang="en-US" sz="2800" dirty="0" smtClean="0">
                <a:solidFill>
                  <a:schemeClr val="tx1"/>
                </a:solidFill>
                <a:latin typeface="Arial" pitchFamily="34" charset="0"/>
                <a:cs typeface="Arial" pitchFamily="34" charset="0"/>
              </a:rPr>
              <a:t>a</a:t>
            </a:r>
            <a:r>
              <a:rPr lang="en-US" sz="2800" dirty="0" smtClean="0">
                <a:solidFill>
                  <a:schemeClr val="tx1"/>
                </a:solidFill>
                <a:latin typeface="Arial" pitchFamily="34" charset="0"/>
                <a:cs typeface="Arial" pitchFamily="34" charset="0"/>
              </a:rPr>
              <a:t>pp </a:t>
            </a:r>
            <a:r>
              <a:rPr lang="en-US" sz="2800" dirty="0" smtClean="0">
                <a:solidFill>
                  <a:schemeClr val="tx1"/>
                </a:solidFill>
                <a:latin typeface="Arial" pitchFamily="34" charset="0"/>
                <a:cs typeface="Arial" pitchFamily="34" charset="0"/>
              </a:rPr>
              <a:t>on the mobile device is used to view the status of the </a:t>
            </a:r>
            <a:r>
              <a:rPr lang="en-US" sz="2800" dirty="0" smtClean="0">
                <a:solidFill>
                  <a:schemeClr val="tx1"/>
                </a:solidFill>
                <a:latin typeface="Arial" pitchFamily="34" charset="0"/>
                <a:cs typeface="Arial" pitchFamily="34" charset="0"/>
              </a:rPr>
              <a:t>sensors (</a:t>
            </a:r>
            <a:r>
              <a:rPr lang="en-US" sz="2800" dirty="0" smtClean="0">
                <a:solidFill>
                  <a:schemeClr val="tx1"/>
                </a:solidFill>
                <a:latin typeface="Arial" pitchFamily="34" charset="0"/>
                <a:cs typeface="Arial" pitchFamily="34" charset="0"/>
              </a:rPr>
              <a:t>using the monitoring file) </a:t>
            </a:r>
            <a:r>
              <a:rPr lang="en-US" sz="2800" dirty="0" smtClean="0">
                <a:solidFill>
                  <a:schemeClr val="tx1"/>
                </a:solidFill>
                <a:latin typeface="Arial" pitchFamily="34" charset="0"/>
                <a:cs typeface="Arial" pitchFamily="34" charset="0"/>
              </a:rPr>
              <a:t>and to set the thresholds against which</a:t>
            </a:r>
            <a:r>
              <a:rPr lang="en-US" sz="2800" dirty="0">
                <a:solidFill>
                  <a:schemeClr val="tx1"/>
                </a:solidFill>
                <a:latin typeface="Arial" pitchFamily="34" charset="0"/>
                <a:cs typeface="Arial" pitchFamily="34" charset="0"/>
              </a:rPr>
              <a:t> </a:t>
            </a:r>
            <a:r>
              <a:rPr lang="en-US" sz="2800" dirty="0" smtClean="0">
                <a:solidFill>
                  <a:schemeClr val="tx1"/>
                </a:solidFill>
                <a:latin typeface="Arial" pitchFamily="34" charset="0"/>
                <a:cs typeface="Arial" pitchFamily="34" charset="0"/>
              </a:rPr>
              <a:t>the </a:t>
            </a:r>
            <a:r>
              <a:rPr lang="en-US" sz="2800" dirty="0" smtClean="0">
                <a:solidFill>
                  <a:schemeClr val="tx1"/>
                </a:solidFill>
                <a:latin typeface="Arial" pitchFamily="34" charset="0"/>
                <a:cs typeface="Arial" pitchFamily="34" charset="0"/>
              </a:rPr>
              <a:t>parameters measured are </a:t>
            </a:r>
            <a:r>
              <a:rPr lang="en-US" sz="2800" dirty="0" smtClean="0">
                <a:solidFill>
                  <a:schemeClr val="tx1"/>
                </a:solidFill>
                <a:latin typeface="Arial" pitchFamily="34" charset="0"/>
                <a:cs typeface="Arial" pitchFamily="34" charset="0"/>
              </a:rPr>
              <a:t>compared.</a:t>
            </a:r>
          </a:p>
          <a:p>
            <a:pPr algn="just"/>
            <a:r>
              <a:rPr lang="en-US" sz="2800" dirty="0" smtClean="0">
                <a:solidFill>
                  <a:schemeClr val="tx1"/>
                </a:solidFill>
                <a:latin typeface="Arial" pitchFamily="34" charset="0"/>
                <a:cs typeface="Arial" pitchFamily="34" charset="0"/>
              </a:rPr>
              <a:t>Output devices to the </a:t>
            </a:r>
            <a:r>
              <a:rPr lang="en-US" sz="2800" dirty="0" err="1" smtClean="0">
                <a:solidFill>
                  <a:schemeClr val="tx1"/>
                </a:solidFill>
                <a:latin typeface="Arial" pitchFamily="34" charset="0"/>
                <a:cs typeface="Arial" pitchFamily="34" charset="0"/>
              </a:rPr>
              <a:t>Arduino</a:t>
            </a:r>
            <a:r>
              <a:rPr lang="en-US" sz="2800" dirty="0" smtClean="0">
                <a:solidFill>
                  <a:schemeClr val="tx1"/>
                </a:solidFill>
                <a:latin typeface="Arial" pitchFamily="34" charset="0"/>
                <a:cs typeface="Arial" pitchFamily="34" charset="0"/>
              </a:rPr>
              <a:t> Yun are controlled (</a:t>
            </a:r>
            <a:r>
              <a:rPr lang="en-US" sz="2800" dirty="0" smtClean="0">
                <a:solidFill>
                  <a:schemeClr val="tx1"/>
                </a:solidFill>
                <a:latin typeface="Arial" pitchFamily="34" charset="0"/>
                <a:cs typeface="Arial" pitchFamily="34" charset="0"/>
              </a:rPr>
              <a:t>through the controlling file).</a:t>
            </a:r>
          </a:p>
          <a:p>
            <a:pPr algn="just"/>
            <a:r>
              <a:rPr lang="en-US" sz="2800" dirty="0" smtClean="0">
                <a:solidFill>
                  <a:schemeClr val="tx1"/>
                </a:solidFill>
                <a:latin typeface="Arial" pitchFamily="34" charset="0"/>
                <a:cs typeface="Arial" pitchFamily="34" charset="0"/>
              </a:rPr>
              <a:t>The above method of working is further elaborated in the </a:t>
            </a:r>
            <a:r>
              <a:rPr lang="en-US" sz="2800" dirty="0" smtClean="0">
                <a:solidFill>
                  <a:schemeClr val="tx1"/>
                </a:solidFill>
                <a:latin typeface="Arial" pitchFamily="34" charset="0"/>
                <a:cs typeface="Arial" pitchFamily="34" charset="0"/>
              </a:rPr>
              <a:t>results </a:t>
            </a:r>
            <a:r>
              <a:rPr lang="en-US" sz="2800" dirty="0" smtClean="0">
                <a:solidFill>
                  <a:schemeClr val="tx1"/>
                </a:solidFill>
                <a:latin typeface="Arial" pitchFamily="34" charset="0"/>
                <a:cs typeface="Arial" pitchFamily="34" charset="0"/>
              </a:rPr>
              <a:t>section.</a:t>
            </a:r>
            <a:endParaRPr lang="en-GB" sz="2800" dirty="0">
              <a:solidFill>
                <a:schemeClr val="tx1"/>
              </a:solidFill>
              <a:latin typeface="Arial" pitchFamily="34" charset="0"/>
              <a:cs typeface="Arial" pitchFamily="34" charset="0"/>
            </a:endParaRPr>
          </a:p>
        </p:txBody>
      </p:sp>
      <p:pic>
        <p:nvPicPr>
          <p:cNvPr id="148" name="Picture 147" descr="Macintosh HD:Users:Gugz:Documents:1.jpg"/>
          <p:cNvPicPr/>
          <p:nvPr/>
        </p:nvPicPr>
        <p:blipFill>
          <a:blip r:embed="rId19">
            <a:extLst>
              <a:ext uri="{28A0092B-C50C-407E-A947-70E740481C1C}">
                <a14:useLocalDpi xmlns:a14="http://schemas.microsoft.com/office/drawing/2010/main" val="0"/>
              </a:ext>
            </a:extLst>
          </a:blip>
          <a:srcRect/>
          <a:stretch>
            <a:fillRect/>
          </a:stretch>
        </p:blipFill>
        <p:spPr bwMode="auto">
          <a:xfrm>
            <a:off x="10948987" y="8297862"/>
            <a:ext cx="3657600" cy="7543800"/>
          </a:xfrm>
          <a:prstGeom prst="rect">
            <a:avLst/>
          </a:prstGeom>
          <a:noFill/>
          <a:ln>
            <a:noFill/>
          </a:ln>
        </p:spPr>
      </p:pic>
      <p:sp>
        <p:nvSpPr>
          <p:cNvPr id="151" name="Text Box 21"/>
          <p:cNvSpPr txBox="1">
            <a:spLocks noChangeArrowheads="1"/>
          </p:cNvSpPr>
          <p:nvPr/>
        </p:nvSpPr>
        <p:spPr bwMode="auto">
          <a:xfrm>
            <a:off x="14606587" y="8450262"/>
            <a:ext cx="4648200"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b="1" dirty="0" err="1" smtClean="0">
                <a:solidFill>
                  <a:schemeClr val="tx1"/>
                </a:solidFill>
                <a:latin typeface="Arial" pitchFamily="34" charset="0"/>
                <a:cs typeface="Arial" pitchFamily="34" charset="0"/>
              </a:rPr>
              <a:t>Arduino</a:t>
            </a:r>
            <a:r>
              <a:rPr lang="en-US" sz="2000" b="1" dirty="0">
                <a:solidFill>
                  <a:schemeClr val="tx1"/>
                </a:solidFill>
                <a:latin typeface="Arial" pitchFamily="34" charset="0"/>
                <a:cs typeface="Arial" pitchFamily="34" charset="0"/>
              </a:rPr>
              <a:t> </a:t>
            </a:r>
            <a:r>
              <a:rPr lang="en-US" sz="2000" b="1" dirty="0" smtClean="0">
                <a:solidFill>
                  <a:schemeClr val="tx1"/>
                </a:solidFill>
                <a:latin typeface="Arial" pitchFamily="34" charset="0"/>
                <a:cs typeface="Arial" pitchFamily="34" charset="0"/>
              </a:rPr>
              <a:t>Yun Software Design Flow</a:t>
            </a:r>
            <a:endParaRPr lang="en-GB" sz="2000" b="1" dirty="0">
              <a:solidFill>
                <a:schemeClr val="tx1"/>
              </a:solidFill>
              <a:latin typeface="Arial" pitchFamily="34" charset="0"/>
              <a:cs typeface="Arial" pitchFamily="34" charset="0"/>
            </a:endParaRPr>
          </a:p>
        </p:txBody>
      </p:sp>
      <p:sp>
        <p:nvSpPr>
          <p:cNvPr id="152" name="Text Box 21"/>
          <p:cNvSpPr txBox="1">
            <a:spLocks noChangeArrowheads="1"/>
          </p:cNvSpPr>
          <p:nvPr/>
        </p:nvSpPr>
        <p:spPr bwMode="auto">
          <a:xfrm>
            <a:off x="14606587" y="9059862"/>
            <a:ext cx="4800600"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dirty="0" smtClean="0">
                <a:solidFill>
                  <a:schemeClr val="tx1"/>
                </a:solidFill>
                <a:latin typeface="Arial" pitchFamily="34" charset="0"/>
                <a:cs typeface="Arial" pitchFamily="34" charset="0"/>
              </a:rPr>
              <a:t>The software design flow on the left shows the steps undertaken to develop the software for </a:t>
            </a:r>
            <a:r>
              <a:rPr lang="en-US" sz="2000" dirty="0" err="1" smtClean="0">
                <a:solidFill>
                  <a:schemeClr val="tx1"/>
                </a:solidFill>
                <a:latin typeface="Arial" pitchFamily="34" charset="0"/>
                <a:cs typeface="Arial" pitchFamily="34" charset="0"/>
              </a:rPr>
              <a:t>Arduino</a:t>
            </a:r>
            <a:r>
              <a:rPr lang="en-US" sz="2000" dirty="0" smtClean="0">
                <a:solidFill>
                  <a:schemeClr val="tx1"/>
                </a:solidFill>
                <a:latin typeface="Arial" pitchFamily="34" charset="0"/>
                <a:cs typeface="Arial" pitchFamily="34" charset="0"/>
              </a:rPr>
              <a:t> Yun. </a:t>
            </a:r>
          </a:p>
        </p:txBody>
      </p:sp>
      <p:sp>
        <p:nvSpPr>
          <p:cNvPr id="153" name="Text Box 21"/>
          <p:cNvSpPr txBox="1">
            <a:spLocks noChangeArrowheads="1"/>
          </p:cNvSpPr>
          <p:nvPr/>
        </p:nvSpPr>
        <p:spPr bwMode="auto">
          <a:xfrm>
            <a:off x="14606587" y="10202862"/>
            <a:ext cx="4800600" cy="620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r>
              <a:rPr lang="en-US" sz="2000" dirty="0" smtClean="0">
                <a:solidFill>
                  <a:schemeClr val="tx1"/>
                </a:solidFill>
                <a:latin typeface="Arial" pitchFamily="34" charset="0"/>
                <a:cs typeface="Arial" pitchFamily="34" charset="0"/>
              </a:rPr>
              <a:t>Initialization – Setting sensor (pins + definitions), FTP server &amp; Time + Date</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Parse “</a:t>
            </a:r>
            <a:r>
              <a:rPr lang="en-US" sz="2000" dirty="0" err="1" smtClean="0">
                <a:solidFill>
                  <a:schemeClr val="tx1"/>
                </a:solidFill>
                <a:latin typeface="Arial" pitchFamily="34" charset="0"/>
                <a:cs typeface="Arial" pitchFamily="34" charset="0"/>
              </a:rPr>
              <a:t>Controlling.txt</a:t>
            </a:r>
            <a:r>
              <a:rPr lang="en-US" sz="2000" dirty="0" smtClean="0">
                <a:solidFill>
                  <a:schemeClr val="tx1"/>
                </a:solidFill>
                <a:latin typeface="Arial" pitchFamily="34" charset="0"/>
                <a:cs typeface="Arial" pitchFamily="34" charset="0"/>
              </a:rPr>
              <a:t>” – Opening the file, obtaining user configured values &amp; closing the file.</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Get Sensor readings &amp; Update “</a:t>
            </a:r>
            <a:r>
              <a:rPr lang="en-US" sz="2000" dirty="0" err="1" smtClean="0">
                <a:solidFill>
                  <a:schemeClr val="tx1"/>
                </a:solidFill>
                <a:latin typeface="Arial" pitchFamily="34" charset="0"/>
                <a:cs typeface="Arial" pitchFamily="34" charset="0"/>
              </a:rPr>
              <a:t>Monitoring.txt</a:t>
            </a:r>
            <a:r>
              <a:rPr lang="en-US" sz="2000" dirty="0" smtClean="0">
                <a:solidFill>
                  <a:schemeClr val="tx1"/>
                </a:solidFill>
                <a:latin typeface="Arial" pitchFamily="34" charset="0"/>
                <a:cs typeface="Arial" pitchFamily="34" charset="0"/>
              </a:rPr>
              <a:t>” – Receive current Date + </a:t>
            </a:r>
            <a:r>
              <a:rPr lang="en-US" sz="2000" dirty="0">
                <a:solidFill>
                  <a:schemeClr val="tx1"/>
                </a:solidFill>
                <a:latin typeface="Arial" pitchFamily="34" charset="0"/>
                <a:cs typeface="Arial" pitchFamily="34" charset="0"/>
              </a:rPr>
              <a:t>T</a:t>
            </a:r>
            <a:r>
              <a:rPr lang="en-US" sz="2000" dirty="0" smtClean="0">
                <a:solidFill>
                  <a:schemeClr val="tx1"/>
                </a:solidFill>
                <a:latin typeface="Arial" pitchFamily="34" charset="0"/>
                <a:cs typeface="Arial" pitchFamily="34" charset="0"/>
              </a:rPr>
              <a:t>ime and </a:t>
            </a:r>
            <a:r>
              <a:rPr lang="en-US" sz="2000" dirty="0">
                <a:solidFill>
                  <a:schemeClr val="tx1"/>
                </a:solidFill>
                <a:latin typeface="Arial" pitchFamily="34" charset="0"/>
                <a:cs typeface="Arial" pitchFamily="34" charset="0"/>
              </a:rPr>
              <a:t>i</a:t>
            </a:r>
            <a:r>
              <a:rPr lang="en-US" sz="2000" dirty="0" smtClean="0">
                <a:solidFill>
                  <a:schemeClr val="tx1"/>
                </a:solidFill>
                <a:latin typeface="Arial" pitchFamily="34" charset="0"/>
                <a:cs typeface="Arial" pitchFamily="34" charset="0"/>
              </a:rPr>
              <a:t>ndividual sensor readings &amp; write this data to the file and close.</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Temperature &amp; LED Control – Compare  desired temperature vs. sensor temperature and automatically control relay for heating &amp; cooling ON/OFF.</a:t>
            </a:r>
          </a:p>
          <a:p>
            <a:r>
              <a:rPr lang="en-US" sz="2000" dirty="0" smtClean="0">
                <a:solidFill>
                  <a:schemeClr val="tx1"/>
                </a:solidFill>
                <a:latin typeface="Arial" pitchFamily="34" charset="0"/>
                <a:cs typeface="Arial" pitchFamily="34" charset="0"/>
              </a:rPr>
              <a:t>Set LED light ON/OFF &amp; set brightness according to user specified values.</a:t>
            </a:r>
            <a:endParaRPr lang="en-US" sz="2000" dirty="0">
              <a:solidFill>
                <a:schemeClr val="tx1"/>
              </a:solidFill>
              <a:latin typeface="Arial" pitchFamily="34" charset="0"/>
              <a:cs typeface="Arial" pitchFamily="34" charset="0"/>
            </a:endParaRPr>
          </a:p>
          <a:p>
            <a:endParaRPr lang="en-US" sz="20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53502239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AR PL ShanHeiSun Uni"/>
        <a:cs typeface="AR PL ShanHeiSun Uni"/>
      </a:majorFont>
      <a:minorFont>
        <a:latin typeface="Times New Roman"/>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20E1E98F5F7F4F8C38485BA77228AC" ma:contentTypeVersion="0" ma:contentTypeDescription="Create a new document." ma:contentTypeScope="" ma:versionID="d7b68cd30d8e9fd3b61e8d34314c1ff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549B9A-FBA0-4EC3-97B2-1001F937D6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165DD35-228D-4988-94B4-6A34AFC949AF}">
  <ds:schemaRefs>
    <ds:schemaRef ds:uri="http://schemas.microsoft.com/sharepoint/v3/contenttype/forms"/>
  </ds:schemaRefs>
</ds:datastoreItem>
</file>

<file path=customXml/itemProps3.xml><?xml version="1.0" encoding="utf-8"?>
<ds:datastoreItem xmlns:ds="http://schemas.openxmlformats.org/officeDocument/2006/customXml" ds:itemID="{A74A7296-EECC-4983-A77D-EB849A9FFD12}">
  <ds:schemaRefs>
    <ds:schemaRef ds:uri="http://schemas.microsoft.com/office/2006/documentManagement/types"/>
    <ds:schemaRef ds:uri="http://purl.org/dc/dcmitype/"/>
    <ds:schemaRef ds:uri="http://purl.org/dc/terms/"/>
    <ds:schemaRef ds:uri="http://www.w3.org/XML/1998/namespace"/>
    <ds:schemaRef ds:uri="http://schemas.microsoft.com/office/2006/metadata/properties"/>
    <ds:schemaRef ds:uri="http://purl.org/dc/elements/1.1/"/>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Precedent.thmx</Template>
  <TotalTime>7411</TotalTime>
  <Words>1077</Words>
  <Application>Microsoft Macintosh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Gugz Singh</cp:lastModifiedBy>
  <cp:revision>224</cp:revision>
  <cp:lastPrinted>2015-01-13T12:50:16Z</cp:lastPrinted>
  <dcterms:modified xsi:type="dcterms:W3CDTF">2015-03-18T22:24:26Z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0x010100511A24006B05784585CD90E27B942024</vt:lpwstr>
  </property>
</Properties>
</file>