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Poppins"/>
      <p:regular r:id="rId19"/>
      <p:bold r:id="rId20"/>
      <p:italic r:id="rId21"/>
      <p:boldItalic r:id="rId22"/>
    </p:embeddedFont>
    <p:embeddedFont>
      <p:font typeface="Montserrat"/>
      <p:regular r:id="rId23"/>
      <p:bold r:id="rId24"/>
      <p:italic r:id="rId25"/>
      <p:boldItalic r:id="rId26"/>
    </p:embeddedFont>
    <p:embeddedFont>
      <p:font typeface="Lato Light"/>
      <p:regular r:id="rId27"/>
      <p:bold r:id="rId28"/>
      <p:italic r:id="rId29"/>
      <p:boldItalic r:id="rId30"/>
    </p:embeddedFont>
    <p:embeddedFont>
      <p:font typeface="Open Sans Medium"/>
      <p:regular r:id="rId31"/>
      <p:bold r:id="rId32"/>
      <p:italic r:id="rId33"/>
      <p:boldItalic r:id="rId34"/>
    </p:embeddedFont>
    <p:embeddedFont>
      <p:font typeface="Oswald"/>
      <p:regular r:id="rId35"/>
      <p:bold r:id="rId36"/>
    </p:embeddedFont>
    <p:embeddedFont>
      <p:font typeface="Merriweather"/>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Light-bold.fntdata"/><Relationship Id="rId27" Type="http://schemas.openxmlformats.org/officeDocument/2006/relationships/font" Target="fonts/La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Medium-regular.fntdata"/><Relationship Id="rId30" Type="http://schemas.openxmlformats.org/officeDocument/2006/relationships/font" Target="fonts/LatoLight-boldItalic.fntdata"/><Relationship Id="rId11" Type="http://schemas.openxmlformats.org/officeDocument/2006/relationships/slide" Target="slides/slide6.xml"/><Relationship Id="rId33" Type="http://schemas.openxmlformats.org/officeDocument/2006/relationships/font" Target="fonts/OpenSansMedium-italic.fntdata"/><Relationship Id="rId10" Type="http://schemas.openxmlformats.org/officeDocument/2006/relationships/slide" Target="slides/slide5.xml"/><Relationship Id="rId32" Type="http://schemas.openxmlformats.org/officeDocument/2006/relationships/font" Target="fonts/OpenSansMedium-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OpenSansMedium-boldItalic.fntdata"/><Relationship Id="rId15" Type="http://schemas.openxmlformats.org/officeDocument/2006/relationships/font" Target="fonts/Nunito-regular.fntdata"/><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font" Target="fonts/Nunito-italic.fntdata"/><Relationship Id="rId16" Type="http://schemas.openxmlformats.org/officeDocument/2006/relationships/font" Target="fonts/Nunito-bold.fntdata"/><Relationship Id="rId38" Type="http://schemas.openxmlformats.org/officeDocument/2006/relationships/font" Target="fonts/Merriweather-boldItalic.fntdata"/><Relationship Id="rId19" Type="http://schemas.openxmlformats.org/officeDocument/2006/relationships/font" Target="fonts/Poppins-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SLIDES_API16256163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SLIDES_API16256163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SLIDES_API162561631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SLIDES_API162561631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162561631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162561631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SLIDES_API162561631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SLIDES_API162561631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SLIDES_API11537842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SLIDES_API11537842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SLIDES_API11537842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SLIDES_API11537842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SLIDES_API115378421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SLIDES_API115378421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SLIDES_API115378421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SLIDES_API115378421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SLIDES_API115378421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SLIDES_API115378421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124" name="Shape 124"/>
        <p:cNvGrpSpPr/>
        <p:nvPr/>
      </p:nvGrpSpPr>
      <p:grpSpPr>
        <a:xfrm>
          <a:off x="0" y="0"/>
          <a:ext cx="0" cy="0"/>
          <a:chOff x="0" y="0"/>
          <a:chExt cx="0" cy="0"/>
        </a:xfrm>
      </p:grpSpPr>
      <p:sp>
        <p:nvSpPr>
          <p:cNvPr id="125" name="Google Shape;125;p13"/>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26" name="Google Shape;12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13"/>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sz="13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128" name="Shape 128"/>
        <p:cNvGrpSpPr/>
        <p:nvPr/>
      </p:nvGrpSpPr>
      <p:grpSpPr>
        <a:xfrm>
          <a:off x="0" y="0"/>
          <a:ext cx="0" cy="0"/>
          <a:chOff x="0" y="0"/>
          <a:chExt cx="0" cy="0"/>
        </a:xfrm>
      </p:grpSpPr>
      <p:sp>
        <p:nvSpPr>
          <p:cNvPr id="129" name="Google Shape;12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14"/>
          <p:cNvSpPr/>
          <p:nvPr>
            <p:ph idx="2" type="pic"/>
          </p:nvPr>
        </p:nvSpPr>
        <p:spPr>
          <a:xfrm>
            <a:off x="5711758" y="0"/>
            <a:ext cx="3432300" cy="5143500"/>
          </a:xfrm>
          <a:prstGeom prst="roundRect">
            <a:avLst>
              <a:gd fmla="val 0" name="adj"/>
            </a:avLst>
          </a:prstGeom>
          <a:noFill/>
          <a:ln>
            <a:noFill/>
          </a:ln>
        </p:spPr>
      </p:sp>
      <p:sp>
        <p:nvSpPr>
          <p:cNvPr id="131" name="Google Shape;131;p14"/>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32" name="Google Shape;132;p14"/>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33" name="Shape 133"/>
        <p:cNvGrpSpPr/>
        <p:nvPr/>
      </p:nvGrpSpPr>
      <p:grpSpPr>
        <a:xfrm>
          <a:off x="0" y="0"/>
          <a:ext cx="0" cy="0"/>
          <a:chOff x="0" y="0"/>
          <a:chExt cx="0" cy="0"/>
        </a:xfrm>
      </p:grpSpPr>
      <p:sp>
        <p:nvSpPr>
          <p:cNvPr id="134" name="Google Shape;134;p15"/>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5" name="Google Shape;135;p15"/>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36" name="Google Shape;136;p15"/>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15"/>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15"/>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9" name="Google Shape;139;p15"/>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0" name="Google Shape;140;p15"/>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1" name="Google Shape;141;p15"/>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42" name="Google Shape;142;p15"/>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43" name="Google Shape;143;p15"/>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44" name="Shape 144"/>
        <p:cNvGrpSpPr/>
        <p:nvPr/>
      </p:nvGrpSpPr>
      <p:grpSpPr>
        <a:xfrm>
          <a:off x="0" y="0"/>
          <a:ext cx="0" cy="0"/>
          <a:chOff x="0" y="0"/>
          <a:chExt cx="0" cy="0"/>
        </a:xfrm>
      </p:grpSpPr>
      <p:sp>
        <p:nvSpPr>
          <p:cNvPr id="145" name="Google Shape;14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16"/>
          <p:cNvSpPr/>
          <p:nvPr>
            <p:ph idx="2" type="pic"/>
          </p:nvPr>
        </p:nvSpPr>
        <p:spPr>
          <a:xfrm>
            <a:off x="5711663" y="100"/>
            <a:ext cx="3432300" cy="5143500"/>
          </a:xfrm>
          <a:prstGeom prst="roundRect">
            <a:avLst>
              <a:gd fmla="val 0" name="adj"/>
            </a:avLst>
          </a:prstGeom>
          <a:noFill/>
          <a:ln>
            <a:noFill/>
          </a:ln>
        </p:spPr>
      </p:sp>
      <p:sp>
        <p:nvSpPr>
          <p:cNvPr id="147" name="Google Shape;147;p16"/>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48" name="Google Shape;148;p16"/>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49" name="Google Shape;149;p16"/>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50" name="Google Shape;150;p16"/>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51" name="Google Shape;151;p16"/>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52" name="Google Shape;152;p16"/>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53" name="Google Shape;153;p16"/>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54" name="Shape 154"/>
        <p:cNvGrpSpPr/>
        <p:nvPr/>
      </p:nvGrpSpPr>
      <p:grpSpPr>
        <a:xfrm>
          <a:off x="0" y="0"/>
          <a:ext cx="0" cy="0"/>
          <a:chOff x="0" y="0"/>
          <a:chExt cx="0" cy="0"/>
        </a:xfrm>
      </p:grpSpPr>
      <p:sp>
        <p:nvSpPr>
          <p:cNvPr id="155" name="Google Shape;15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7"/>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7" name="Shape 157"/>
        <p:cNvGrpSpPr/>
        <p:nvPr/>
      </p:nvGrpSpPr>
      <p:grpSpPr>
        <a:xfrm>
          <a:off x="0" y="0"/>
          <a:ext cx="0" cy="0"/>
          <a:chOff x="0" y="0"/>
          <a:chExt cx="0" cy="0"/>
        </a:xfrm>
      </p:grpSpPr>
      <p:sp>
        <p:nvSpPr>
          <p:cNvPr id="158" name="Google Shape;158;p1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59" name="Google Shape;159;p1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0" name="Google Shape;160;p1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61" name="Google Shape;161;p1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62" name="Google Shape;162;p1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grpSp>
        <p:nvGrpSpPr>
          <p:cNvPr id="163" name="Google Shape;163;p18"/>
          <p:cNvGrpSpPr/>
          <p:nvPr/>
        </p:nvGrpSpPr>
        <p:grpSpPr>
          <a:xfrm>
            <a:off x="3095387" y="1241947"/>
            <a:ext cx="2953226" cy="2951755"/>
            <a:chOff x="3102287" y="1429998"/>
            <a:chExt cx="2953226" cy="2951755"/>
          </a:xfrm>
        </p:grpSpPr>
        <p:sp>
          <p:nvSpPr>
            <p:cNvPr id="164" name="Google Shape;164;p1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5" name="Google Shape;165;p18"/>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6" name="Google Shape;166;p1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7" name="Google Shape;167;p1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8" name="Google Shape;168;p1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9" name="Google Shape;169;p1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70" name="Google Shape;170;p1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71" name="Google Shape;171;p1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72" name="Google Shape;172;p1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73" name="Google Shape;173;p1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74" name="Google Shape;174;p1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175" name="Shape 175"/>
        <p:cNvGrpSpPr/>
        <p:nvPr/>
      </p:nvGrpSpPr>
      <p:grpSpPr>
        <a:xfrm>
          <a:off x="0" y="0"/>
          <a:ext cx="0" cy="0"/>
          <a:chOff x="0" y="0"/>
          <a:chExt cx="0" cy="0"/>
        </a:xfrm>
      </p:grpSpPr>
      <p:sp>
        <p:nvSpPr>
          <p:cNvPr id="176" name="Google Shape;1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19"/>
          <p:cNvSpPr/>
          <p:nvPr>
            <p:ph idx="2" type="pic"/>
          </p:nvPr>
        </p:nvSpPr>
        <p:spPr>
          <a:xfrm>
            <a:off x="0" y="100"/>
            <a:ext cx="3432300" cy="5143500"/>
          </a:xfrm>
          <a:prstGeom prst="roundRect">
            <a:avLst>
              <a:gd fmla="val 0" name="adj"/>
            </a:avLst>
          </a:prstGeom>
          <a:noFill/>
          <a:ln>
            <a:noFill/>
          </a:ln>
        </p:spPr>
      </p:sp>
      <p:sp>
        <p:nvSpPr>
          <p:cNvPr id="178" name="Google Shape;178;p19"/>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9" name="Google Shape;179;p19"/>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83" name="Shape 183"/>
        <p:cNvGrpSpPr/>
        <p:nvPr/>
      </p:nvGrpSpPr>
      <p:grpSpPr>
        <a:xfrm>
          <a:off x="0" y="0"/>
          <a:ext cx="0" cy="0"/>
          <a:chOff x="0" y="0"/>
          <a:chExt cx="0" cy="0"/>
        </a:xfrm>
      </p:grpSpPr>
      <p:sp>
        <p:nvSpPr>
          <p:cNvPr id="184" name="Google Shape;184;p20"/>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6EB"/>
                </a:solidFill>
                <a:latin typeface="Oswald"/>
                <a:ea typeface="Oswald"/>
                <a:cs typeface="Oswald"/>
                <a:sym typeface="Oswald"/>
              </a:rPr>
              <a:t>Chronic Kidney Disease (CKD) Detection using Machine Learning</a:t>
            </a:r>
            <a:endParaRPr>
              <a:solidFill>
                <a:srgbClr val="FFF6EB"/>
              </a:solidFill>
              <a:latin typeface="Oswald"/>
              <a:ea typeface="Oswald"/>
              <a:cs typeface="Oswald"/>
              <a:sym typeface="Oswald"/>
            </a:endParaRPr>
          </a:p>
        </p:txBody>
      </p:sp>
      <p:sp>
        <p:nvSpPr>
          <p:cNvPr id="185" name="Google Shape;185;p20"/>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rgbClr val="E6E4E1"/>
                </a:solidFill>
                <a:latin typeface="Merriweather"/>
                <a:ea typeface="Merriweather"/>
                <a:cs typeface="Merriweather"/>
                <a:sym typeface="Merriweather"/>
              </a:rPr>
              <a:t>Chronic kidney disease (CKD) poses a significant healthcare challenge due to its gradual progression and potential complications. Early detection is essential for effective management. This study explores the application of machine learning algorithms for improved CKD detection. We analyze various algorithms, including Support Vector Machine (SVM), Random Forest, Logistic Regression, and Artificial Neural Networks (ANNs), to classify patients with and without CKD based on features like bloodwork, vitals, and demographics. The study discusses the advantages of machine learning in CKD detection, including the potential for early diagnosis, improved accuracy, and risk stratification. We acknowledge the importance of high-quality data, interpretability of models, and generalizability for real-world application</a:t>
            </a:r>
            <a:endParaRPr>
              <a:solidFill>
                <a:srgbClr val="E6E4E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89" name="Shape 189"/>
        <p:cNvGrpSpPr/>
        <p:nvPr/>
      </p:nvGrpSpPr>
      <p:grpSpPr>
        <a:xfrm>
          <a:off x="0" y="0"/>
          <a:ext cx="0" cy="0"/>
          <a:chOff x="0" y="0"/>
          <a:chExt cx="0" cy="0"/>
        </a:xfrm>
      </p:grpSpPr>
      <p:sp>
        <p:nvSpPr>
          <p:cNvPr id="190" name="Google Shape;190;p21"/>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6EB"/>
                </a:solidFill>
                <a:latin typeface="Oswald"/>
                <a:ea typeface="Oswald"/>
                <a:cs typeface="Oswald"/>
                <a:sym typeface="Oswald"/>
              </a:rPr>
              <a:t>Common Machine Learning Algorithms</a:t>
            </a:r>
            <a:endParaRPr>
              <a:solidFill>
                <a:srgbClr val="FFF6EB"/>
              </a:solidFill>
              <a:latin typeface="Oswald"/>
              <a:ea typeface="Oswald"/>
              <a:cs typeface="Oswald"/>
              <a:sym typeface="Oswald"/>
            </a:endParaRPr>
          </a:p>
        </p:txBody>
      </p:sp>
      <p:sp>
        <p:nvSpPr>
          <p:cNvPr id="191" name="Google Shape;191;p21"/>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rgbClr val="E6E4E1"/>
              </a:buClr>
              <a:buSzPts val="1300"/>
              <a:buFont typeface="Merriweather"/>
              <a:buChar char="●"/>
            </a:pPr>
            <a:r>
              <a:rPr lang="en">
                <a:solidFill>
                  <a:srgbClr val="E6E4E1"/>
                </a:solidFill>
                <a:latin typeface="Merriweather"/>
                <a:ea typeface="Merriweather"/>
                <a:cs typeface="Merriweather"/>
                <a:sym typeface="Merriweather"/>
              </a:rPr>
              <a:t>Support Vector Machine (SVM)</a:t>
            </a:r>
            <a:endParaRPr>
              <a:solidFill>
                <a:srgbClr val="E6E4E1"/>
              </a:solidFill>
              <a:latin typeface="Merriweather"/>
              <a:ea typeface="Merriweather"/>
              <a:cs typeface="Merriweather"/>
              <a:sym typeface="Merriweather"/>
            </a:endParaRPr>
          </a:p>
        </p:txBody>
      </p:sp>
      <p:sp>
        <p:nvSpPr>
          <p:cNvPr id="192" name="Google Shape;192;p21"/>
          <p:cNvSpPr txBox="1"/>
          <p:nvPr/>
        </p:nvSpPr>
        <p:spPr>
          <a:xfrm>
            <a:off x="559500" y="3630875"/>
            <a:ext cx="7276500" cy="3849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https://www.kaggle.com/datasets/abhia1999/chronic-kidney-disease/</a:t>
            </a:r>
            <a:r>
              <a:rPr lang="en" sz="1300">
                <a:solidFill>
                  <a:schemeClr val="dk2"/>
                </a:solidFill>
                <a:latin typeface="Calibri"/>
                <a:ea typeface="Calibri"/>
                <a:cs typeface="Calibri"/>
                <a:sym typeface="Calibri"/>
              </a:rPr>
              <a:t>data</a:t>
            </a: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196" name="Shape 196"/>
        <p:cNvGrpSpPr/>
        <p:nvPr/>
      </p:nvGrpSpPr>
      <p:grpSpPr>
        <a:xfrm>
          <a:off x="0" y="0"/>
          <a:ext cx="0" cy="0"/>
          <a:chOff x="0" y="0"/>
          <a:chExt cx="0" cy="0"/>
        </a:xfrm>
      </p:grpSpPr>
      <p:sp>
        <p:nvSpPr>
          <p:cNvPr id="197" name="Google Shape;197;p22"/>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Improved Accuracy: By analyzing larger datasets, machine learning models can potentially achieve higher accuracy in CKD diagnosis compared to traditional methods.</a:t>
            </a:r>
            <a:endParaRPr>
              <a:solidFill>
                <a:srgbClr val="E6E4E1"/>
              </a:solidFill>
              <a:latin typeface="Merriweather"/>
              <a:ea typeface="Merriweather"/>
              <a:cs typeface="Merriweather"/>
              <a:sym typeface="Merriweather"/>
            </a:endParaRPr>
          </a:p>
        </p:txBody>
      </p:sp>
      <p:sp>
        <p:nvSpPr>
          <p:cNvPr id="198" name="Google Shape;198;p22"/>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6EB"/>
                </a:solidFill>
                <a:latin typeface="Oswald"/>
                <a:ea typeface="Oswald"/>
                <a:cs typeface="Oswald"/>
                <a:sym typeface="Oswald"/>
              </a:rPr>
              <a:t>Advantages</a:t>
            </a:r>
            <a:endParaRPr>
              <a:solidFill>
                <a:srgbClr val="FFF6EB"/>
              </a:solidFill>
              <a:latin typeface="Oswald"/>
              <a:ea typeface="Oswald"/>
              <a:cs typeface="Oswald"/>
              <a:sym typeface="Oswald"/>
            </a:endParaRPr>
          </a:p>
        </p:txBody>
      </p:sp>
      <p:sp>
        <p:nvSpPr>
          <p:cNvPr id="199" name="Google Shape;199;p22"/>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E6E4E1"/>
                </a:solidFill>
                <a:latin typeface="Merriweather"/>
                <a:ea typeface="Merriweather"/>
                <a:cs typeface="Merriweather"/>
                <a:sym typeface="Merriweather"/>
              </a:rPr>
              <a:t>Early Detection: Machine learning models can identify patterns in patient data that might be missed by traditional methods, enabling earlier detection of CKD.</a:t>
            </a:r>
            <a:endParaRPr>
              <a:solidFill>
                <a:srgbClr val="E6E4E1"/>
              </a:solidFill>
              <a:latin typeface="Merriweather"/>
              <a:ea typeface="Merriweather"/>
              <a:cs typeface="Merriweather"/>
              <a:sym typeface="Merriweather"/>
            </a:endParaRPr>
          </a:p>
        </p:txBody>
      </p:sp>
      <p:sp>
        <p:nvSpPr>
          <p:cNvPr id="200" name="Google Shape;200;p22"/>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E6E4E1"/>
                </a:solidFill>
                <a:latin typeface="Merriweather"/>
                <a:ea typeface="Merriweather"/>
                <a:cs typeface="Merriweather"/>
                <a:sym typeface="Merriweather"/>
              </a:rPr>
              <a:t>Risk Stratification: Machine learning can help stratify patients based on their risk of developing CKD, allowing for targeted interventions and preventive measures.</a:t>
            </a:r>
            <a:endParaRPr>
              <a:solidFill>
                <a:srgbClr val="E6E4E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04" name="Shape 204"/>
        <p:cNvGrpSpPr/>
        <p:nvPr/>
      </p:nvGrpSpPr>
      <p:grpSpPr>
        <a:xfrm>
          <a:off x="0" y="0"/>
          <a:ext cx="0" cy="0"/>
          <a:chOff x="0" y="0"/>
          <a:chExt cx="0" cy="0"/>
        </a:xfrm>
      </p:grpSpPr>
      <p:sp>
        <p:nvSpPr>
          <p:cNvPr id="205" name="Google Shape;205;p23"/>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6EB"/>
                </a:solidFill>
                <a:latin typeface="Oswald"/>
                <a:ea typeface="Oswald"/>
                <a:cs typeface="Oswald"/>
                <a:sym typeface="Oswald"/>
              </a:rPr>
              <a:t>Considerations</a:t>
            </a:r>
            <a:endParaRPr>
              <a:solidFill>
                <a:srgbClr val="FFF6EB"/>
              </a:solidFill>
              <a:latin typeface="Oswald"/>
              <a:ea typeface="Oswald"/>
              <a:cs typeface="Oswald"/>
              <a:sym typeface="Oswald"/>
            </a:endParaRPr>
          </a:p>
        </p:txBody>
      </p:sp>
      <p:sp>
        <p:nvSpPr>
          <p:cNvPr id="206" name="Google Shape;206;p23"/>
          <p:cNvSpPr txBox="1"/>
          <p:nvPr>
            <p:ph idx="1" type="subTitle"/>
          </p:nvPr>
        </p:nvSpPr>
        <p:spPr>
          <a:xfrm>
            <a:off x="11859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Generalizability: </a:t>
            </a:r>
            <a:endParaRPr>
              <a:solidFill>
                <a:srgbClr val="E6E4E1"/>
              </a:solidFill>
              <a:latin typeface="Merriweather"/>
              <a:ea typeface="Merriweather"/>
              <a:cs typeface="Merriweather"/>
              <a:sym typeface="Merriweather"/>
            </a:endParaRPr>
          </a:p>
        </p:txBody>
      </p:sp>
      <p:sp>
        <p:nvSpPr>
          <p:cNvPr id="207" name="Google Shape;207;p23"/>
          <p:cNvSpPr txBox="1"/>
          <p:nvPr>
            <p:ph idx="3" type="subTitle"/>
          </p:nvPr>
        </p:nvSpPr>
        <p:spPr>
          <a:xfrm>
            <a:off x="11859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Data Quality: The performance of machine learning models heavily relies on the quality and size of the training data.</a:t>
            </a:r>
            <a:endParaRPr>
              <a:solidFill>
                <a:srgbClr val="E6E4E1"/>
              </a:solidFill>
              <a:latin typeface="Merriweather"/>
              <a:ea typeface="Merriweather"/>
              <a:cs typeface="Merriweather"/>
              <a:sym typeface="Merriweather"/>
            </a:endParaRPr>
          </a:p>
        </p:txBody>
      </p:sp>
      <p:sp>
        <p:nvSpPr>
          <p:cNvPr id="208" name="Google Shape;208;p23"/>
          <p:cNvSpPr txBox="1"/>
          <p:nvPr>
            <p:ph idx="4" type="subTitle"/>
          </p:nvPr>
        </p:nvSpPr>
        <p:spPr>
          <a:xfrm>
            <a:off x="1185925" y="37655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Interpretability: While some models offer good accuracy, it can be challenging to understand how they arrive at a specific prediction. This is crucial in the medical field for ensuring trust and transparency.</a:t>
            </a:r>
            <a:endParaRPr>
              <a:solidFill>
                <a:srgbClr val="E6E4E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12" name="Shape 212"/>
        <p:cNvGrpSpPr/>
        <p:nvPr/>
      </p:nvGrpSpPr>
      <p:grpSpPr>
        <a:xfrm>
          <a:off x="0" y="0"/>
          <a:ext cx="0" cy="0"/>
          <a:chOff x="0" y="0"/>
          <a:chExt cx="0" cy="0"/>
        </a:xfrm>
      </p:grpSpPr>
      <p:sp>
        <p:nvSpPr>
          <p:cNvPr id="213" name="Google Shape;213;p24"/>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6EB"/>
                </a:solidFill>
                <a:latin typeface="Oswald"/>
                <a:ea typeface="Oswald"/>
                <a:cs typeface="Oswald"/>
                <a:sym typeface="Oswald"/>
              </a:rPr>
              <a:t>Machine Learning for Chronic Kidney Disease Detection</a:t>
            </a:r>
            <a:endParaRPr>
              <a:solidFill>
                <a:srgbClr val="FFF6EB"/>
              </a:solidFill>
              <a:latin typeface="Oswald"/>
              <a:ea typeface="Oswald"/>
              <a:cs typeface="Oswald"/>
              <a:sym typeface="Oswald"/>
            </a:endParaRPr>
          </a:p>
        </p:txBody>
      </p:sp>
      <p:sp>
        <p:nvSpPr>
          <p:cNvPr id="214" name="Google Shape;214;p24"/>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6E4E1"/>
                </a:solidFill>
                <a:latin typeface="Merriweather"/>
                <a:ea typeface="Merriweather"/>
                <a:cs typeface="Merriweather"/>
                <a:sym typeface="Merriweather"/>
              </a:rPr>
              <a:t>Chronic kidney disease (CKD) is a growing global health concern. Early detection is crucial for effective management and preventing complications. Machine learning (ML) offers a promising approach for improved CKD detection by analyzing vast amounts of patient data and identifying patterns that might be missed by traditional methods. </a:t>
            </a:r>
            <a:endParaRPr/>
          </a:p>
          <a:p>
            <a:pPr indent="0" lvl="0" marL="0" rtl="0" algn="l">
              <a:lnSpc>
                <a:spcPct val="100000"/>
              </a:lnSpc>
              <a:spcBef>
                <a:spcPts val="1200"/>
              </a:spcBef>
              <a:spcAft>
                <a:spcPts val="0"/>
              </a:spcAft>
              <a:buNone/>
            </a:pPr>
            <a:r>
              <a:t/>
            </a:r>
            <a:endParaRPr>
              <a:solidFill>
                <a:srgbClr val="E6E4E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18" name="Shape 218"/>
        <p:cNvGrpSpPr/>
        <p:nvPr/>
      </p:nvGrpSpPr>
      <p:grpSpPr>
        <a:xfrm>
          <a:off x="0" y="0"/>
          <a:ext cx="0" cy="0"/>
          <a:chOff x="0" y="0"/>
          <a:chExt cx="0" cy="0"/>
        </a:xfrm>
      </p:grpSpPr>
      <p:sp>
        <p:nvSpPr>
          <p:cNvPr id="219" name="Google Shape;219;p25"/>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Data Collection: A dataset containing information about patients, including age, gender, medical history (diabetes, hypertension), and laboratory test results (creatinine levels, glomerular filtration rate), is obtained from healthcare records.</a:t>
            </a:r>
            <a:endParaRPr>
              <a:solidFill>
                <a:srgbClr val="E6E4E1"/>
              </a:solidFill>
              <a:latin typeface="Merriweather"/>
              <a:ea typeface="Merriweather"/>
              <a:cs typeface="Merriweather"/>
              <a:sym typeface="Merriweather"/>
            </a:endParaRPr>
          </a:p>
        </p:txBody>
      </p:sp>
      <p:sp>
        <p:nvSpPr>
          <p:cNvPr id="220" name="Google Shape;220;p25"/>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Data Preprocessing: The dataset is cleaned to handle missing values and encoded to prepare it for machine learning models. Numerical features are scaled to ensure uniformity.</a:t>
            </a:r>
            <a:endParaRPr>
              <a:solidFill>
                <a:srgbClr val="E6E4E1"/>
              </a:solidFill>
              <a:latin typeface="Merriweather"/>
              <a:ea typeface="Merriweather"/>
              <a:cs typeface="Merriweather"/>
              <a:sym typeface="Merriweather"/>
            </a:endParaRPr>
          </a:p>
        </p:txBody>
      </p:sp>
      <p:sp>
        <p:nvSpPr>
          <p:cNvPr id="221" name="Google Shape;221;p25"/>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E6E4E1"/>
                </a:solidFill>
                <a:latin typeface="Merriweather"/>
                <a:ea typeface="Merriweather"/>
                <a:cs typeface="Merriweather"/>
                <a:sym typeface="Merriweather"/>
              </a:rPr>
              <a:t>Feature Selection/Engineering: Relevant features are selected based on their importance in predicting CKD. New features may be created based on domain knowledge.</a:t>
            </a:r>
            <a:endParaRPr>
              <a:solidFill>
                <a:srgbClr val="E6E4E1"/>
              </a:solidFill>
              <a:latin typeface="Merriweather"/>
              <a:ea typeface="Merriweather"/>
              <a:cs typeface="Merriweather"/>
              <a:sym typeface="Merriweather"/>
            </a:endParaRPr>
          </a:p>
        </p:txBody>
      </p:sp>
      <p:sp>
        <p:nvSpPr>
          <p:cNvPr id="222" name="Google Shape;222;p25"/>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E6E4E1"/>
                </a:solidFill>
                <a:latin typeface="Merriweather"/>
                <a:ea typeface="Merriweather"/>
                <a:cs typeface="Merriweather"/>
                <a:sym typeface="Merriweather"/>
              </a:rPr>
              <a:t>Model Selection: Several machine learning models, such as Logistic Regression, Random Forest, Support Vector Machines (SVM), and Gradient Boosting Machines (GBM), are considered for CKD prediction.</a:t>
            </a:r>
            <a:endParaRPr>
              <a:solidFill>
                <a:srgbClr val="E6E4E1"/>
              </a:solidFill>
              <a:latin typeface="Merriweather"/>
              <a:ea typeface="Merriweather"/>
              <a:cs typeface="Merriweather"/>
              <a:sym typeface="Merriweather"/>
            </a:endParaRPr>
          </a:p>
        </p:txBody>
      </p:sp>
      <p:sp>
        <p:nvSpPr>
          <p:cNvPr id="223" name="Google Shape;223;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6EB"/>
                </a:solidFill>
                <a:latin typeface="Oswald"/>
                <a:ea typeface="Oswald"/>
                <a:cs typeface="Oswald"/>
                <a:sym typeface="Oswald"/>
              </a:rPr>
              <a:t>Methodology</a:t>
            </a:r>
            <a:endParaRPr>
              <a:solidFill>
                <a:srgbClr val="FFF6EB"/>
              </a:solidFill>
              <a:latin typeface="Oswald"/>
              <a:ea typeface="Oswald"/>
              <a:cs typeface="Oswald"/>
              <a:sym typeface="Oswald"/>
            </a:endParaRPr>
          </a:p>
        </p:txBody>
      </p:sp>
      <p:sp>
        <p:nvSpPr>
          <p:cNvPr id="224" name="Google Shape;224;p25"/>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E6E4E1"/>
                </a:solidFill>
                <a:latin typeface="Merriweather"/>
                <a:ea typeface="Merriweather"/>
                <a:cs typeface="Merriweather"/>
                <a:sym typeface="Merriweather"/>
              </a:rPr>
              <a:t>Model Training: The dataset is split into training and testing sets. The selected models are trained on the training set using cross-validation to optimize performance.</a:t>
            </a:r>
            <a:endParaRPr>
              <a:solidFill>
                <a:srgbClr val="E6E4E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28" name="Shape 228"/>
        <p:cNvGrpSpPr/>
        <p:nvPr/>
      </p:nvGrpSpPr>
      <p:grpSpPr>
        <a:xfrm>
          <a:off x="0" y="0"/>
          <a:ext cx="0" cy="0"/>
          <a:chOff x="0" y="0"/>
          <a:chExt cx="0" cy="0"/>
        </a:xfrm>
      </p:grpSpPr>
      <p:sp>
        <p:nvSpPr>
          <p:cNvPr id="229" name="Google Shape;229;p26"/>
          <p:cNvSpPr txBox="1"/>
          <p:nvPr>
            <p:ph idx="1" type="subTitle"/>
          </p:nvPr>
        </p:nvSpPr>
        <p:spPr>
          <a:xfrm>
            <a:off x="876800" y="1646350"/>
            <a:ext cx="41766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rgbClr val="E6E4E1"/>
              </a:buClr>
              <a:buSzPts val="1300"/>
              <a:buFont typeface="Merriweather"/>
              <a:buChar char="●"/>
            </a:pPr>
            <a:r>
              <a:rPr lang="en">
                <a:solidFill>
                  <a:srgbClr val="E6E4E1"/>
                </a:solidFill>
                <a:latin typeface="Merriweather"/>
                <a:ea typeface="Merriweather"/>
                <a:cs typeface="Merriweather"/>
                <a:sym typeface="Merriweather"/>
              </a:rPr>
              <a:t>Model Evaluation: The trained models are evaluated on the testing set using metrics like accuracy, precision, recall, and F1score to assess their performance in predicting CKD.Hyperparameter Tuning: The hyperparameters of the models are tuned using techniques like grid search or random search to improve their performance.Deployment: The bestperforming model is deployed in a production environment where it can be used to predict CKD in new patient data.</a:t>
            </a:r>
            <a:endParaRPr>
              <a:solidFill>
                <a:srgbClr val="E6E4E1"/>
              </a:solidFill>
              <a:latin typeface="Merriweather"/>
              <a:ea typeface="Merriweather"/>
              <a:cs typeface="Merriweather"/>
              <a:sym typeface="Merriweather"/>
            </a:endParaRPr>
          </a:p>
          <a:p>
            <a:pPr indent="-311150" lvl="0" marL="457200" rtl="0" algn="l">
              <a:lnSpc>
                <a:spcPct val="110000"/>
              </a:lnSpc>
              <a:spcBef>
                <a:spcPts val="0"/>
              </a:spcBef>
              <a:spcAft>
                <a:spcPts val="0"/>
              </a:spcAft>
              <a:buClr>
                <a:srgbClr val="E6E4E1"/>
              </a:buClr>
              <a:buSzPts val="1300"/>
              <a:buFont typeface="Merriweather"/>
              <a:buChar char="●"/>
            </a:pPr>
            <a:r>
              <a:rPr lang="en">
                <a:solidFill>
                  <a:srgbClr val="E6E4E1"/>
                </a:solidFill>
                <a:latin typeface="Merriweather"/>
                <a:ea typeface="Merriweather"/>
                <a:cs typeface="Merriweather"/>
                <a:sym typeface="Merriweather"/>
              </a:rPr>
              <a:t>Monitoring and Maintenance: The deployed model is monitored for performance and updated as needed to maintain its accuracy and relevance.</a:t>
            </a:r>
            <a:endParaRPr>
              <a:solidFill>
                <a:srgbClr val="E6E4E1"/>
              </a:solidFill>
              <a:latin typeface="Merriweather"/>
              <a:ea typeface="Merriweather"/>
              <a:cs typeface="Merriweather"/>
              <a:sym typeface="Merriweather"/>
            </a:endParaRPr>
          </a:p>
        </p:txBody>
      </p:sp>
      <p:sp>
        <p:nvSpPr>
          <p:cNvPr id="230" name="Google Shape;230;p26"/>
          <p:cNvSpPr txBox="1"/>
          <p:nvPr>
            <p:ph type="title"/>
          </p:nvPr>
        </p:nvSpPr>
        <p:spPr>
          <a:xfrm>
            <a:off x="440700" y="650250"/>
            <a:ext cx="2507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6EB"/>
                </a:solidFill>
                <a:latin typeface="Oswald"/>
                <a:ea typeface="Oswald"/>
                <a:cs typeface="Oswald"/>
                <a:sym typeface="Oswald"/>
              </a:rPr>
              <a:t>Model Evaluation</a:t>
            </a:r>
            <a:endParaRPr>
              <a:solidFill>
                <a:srgbClr val="FFF6EB"/>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34" name="Shape 234"/>
        <p:cNvGrpSpPr/>
        <p:nvPr/>
      </p:nvGrpSpPr>
      <p:grpSpPr>
        <a:xfrm>
          <a:off x="0" y="0"/>
          <a:ext cx="0" cy="0"/>
          <a:chOff x="0" y="0"/>
          <a:chExt cx="0" cy="0"/>
        </a:xfrm>
      </p:grpSpPr>
      <p:pic>
        <p:nvPicPr>
          <p:cNvPr id="235" name="Google Shape;235;p27"/>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36" name="Google Shape;236;p2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6EB"/>
                </a:solidFill>
                <a:latin typeface="Oswald"/>
                <a:ea typeface="Oswald"/>
                <a:cs typeface="Oswald"/>
                <a:sym typeface="Oswald"/>
              </a:rPr>
              <a:t>Literature Review</a:t>
            </a:r>
            <a:endParaRPr>
              <a:solidFill>
                <a:srgbClr val="FFF6EB"/>
              </a:solidFill>
              <a:latin typeface="Oswald"/>
              <a:ea typeface="Oswald"/>
              <a:cs typeface="Oswald"/>
              <a:sym typeface="Oswald"/>
            </a:endParaRPr>
          </a:p>
        </p:txBody>
      </p:sp>
      <p:sp>
        <p:nvSpPr>
          <p:cNvPr id="237" name="Google Shape;237;p27"/>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rgbClr val="E6E4E1"/>
              </a:buClr>
              <a:buSzPts val="1300"/>
              <a:buFont typeface="Merriweather"/>
              <a:buChar char="●"/>
            </a:pPr>
            <a:r>
              <a:rPr lang="en">
                <a:solidFill>
                  <a:srgbClr val="E6E4E1"/>
                </a:solidFill>
                <a:latin typeface="Merriweather"/>
                <a:ea typeface="Merriweather"/>
                <a:cs typeface="Merriweather"/>
                <a:sym typeface="Merriweather"/>
              </a:rPr>
              <a:t>Algorithm Performance: Studies report promising results using algorithms like Support Vector Machine (SVM), Random Forest, Logistic Regression, and Artificial Neural Networks (ANNs). Accuracy in CKD prediction often exceeds 0.9 [1, 2, 3].</a:t>
            </a:r>
            <a:endParaRPr>
              <a:solidFill>
                <a:srgbClr val="E6E4E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C1C"/>
        </a:solidFill>
      </p:bgPr>
    </p:bg>
    <p:spTree>
      <p:nvGrpSpPr>
        <p:cNvPr id="241" name="Shape 241"/>
        <p:cNvGrpSpPr/>
        <p:nvPr/>
      </p:nvGrpSpPr>
      <p:grpSpPr>
        <a:xfrm>
          <a:off x="0" y="0"/>
          <a:ext cx="0" cy="0"/>
          <a:chOff x="0" y="0"/>
          <a:chExt cx="0" cy="0"/>
        </a:xfrm>
      </p:grpSpPr>
      <p:sp>
        <p:nvSpPr>
          <p:cNvPr id="242" name="Google Shape;242;p28"/>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6EB"/>
                </a:solidFill>
                <a:latin typeface="Oswald"/>
                <a:ea typeface="Oswald"/>
                <a:cs typeface="Oswald"/>
                <a:sym typeface="Oswald"/>
              </a:rPr>
              <a:t>Thank you. Please feel free to ask any questions. 😄</a:t>
            </a:r>
            <a:endParaRPr>
              <a:solidFill>
                <a:srgbClr val="FFF6EB"/>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