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sldIdLst>
    <p:sldId id="256" r:id="rId2"/>
    <p:sldId id="257" r:id="rId3"/>
    <p:sldId id="259" r:id="rId4"/>
    <p:sldId id="258" r:id="rId5"/>
    <p:sldId id="260" r:id="rId6"/>
    <p:sldId id="261" r:id="rId7"/>
    <p:sldId id="262" r:id="rId8"/>
    <p:sldId id="266" r:id="rId9"/>
    <p:sldId id="267" r:id="rId10"/>
    <p:sldId id="268" r:id="rId11"/>
    <p:sldId id="269"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0655B87-286E-4104-ACB5-BAD98B3E3AB3}">
          <p14:sldIdLst>
            <p14:sldId id="256"/>
            <p14:sldId id="257"/>
            <p14:sldId id="259"/>
            <p14:sldId id="258"/>
            <p14:sldId id="260"/>
            <p14:sldId id="261"/>
            <p14:sldId id="262"/>
            <p14:sldId id="266"/>
            <p14:sldId id="267"/>
            <p14:sldId id="268"/>
            <p14:sldId id="269"/>
            <p14:sldId id="264"/>
            <p14:sldId id="265"/>
          </p14:sldIdLst>
        </p14:section>
        <p14:section name="Untitled Section" id="{74EF8D13-BF29-4C43-9D78-A9BA41E9C63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013575-CAA8-4D5A-99BF-ABF593EE7B6C}" type="datetimeFigureOut">
              <a:rPr lang="en-IN" smtClean="0"/>
              <a:t>28-03-2023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E6B0ED-A07C-47A4-902B-EC6601A30D6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7378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013575-CAA8-4D5A-99BF-ABF593EE7B6C}" type="datetimeFigureOut">
              <a:rPr lang="en-IN" smtClean="0"/>
              <a:t>28-03-2023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E6B0ED-A07C-47A4-902B-EC6601A30D69}" type="slidenum">
              <a:rPr lang="en-IN" smtClean="0"/>
              <a:t>‹#›</a:t>
            </a:fld>
            <a:endParaRPr lang="en-IN"/>
          </a:p>
        </p:txBody>
      </p:sp>
    </p:spTree>
    <p:extLst>
      <p:ext uri="{BB962C8B-B14F-4D97-AF65-F5344CB8AC3E}">
        <p14:creationId xmlns:p14="http://schemas.microsoft.com/office/powerpoint/2010/main" val="2989794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013575-CAA8-4D5A-99BF-ABF593EE7B6C}" type="datetimeFigureOut">
              <a:rPr lang="en-IN" smtClean="0"/>
              <a:t>28-03-2023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E6B0ED-A07C-47A4-902B-EC6601A30D69}" type="slidenum">
              <a:rPr lang="en-IN" smtClean="0"/>
              <a:t>‹#›</a:t>
            </a:fld>
            <a:endParaRPr lang="en-IN"/>
          </a:p>
        </p:txBody>
      </p:sp>
    </p:spTree>
    <p:extLst>
      <p:ext uri="{BB962C8B-B14F-4D97-AF65-F5344CB8AC3E}">
        <p14:creationId xmlns:p14="http://schemas.microsoft.com/office/powerpoint/2010/main" val="123578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013575-CAA8-4D5A-99BF-ABF593EE7B6C}" type="datetimeFigureOut">
              <a:rPr lang="en-IN" smtClean="0"/>
              <a:t>28-03-2023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E6B0ED-A07C-47A4-902B-EC6601A30D69}" type="slidenum">
              <a:rPr lang="en-IN" smtClean="0"/>
              <a:t>‹#›</a:t>
            </a:fld>
            <a:endParaRPr lang="en-IN"/>
          </a:p>
        </p:txBody>
      </p:sp>
    </p:spTree>
    <p:extLst>
      <p:ext uri="{BB962C8B-B14F-4D97-AF65-F5344CB8AC3E}">
        <p14:creationId xmlns:p14="http://schemas.microsoft.com/office/powerpoint/2010/main" val="2627854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013575-CAA8-4D5A-99BF-ABF593EE7B6C}" type="datetimeFigureOut">
              <a:rPr lang="en-IN" smtClean="0"/>
              <a:t>28-03-2023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E6B0ED-A07C-47A4-902B-EC6601A30D6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9345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013575-CAA8-4D5A-99BF-ABF593EE7B6C}" type="datetimeFigureOut">
              <a:rPr lang="en-IN" smtClean="0"/>
              <a:t>28-03-2023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E6B0ED-A07C-47A4-902B-EC6601A30D69}" type="slidenum">
              <a:rPr lang="en-IN" smtClean="0"/>
              <a:t>‹#›</a:t>
            </a:fld>
            <a:endParaRPr lang="en-IN"/>
          </a:p>
        </p:txBody>
      </p:sp>
    </p:spTree>
    <p:extLst>
      <p:ext uri="{BB962C8B-B14F-4D97-AF65-F5344CB8AC3E}">
        <p14:creationId xmlns:p14="http://schemas.microsoft.com/office/powerpoint/2010/main" val="1433521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013575-CAA8-4D5A-99BF-ABF593EE7B6C}" type="datetimeFigureOut">
              <a:rPr lang="en-IN" smtClean="0"/>
              <a:t>28-03-2023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E6B0ED-A07C-47A4-902B-EC6601A30D69}" type="slidenum">
              <a:rPr lang="en-IN" smtClean="0"/>
              <a:t>‹#›</a:t>
            </a:fld>
            <a:endParaRPr lang="en-IN"/>
          </a:p>
        </p:txBody>
      </p:sp>
    </p:spTree>
    <p:extLst>
      <p:ext uri="{BB962C8B-B14F-4D97-AF65-F5344CB8AC3E}">
        <p14:creationId xmlns:p14="http://schemas.microsoft.com/office/powerpoint/2010/main" val="4190369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013575-CAA8-4D5A-99BF-ABF593EE7B6C}" type="datetimeFigureOut">
              <a:rPr lang="en-IN" smtClean="0"/>
              <a:t>28-03-2023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E6B0ED-A07C-47A4-902B-EC6601A30D69}" type="slidenum">
              <a:rPr lang="en-IN" smtClean="0"/>
              <a:t>‹#›</a:t>
            </a:fld>
            <a:endParaRPr lang="en-IN"/>
          </a:p>
        </p:txBody>
      </p:sp>
    </p:spTree>
    <p:extLst>
      <p:ext uri="{BB962C8B-B14F-4D97-AF65-F5344CB8AC3E}">
        <p14:creationId xmlns:p14="http://schemas.microsoft.com/office/powerpoint/2010/main" val="4080198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1013575-CAA8-4D5A-99BF-ABF593EE7B6C}" type="datetimeFigureOut">
              <a:rPr lang="en-IN" smtClean="0"/>
              <a:t>28-03-2023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DE6B0ED-A07C-47A4-902B-EC6601A30D69}" type="slidenum">
              <a:rPr lang="en-IN" smtClean="0"/>
              <a:t>‹#›</a:t>
            </a:fld>
            <a:endParaRPr lang="en-IN"/>
          </a:p>
        </p:txBody>
      </p:sp>
    </p:spTree>
    <p:extLst>
      <p:ext uri="{BB962C8B-B14F-4D97-AF65-F5344CB8AC3E}">
        <p14:creationId xmlns:p14="http://schemas.microsoft.com/office/powerpoint/2010/main" val="3479652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1013575-CAA8-4D5A-99BF-ABF593EE7B6C}" type="datetimeFigureOut">
              <a:rPr lang="en-IN" smtClean="0"/>
              <a:t>28-03-2023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DE6B0ED-A07C-47A4-902B-EC6601A30D69}" type="slidenum">
              <a:rPr lang="en-IN" smtClean="0"/>
              <a:t>‹#›</a:t>
            </a:fld>
            <a:endParaRPr lang="en-IN"/>
          </a:p>
        </p:txBody>
      </p:sp>
    </p:spTree>
    <p:extLst>
      <p:ext uri="{BB962C8B-B14F-4D97-AF65-F5344CB8AC3E}">
        <p14:creationId xmlns:p14="http://schemas.microsoft.com/office/powerpoint/2010/main" val="3866872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013575-CAA8-4D5A-99BF-ABF593EE7B6C}" type="datetimeFigureOut">
              <a:rPr lang="en-IN" smtClean="0"/>
              <a:t>28-03-2023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E6B0ED-A07C-47A4-902B-EC6601A30D69}" type="slidenum">
              <a:rPr lang="en-IN" smtClean="0"/>
              <a:t>‹#›</a:t>
            </a:fld>
            <a:endParaRPr lang="en-IN"/>
          </a:p>
        </p:txBody>
      </p:sp>
    </p:spTree>
    <p:extLst>
      <p:ext uri="{BB962C8B-B14F-4D97-AF65-F5344CB8AC3E}">
        <p14:creationId xmlns:p14="http://schemas.microsoft.com/office/powerpoint/2010/main" val="1108499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1013575-CAA8-4D5A-99BF-ABF593EE7B6C}" type="datetimeFigureOut">
              <a:rPr lang="en-IN" smtClean="0"/>
              <a:t>28-03-2023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DE6B0ED-A07C-47A4-902B-EC6601A30D69}"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43276"/>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php.net/docs.php" TargetMode="External"/><Relationship Id="rId2" Type="http://schemas.openxmlformats.org/officeDocument/2006/relationships/hyperlink" Target="https://dev.mysql.com/doc/" TargetMode="External"/><Relationship Id="rId1" Type="http://schemas.openxmlformats.org/officeDocument/2006/relationships/slideLayout" Target="../slideLayouts/slideLayout2.xml"/><Relationship Id="rId6" Type="http://schemas.openxmlformats.org/officeDocument/2006/relationships/hyperlink" Target="http://nbtc.naco.gov.in/" TargetMode="External"/><Relationship Id="rId5" Type="http://schemas.openxmlformats.org/officeDocument/2006/relationships/hyperlink" Target="http://www.eraktosh.in/" TargetMode="External"/><Relationship Id="rId4" Type="http://schemas.openxmlformats.org/officeDocument/2006/relationships/hyperlink" Target="http://www.w3school.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39715-8D9F-D33A-F69F-9401E52954E1}"/>
              </a:ext>
            </a:extLst>
          </p:cNvPr>
          <p:cNvSpPr>
            <a:spLocks noGrp="1"/>
          </p:cNvSpPr>
          <p:nvPr>
            <p:ph type="ctrTitle"/>
          </p:nvPr>
        </p:nvSpPr>
        <p:spPr/>
        <p:txBody>
          <a:bodyPr>
            <a:normAutofit/>
          </a:bodyPr>
          <a:lstStyle/>
          <a:p>
            <a:r>
              <a:rPr lang="en-IN" dirty="0"/>
              <a:t>Blood Bank &amp; Donor Management System</a:t>
            </a:r>
          </a:p>
        </p:txBody>
      </p:sp>
      <p:sp>
        <p:nvSpPr>
          <p:cNvPr id="3" name="Subtitle 2">
            <a:extLst>
              <a:ext uri="{FF2B5EF4-FFF2-40B4-BE49-F238E27FC236}">
                <a16:creationId xmlns:a16="http://schemas.microsoft.com/office/drawing/2014/main" id="{7121E723-A6B5-B742-B28F-442FF999F951}"/>
              </a:ext>
            </a:extLst>
          </p:cNvPr>
          <p:cNvSpPr>
            <a:spLocks noGrp="1"/>
          </p:cNvSpPr>
          <p:nvPr>
            <p:ph type="subTitle" idx="1"/>
          </p:nvPr>
        </p:nvSpPr>
        <p:spPr>
          <a:xfrm>
            <a:off x="1507067" y="5172636"/>
            <a:ext cx="4460596" cy="1274508"/>
          </a:xfrm>
        </p:spPr>
        <p:txBody>
          <a:bodyPr>
            <a:normAutofit/>
          </a:bodyPr>
          <a:lstStyle/>
          <a:p>
            <a:pPr algn="l"/>
            <a:r>
              <a:rPr lang="en-IN" sz="1400" i="1" dirty="0"/>
              <a:t>Pranav </a:t>
            </a:r>
            <a:r>
              <a:rPr lang="en-IN" sz="1400" i="1" dirty="0" err="1"/>
              <a:t>tatavarthy</a:t>
            </a:r>
            <a:r>
              <a:rPr lang="en-IN" sz="1400" i="1" dirty="0"/>
              <a:t> (ra2011031010011).</a:t>
            </a:r>
          </a:p>
          <a:p>
            <a:pPr algn="l"/>
            <a:r>
              <a:rPr lang="en-IN" sz="1400" i="1" dirty="0"/>
              <a:t>Prithvi SINGH KIRAR (RA2011031010023).</a:t>
            </a:r>
          </a:p>
          <a:p>
            <a:pPr algn="l"/>
            <a:r>
              <a:rPr lang="en-IN" sz="1400" i="1" dirty="0" err="1"/>
              <a:t>Arghya</a:t>
            </a:r>
            <a:r>
              <a:rPr lang="en-IN" sz="1400" i="1" dirty="0"/>
              <a:t> </a:t>
            </a:r>
            <a:r>
              <a:rPr lang="en-IN" sz="1400" i="1" dirty="0" err="1"/>
              <a:t>Pahar</a:t>
            </a:r>
            <a:r>
              <a:rPr lang="en-IN" sz="1400" i="1" dirty="0"/>
              <a:t> (RA2011031010029).</a:t>
            </a:r>
          </a:p>
          <a:p>
            <a:pPr algn="l"/>
            <a:endParaRPr lang="en-IN" sz="1400" i="1" dirty="0"/>
          </a:p>
        </p:txBody>
      </p:sp>
    </p:spTree>
    <p:extLst>
      <p:ext uri="{BB962C8B-B14F-4D97-AF65-F5344CB8AC3E}">
        <p14:creationId xmlns:p14="http://schemas.microsoft.com/office/powerpoint/2010/main" val="2133942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DFD11-3F10-B053-4F0F-BE0C74C99A4E}"/>
              </a:ext>
            </a:extLst>
          </p:cNvPr>
          <p:cNvSpPr>
            <a:spLocks noGrp="1"/>
          </p:cNvSpPr>
          <p:nvPr>
            <p:ph type="title"/>
          </p:nvPr>
        </p:nvSpPr>
        <p:spPr/>
        <p:txBody>
          <a:bodyPr/>
          <a:lstStyle/>
          <a:p>
            <a:r>
              <a:rPr lang="en-IN" dirty="0"/>
              <a:t>Screenshots Of UI</a:t>
            </a:r>
          </a:p>
        </p:txBody>
      </p:sp>
      <p:pic>
        <p:nvPicPr>
          <p:cNvPr id="5" name="Content Placeholder 4">
            <a:extLst>
              <a:ext uri="{FF2B5EF4-FFF2-40B4-BE49-F238E27FC236}">
                <a16:creationId xmlns:a16="http://schemas.microsoft.com/office/drawing/2014/main" id="{030BA28F-87EB-2755-40EA-23D6DC23A6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4749" y="1846263"/>
            <a:ext cx="2261016" cy="4022725"/>
          </a:xfrm>
        </p:spPr>
      </p:pic>
      <p:pic>
        <p:nvPicPr>
          <p:cNvPr id="7" name="Picture 6">
            <a:extLst>
              <a:ext uri="{FF2B5EF4-FFF2-40B4-BE49-F238E27FC236}">
                <a16:creationId xmlns:a16="http://schemas.microsoft.com/office/drawing/2014/main" id="{57884271-E884-887C-D95E-DFAEBF3886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066" y="1846262"/>
            <a:ext cx="2365448" cy="4022726"/>
          </a:xfrm>
          <a:prstGeom prst="rect">
            <a:avLst/>
          </a:prstGeom>
        </p:spPr>
      </p:pic>
    </p:spTree>
    <p:extLst>
      <p:ext uri="{BB962C8B-B14F-4D97-AF65-F5344CB8AC3E}">
        <p14:creationId xmlns:p14="http://schemas.microsoft.com/office/powerpoint/2010/main" val="2912570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AC6B4-4A28-D517-2186-FC9EFA68073D}"/>
              </a:ext>
            </a:extLst>
          </p:cNvPr>
          <p:cNvSpPr>
            <a:spLocks noGrp="1"/>
          </p:cNvSpPr>
          <p:nvPr>
            <p:ph type="title"/>
          </p:nvPr>
        </p:nvSpPr>
        <p:spPr/>
        <p:txBody>
          <a:bodyPr/>
          <a:lstStyle/>
          <a:p>
            <a:r>
              <a:rPr lang="en-IN" dirty="0"/>
              <a:t>Backend </a:t>
            </a:r>
            <a:r>
              <a:rPr lang="en-IN" dirty="0" err="1"/>
              <a:t>TechStack</a:t>
            </a:r>
            <a:endParaRPr lang="en-IN" dirty="0"/>
          </a:p>
        </p:txBody>
      </p:sp>
      <p:sp>
        <p:nvSpPr>
          <p:cNvPr id="3" name="Content Placeholder 2">
            <a:extLst>
              <a:ext uri="{FF2B5EF4-FFF2-40B4-BE49-F238E27FC236}">
                <a16:creationId xmlns:a16="http://schemas.microsoft.com/office/drawing/2014/main" id="{2E723314-9C62-7740-FBFE-45202619D2FD}"/>
              </a:ext>
            </a:extLst>
          </p:cNvPr>
          <p:cNvSpPr>
            <a:spLocks noGrp="1"/>
          </p:cNvSpPr>
          <p:nvPr>
            <p:ph idx="1"/>
          </p:nvPr>
        </p:nvSpPr>
        <p:spPr/>
        <p:txBody>
          <a:bodyPr/>
          <a:lstStyle/>
          <a:p>
            <a:pPr>
              <a:buFont typeface="Wingdings" panose="05000000000000000000" pitchFamily="2" charset="2"/>
              <a:buChar char="v"/>
            </a:pPr>
            <a:r>
              <a:rPr lang="en-IN" dirty="0"/>
              <a:t>NodeJS</a:t>
            </a:r>
          </a:p>
          <a:p>
            <a:pPr marL="0" indent="0">
              <a:buNone/>
            </a:pPr>
            <a:r>
              <a:rPr lang="en-IN" dirty="0"/>
              <a:t>      </a:t>
            </a:r>
            <a:r>
              <a:rPr lang="en-IN" dirty="0">
                <a:sym typeface="Wingdings" panose="05000000000000000000" pitchFamily="2" charset="2"/>
              </a:rPr>
              <a:t> </a:t>
            </a:r>
            <a:r>
              <a:rPr lang="en-IN" dirty="0" err="1">
                <a:sym typeface="Wingdings" panose="05000000000000000000" pitchFamily="2" charset="2"/>
              </a:rPr>
              <a:t>Javascript</a:t>
            </a:r>
            <a:r>
              <a:rPr lang="en-IN" dirty="0">
                <a:sym typeface="Wingdings" panose="05000000000000000000" pitchFamily="2" charset="2"/>
              </a:rPr>
              <a:t> library used for designing routes for </a:t>
            </a:r>
            <a:r>
              <a:rPr lang="en-IN" dirty="0" err="1">
                <a:sym typeface="Wingdings" panose="05000000000000000000" pitchFamily="2" charset="2"/>
              </a:rPr>
              <a:t>api</a:t>
            </a:r>
            <a:r>
              <a:rPr lang="en-IN" dirty="0">
                <a:sym typeface="Wingdings" panose="05000000000000000000" pitchFamily="2" charset="2"/>
              </a:rPr>
              <a:t> calls.</a:t>
            </a:r>
          </a:p>
          <a:p>
            <a:pPr>
              <a:buFont typeface="Wingdings" panose="05000000000000000000" pitchFamily="2" charset="2"/>
              <a:buChar char="v"/>
            </a:pPr>
            <a:r>
              <a:rPr lang="en-IN" dirty="0">
                <a:sym typeface="Wingdings" panose="05000000000000000000" pitchFamily="2" charset="2"/>
              </a:rPr>
              <a:t>Firebase</a:t>
            </a:r>
          </a:p>
          <a:p>
            <a:pPr marL="0" indent="0">
              <a:buNone/>
            </a:pPr>
            <a:r>
              <a:rPr lang="en-IN" dirty="0">
                <a:sym typeface="Wingdings" panose="05000000000000000000" pitchFamily="2" charset="2"/>
              </a:rPr>
              <a:t>      Used as Database Storage</a:t>
            </a:r>
          </a:p>
          <a:p>
            <a:pPr marL="0" indent="0">
              <a:buNone/>
            </a:pPr>
            <a:endParaRPr lang="en-IN" dirty="0">
              <a:sym typeface="Wingdings" panose="05000000000000000000" pitchFamily="2" charset="2"/>
            </a:endParaRPr>
          </a:p>
          <a:p>
            <a:pPr marL="0" indent="0">
              <a:buNone/>
            </a:pPr>
            <a:endParaRPr lang="en-IN" dirty="0">
              <a:sym typeface="Wingdings" panose="05000000000000000000" pitchFamily="2" charset="2"/>
            </a:endParaRPr>
          </a:p>
          <a:p>
            <a:pPr marL="0" indent="0">
              <a:buNone/>
            </a:pPr>
            <a:endParaRPr lang="en-IN" dirty="0">
              <a:sym typeface="Wingdings" panose="05000000000000000000" pitchFamily="2" charset="2"/>
            </a:endParaRPr>
          </a:p>
          <a:p>
            <a:pPr marL="0" indent="0">
              <a:buNone/>
            </a:pPr>
            <a:endParaRPr lang="en-IN" dirty="0"/>
          </a:p>
        </p:txBody>
      </p:sp>
    </p:spTree>
    <p:extLst>
      <p:ext uri="{BB962C8B-B14F-4D97-AF65-F5344CB8AC3E}">
        <p14:creationId xmlns:p14="http://schemas.microsoft.com/office/powerpoint/2010/main" val="3300672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9608E-5001-70B1-0D53-5EA31990896D}"/>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58AAFA0C-ADE5-4EC4-E31C-81EFCFAC9F13}"/>
              </a:ext>
            </a:extLst>
          </p:cNvPr>
          <p:cNvSpPr>
            <a:spLocks noGrp="1"/>
          </p:cNvSpPr>
          <p:nvPr>
            <p:ph idx="1"/>
          </p:nvPr>
        </p:nvSpPr>
        <p:spPr/>
        <p:txBody>
          <a:bodyPr/>
          <a:lstStyle/>
          <a:p>
            <a:r>
              <a:rPr lang="en-IN" dirty="0">
                <a:hlinkClick r:id="rId2"/>
              </a:rPr>
              <a:t>https://dev.mysql.com/doc/</a:t>
            </a:r>
            <a:endParaRPr lang="en-IN" dirty="0"/>
          </a:p>
          <a:p>
            <a:r>
              <a:rPr lang="en-IN" dirty="0">
                <a:hlinkClick r:id="rId3"/>
              </a:rPr>
              <a:t>https://www.php.net/docs.php</a:t>
            </a:r>
            <a:endParaRPr lang="en-IN" dirty="0"/>
          </a:p>
          <a:p>
            <a:r>
              <a:rPr lang="en-IN" dirty="0">
                <a:hlinkClick r:id="rId4"/>
              </a:rPr>
              <a:t>www.w3school.com</a:t>
            </a:r>
            <a:endParaRPr lang="en-IN" dirty="0"/>
          </a:p>
          <a:p>
            <a:r>
              <a:rPr lang="en-IN" dirty="0">
                <a:hlinkClick r:id="rId5"/>
              </a:rPr>
              <a:t>www.eraktosh.in</a:t>
            </a:r>
            <a:endParaRPr lang="en-IN" dirty="0"/>
          </a:p>
          <a:p>
            <a:r>
              <a:rPr lang="en-IN" dirty="0">
                <a:hlinkClick r:id="rId6"/>
              </a:rPr>
              <a:t>http://nbtc.naco.gov.in/</a:t>
            </a:r>
            <a:endParaRPr lang="en-IN" dirty="0"/>
          </a:p>
          <a:p>
            <a:pPr marL="0" indent="0">
              <a:buNone/>
            </a:pPr>
            <a:endParaRPr lang="en-IN" dirty="0"/>
          </a:p>
          <a:p>
            <a:endParaRPr lang="en-IN" dirty="0"/>
          </a:p>
        </p:txBody>
      </p:sp>
    </p:spTree>
    <p:extLst>
      <p:ext uri="{BB962C8B-B14F-4D97-AF65-F5344CB8AC3E}">
        <p14:creationId xmlns:p14="http://schemas.microsoft.com/office/powerpoint/2010/main" val="4081213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71B38-23A7-AB43-B457-358EC9BAB147}"/>
              </a:ext>
            </a:extLst>
          </p:cNvPr>
          <p:cNvSpPr>
            <a:spLocks noGrp="1"/>
          </p:cNvSpPr>
          <p:nvPr>
            <p:ph type="title"/>
          </p:nvPr>
        </p:nvSpPr>
        <p:spPr>
          <a:xfrm>
            <a:off x="1797666" y="2768600"/>
            <a:ext cx="8596668" cy="1320800"/>
          </a:xfrm>
        </p:spPr>
        <p:txBody>
          <a:bodyPr>
            <a:normAutofit/>
          </a:bodyPr>
          <a:lstStyle/>
          <a:p>
            <a:pPr algn="ctr"/>
            <a:r>
              <a:rPr lang="en-IN" sz="6600" dirty="0"/>
              <a:t>Thank you.</a:t>
            </a:r>
          </a:p>
        </p:txBody>
      </p:sp>
    </p:spTree>
    <p:extLst>
      <p:ext uri="{BB962C8B-B14F-4D97-AF65-F5344CB8AC3E}">
        <p14:creationId xmlns:p14="http://schemas.microsoft.com/office/powerpoint/2010/main" val="3658064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BDD0F-2B7A-EC97-7973-55FAFC111224}"/>
              </a:ext>
            </a:extLst>
          </p:cNvPr>
          <p:cNvSpPr>
            <a:spLocks noGrp="1"/>
          </p:cNvSpPr>
          <p:nvPr>
            <p:ph type="title"/>
          </p:nvPr>
        </p:nvSpPr>
        <p:spPr>
          <a:xfrm>
            <a:off x="677333" y="419926"/>
            <a:ext cx="8596668" cy="737937"/>
          </a:xfrm>
        </p:spPr>
        <p:txBody>
          <a:bodyPr>
            <a:normAutofit/>
          </a:bodyPr>
          <a:lstStyle/>
          <a:p>
            <a:r>
              <a:rPr lang="en-IN" dirty="0"/>
              <a:t>Abstract</a:t>
            </a:r>
          </a:p>
        </p:txBody>
      </p:sp>
      <p:sp>
        <p:nvSpPr>
          <p:cNvPr id="3" name="Content Placeholder 2">
            <a:extLst>
              <a:ext uri="{FF2B5EF4-FFF2-40B4-BE49-F238E27FC236}">
                <a16:creationId xmlns:a16="http://schemas.microsoft.com/office/drawing/2014/main" id="{0A158D2D-B475-1D36-291D-4CA001CB037E}"/>
              </a:ext>
            </a:extLst>
          </p:cNvPr>
          <p:cNvSpPr>
            <a:spLocks noGrp="1"/>
          </p:cNvSpPr>
          <p:nvPr>
            <p:ph idx="1"/>
          </p:nvPr>
        </p:nvSpPr>
        <p:spPr>
          <a:xfrm>
            <a:off x="573741" y="1030941"/>
            <a:ext cx="10559480" cy="5217459"/>
          </a:xfrm>
        </p:spPr>
        <p:txBody>
          <a:bodyPr>
            <a:normAutofit fontScale="85000" lnSpcReduction="10000"/>
          </a:bodyPr>
          <a:lstStyle/>
          <a:p>
            <a:pPr algn="just">
              <a:lnSpc>
                <a:spcPct val="150000"/>
              </a:lnSpc>
              <a:spcBef>
                <a:spcPts val="600"/>
              </a:spcBef>
              <a:spcAft>
                <a:spcPts val="600"/>
              </a:spcAft>
            </a:pPr>
            <a:r>
              <a:rPr lang="en-US" sz="1900" b="0" dirty="0">
                <a:effectLst/>
                <a:latin typeface="Times New Roman" panose="02020603050405020304" pitchFamily="18" charset="0"/>
                <a:ea typeface="Times New Roman" panose="02020603050405020304" pitchFamily="18" charset="0"/>
              </a:rPr>
              <a:t>The numbers of persons who are in need of blood are increasing in large number day by day. In order to help people who are in need of blood, the Online Blood Bank can be used effectively for getting the details of blood donors having the same blood group and within the same city. With the help of Online Blood Bank people who are having the thought of donating blood gets registered in Online Blood Bank giving his total details.</a:t>
            </a:r>
            <a:endParaRPr lang="en-IN" sz="1900" b="1" dirty="0">
              <a:effectLst>
                <a:outerShdw blurRad="50800" dist="38100" algn="tr" rotWithShape="0">
                  <a:prstClr val="black">
                    <a:alpha val="40000"/>
                  </a:prstClr>
                </a:outerShdw>
              </a:effectLst>
              <a:latin typeface="Times New Roman" panose="02020603050405020304" pitchFamily="18" charset="0"/>
              <a:ea typeface="Times New Roman" panose="02020603050405020304" pitchFamily="18" charset="0"/>
            </a:endParaRPr>
          </a:p>
          <a:p>
            <a:pPr algn="just">
              <a:lnSpc>
                <a:spcPct val="150000"/>
              </a:lnSpc>
              <a:spcBef>
                <a:spcPts val="600"/>
              </a:spcBef>
              <a:spcAft>
                <a:spcPts val="600"/>
              </a:spcAft>
            </a:pPr>
            <a:r>
              <a:rPr lang="en-US" sz="1900" b="0" dirty="0">
                <a:effectLst/>
                <a:latin typeface="Times New Roman" panose="02020603050405020304" pitchFamily="18" charset="0"/>
                <a:ea typeface="Times New Roman" panose="02020603050405020304" pitchFamily="18" charset="0"/>
              </a:rPr>
              <a:t>The site also helps people who are in need of blood by giving the details of the donors by searching, if at all there are no donors having the same group and within their own city they will be given the addresses with phone numbers of some contact persons in major cities who represent a club or an organization with free of cost.  </a:t>
            </a:r>
            <a:endParaRPr lang="en-IN" sz="1900" b="1" dirty="0">
              <a:effectLst>
                <a:outerShdw blurRad="50800" dist="38100" algn="tr" rotWithShape="0">
                  <a:prstClr val="black">
                    <a:alpha val="40000"/>
                  </a:prstClr>
                </a:outerShdw>
              </a:effectLst>
              <a:latin typeface="Times New Roman" panose="02020603050405020304" pitchFamily="18" charset="0"/>
              <a:ea typeface="Times New Roman" panose="02020603050405020304" pitchFamily="18" charset="0"/>
            </a:endParaRPr>
          </a:p>
          <a:p>
            <a:pPr algn="just">
              <a:lnSpc>
                <a:spcPct val="150000"/>
              </a:lnSpc>
              <a:spcBef>
                <a:spcPts val="600"/>
              </a:spcBef>
              <a:spcAft>
                <a:spcPts val="600"/>
              </a:spcAft>
            </a:pPr>
            <a:r>
              <a:rPr lang="en-US" sz="1900" b="1" dirty="0">
                <a:effectLst/>
                <a:latin typeface="Times New Roman" panose="02020603050405020304" pitchFamily="18" charset="0"/>
                <a:ea typeface="Times New Roman" panose="02020603050405020304" pitchFamily="18" charset="0"/>
              </a:rPr>
              <a:t>The present project elucidates the following features. </a:t>
            </a:r>
            <a:endParaRPr lang="en-IN" sz="1900" b="1" dirty="0">
              <a:effectLst>
                <a:outerShdw blurRad="50800" dist="38100" algn="tr" rotWithShape="0">
                  <a:prstClr val="black">
                    <a:alpha val="40000"/>
                  </a:prstClr>
                </a:outerShdw>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600"/>
              </a:spcBef>
              <a:spcAft>
                <a:spcPts val="600"/>
              </a:spcAft>
              <a:buSzPts val="800"/>
              <a:buFont typeface="Wingdings" panose="05000000000000000000" pitchFamily="2" charset="2"/>
              <a:buChar char=""/>
              <a:tabLst>
                <a:tab pos="914400" algn="l"/>
              </a:tabLst>
            </a:pPr>
            <a:r>
              <a:rPr lang="en-US" sz="1900" b="0" dirty="0">
                <a:effectLst/>
                <a:latin typeface="Times New Roman" panose="02020603050405020304" pitchFamily="18" charset="0"/>
                <a:ea typeface="Times New Roman" panose="02020603050405020304" pitchFamily="18" charset="0"/>
              </a:rPr>
              <a:t> Registering the Donors</a:t>
            </a:r>
            <a:endParaRPr lang="en-IN" sz="1900" b="1"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600"/>
              </a:spcBef>
              <a:spcAft>
                <a:spcPts val="600"/>
              </a:spcAft>
              <a:buSzPts val="800"/>
              <a:buFont typeface="Wingdings" panose="05000000000000000000" pitchFamily="2" charset="2"/>
              <a:buChar char=""/>
              <a:tabLst>
                <a:tab pos="914400" algn="l"/>
              </a:tabLst>
            </a:pPr>
            <a:r>
              <a:rPr lang="en-US" sz="1900" b="0" dirty="0">
                <a:effectLst/>
                <a:latin typeface="Times New Roman" panose="02020603050405020304" pitchFamily="18" charset="0"/>
                <a:ea typeface="Times New Roman" panose="02020603050405020304" pitchFamily="18" charset="0"/>
              </a:rPr>
              <a:t> Modification of Donor Information</a:t>
            </a:r>
            <a:endParaRPr lang="en-IN" sz="1900" b="1"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600"/>
              </a:spcBef>
              <a:spcAft>
                <a:spcPts val="600"/>
              </a:spcAft>
              <a:buSzPts val="800"/>
              <a:buFont typeface="Wingdings" panose="05000000000000000000" pitchFamily="2" charset="2"/>
              <a:buChar char=""/>
              <a:tabLst>
                <a:tab pos="914400" algn="l"/>
              </a:tabLst>
            </a:pPr>
            <a:r>
              <a:rPr lang="en-US" sz="1900" b="0" dirty="0">
                <a:effectLst/>
                <a:latin typeface="Times New Roman" panose="02020603050405020304" pitchFamily="18" charset="0"/>
                <a:ea typeface="Times New Roman" panose="02020603050405020304" pitchFamily="18" charset="0"/>
              </a:rPr>
              <a:t> Searching a Donor</a:t>
            </a:r>
            <a:endParaRPr lang="en-IN" sz="1900" b="1"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600"/>
              </a:spcBef>
              <a:spcAft>
                <a:spcPts val="600"/>
              </a:spcAft>
              <a:buSzPts val="800"/>
              <a:buFont typeface="Wingdings" panose="05000000000000000000" pitchFamily="2" charset="2"/>
              <a:buChar char=""/>
              <a:tabLst>
                <a:tab pos="914400" algn="l"/>
              </a:tabLst>
            </a:pPr>
            <a:r>
              <a:rPr lang="en-US" sz="1900" b="0" dirty="0">
                <a:effectLst/>
                <a:latin typeface="Times New Roman" panose="02020603050405020304" pitchFamily="18" charset="0"/>
                <a:ea typeface="Times New Roman" panose="02020603050405020304" pitchFamily="18" charset="0"/>
              </a:rPr>
              <a:t> Life Saving Contacts (in major cities)</a:t>
            </a:r>
            <a:endParaRPr lang="en-IN" sz="1900" b="1"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590997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37BAB-AE6D-3BD5-0E04-C51960D91BC6}"/>
              </a:ext>
            </a:extLst>
          </p:cNvPr>
          <p:cNvSpPr>
            <a:spLocks noGrp="1"/>
          </p:cNvSpPr>
          <p:nvPr>
            <p:ph type="title"/>
          </p:nvPr>
        </p:nvSpPr>
        <p:spPr>
          <a:xfrm>
            <a:off x="677334" y="609600"/>
            <a:ext cx="8596668" cy="699247"/>
          </a:xfrm>
        </p:spPr>
        <p:txBody>
          <a:bodyPr>
            <a:normAutofit fontScale="90000"/>
          </a:bodyPr>
          <a:lstStyle/>
          <a:p>
            <a:r>
              <a:rPr lang="en-IN" dirty="0"/>
              <a:t>Problem Statement</a:t>
            </a:r>
          </a:p>
        </p:txBody>
      </p:sp>
      <p:sp>
        <p:nvSpPr>
          <p:cNvPr id="3" name="Content Placeholder 2">
            <a:extLst>
              <a:ext uri="{FF2B5EF4-FFF2-40B4-BE49-F238E27FC236}">
                <a16:creationId xmlns:a16="http://schemas.microsoft.com/office/drawing/2014/main" id="{3FE8B89B-0BDB-771B-7BB9-495920CD790B}"/>
              </a:ext>
            </a:extLst>
          </p:cNvPr>
          <p:cNvSpPr>
            <a:spLocks noGrp="1"/>
          </p:cNvSpPr>
          <p:nvPr>
            <p:ph idx="1"/>
          </p:nvPr>
        </p:nvSpPr>
        <p:spPr>
          <a:xfrm>
            <a:off x="677334" y="1828800"/>
            <a:ext cx="8596668" cy="3665715"/>
          </a:xfrm>
        </p:spPr>
        <p:txBody>
          <a:bodyPr>
            <a:normAutofit/>
          </a:bodyPr>
          <a:lstStyle/>
          <a:p>
            <a:pPr algn="l"/>
            <a:r>
              <a:rPr lang="en-US" b="1" i="0" u="sng" dirty="0">
                <a:solidFill>
                  <a:srgbClr val="585858"/>
                </a:solidFill>
                <a:effectLst/>
                <a:latin typeface="verdana" panose="020B0604030504040204" pitchFamily="34" charset="0"/>
              </a:rPr>
              <a:t>Problem</a:t>
            </a:r>
            <a:endParaRPr lang="en-US" b="1" i="0" dirty="0">
              <a:solidFill>
                <a:srgbClr val="585858"/>
              </a:solidFill>
              <a:effectLst/>
              <a:latin typeface="verdana" panose="020B0604030504040204" pitchFamily="34" charset="0"/>
            </a:endParaRPr>
          </a:p>
          <a:p>
            <a:pPr algn="l">
              <a:buFont typeface="Arial" panose="020B0604020202020204" pitchFamily="34" charset="0"/>
              <a:buChar char="•"/>
            </a:pPr>
            <a:r>
              <a:rPr lang="en-US" b="0" i="0" dirty="0">
                <a:solidFill>
                  <a:srgbClr val="585858"/>
                </a:solidFill>
                <a:effectLst/>
                <a:latin typeface="verdana" panose="020B0604030504040204" pitchFamily="34" charset="0"/>
              </a:rPr>
              <a:t>The major problem in old Blood banking systems was that they don’t follow the actual needs of users.</a:t>
            </a:r>
          </a:p>
          <a:p>
            <a:pPr algn="l">
              <a:buFont typeface="Arial" panose="020B0604020202020204" pitchFamily="34" charset="0"/>
              <a:buChar char="•"/>
            </a:pPr>
            <a:r>
              <a:rPr lang="en-US" b="0" i="0" dirty="0">
                <a:solidFill>
                  <a:srgbClr val="585858"/>
                </a:solidFill>
                <a:effectLst/>
                <a:latin typeface="verdana" panose="020B0604030504040204" pitchFamily="34" charset="0"/>
              </a:rPr>
              <a:t>Traditional blood banking systems were developed by a 1 or 2 perspectives.</a:t>
            </a:r>
          </a:p>
          <a:p>
            <a:pPr algn="l">
              <a:buFont typeface="Arial" panose="020B0604020202020204" pitchFamily="34" charset="0"/>
              <a:buChar char="•"/>
            </a:pPr>
            <a:r>
              <a:rPr lang="en-US" b="0" i="0" dirty="0">
                <a:solidFill>
                  <a:srgbClr val="585858"/>
                </a:solidFill>
                <a:effectLst/>
                <a:latin typeface="verdana" panose="020B0604030504040204" pitchFamily="34" charset="0"/>
              </a:rPr>
              <a:t>Tracking the database was complicated when the details are maintained manually.</a:t>
            </a:r>
          </a:p>
          <a:p>
            <a:pPr algn="l">
              <a:buFont typeface="Arial" panose="020B0604020202020204" pitchFamily="34" charset="0"/>
              <a:buChar char="•"/>
            </a:pPr>
            <a:r>
              <a:rPr lang="en-US" b="0" i="0" dirty="0">
                <a:solidFill>
                  <a:srgbClr val="585858"/>
                </a:solidFill>
                <a:effectLst/>
                <a:latin typeface="verdana" panose="020B0604030504040204" pitchFamily="34" charset="0"/>
              </a:rPr>
              <a:t>There was a shortage and sometimes unavailability of rare blood groups due to fewer modules i.e. patient and donors.</a:t>
            </a:r>
          </a:p>
          <a:p>
            <a:pPr marL="0" indent="0">
              <a:buNone/>
            </a:pPr>
            <a:endParaRPr lang="en-IN" dirty="0"/>
          </a:p>
        </p:txBody>
      </p:sp>
    </p:spTree>
    <p:extLst>
      <p:ext uri="{BB962C8B-B14F-4D97-AF65-F5344CB8AC3E}">
        <p14:creationId xmlns:p14="http://schemas.microsoft.com/office/powerpoint/2010/main" val="706290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C8D55-36D5-CB4D-6889-ABD2B7ACDC91}"/>
              </a:ext>
            </a:extLst>
          </p:cNvPr>
          <p:cNvSpPr>
            <a:spLocks noGrp="1"/>
          </p:cNvSpPr>
          <p:nvPr>
            <p:ph type="title"/>
          </p:nvPr>
        </p:nvSpPr>
        <p:spPr>
          <a:xfrm>
            <a:off x="677334" y="503817"/>
            <a:ext cx="8596668" cy="625642"/>
          </a:xfrm>
        </p:spPr>
        <p:txBody>
          <a:bodyPr>
            <a:normAutofit fontScale="90000"/>
          </a:bodyPr>
          <a:lstStyle/>
          <a:p>
            <a:r>
              <a:rPr lang="en-IN" dirty="0"/>
              <a:t>Objective</a:t>
            </a:r>
          </a:p>
        </p:txBody>
      </p:sp>
      <p:sp>
        <p:nvSpPr>
          <p:cNvPr id="3" name="Content Placeholder 2">
            <a:extLst>
              <a:ext uri="{FF2B5EF4-FFF2-40B4-BE49-F238E27FC236}">
                <a16:creationId xmlns:a16="http://schemas.microsoft.com/office/drawing/2014/main" id="{482FB913-59CD-9169-2AEE-9F6AAC0F11FF}"/>
              </a:ext>
            </a:extLst>
          </p:cNvPr>
          <p:cNvSpPr>
            <a:spLocks noGrp="1"/>
          </p:cNvSpPr>
          <p:nvPr>
            <p:ph idx="1"/>
          </p:nvPr>
        </p:nvSpPr>
        <p:spPr>
          <a:xfrm>
            <a:off x="677334" y="1358484"/>
            <a:ext cx="9413150" cy="5170653"/>
          </a:xfrm>
        </p:spPr>
        <p:txBody>
          <a:bodyPr>
            <a:normAutofit/>
          </a:bodyPr>
          <a:lstStyle/>
          <a:p>
            <a:r>
              <a:rPr lang="en-US" sz="2000" dirty="0"/>
              <a:t>The people who like to donate blood register on the site. </a:t>
            </a:r>
          </a:p>
          <a:p>
            <a:r>
              <a:rPr lang="en-US" sz="2000" dirty="0"/>
              <a:t>The person in need of blood searches for the people having the same blood group and within the city.</a:t>
            </a:r>
          </a:p>
          <a:p>
            <a:r>
              <a:rPr lang="en-US" sz="2000" dirty="0"/>
              <a:t>If he finds a donor in his city then he gets the total details of the donor, if he doesn’t find any donor then he is given the contact numbers and addresses of the Life Saving Contact Persons for major cities.</a:t>
            </a:r>
          </a:p>
          <a:p>
            <a:r>
              <a:rPr lang="en-US" sz="2000" dirty="0"/>
              <a:t> In this project we will use PHP and MySQL and it contains two modules </a:t>
            </a:r>
            <a:r>
              <a:rPr lang="en-US" sz="2000" dirty="0" err="1"/>
              <a:t>i.e</a:t>
            </a:r>
            <a:r>
              <a:rPr lang="en-US" sz="2000" dirty="0"/>
              <a:t> Admin and Donor.</a:t>
            </a:r>
            <a:endParaRPr lang="en-IN" sz="2000" dirty="0"/>
          </a:p>
        </p:txBody>
      </p:sp>
    </p:spTree>
    <p:extLst>
      <p:ext uri="{BB962C8B-B14F-4D97-AF65-F5344CB8AC3E}">
        <p14:creationId xmlns:p14="http://schemas.microsoft.com/office/powerpoint/2010/main" val="580296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F7486-708B-ABDE-62ED-90EF30A189E8}"/>
              </a:ext>
            </a:extLst>
          </p:cNvPr>
          <p:cNvSpPr>
            <a:spLocks noGrp="1"/>
          </p:cNvSpPr>
          <p:nvPr>
            <p:ph type="title"/>
          </p:nvPr>
        </p:nvSpPr>
        <p:spPr>
          <a:xfrm>
            <a:off x="677334" y="609600"/>
            <a:ext cx="8596668" cy="923365"/>
          </a:xfrm>
        </p:spPr>
        <p:txBody>
          <a:bodyPr/>
          <a:lstStyle/>
          <a:p>
            <a:r>
              <a:rPr lang="en-IN" dirty="0"/>
              <a:t>Scope of Project</a:t>
            </a:r>
          </a:p>
        </p:txBody>
      </p:sp>
      <p:sp>
        <p:nvSpPr>
          <p:cNvPr id="3" name="Content Placeholder 2">
            <a:extLst>
              <a:ext uri="{FF2B5EF4-FFF2-40B4-BE49-F238E27FC236}">
                <a16:creationId xmlns:a16="http://schemas.microsoft.com/office/drawing/2014/main" id="{46DF384A-F08E-7C7F-D1D3-91DBCEFDF965}"/>
              </a:ext>
            </a:extLst>
          </p:cNvPr>
          <p:cNvSpPr>
            <a:spLocks noGrp="1"/>
          </p:cNvSpPr>
          <p:nvPr>
            <p:ph idx="1"/>
          </p:nvPr>
        </p:nvSpPr>
        <p:spPr/>
        <p:txBody>
          <a:bodyPr/>
          <a:lstStyle/>
          <a:p>
            <a:r>
              <a:rPr lang="en-IN" dirty="0"/>
              <a:t>More enhanced search algorithms can be implemented</a:t>
            </a:r>
          </a:p>
          <a:p>
            <a:r>
              <a:rPr lang="en-US" dirty="0"/>
              <a:t>The Encryption standards can also be used to make the transactions more secure. </a:t>
            </a:r>
          </a:p>
          <a:p>
            <a:r>
              <a:rPr lang="en-IN" dirty="0"/>
              <a:t>More modules can be introduced in the backend to have better relationships between tables</a:t>
            </a:r>
          </a:p>
          <a:p>
            <a:r>
              <a:rPr lang="en-IN" dirty="0"/>
              <a:t>News panels can be added – (regarding Blood donation camps , Blood testing centres , etc.)</a:t>
            </a:r>
          </a:p>
          <a:p>
            <a:endParaRPr lang="en-IN" dirty="0"/>
          </a:p>
        </p:txBody>
      </p:sp>
    </p:spTree>
    <p:extLst>
      <p:ext uri="{BB962C8B-B14F-4D97-AF65-F5344CB8AC3E}">
        <p14:creationId xmlns:p14="http://schemas.microsoft.com/office/powerpoint/2010/main" val="236652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27F3A-CD0A-02AC-0F1B-91B9D7B9D802}"/>
              </a:ext>
            </a:extLst>
          </p:cNvPr>
          <p:cNvSpPr>
            <a:spLocks noGrp="1"/>
          </p:cNvSpPr>
          <p:nvPr>
            <p:ph type="title"/>
          </p:nvPr>
        </p:nvSpPr>
        <p:spPr>
          <a:xfrm>
            <a:off x="677334" y="609600"/>
            <a:ext cx="8596668" cy="744071"/>
          </a:xfrm>
        </p:spPr>
        <p:txBody>
          <a:bodyPr>
            <a:normAutofit/>
          </a:bodyPr>
          <a:lstStyle/>
          <a:p>
            <a:r>
              <a:rPr lang="en-IN" dirty="0"/>
              <a:t>Architecture </a:t>
            </a:r>
          </a:p>
        </p:txBody>
      </p:sp>
      <p:pic>
        <p:nvPicPr>
          <p:cNvPr id="5" name="Picture 4">
            <a:extLst>
              <a:ext uri="{FF2B5EF4-FFF2-40B4-BE49-F238E27FC236}">
                <a16:creationId xmlns:a16="http://schemas.microsoft.com/office/drawing/2014/main" id="{CABF8BB1-8959-D3F3-3892-B68DB3609696}"/>
              </a:ext>
            </a:extLst>
          </p:cNvPr>
          <p:cNvPicPr>
            <a:picLocks noChangeAspect="1"/>
          </p:cNvPicPr>
          <p:nvPr/>
        </p:nvPicPr>
        <p:blipFill>
          <a:blip r:embed="rId2"/>
          <a:stretch>
            <a:fillRect/>
          </a:stretch>
        </p:blipFill>
        <p:spPr>
          <a:xfrm>
            <a:off x="1472564" y="1434353"/>
            <a:ext cx="5042395" cy="4814047"/>
          </a:xfrm>
          <a:prstGeom prst="rect">
            <a:avLst/>
          </a:prstGeom>
        </p:spPr>
      </p:pic>
      <p:pic>
        <p:nvPicPr>
          <p:cNvPr id="7" name="Picture 6">
            <a:extLst>
              <a:ext uri="{FF2B5EF4-FFF2-40B4-BE49-F238E27FC236}">
                <a16:creationId xmlns:a16="http://schemas.microsoft.com/office/drawing/2014/main" id="{EA134DA0-3CFA-6C0E-2F7E-FD7B5336B814}"/>
              </a:ext>
            </a:extLst>
          </p:cNvPr>
          <p:cNvPicPr>
            <a:picLocks noChangeAspect="1"/>
          </p:cNvPicPr>
          <p:nvPr/>
        </p:nvPicPr>
        <p:blipFill>
          <a:blip r:embed="rId3"/>
          <a:stretch>
            <a:fillRect/>
          </a:stretch>
        </p:blipFill>
        <p:spPr>
          <a:xfrm>
            <a:off x="7727581" y="2396400"/>
            <a:ext cx="4258232" cy="3036211"/>
          </a:xfrm>
          <a:prstGeom prst="rect">
            <a:avLst/>
          </a:prstGeom>
        </p:spPr>
      </p:pic>
    </p:spTree>
    <p:extLst>
      <p:ext uri="{BB962C8B-B14F-4D97-AF65-F5344CB8AC3E}">
        <p14:creationId xmlns:p14="http://schemas.microsoft.com/office/powerpoint/2010/main" val="1965855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B60B4-C8BE-5EB0-C3AB-54CDA84AEAFF}"/>
              </a:ext>
            </a:extLst>
          </p:cNvPr>
          <p:cNvSpPr>
            <a:spLocks noGrp="1"/>
          </p:cNvSpPr>
          <p:nvPr>
            <p:ph type="title"/>
          </p:nvPr>
        </p:nvSpPr>
        <p:spPr>
          <a:xfrm>
            <a:off x="677334" y="397216"/>
            <a:ext cx="8596668" cy="838844"/>
          </a:xfrm>
        </p:spPr>
        <p:txBody>
          <a:bodyPr/>
          <a:lstStyle/>
          <a:p>
            <a:r>
              <a:rPr lang="en-IN" dirty="0"/>
              <a:t>Use </a:t>
            </a:r>
            <a:r>
              <a:rPr lang="en-IN"/>
              <a:t>Case Diagrams</a:t>
            </a:r>
          </a:p>
        </p:txBody>
      </p:sp>
      <p:pic>
        <p:nvPicPr>
          <p:cNvPr id="4" name="Picture 3">
            <a:extLst>
              <a:ext uri="{FF2B5EF4-FFF2-40B4-BE49-F238E27FC236}">
                <a16:creationId xmlns:a16="http://schemas.microsoft.com/office/drawing/2014/main" id="{7253C454-9F21-8D95-C703-6B11490BCA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5650" y="1815548"/>
            <a:ext cx="7582176" cy="4465982"/>
          </a:xfrm>
          <a:prstGeom prst="rect">
            <a:avLst/>
          </a:prstGeom>
        </p:spPr>
      </p:pic>
    </p:spTree>
    <p:extLst>
      <p:ext uri="{BB962C8B-B14F-4D97-AF65-F5344CB8AC3E}">
        <p14:creationId xmlns:p14="http://schemas.microsoft.com/office/powerpoint/2010/main" val="3367183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5CCB7-A1DA-D32B-37FA-FD7F65B75DC9}"/>
              </a:ext>
            </a:extLst>
          </p:cNvPr>
          <p:cNvSpPr>
            <a:spLocks noGrp="1"/>
          </p:cNvSpPr>
          <p:nvPr>
            <p:ph type="title"/>
          </p:nvPr>
        </p:nvSpPr>
        <p:spPr/>
        <p:txBody>
          <a:bodyPr/>
          <a:lstStyle/>
          <a:p>
            <a:r>
              <a:rPr lang="en-IN" dirty="0"/>
              <a:t>ER Diagram for Blood bank management system</a:t>
            </a:r>
          </a:p>
        </p:txBody>
      </p:sp>
      <p:pic>
        <p:nvPicPr>
          <p:cNvPr id="5" name="Content Placeholder 4">
            <a:extLst>
              <a:ext uri="{FF2B5EF4-FFF2-40B4-BE49-F238E27FC236}">
                <a16:creationId xmlns:a16="http://schemas.microsoft.com/office/drawing/2014/main" id="{F5892B68-0363-6171-C9EC-27A58D6514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3852" y="1846263"/>
            <a:ext cx="8404622" cy="4022725"/>
          </a:xfrm>
        </p:spPr>
      </p:pic>
    </p:spTree>
    <p:extLst>
      <p:ext uri="{BB962C8B-B14F-4D97-AF65-F5344CB8AC3E}">
        <p14:creationId xmlns:p14="http://schemas.microsoft.com/office/powerpoint/2010/main" val="1523105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B18C5-D92F-33FF-7C77-2B046936CF06}"/>
              </a:ext>
            </a:extLst>
          </p:cNvPr>
          <p:cNvSpPr>
            <a:spLocks noGrp="1"/>
          </p:cNvSpPr>
          <p:nvPr>
            <p:ph type="title"/>
          </p:nvPr>
        </p:nvSpPr>
        <p:spPr/>
        <p:txBody>
          <a:bodyPr/>
          <a:lstStyle/>
          <a:p>
            <a:r>
              <a:rPr lang="en-IN" dirty="0"/>
              <a:t>Frontend UI and Software</a:t>
            </a:r>
          </a:p>
        </p:txBody>
      </p:sp>
      <p:sp>
        <p:nvSpPr>
          <p:cNvPr id="3" name="Content Placeholder 2">
            <a:extLst>
              <a:ext uri="{FF2B5EF4-FFF2-40B4-BE49-F238E27FC236}">
                <a16:creationId xmlns:a16="http://schemas.microsoft.com/office/drawing/2014/main" id="{CBDDDBDC-72AB-9A28-A891-9855ADA6B23C}"/>
              </a:ext>
            </a:extLst>
          </p:cNvPr>
          <p:cNvSpPr>
            <a:spLocks noGrp="1"/>
          </p:cNvSpPr>
          <p:nvPr>
            <p:ph idx="1"/>
          </p:nvPr>
        </p:nvSpPr>
        <p:spPr/>
        <p:txBody>
          <a:bodyPr/>
          <a:lstStyle/>
          <a:p>
            <a:r>
              <a:rPr lang="en-IN" dirty="0"/>
              <a:t> Software Used -&gt;</a:t>
            </a:r>
          </a:p>
          <a:p>
            <a:pPr>
              <a:buFont typeface="Wingdings" panose="05000000000000000000" pitchFamily="2" charset="2"/>
              <a:buChar char="Ø"/>
            </a:pPr>
            <a:r>
              <a:rPr lang="en-IN" dirty="0"/>
              <a:t>  XML-</a:t>
            </a:r>
          </a:p>
          <a:p>
            <a:pPr lvl="1">
              <a:buFont typeface="Wingdings" panose="05000000000000000000" pitchFamily="2" charset="2"/>
              <a:buChar char="Ø"/>
            </a:pPr>
            <a:r>
              <a:rPr lang="en-IN" dirty="0"/>
              <a:t> Used for creating the structure of the pages used in the software.</a:t>
            </a:r>
          </a:p>
          <a:p>
            <a:pPr>
              <a:buFont typeface="Wingdings" panose="05000000000000000000" pitchFamily="2" charset="2"/>
              <a:buChar char="Ø"/>
            </a:pPr>
            <a:r>
              <a:rPr lang="en-IN" dirty="0"/>
              <a:t>Inbuilt Kotlin Classes</a:t>
            </a:r>
          </a:p>
          <a:p>
            <a:pPr lvl="1">
              <a:buFont typeface="Wingdings" panose="05000000000000000000" pitchFamily="2" charset="2"/>
              <a:buChar char="Ø"/>
            </a:pPr>
            <a:r>
              <a:rPr lang="en-IN" dirty="0"/>
              <a:t>Used for giving design To the UI required.</a:t>
            </a:r>
          </a:p>
          <a:p>
            <a:pPr lvl="1">
              <a:buFont typeface="Wingdings" panose="05000000000000000000" pitchFamily="2" charset="2"/>
              <a:buChar char="Ø"/>
            </a:pPr>
            <a:r>
              <a:rPr lang="en-IN" dirty="0"/>
              <a:t>Provides responsiveness to the pages of the app.</a:t>
            </a:r>
          </a:p>
          <a:p>
            <a:pPr marL="0" indent="0">
              <a:buNone/>
            </a:pPr>
            <a:endParaRPr lang="en-IN" dirty="0"/>
          </a:p>
          <a:p>
            <a:pPr marL="0">
              <a:buNone/>
            </a:pPr>
            <a:r>
              <a:rPr lang="en-IN" dirty="0"/>
              <a:t>	</a:t>
            </a:r>
          </a:p>
          <a:p>
            <a:pPr lvl="1"/>
            <a:endParaRPr lang="en-IN" dirty="0"/>
          </a:p>
          <a:p>
            <a:pPr lvl="1"/>
            <a:endParaRPr lang="en-IN" dirty="0"/>
          </a:p>
        </p:txBody>
      </p:sp>
    </p:spTree>
    <p:extLst>
      <p:ext uri="{BB962C8B-B14F-4D97-AF65-F5344CB8AC3E}">
        <p14:creationId xmlns:p14="http://schemas.microsoft.com/office/powerpoint/2010/main" val="85486315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Template>Retrospect</Template>
  <TotalTime>1052</TotalTime>
  <Words>553</Words>
  <Application>Microsoft Office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Times New Roman</vt:lpstr>
      <vt:lpstr>verdana</vt:lpstr>
      <vt:lpstr>Wingdings</vt:lpstr>
      <vt:lpstr>Retrospect</vt:lpstr>
      <vt:lpstr>Blood Bank &amp; Donor Management System</vt:lpstr>
      <vt:lpstr>Abstract</vt:lpstr>
      <vt:lpstr>Problem Statement</vt:lpstr>
      <vt:lpstr>Objective</vt:lpstr>
      <vt:lpstr>Scope of Project</vt:lpstr>
      <vt:lpstr>Architecture </vt:lpstr>
      <vt:lpstr>Use Case Diagrams</vt:lpstr>
      <vt:lpstr>ER Diagram for Blood bank management system</vt:lpstr>
      <vt:lpstr>Frontend UI and Software</vt:lpstr>
      <vt:lpstr>Screenshots Of UI</vt:lpstr>
      <vt:lpstr>Backend TechStack</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Blood Bank &amp; Donor Management System</dc:title>
  <dc:creator>Rohan Shinde</dc:creator>
  <cp:lastModifiedBy>prithvi</cp:lastModifiedBy>
  <cp:revision>6</cp:revision>
  <dcterms:created xsi:type="dcterms:W3CDTF">2023-02-08T07:02:39Z</dcterms:created>
  <dcterms:modified xsi:type="dcterms:W3CDTF">2023-03-28T08:44:02Z</dcterms:modified>
</cp:coreProperties>
</file>