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78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79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45826"/>
            <a:ext cx="7477601" cy="2499598"/>
          </a:xfrm>
          <a:prstGeom prst="rect">
            <a:avLst/>
          </a:prstGeom>
          <a:noFill/>
          <a:ln/>
        </p:spPr>
        <p:txBody>
          <a:bodyPr wrap="square" rtlCol="0" anchor="t"/>
          <a:lstStyle/>
          <a:p>
            <a:pPr marL="0" indent="0">
              <a:lnSpc>
                <a:spcPts val="6561"/>
              </a:lnSpc>
              <a:buNone/>
            </a:pPr>
            <a:r>
              <a:rPr lang="en-US" sz="5249" i="1" dirty="0">
                <a:solidFill>
                  <a:schemeClr val="accent6">
                    <a:lumMod val="50000"/>
                  </a:schemeClr>
                </a:solidFill>
                <a:latin typeface="Cooper Black" panose="0208090404030B020404" pitchFamily="18" charset="0"/>
                <a:ea typeface="Corben" pitchFamily="34" charset="-122"/>
                <a:cs typeface="Corben" pitchFamily="34" charset="-120"/>
              </a:rPr>
              <a:t>Introduction to International Women's Day</a:t>
            </a:r>
            <a:endParaRPr lang="en-US" sz="5249" i="1" dirty="0">
              <a:solidFill>
                <a:schemeClr val="accent6">
                  <a:lumMod val="50000"/>
                </a:schemeClr>
              </a:solidFill>
              <a:latin typeface="Cooper Black" panose="0208090404030B020404" pitchFamily="18" charset="0"/>
            </a:endParaRPr>
          </a:p>
        </p:txBody>
      </p:sp>
      <p:sp>
        <p:nvSpPr>
          <p:cNvPr id="6" name="Text 2"/>
          <p:cNvSpPr/>
          <p:nvPr/>
        </p:nvSpPr>
        <p:spPr>
          <a:xfrm>
            <a:off x="6319599" y="4678680"/>
            <a:ext cx="7477601" cy="1066205"/>
          </a:xfrm>
          <a:prstGeom prst="rect">
            <a:avLst/>
          </a:prstGeom>
          <a:noFill/>
          <a:ln/>
        </p:spPr>
        <p:txBody>
          <a:bodyPr wrap="square" rtlCol="0" anchor="t"/>
          <a:lstStyle/>
          <a:p>
            <a:pPr marL="0" indent="0">
              <a:lnSpc>
                <a:spcPts val="2799"/>
              </a:lnSpc>
              <a:buNone/>
            </a:pPr>
            <a:r>
              <a:rPr lang="en-US" sz="1750" i="1" dirty="0">
                <a:solidFill>
                  <a:srgbClr val="404155"/>
                </a:solidFill>
                <a:latin typeface="Nobile" pitchFamily="34" charset="0"/>
                <a:ea typeface="Nobile" pitchFamily="34" charset="-122"/>
                <a:cs typeface="Nobile" pitchFamily="34" charset="-120"/>
              </a:rPr>
              <a:t>International Women's Day is a global day celebrating the social, economic, cultural, and political achievements of women. It also marks a call to action for accelerating gender parity.</a:t>
            </a:r>
            <a:endParaRPr lang="en-US" sz="1750" i="1" dirty="0"/>
          </a:p>
        </p:txBody>
      </p:sp>
      <p:sp>
        <p:nvSpPr>
          <p:cNvPr id="7" name="Shape 3"/>
          <p:cNvSpPr/>
          <p:nvPr/>
        </p:nvSpPr>
        <p:spPr>
          <a:xfrm>
            <a:off x="6319599" y="6011466"/>
            <a:ext cx="355402" cy="355402"/>
          </a:xfrm>
          <a:prstGeom prst="roundRect">
            <a:avLst>
              <a:gd name="adj" fmla="val 25726039"/>
            </a:avLst>
          </a:prstGeom>
          <a:solidFill>
            <a:srgbClr val="772656"/>
          </a:solidFill>
          <a:ln w="7620">
            <a:solidFill>
              <a:srgbClr val="FFFFFF"/>
            </a:solidFill>
            <a:prstDash val="solid"/>
          </a:ln>
        </p:spPr>
      </p:sp>
      <p:sp>
        <p:nvSpPr>
          <p:cNvPr id="8" name="Text 4"/>
          <p:cNvSpPr/>
          <p:nvPr/>
        </p:nvSpPr>
        <p:spPr>
          <a:xfrm>
            <a:off x="6394252" y="6116003"/>
            <a:ext cx="205978"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Nobile" pitchFamily="34" charset="0"/>
                <a:ea typeface="Nobile" pitchFamily="34" charset="-122"/>
                <a:cs typeface="Nobile" pitchFamily="34" charset="-120"/>
              </a:rPr>
              <a:t>pa</a:t>
            </a:r>
            <a:endParaRPr lang="en-US" sz="1152" dirty="0"/>
          </a:p>
        </p:txBody>
      </p:sp>
      <p:sp>
        <p:nvSpPr>
          <p:cNvPr id="9" name="Text 5"/>
          <p:cNvSpPr/>
          <p:nvPr/>
        </p:nvSpPr>
        <p:spPr>
          <a:xfrm>
            <a:off x="6786086" y="5994797"/>
            <a:ext cx="1659731" cy="388858"/>
          </a:xfrm>
          <a:prstGeom prst="rect">
            <a:avLst/>
          </a:prstGeom>
          <a:noFill/>
          <a:ln/>
        </p:spPr>
        <p:txBody>
          <a:bodyPr wrap="none" rtlCol="0" anchor="t"/>
          <a:lstStyle/>
          <a:p>
            <a:pPr marL="0" indent="0" algn="l">
              <a:lnSpc>
                <a:spcPts val="3062"/>
              </a:lnSpc>
              <a:buNone/>
            </a:pPr>
            <a:r>
              <a:rPr lang="en-US" sz="2187" b="1" dirty="0">
                <a:solidFill>
                  <a:srgbClr val="404155"/>
                </a:solidFill>
                <a:latin typeface="Nobile" pitchFamily="34" charset="0"/>
                <a:ea typeface="Nobile" pitchFamily="34" charset="-122"/>
                <a:cs typeface="Nobile" pitchFamily="34" charset="-120"/>
              </a:rPr>
              <a:t>by prity jha</a:t>
            </a:r>
            <a:endParaRPr lang="en-US" sz="2187" dirty="0"/>
          </a:p>
        </p:txBody>
      </p:sp>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149874" y="189529"/>
            <a:ext cx="9701162" cy="8229600"/>
          </a:xfrm>
          <a:prstGeom prst="rect">
            <a:avLst/>
          </a:prstGeom>
          <a:solidFill>
            <a:srgbClr val="F9F9FF">
              <a:alpha val="75000"/>
            </a:srgbClr>
          </a:solidFill>
          <a:ln/>
        </p:spPr>
        <p:txBody>
          <a:bodyPr/>
          <a:lstStyle/>
          <a:p>
            <a:endParaRPr lang="en-US" dirty="0"/>
          </a:p>
        </p:txBody>
      </p:sp>
      <p:sp>
        <p:nvSpPr>
          <p:cNvPr id="6" name="Text 2"/>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dirty="0">
                <a:solidFill>
                  <a:schemeClr val="accent6">
                    <a:lumMod val="50000"/>
                  </a:schemeClr>
                </a:solidFill>
                <a:latin typeface="Cooper Black" panose="0208090404030B020404" pitchFamily="18" charset="0"/>
                <a:ea typeface="Corben" pitchFamily="34" charset="-122"/>
                <a:cs typeface="Corben" pitchFamily="34" charset="-120"/>
              </a:rPr>
              <a:t>History and Significance of Women's Day</a:t>
            </a:r>
            <a:endParaRPr lang="en-US" sz="4338" dirty="0">
              <a:solidFill>
                <a:schemeClr val="accent6">
                  <a:lumMod val="50000"/>
                </a:schemeClr>
              </a:solidFill>
              <a:latin typeface="Cooper Black" panose="0208090404030B020404" pitchFamily="18" charset="0"/>
            </a:endParaRPr>
          </a:p>
        </p:txBody>
      </p:sp>
      <p:sp>
        <p:nvSpPr>
          <p:cNvPr id="7" name="Shape 3"/>
          <p:cNvSpPr/>
          <p:nvPr/>
        </p:nvSpPr>
        <p:spPr>
          <a:xfrm>
            <a:off x="1134785" y="2315170"/>
            <a:ext cx="44053" cy="5306854"/>
          </a:xfrm>
          <a:prstGeom prst="roundRect">
            <a:avLst>
              <a:gd name="adj" fmla="val 225099"/>
            </a:avLst>
          </a:prstGeom>
          <a:solidFill>
            <a:srgbClr val="B8BFDF"/>
          </a:solidFill>
          <a:ln/>
        </p:spPr>
      </p:sp>
      <p:sp>
        <p:nvSpPr>
          <p:cNvPr id="8" name="Shape 4"/>
          <p:cNvSpPr/>
          <p:nvPr/>
        </p:nvSpPr>
        <p:spPr>
          <a:xfrm>
            <a:off x="1404699" y="2713077"/>
            <a:ext cx="771168" cy="44053"/>
          </a:xfrm>
          <a:prstGeom prst="roundRect">
            <a:avLst>
              <a:gd name="adj" fmla="val 225099"/>
            </a:avLst>
          </a:prstGeom>
          <a:solidFill>
            <a:srgbClr val="B8BFDF"/>
          </a:solidFill>
          <a:ln/>
        </p:spPr>
      </p:sp>
      <p:sp>
        <p:nvSpPr>
          <p:cNvPr id="9" name="Shape 5"/>
          <p:cNvSpPr/>
          <p:nvPr/>
        </p:nvSpPr>
        <p:spPr>
          <a:xfrm>
            <a:off x="908923" y="2487335"/>
            <a:ext cx="495776" cy="495776"/>
          </a:xfrm>
          <a:prstGeom prst="roundRect">
            <a:avLst>
              <a:gd name="adj" fmla="val 20002"/>
            </a:avLst>
          </a:prstGeom>
          <a:solidFill>
            <a:srgbClr val="D2D9F9"/>
          </a:solidFill>
          <a:ln w="7620">
            <a:solidFill>
              <a:srgbClr val="B8BFDF"/>
            </a:solidFill>
            <a:prstDash val="solid"/>
          </a:ln>
        </p:spPr>
      </p:sp>
      <p:sp>
        <p:nvSpPr>
          <p:cNvPr id="10" name="Text 6"/>
          <p:cNvSpPr/>
          <p:nvPr/>
        </p:nvSpPr>
        <p:spPr>
          <a:xfrm>
            <a:off x="1107996" y="2528649"/>
            <a:ext cx="97631" cy="413147"/>
          </a:xfrm>
          <a:prstGeom prst="rect">
            <a:avLst/>
          </a:prstGeom>
          <a:noFill/>
          <a:ln/>
        </p:spPr>
        <p:txBody>
          <a:bodyPr wrap="none" rtlCol="0" anchor="t"/>
          <a:lstStyle/>
          <a:p>
            <a:pPr marL="0" indent="0" algn="ctr">
              <a:lnSpc>
                <a:spcPts val="3253"/>
              </a:lnSpc>
              <a:buNone/>
            </a:pPr>
            <a:r>
              <a:rPr lang="en-US" sz="2603" dirty="0">
                <a:solidFill>
                  <a:srgbClr val="404155"/>
                </a:solidFill>
                <a:latin typeface="Corben" pitchFamily="34" charset="0"/>
                <a:ea typeface="Corben" pitchFamily="34" charset="-122"/>
                <a:cs typeface="Corben" pitchFamily="34" charset="-120"/>
              </a:rPr>
              <a:t>1</a:t>
            </a:r>
            <a:endParaRPr lang="en-US" sz="2603" dirty="0"/>
          </a:p>
        </p:txBody>
      </p:sp>
      <p:sp>
        <p:nvSpPr>
          <p:cNvPr id="11" name="Text 7"/>
          <p:cNvSpPr/>
          <p:nvPr/>
        </p:nvSpPr>
        <p:spPr>
          <a:xfrm>
            <a:off x="2368748" y="2535436"/>
            <a:ext cx="2754511" cy="344329"/>
          </a:xfrm>
          <a:prstGeom prst="rect">
            <a:avLst/>
          </a:prstGeom>
          <a:noFill/>
          <a:ln/>
        </p:spPr>
        <p:txBody>
          <a:bodyPr wrap="none" rtlCol="0" anchor="t"/>
          <a:lstStyle/>
          <a:p>
            <a:pPr marL="0" indent="0" algn="l">
              <a:lnSpc>
                <a:spcPts val="2711"/>
              </a:lnSpc>
              <a:buNone/>
              <a:tabLst>
                <a:tab pos="225425" algn="l"/>
              </a:tabLst>
            </a:pPr>
            <a:r>
              <a:rPr lang="en-US" sz="2169" i="1" dirty="0">
                <a:solidFill>
                  <a:schemeClr val="accent2">
                    <a:lumMod val="50000"/>
                  </a:schemeClr>
                </a:solidFill>
                <a:latin typeface="Corben" pitchFamily="34" charset="0"/>
                <a:ea typeface="Corben" pitchFamily="34" charset="-122"/>
                <a:cs typeface="Corben" pitchFamily="34" charset="-120"/>
              </a:rPr>
              <a:t>Origin</a:t>
            </a:r>
            <a:endParaRPr lang="en-US" sz="2169" i="1" dirty="0">
              <a:solidFill>
                <a:schemeClr val="accent2">
                  <a:lumMod val="50000"/>
                </a:schemeClr>
              </a:solidFill>
            </a:endParaRPr>
          </a:p>
        </p:txBody>
      </p:sp>
      <p:sp>
        <p:nvSpPr>
          <p:cNvPr id="12" name="Text 8"/>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i="1" dirty="0">
                <a:solidFill>
                  <a:srgbClr val="404155"/>
                </a:solidFill>
                <a:latin typeface="Nobile" pitchFamily="34" charset="0"/>
                <a:ea typeface="Nobile" pitchFamily="34" charset="-122"/>
                <a:cs typeface="Nobile" pitchFamily="34" charset="-120"/>
              </a:rPr>
              <a:t>First</a:t>
            </a:r>
            <a:r>
              <a:rPr lang="en-US" sz="1735" dirty="0">
                <a:solidFill>
                  <a:srgbClr val="404155"/>
                </a:solidFill>
                <a:latin typeface="Nobile" pitchFamily="34" charset="0"/>
                <a:ea typeface="Nobile" pitchFamily="34" charset="-122"/>
                <a:cs typeface="Nobile" pitchFamily="34" charset="-120"/>
              </a:rPr>
              <a:t> celebrated in 1911, it emerged from the activities of labor movements.</a:t>
            </a:r>
            <a:endParaRPr lang="en-US" sz="1735" dirty="0"/>
          </a:p>
        </p:txBody>
      </p:sp>
      <p:sp>
        <p:nvSpPr>
          <p:cNvPr id="13" name="Shape 9"/>
          <p:cNvSpPr/>
          <p:nvPr/>
        </p:nvSpPr>
        <p:spPr>
          <a:xfrm>
            <a:off x="1404699" y="4555450"/>
            <a:ext cx="771168" cy="44053"/>
          </a:xfrm>
          <a:prstGeom prst="roundRect">
            <a:avLst>
              <a:gd name="adj" fmla="val 225099"/>
            </a:avLst>
          </a:prstGeom>
          <a:solidFill>
            <a:srgbClr val="B8BFDF"/>
          </a:solidFill>
          <a:ln/>
        </p:spPr>
      </p:sp>
      <p:sp>
        <p:nvSpPr>
          <p:cNvPr id="14" name="Shape 10"/>
          <p:cNvSpPr/>
          <p:nvPr/>
        </p:nvSpPr>
        <p:spPr>
          <a:xfrm>
            <a:off x="908923" y="4329708"/>
            <a:ext cx="495776" cy="495776"/>
          </a:xfrm>
          <a:prstGeom prst="roundRect">
            <a:avLst>
              <a:gd name="adj" fmla="val 20002"/>
            </a:avLst>
          </a:prstGeom>
          <a:solidFill>
            <a:srgbClr val="D2D9F9"/>
          </a:solidFill>
          <a:ln w="7620">
            <a:solidFill>
              <a:srgbClr val="B8BFDF"/>
            </a:solidFill>
            <a:prstDash val="solid"/>
          </a:ln>
        </p:spPr>
      </p:sp>
      <p:sp>
        <p:nvSpPr>
          <p:cNvPr id="15" name="Text 11"/>
          <p:cNvSpPr/>
          <p:nvPr/>
        </p:nvSpPr>
        <p:spPr>
          <a:xfrm>
            <a:off x="1070610" y="4371023"/>
            <a:ext cx="172403" cy="413147"/>
          </a:xfrm>
          <a:prstGeom prst="rect">
            <a:avLst/>
          </a:prstGeom>
          <a:noFill/>
          <a:ln/>
        </p:spPr>
        <p:txBody>
          <a:bodyPr wrap="none" rtlCol="0" anchor="t"/>
          <a:lstStyle/>
          <a:p>
            <a:pPr marL="0" indent="0" algn="ctr">
              <a:lnSpc>
                <a:spcPts val="3253"/>
              </a:lnSpc>
              <a:buNone/>
            </a:pPr>
            <a:r>
              <a:rPr lang="en-US" sz="2603" dirty="0">
                <a:solidFill>
                  <a:srgbClr val="404155"/>
                </a:solidFill>
                <a:latin typeface="Corben" pitchFamily="34" charset="0"/>
                <a:ea typeface="Corben" pitchFamily="34" charset="-122"/>
                <a:cs typeface="Corben" pitchFamily="34" charset="-120"/>
              </a:rPr>
              <a:t>2</a:t>
            </a:r>
            <a:endParaRPr lang="en-US" sz="2603" dirty="0"/>
          </a:p>
        </p:txBody>
      </p:sp>
      <p:sp>
        <p:nvSpPr>
          <p:cNvPr id="16" name="Text 12"/>
          <p:cNvSpPr/>
          <p:nvPr/>
        </p:nvSpPr>
        <p:spPr>
          <a:xfrm>
            <a:off x="2368748" y="4377809"/>
            <a:ext cx="2754511" cy="344329"/>
          </a:xfrm>
          <a:prstGeom prst="rect">
            <a:avLst/>
          </a:prstGeom>
          <a:noFill/>
          <a:ln/>
        </p:spPr>
        <p:txBody>
          <a:bodyPr wrap="none" rtlCol="0" anchor="t"/>
          <a:lstStyle/>
          <a:p>
            <a:pPr marL="0" indent="0" algn="l">
              <a:lnSpc>
                <a:spcPts val="2711"/>
              </a:lnSpc>
              <a:buNone/>
            </a:pPr>
            <a:r>
              <a:rPr lang="en-US" sz="2169" i="1" dirty="0">
                <a:solidFill>
                  <a:schemeClr val="accent2">
                    <a:lumMod val="50000"/>
                  </a:schemeClr>
                </a:solidFill>
                <a:latin typeface="Corben" pitchFamily="34" charset="0"/>
                <a:ea typeface="Corben" pitchFamily="34" charset="-122"/>
                <a:cs typeface="Corben" pitchFamily="34" charset="-120"/>
              </a:rPr>
              <a:t>Significance</a:t>
            </a:r>
            <a:endParaRPr lang="en-US" sz="2169" i="1" dirty="0">
              <a:solidFill>
                <a:schemeClr val="accent2">
                  <a:lumMod val="50000"/>
                </a:schemeClr>
              </a:solidFill>
            </a:endParaRPr>
          </a:p>
        </p:txBody>
      </p:sp>
      <p:sp>
        <p:nvSpPr>
          <p:cNvPr id="17" name="Text 13"/>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404155"/>
                </a:solidFill>
                <a:latin typeface="Nobile" pitchFamily="34" charset="0"/>
                <a:ea typeface="Nobile" pitchFamily="34" charset="-122"/>
                <a:cs typeface="Nobile" pitchFamily="34" charset="-120"/>
              </a:rPr>
              <a:t>Represents a focal point in the movement for women's rights and gender equality.</a:t>
            </a:r>
            <a:endParaRPr lang="en-US" sz="1735" dirty="0"/>
          </a:p>
        </p:txBody>
      </p:sp>
      <p:sp>
        <p:nvSpPr>
          <p:cNvPr id="18" name="Shape 14"/>
          <p:cNvSpPr/>
          <p:nvPr/>
        </p:nvSpPr>
        <p:spPr>
          <a:xfrm>
            <a:off x="1404699" y="6397823"/>
            <a:ext cx="771168" cy="44053"/>
          </a:xfrm>
          <a:prstGeom prst="roundRect">
            <a:avLst>
              <a:gd name="adj" fmla="val 225099"/>
            </a:avLst>
          </a:prstGeom>
          <a:solidFill>
            <a:srgbClr val="B8BFDF"/>
          </a:solidFill>
          <a:ln/>
        </p:spPr>
      </p:sp>
      <p:sp>
        <p:nvSpPr>
          <p:cNvPr id="19" name="Shape 15"/>
          <p:cNvSpPr/>
          <p:nvPr/>
        </p:nvSpPr>
        <p:spPr>
          <a:xfrm>
            <a:off x="908923" y="6172081"/>
            <a:ext cx="495776" cy="495776"/>
          </a:xfrm>
          <a:prstGeom prst="roundRect">
            <a:avLst>
              <a:gd name="adj" fmla="val 20002"/>
            </a:avLst>
          </a:prstGeom>
          <a:solidFill>
            <a:srgbClr val="D2D9F9"/>
          </a:solidFill>
          <a:ln w="7620">
            <a:solidFill>
              <a:srgbClr val="B8BFDF"/>
            </a:solidFill>
            <a:prstDash val="solid"/>
          </a:ln>
        </p:spPr>
      </p:sp>
      <p:sp>
        <p:nvSpPr>
          <p:cNvPr id="20" name="Text 16"/>
          <p:cNvSpPr/>
          <p:nvPr/>
        </p:nvSpPr>
        <p:spPr>
          <a:xfrm>
            <a:off x="1063943" y="6213396"/>
            <a:ext cx="185618" cy="413147"/>
          </a:xfrm>
          <a:prstGeom prst="rect">
            <a:avLst/>
          </a:prstGeom>
          <a:noFill/>
          <a:ln/>
        </p:spPr>
        <p:txBody>
          <a:bodyPr wrap="none" rtlCol="0" anchor="t"/>
          <a:lstStyle/>
          <a:p>
            <a:pPr marL="0" indent="0" algn="ctr">
              <a:lnSpc>
                <a:spcPts val="3253"/>
              </a:lnSpc>
              <a:buNone/>
            </a:pPr>
            <a:r>
              <a:rPr lang="en-US" sz="2603" dirty="0">
                <a:solidFill>
                  <a:srgbClr val="404155"/>
                </a:solidFill>
                <a:latin typeface="Corben" pitchFamily="34" charset="0"/>
                <a:ea typeface="Corben" pitchFamily="34" charset="-122"/>
                <a:cs typeface="Corben" pitchFamily="34" charset="-120"/>
              </a:rPr>
              <a:t>3</a:t>
            </a:r>
            <a:endParaRPr lang="en-US" sz="2603" dirty="0"/>
          </a:p>
        </p:txBody>
      </p:sp>
      <p:sp>
        <p:nvSpPr>
          <p:cNvPr id="21" name="Text 17"/>
          <p:cNvSpPr/>
          <p:nvPr/>
        </p:nvSpPr>
        <p:spPr>
          <a:xfrm>
            <a:off x="2368748" y="6220182"/>
            <a:ext cx="2754511" cy="344329"/>
          </a:xfrm>
          <a:prstGeom prst="rect">
            <a:avLst/>
          </a:prstGeom>
          <a:noFill/>
          <a:ln/>
        </p:spPr>
        <p:txBody>
          <a:bodyPr wrap="none" rtlCol="0" anchor="t"/>
          <a:lstStyle/>
          <a:p>
            <a:pPr marL="0" indent="0" algn="l">
              <a:lnSpc>
                <a:spcPts val="2711"/>
              </a:lnSpc>
              <a:buNone/>
            </a:pPr>
            <a:r>
              <a:rPr lang="en-US" sz="2169" dirty="0">
                <a:solidFill>
                  <a:schemeClr val="accent2">
                    <a:lumMod val="50000"/>
                  </a:schemeClr>
                </a:solidFill>
                <a:latin typeface="Corben" pitchFamily="34" charset="0"/>
                <a:ea typeface="Corben" pitchFamily="34" charset="-122"/>
                <a:cs typeface="Corben" pitchFamily="34" charset="-120"/>
              </a:rPr>
              <a:t>Evolution</a:t>
            </a:r>
            <a:endParaRPr lang="en-US" sz="2169" dirty="0">
              <a:solidFill>
                <a:schemeClr val="accent2">
                  <a:lumMod val="50000"/>
                </a:schemeClr>
              </a:solidFill>
            </a:endParaRPr>
          </a:p>
        </p:txBody>
      </p:sp>
      <p:sp>
        <p:nvSpPr>
          <p:cNvPr id="22" name="Text 18"/>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i="1" dirty="0">
                <a:solidFill>
                  <a:srgbClr val="404155"/>
                </a:solidFill>
                <a:latin typeface="Nobile" pitchFamily="34" charset="0"/>
                <a:ea typeface="Nobile" pitchFamily="34" charset="-122"/>
                <a:cs typeface="Nobile" pitchFamily="34" charset="-120"/>
              </a:rPr>
              <a:t>Transformed</a:t>
            </a:r>
            <a:r>
              <a:rPr lang="en-US" sz="1735" dirty="0">
                <a:solidFill>
                  <a:srgbClr val="404155"/>
                </a:solidFill>
                <a:latin typeface="Nobile" pitchFamily="34" charset="0"/>
                <a:ea typeface="Nobile" pitchFamily="34" charset="-122"/>
                <a:cs typeface="Nobile" pitchFamily="34" charset="-120"/>
              </a:rPr>
              <a:t> into a recognized global event to celebrate the advancement of women.</a:t>
            </a:r>
            <a:endParaRPr lang="en-US" sz="1735" dirty="0"/>
          </a:p>
        </p:txBody>
      </p:sp>
      <p:pic>
        <p:nvPicPr>
          <p:cNvPr id="2052" name="Picture 4" descr="A set of three young attractive girls in business suits stands with folded hands. Business, office style. Flat style on a white background. Cartoon. Women stock vector">
            <a:extLst>
              <a:ext uri="{FF2B5EF4-FFF2-40B4-BE49-F238E27FC236}">
                <a16:creationId xmlns:a16="http://schemas.microsoft.com/office/drawing/2014/main" id="{2D6C94A6-2A83-4A5A-5DC5-BB53D601E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682" y="0"/>
            <a:ext cx="4574738" cy="84191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4339388" cy="8229600"/>
          </a:xfrm>
          <a:prstGeom prst="rect">
            <a:avLst/>
          </a:prstGeom>
          <a:solidFill>
            <a:srgbClr val="F9F9FF">
              <a:alpha val="75000"/>
            </a:srgbClr>
          </a:solidFill>
          <a:ln/>
        </p:spPr>
        <p:txBody>
          <a:bodyPr/>
          <a:lstStyle/>
          <a:p>
            <a:endParaRPr lang="en-US" dirty="0"/>
          </a:p>
        </p:txBody>
      </p:sp>
      <p:sp>
        <p:nvSpPr>
          <p:cNvPr id="5" name="Text 1"/>
          <p:cNvSpPr/>
          <p:nvPr/>
        </p:nvSpPr>
        <p:spPr>
          <a:xfrm>
            <a:off x="4490799" y="1701522"/>
            <a:ext cx="9306401" cy="1388745"/>
          </a:xfrm>
          <a:prstGeom prst="rect">
            <a:avLst/>
          </a:prstGeom>
          <a:noFill/>
          <a:ln/>
        </p:spPr>
        <p:txBody>
          <a:bodyPr wrap="square" rtlCol="0" anchor="t"/>
          <a:lstStyle/>
          <a:p>
            <a:pPr marL="0" indent="0">
              <a:lnSpc>
                <a:spcPts val="5468"/>
              </a:lnSpc>
              <a:buNone/>
            </a:pPr>
            <a:r>
              <a:rPr lang="en-US" sz="4374" dirty="0">
                <a:solidFill>
                  <a:schemeClr val="accent6">
                    <a:lumMod val="50000"/>
                  </a:schemeClr>
                </a:solidFill>
                <a:latin typeface="Cooper Black" panose="0208090404030B020404" pitchFamily="18" charset="0"/>
                <a:ea typeface="Corben" pitchFamily="34" charset="-122"/>
                <a:cs typeface="Corben" pitchFamily="34" charset="-120"/>
              </a:rPr>
              <a:t>Achievements and Milestones of Women's Rights</a:t>
            </a:r>
            <a:endParaRPr lang="en-US" sz="4374" dirty="0">
              <a:solidFill>
                <a:schemeClr val="accent6">
                  <a:lumMod val="50000"/>
                </a:schemeClr>
              </a:solidFill>
              <a:latin typeface="Cooper Black" panose="0208090404030B020404" pitchFamily="18" charset="0"/>
            </a:endParaRPr>
          </a:p>
        </p:txBody>
      </p:sp>
      <p:sp>
        <p:nvSpPr>
          <p:cNvPr id="6" name="Shape 2"/>
          <p:cNvSpPr/>
          <p:nvPr/>
        </p:nvSpPr>
        <p:spPr>
          <a:xfrm>
            <a:off x="4490799" y="3597116"/>
            <a:ext cx="499943" cy="499943"/>
          </a:xfrm>
          <a:prstGeom prst="roundRect">
            <a:avLst>
              <a:gd name="adj" fmla="val 20000"/>
            </a:avLst>
          </a:prstGeom>
          <a:solidFill>
            <a:srgbClr val="D2D9F9"/>
          </a:solidFill>
          <a:ln w="7620">
            <a:solidFill>
              <a:srgbClr val="B8BFDF"/>
            </a:solidFill>
            <a:prstDash val="solid"/>
          </a:ln>
        </p:spPr>
      </p:sp>
      <p:sp>
        <p:nvSpPr>
          <p:cNvPr id="7" name="Text 3"/>
          <p:cNvSpPr/>
          <p:nvPr/>
        </p:nvSpPr>
        <p:spPr>
          <a:xfrm>
            <a:off x="4691539" y="3638788"/>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8" name="Text 4"/>
          <p:cNvSpPr/>
          <p:nvPr/>
        </p:nvSpPr>
        <p:spPr>
          <a:xfrm>
            <a:off x="5212913" y="3673435"/>
            <a:ext cx="2777490" cy="347186"/>
          </a:xfrm>
          <a:prstGeom prst="rect">
            <a:avLst/>
          </a:prstGeom>
          <a:noFill/>
          <a:ln/>
        </p:spPr>
        <p:txBody>
          <a:bodyPr wrap="none" rtlCol="0" anchor="t"/>
          <a:lstStyle/>
          <a:p>
            <a:pPr marL="0" indent="0">
              <a:lnSpc>
                <a:spcPts val="2734"/>
              </a:lnSpc>
              <a:buNone/>
            </a:pPr>
            <a:r>
              <a:rPr lang="en-US" sz="2187" i="1" dirty="0">
                <a:solidFill>
                  <a:schemeClr val="accent2">
                    <a:lumMod val="50000"/>
                  </a:schemeClr>
                </a:solidFill>
                <a:latin typeface="Corben" pitchFamily="34" charset="0"/>
                <a:ea typeface="Corben" pitchFamily="34" charset="-122"/>
                <a:cs typeface="Corben" pitchFamily="34" charset="-120"/>
              </a:rPr>
              <a:t>Legislation</a:t>
            </a:r>
            <a:endParaRPr lang="en-US" sz="2187" i="1" dirty="0">
              <a:solidFill>
                <a:schemeClr val="accent2">
                  <a:lumMod val="50000"/>
                </a:schemeClr>
              </a:solidFill>
            </a:endParaRPr>
          </a:p>
        </p:txBody>
      </p:sp>
      <p:sp>
        <p:nvSpPr>
          <p:cNvPr id="9" name="Text 5"/>
          <p:cNvSpPr/>
          <p:nvPr/>
        </p:nvSpPr>
        <p:spPr>
          <a:xfrm>
            <a:off x="5212913" y="4153853"/>
            <a:ext cx="3820001"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Passing of laws to protect women's rights and ensure equality.</a:t>
            </a:r>
            <a:endParaRPr lang="en-US" sz="1750" dirty="0"/>
          </a:p>
        </p:txBody>
      </p:sp>
      <p:sp>
        <p:nvSpPr>
          <p:cNvPr id="10" name="Shape 6"/>
          <p:cNvSpPr/>
          <p:nvPr/>
        </p:nvSpPr>
        <p:spPr>
          <a:xfrm>
            <a:off x="9255085" y="3597116"/>
            <a:ext cx="499943" cy="499943"/>
          </a:xfrm>
          <a:prstGeom prst="roundRect">
            <a:avLst>
              <a:gd name="adj" fmla="val 20000"/>
            </a:avLst>
          </a:prstGeom>
          <a:solidFill>
            <a:srgbClr val="D2D9F9"/>
          </a:solidFill>
          <a:ln w="7620">
            <a:solidFill>
              <a:srgbClr val="B8BFDF"/>
            </a:solidFill>
            <a:prstDash val="solid"/>
          </a:ln>
        </p:spPr>
      </p:sp>
      <p:sp>
        <p:nvSpPr>
          <p:cNvPr id="11" name="Text 7"/>
          <p:cNvSpPr/>
          <p:nvPr/>
        </p:nvSpPr>
        <p:spPr>
          <a:xfrm>
            <a:off x="9418082" y="3638788"/>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2" name="Text 8"/>
          <p:cNvSpPr/>
          <p:nvPr/>
        </p:nvSpPr>
        <p:spPr>
          <a:xfrm>
            <a:off x="9977199" y="3673435"/>
            <a:ext cx="2777490" cy="347186"/>
          </a:xfrm>
          <a:prstGeom prst="rect">
            <a:avLst/>
          </a:prstGeom>
          <a:noFill/>
          <a:ln/>
        </p:spPr>
        <p:txBody>
          <a:bodyPr wrap="none" rtlCol="0" anchor="t"/>
          <a:lstStyle/>
          <a:p>
            <a:pPr marL="0" indent="0">
              <a:lnSpc>
                <a:spcPts val="2734"/>
              </a:lnSpc>
              <a:buNone/>
            </a:pPr>
            <a:r>
              <a:rPr lang="en-US" sz="2187" i="1" dirty="0">
                <a:solidFill>
                  <a:schemeClr val="accent2">
                    <a:lumMod val="50000"/>
                  </a:schemeClr>
                </a:solidFill>
                <a:latin typeface="Corben" pitchFamily="34" charset="0"/>
                <a:ea typeface="Corben" pitchFamily="34" charset="-122"/>
                <a:cs typeface="Corben" pitchFamily="34" charset="-120"/>
              </a:rPr>
              <a:t>Workforce</a:t>
            </a:r>
            <a:endParaRPr lang="en-US" sz="2187" i="1" dirty="0">
              <a:solidFill>
                <a:schemeClr val="accent2">
                  <a:lumMod val="50000"/>
                </a:schemeClr>
              </a:solidFill>
            </a:endParaRPr>
          </a:p>
        </p:txBody>
      </p:sp>
      <p:sp>
        <p:nvSpPr>
          <p:cNvPr id="13" name="Text 9"/>
          <p:cNvSpPr/>
          <p:nvPr/>
        </p:nvSpPr>
        <p:spPr>
          <a:xfrm>
            <a:off x="9977199" y="4153853"/>
            <a:ext cx="38200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Breaking barriers in various industries and roles traditionally dominated by men.</a:t>
            </a:r>
            <a:endParaRPr lang="en-US" sz="1750" dirty="0"/>
          </a:p>
        </p:txBody>
      </p:sp>
      <p:sp>
        <p:nvSpPr>
          <p:cNvPr id="14" name="Shape 10"/>
          <p:cNvSpPr/>
          <p:nvPr/>
        </p:nvSpPr>
        <p:spPr>
          <a:xfrm>
            <a:off x="4490799" y="5615821"/>
            <a:ext cx="499943" cy="499943"/>
          </a:xfrm>
          <a:prstGeom prst="roundRect">
            <a:avLst>
              <a:gd name="adj" fmla="val 20000"/>
            </a:avLst>
          </a:prstGeom>
          <a:solidFill>
            <a:srgbClr val="D2D9F9"/>
          </a:solidFill>
          <a:ln w="7620">
            <a:solidFill>
              <a:srgbClr val="B8BFDF"/>
            </a:solidFill>
            <a:prstDash val="solid"/>
          </a:ln>
        </p:spPr>
      </p:sp>
      <p:sp>
        <p:nvSpPr>
          <p:cNvPr id="15" name="Text 11"/>
          <p:cNvSpPr/>
          <p:nvPr/>
        </p:nvSpPr>
        <p:spPr>
          <a:xfrm>
            <a:off x="4647128" y="5657493"/>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6" name="Text 12"/>
          <p:cNvSpPr/>
          <p:nvPr/>
        </p:nvSpPr>
        <p:spPr>
          <a:xfrm>
            <a:off x="5212913" y="5692140"/>
            <a:ext cx="2777490" cy="347186"/>
          </a:xfrm>
          <a:prstGeom prst="rect">
            <a:avLst/>
          </a:prstGeom>
          <a:noFill/>
          <a:ln/>
        </p:spPr>
        <p:txBody>
          <a:bodyPr wrap="none" rtlCol="0" anchor="t"/>
          <a:lstStyle/>
          <a:p>
            <a:pPr marL="0" indent="0">
              <a:lnSpc>
                <a:spcPts val="2734"/>
              </a:lnSpc>
              <a:buNone/>
            </a:pPr>
            <a:r>
              <a:rPr lang="en-US" sz="2187" i="1" dirty="0">
                <a:solidFill>
                  <a:schemeClr val="accent2">
                    <a:lumMod val="50000"/>
                  </a:schemeClr>
                </a:solidFill>
                <a:latin typeface="Corben" pitchFamily="34" charset="0"/>
                <a:ea typeface="Corben" pitchFamily="34" charset="-122"/>
                <a:cs typeface="Corben" pitchFamily="34" charset="-120"/>
              </a:rPr>
              <a:t>Leadership</a:t>
            </a:r>
            <a:endParaRPr lang="en-US" sz="2187" i="1" dirty="0">
              <a:solidFill>
                <a:schemeClr val="accent2">
                  <a:lumMod val="50000"/>
                </a:schemeClr>
              </a:solidFill>
            </a:endParaRPr>
          </a:p>
        </p:txBody>
      </p:sp>
      <p:sp>
        <p:nvSpPr>
          <p:cNvPr id="17" name="Text 13"/>
          <p:cNvSpPr/>
          <p:nvPr/>
        </p:nvSpPr>
        <p:spPr>
          <a:xfrm>
            <a:off x="5212913" y="6172557"/>
            <a:ext cx="8584287"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Women's increasing presence and influence in political and corporate spheres.</a:t>
            </a:r>
            <a:endParaRPr lang="en-US" sz="1750" dirty="0"/>
          </a:p>
        </p:txBody>
      </p:sp>
      <p:pic>
        <p:nvPicPr>
          <p:cNvPr id="3074" name="Picture 2" descr="Multicultural group of people. Set of different men and women. Full Height Figures. Young, adult and older peole. European, Asian, African and Arabian People. Diverse Empty Faces. Vector illustration. People stock vector">
            <a:extLst>
              <a:ext uri="{FF2B5EF4-FFF2-40B4-BE49-F238E27FC236}">
                <a16:creationId xmlns:a16="http://schemas.microsoft.com/office/drawing/2014/main" id="{66FB9C2E-95CD-F5B3-0035-D89C7ADA7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6" y="0"/>
            <a:ext cx="4148692"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42015" y="223837"/>
            <a:ext cx="14630400" cy="8229600"/>
          </a:xfrm>
          <a:prstGeom prst="rect">
            <a:avLst/>
          </a:prstGeom>
          <a:solidFill>
            <a:srgbClr val="F9F9FF">
              <a:alpha val="75000"/>
            </a:srgbClr>
          </a:solidFill>
          <a:ln/>
        </p:spPr>
        <p:txBody>
          <a:bodyPr/>
          <a:lstStyle/>
          <a:p>
            <a:endParaRPr lang="en-US" dirty="0"/>
          </a:p>
        </p:txBody>
      </p:sp>
      <p:sp>
        <p:nvSpPr>
          <p:cNvPr id="4" name="Text 1"/>
          <p:cNvSpPr/>
          <p:nvPr/>
        </p:nvSpPr>
        <p:spPr>
          <a:xfrm>
            <a:off x="2037993" y="2047280"/>
            <a:ext cx="10554414" cy="1388745"/>
          </a:xfrm>
          <a:prstGeom prst="rect">
            <a:avLst/>
          </a:prstGeom>
          <a:noFill/>
          <a:ln/>
        </p:spPr>
        <p:txBody>
          <a:bodyPr wrap="square" rtlCol="0" anchor="t"/>
          <a:lstStyle/>
          <a:p>
            <a:pPr marL="0" indent="0">
              <a:lnSpc>
                <a:spcPts val="5468"/>
              </a:lnSpc>
              <a:buNone/>
            </a:pPr>
            <a:r>
              <a:rPr lang="en-US" sz="4374" dirty="0">
                <a:solidFill>
                  <a:schemeClr val="accent6">
                    <a:lumMod val="50000"/>
                  </a:schemeClr>
                </a:solidFill>
                <a:latin typeface="Cooper Black" panose="0208090404030B020404" pitchFamily="18" charset="0"/>
                <a:ea typeface="Corben" pitchFamily="34" charset="-122"/>
                <a:cs typeface="Corben" pitchFamily="34" charset="-120"/>
              </a:rPr>
              <a:t>Current Challenges and Issues Faced by Women</a:t>
            </a:r>
            <a:endParaRPr lang="en-US" sz="4374" dirty="0">
              <a:solidFill>
                <a:schemeClr val="accent6">
                  <a:lumMod val="50000"/>
                </a:schemeClr>
              </a:solidFill>
              <a:latin typeface="Cooper Black" panose="0208090404030B020404" pitchFamily="18" charset="0"/>
            </a:endParaRPr>
          </a:p>
        </p:txBody>
      </p:sp>
      <p:sp>
        <p:nvSpPr>
          <p:cNvPr id="5" name="Text 2"/>
          <p:cNvSpPr/>
          <p:nvPr/>
        </p:nvSpPr>
        <p:spPr>
          <a:xfrm>
            <a:off x="2037993" y="3991451"/>
            <a:ext cx="2777490" cy="347186"/>
          </a:xfrm>
          <a:prstGeom prst="rect">
            <a:avLst/>
          </a:prstGeom>
          <a:noFill/>
          <a:ln/>
        </p:spPr>
        <p:txBody>
          <a:bodyPr wrap="none" rtlCol="0" anchor="t"/>
          <a:lstStyle/>
          <a:p>
            <a:pPr marL="0" indent="0">
              <a:lnSpc>
                <a:spcPts val="2734"/>
              </a:lnSpc>
              <a:buNone/>
            </a:pPr>
            <a:r>
              <a:rPr lang="en-US" sz="2187" i="1" dirty="0">
                <a:solidFill>
                  <a:schemeClr val="accent2">
                    <a:lumMod val="50000"/>
                  </a:schemeClr>
                </a:solidFill>
                <a:latin typeface="Corben" pitchFamily="34" charset="0"/>
                <a:ea typeface="Corben" pitchFamily="34" charset="-122"/>
                <a:cs typeface="Corben" pitchFamily="34" charset="-120"/>
              </a:rPr>
              <a:t>Violence</a:t>
            </a:r>
            <a:endParaRPr lang="en-US" sz="2187" i="1" dirty="0">
              <a:solidFill>
                <a:schemeClr val="accent2">
                  <a:lumMod val="50000"/>
                </a:schemeClr>
              </a:solidFill>
            </a:endParaRPr>
          </a:p>
        </p:txBody>
      </p:sp>
      <p:sp>
        <p:nvSpPr>
          <p:cNvPr id="6" name="Text 3"/>
          <p:cNvSpPr/>
          <p:nvPr/>
        </p:nvSpPr>
        <p:spPr>
          <a:xfrm>
            <a:off x="2037993" y="4560808"/>
            <a:ext cx="3156347" cy="1421606"/>
          </a:xfrm>
          <a:prstGeom prst="rect">
            <a:avLst/>
          </a:prstGeom>
          <a:noFill/>
          <a:ln/>
        </p:spPr>
        <p:txBody>
          <a:bodyPr wrap="square" rtlCol="0" anchor="t"/>
          <a:lstStyle/>
          <a:p>
            <a:pPr marL="0" indent="0">
              <a:lnSpc>
                <a:spcPts val="2799"/>
              </a:lnSpc>
              <a:buNone/>
            </a:pPr>
            <a:r>
              <a:rPr lang="en-US" sz="1750" i="1" dirty="0">
                <a:solidFill>
                  <a:srgbClr val="404155"/>
                </a:solidFill>
                <a:latin typeface="Nobile" pitchFamily="34" charset="0"/>
                <a:ea typeface="Nobile" pitchFamily="34" charset="-122"/>
                <a:cs typeface="Nobile" pitchFamily="34" charset="-120"/>
              </a:rPr>
              <a:t>Continued prevalence of physical, sexual, and emotional abuse towards women.</a:t>
            </a:r>
            <a:endParaRPr lang="en-US" sz="1750" i="1" dirty="0"/>
          </a:p>
        </p:txBody>
      </p:sp>
      <p:sp>
        <p:nvSpPr>
          <p:cNvPr id="7" name="Text 4"/>
          <p:cNvSpPr/>
          <p:nvPr/>
        </p:nvSpPr>
        <p:spPr>
          <a:xfrm>
            <a:off x="5743932" y="3991451"/>
            <a:ext cx="2777490" cy="347186"/>
          </a:xfrm>
          <a:prstGeom prst="rect">
            <a:avLst/>
          </a:prstGeom>
          <a:noFill/>
          <a:ln/>
        </p:spPr>
        <p:txBody>
          <a:bodyPr wrap="none" rtlCol="0" anchor="t"/>
          <a:lstStyle/>
          <a:p>
            <a:pPr marL="0" indent="0">
              <a:lnSpc>
                <a:spcPts val="2734"/>
              </a:lnSpc>
              <a:buNone/>
            </a:pPr>
            <a:r>
              <a:rPr lang="en-US" sz="2187" i="1" dirty="0">
                <a:solidFill>
                  <a:schemeClr val="accent2">
                    <a:lumMod val="50000"/>
                  </a:schemeClr>
                </a:solidFill>
                <a:latin typeface="Corben" pitchFamily="34" charset="0"/>
                <a:ea typeface="Corben" pitchFamily="34" charset="-122"/>
                <a:cs typeface="Corben" pitchFamily="34" charset="-120"/>
              </a:rPr>
              <a:t>Discrimination</a:t>
            </a:r>
            <a:endParaRPr lang="en-US" sz="2187" i="1" dirty="0">
              <a:solidFill>
                <a:schemeClr val="accent2">
                  <a:lumMod val="50000"/>
                </a:schemeClr>
              </a:solidFill>
            </a:endParaRPr>
          </a:p>
        </p:txBody>
      </p:sp>
      <p:sp>
        <p:nvSpPr>
          <p:cNvPr id="8" name="Text 5"/>
          <p:cNvSpPr/>
          <p:nvPr/>
        </p:nvSpPr>
        <p:spPr>
          <a:xfrm>
            <a:off x="5743932" y="4560808"/>
            <a:ext cx="3156347" cy="1421606"/>
          </a:xfrm>
          <a:prstGeom prst="rect">
            <a:avLst/>
          </a:prstGeom>
          <a:noFill/>
          <a:ln/>
        </p:spPr>
        <p:txBody>
          <a:bodyPr wrap="square" rtlCol="0" anchor="t"/>
          <a:lstStyle/>
          <a:p>
            <a:pPr marL="0" indent="0">
              <a:lnSpc>
                <a:spcPts val="2799"/>
              </a:lnSpc>
              <a:buNone/>
            </a:pPr>
            <a:r>
              <a:rPr lang="en-US" sz="1750" i="1" dirty="0">
                <a:solidFill>
                  <a:srgbClr val="404155"/>
                </a:solidFill>
                <a:latin typeface="Nobile" pitchFamily="34" charset="0"/>
                <a:ea typeface="Nobile" pitchFamily="34" charset="-122"/>
                <a:cs typeface="Nobile" pitchFamily="34" charset="-120"/>
              </a:rPr>
              <a:t>Systematic biases in education, employment, and public domains based on gender.</a:t>
            </a:r>
            <a:endParaRPr lang="en-US" sz="1750" i="1" dirty="0"/>
          </a:p>
        </p:txBody>
      </p:sp>
      <p:sp>
        <p:nvSpPr>
          <p:cNvPr id="9" name="Text 6"/>
          <p:cNvSpPr/>
          <p:nvPr/>
        </p:nvSpPr>
        <p:spPr>
          <a:xfrm>
            <a:off x="9449872" y="3991451"/>
            <a:ext cx="2777490" cy="347186"/>
          </a:xfrm>
          <a:prstGeom prst="rect">
            <a:avLst/>
          </a:prstGeom>
          <a:noFill/>
          <a:ln/>
        </p:spPr>
        <p:txBody>
          <a:bodyPr wrap="none" rtlCol="0" anchor="t"/>
          <a:lstStyle/>
          <a:p>
            <a:pPr marL="0" indent="0">
              <a:lnSpc>
                <a:spcPts val="2734"/>
              </a:lnSpc>
              <a:buNone/>
            </a:pPr>
            <a:r>
              <a:rPr lang="en-US" sz="2187" i="1" dirty="0">
                <a:solidFill>
                  <a:schemeClr val="accent2">
                    <a:lumMod val="50000"/>
                  </a:schemeClr>
                </a:solidFill>
                <a:latin typeface="Corben" pitchFamily="34" charset="0"/>
                <a:ea typeface="Corben" pitchFamily="34" charset="-122"/>
                <a:cs typeface="Corben" pitchFamily="34" charset="-120"/>
              </a:rPr>
              <a:t>Health</a:t>
            </a:r>
            <a:endParaRPr lang="en-US" sz="2187" i="1" dirty="0">
              <a:solidFill>
                <a:schemeClr val="accent2">
                  <a:lumMod val="50000"/>
                </a:schemeClr>
              </a:solidFill>
            </a:endParaRPr>
          </a:p>
        </p:txBody>
      </p:sp>
      <p:sp>
        <p:nvSpPr>
          <p:cNvPr id="10" name="Text 7"/>
          <p:cNvSpPr/>
          <p:nvPr/>
        </p:nvSpPr>
        <p:spPr>
          <a:xfrm>
            <a:off x="9449872" y="4560808"/>
            <a:ext cx="3156347" cy="1066205"/>
          </a:xfrm>
          <a:prstGeom prst="rect">
            <a:avLst/>
          </a:prstGeom>
          <a:noFill/>
          <a:ln/>
        </p:spPr>
        <p:txBody>
          <a:bodyPr wrap="square" rtlCol="0" anchor="t"/>
          <a:lstStyle/>
          <a:p>
            <a:pPr marL="0" indent="0">
              <a:lnSpc>
                <a:spcPts val="2799"/>
              </a:lnSpc>
              <a:buNone/>
            </a:pPr>
            <a:r>
              <a:rPr lang="en-US" sz="1750" i="1" dirty="0">
                <a:solidFill>
                  <a:srgbClr val="404155"/>
                </a:solidFill>
                <a:latin typeface="Nobile" pitchFamily="34" charset="0"/>
                <a:ea typeface="Nobile" pitchFamily="34" charset="-122"/>
                <a:cs typeface="Nobile" pitchFamily="34" charset="-120"/>
              </a:rPr>
              <a:t>Unequal access to healthcare and prevalent reproductive health issues.</a:t>
            </a:r>
            <a:endParaRPr lang="en-US" sz="1750" i="1" dirty="0"/>
          </a:p>
        </p:txBody>
      </p:sp>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txBody>
          <a:bodyPr/>
          <a:lstStyle/>
          <a:p>
            <a:endParaRPr lang="en-US" dirty="0"/>
          </a:p>
        </p:txBody>
      </p:sp>
      <p:sp>
        <p:nvSpPr>
          <p:cNvPr id="4" name="Text 1"/>
          <p:cNvSpPr/>
          <p:nvPr/>
        </p:nvSpPr>
        <p:spPr>
          <a:xfrm>
            <a:off x="2037993" y="2091690"/>
            <a:ext cx="10554414" cy="1388745"/>
          </a:xfrm>
          <a:prstGeom prst="rect">
            <a:avLst/>
          </a:prstGeom>
          <a:noFill/>
          <a:ln/>
        </p:spPr>
        <p:txBody>
          <a:bodyPr wrap="square" rtlCol="0" anchor="t"/>
          <a:lstStyle/>
          <a:p>
            <a:pPr marL="0" indent="0">
              <a:lnSpc>
                <a:spcPts val="5468"/>
              </a:lnSpc>
              <a:buNone/>
            </a:pPr>
            <a:r>
              <a:rPr lang="en-US" sz="4374" i="1" dirty="0">
                <a:solidFill>
                  <a:schemeClr val="accent6">
                    <a:lumMod val="50000"/>
                  </a:schemeClr>
                </a:solidFill>
                <a:latin typeface="Cooper Black" panose="0208090404030B020404" pitchFamily="18" charset="0"/>
                <a:ea typeface="Corben" pitchFamily="34" charset="-122"/>
                <a:cs typeface="Corben" pitchFamily="34" charset="-120"/>
              </a:rPr>
              <a:t>Celebrating Women's Achievements and Contributions</a:t>
            </a:r>
            <a:endParaRPr lang="en-US" sz="4374" i="1" dirty="0">
              <a:solidFill>
                <a:schemeClr val="accent6">
                  <a:lumMod val="50000"/>
                </a:schemeClr>
              </a:solidFill>
              <a:latin typeface="Cooper Black" panose="0208090404030B020404" pitchFamily="18" charset="0"/>
            </a:endParaRPr>
          </a:p>
        </p:txBody>
      </p:sp>
      <p:pic>
        <p:nvPicPr>
          <p:cNvPr id="5" name="Image 1" descr="preencoded.png"/>
          <p:cNvPicPr>
            <a:picLocks noChangeAspect="1"/>
          </p:cNvPicPr>
          <p:nvPr/>
        </p:nvPicPr>
        <p:blipFill>
          <a:blip r:embed="rId4"/>
          <a:stretch>
            <a:fillRect/>
          </a:stretch>
        </p:blipFill>
        <p:spPr>
          <a:xfrm>
            <a:off x="2037993" y="3924776"/>
            <a:ext cx="444341" cy="444341"/>
          </a:xfrm>
          <a:prstGeom prst="rect">
            <a:avLst/>
          </a:prstGeom>
        </p:spPr>
      </p:pic>
      <p:sp>
        <p:nvSpPr>
          <p:cNvPr id="6" name="Text 2"/>
          <p:cNvSpPr/>
          <p:nvPr/>
        </p:nvSpPr>
        <p:spPr>
          <a:xfrm>
            <a:off x="2037993" y="4591288"/>
            <a:ext cx="2777490" cy="347186"/>
          </a:xfrm>
          <a:prstGeom prst="rect">
            <a:avLst/>
          </a:prstGeom>
          <a:noFill/>
          <a:ln/>
        </p:spPr>
        <p:txBody>
          <a:bodyPr wrap="none" rtlCol="0" anchor="t"/>
          <a:lstStyle/>
          <a:p>
            <a:pPr marL="0" indent="0" algn="l">
              <a:lnSpc>
                <a:spcPts val="2734"/>
              </a:lnSpc>
              <a:buNone/>
            </a:pPr>
            <a:r>
              <a:rPr lang="en-US" sz="2187" i="1" dirty="0">
                <a:solidFill>
                  <a:srgbClr val="1B1B27"/>
                </a:solidFill>
                <a:latin typeface="Corben" pitchFamily="34" charset="0"/>
                <a:ea typeface="Corben" pitchFamily="34" charset="-122"/>
                <a:cs typeface="Corben" pitchFamily="34" charset="-120"/>
              </a:rPr>
              <a:t>Leadership</a:t>
            </a:r>
            <a:endParaRPr lang="en-US" sz="2187" i="1" dirty="0"/>
          </a:p>
        </p:txBody>
      </p:sp>
      <p:sp>
        <p:nvSpPr>
          <p:cNvPr id="7" name="Text 3"/>
          <p:cNvSpPr/>
          <p:nvPr/>
        </p:nvSpPr>
        <p:spPr>
          <a:xfrm>
            <a:off x="2037993" y="5071705"/>
            <a:ext cx="3295888"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Women leading organizations, communities, and initiatives.</a:t>
            </a:r>
            <a:endParaRPr lang="en-US" sz="1750" dirty="0"/>
          </a:p>
        </p:txBody>
      </p:sp>
      <p:pic>
        <p:nvPicPr>
          <p:cNvPr id="8" name="Image 2" descr="preencoded.png"/>
          <p:cNvPicPr>
            <a:picLocks noChangeAspect="1"/>
          </p:cNvPicPr>
          <p:nvPr/>
        </p:nvPicPr>
        <p:blipFill>
          <a:blip r:embed="rId5"/>
          <a:stretch>
            <a:fillRect/>
          </a:stretch>
        </p:blipFill>
        <p:spPr>
          <a:xfrm>
            <a:off x="5667137" y="3924776"/>
            <a:ext cx="444341" cy="444341"/>
          </a:xfrm>
          <a:prstGeom prst="rect">
            <a:avLst/>
          </a:prstGeom>
        </p:spPr>
      </p:pic>
      <p:sp>
        <p:nvSpPr>
          <p:cNvPr id="9" name="Text 4"/>
          <p:cNvSpPr/>
          <p:nvPr/>
        </p:nvSpPr>
        <p:spPr>
          <a:xfrm>
            <a:off x="5667137" y="4591288"/>
            <a:ext cx="2777490" cy="347186"/>
          </a:xfrm>
          <a:prstGeom prst="rect">
            <a:avLst/>
          </a:prstGeom>
          <a:noFill/>
          <a:ln/>
        </p:spPr>
        <p:txBody>
          <a:bodyPr wrap="none" rtlCol="0" anchor="t"/>
          <a:lstStyle/>
          <a:p>
            <a:pPr marL="0" indent="0" algn="l">
              <a:lnSpc>
                <a:spcPts val="2734"/>
              </a:lnSpc>
              <a:buNone/>
            </a:pPr>
            <a:r>
              <a:rPr lang="en-US" sz="2187" i="1" dirty="0">
                <a:solidFill>
                  <a:srgbClr val="1B1B27"/>
                </a:solidFill>
                <a:latin typeface="Corben" pitchFamily="34" charset="0"/>
                <a:ea typeface="Corben" pitchFamily="34" charset="-122"/>
                <a:cs typeface="Corben" pitchFamily="34" charset="-120"/>
              </a:rPr>
              <a:t>Science &amp; Innovation</a:t>
            </a:r>
            <a:endParaRPr lang="en-US" sz="2187" i="1" dirty="0"/>
          </a:p>
        </p:txBody>
      </p:sp>
      <p:sp>
        <p:nvSpPr>
          <p:cNvPr id="10" name="Text 5"/>
          <p:cNvSpPr/>
          <p:nvPr/>
        </p:nvSpPr>
        <p:spPr>
          <a:xfrm>
            <a:off x="5667137" y="5071705"/>
            <a:ext cx="3296007" cy="1066205"/>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Contributions to scientific breakthroughs, technology, and research.</a:t>
            </a:r>
            <a:endParaRPr lang="en-US" sz="1750" dirty="0"/>
          </a:p>
        </p:txBody>
      </p:sp>
      <p:pic>
        <p:nvPicPr>
          <p:cNvPr id="11" name="Image 3" descr="preencoded.png"/>
          <p:cNvPicPr>
            <a:picLocks noChangeAspect="1"/>
          </p:cNvPicPr>
          <p:nvPr/>
        </p:nvPicPr>
        <p:blipFill>
          <a:blip r:embed="rId6"/>
          <a:stretch>
            <a:fillRect/>
          </a:stretch>
        </p:blipFill>
        <p:spPr>
          <a:xfrm>
            <a:off x="9296400" y="3924776"/>
            <a:ext cx="444341" cy="444341"/>
          </a:xfrm>
          <a:prstGeom prst="rect">
            <a:avLst/>
          </a:prstGeom>
        </p:spPr>
      </p:pic>
      <p:sp>
        <p:nvSpPr>
          <p:cNvPr id="12" name="Text 6"/>
          <p:cNvSpPr/>
          <p:nvPr/>
        </p:nvSpPr>
        <p:spPr>
          <a:xfrm>
            <a:off x="9296400" y="4591288"/>
            <a:ext cx="2777490" cy="347186"/>
          </a:xfrm>
          <a:prstGeom prst="rect">
            <a:avLst/>
          </a:prstGeom>
          <a:noFill/>
          <a:ln/>
        </p:spPr>
        <p:txBody>
          <a:bodyPr wrap="none" rtlCol="0" anchor="t"/>
          <a:lstStyle/>
          <a:p>
            <a:pPr marL="0" indent="0" algn="l">
              <a:lnSpc>
                <a:spcPts val="2734"/>
              </a:lnSpc>
              <a:buNone/>
            </a:pPr>
            <a:r>
              <a:rPr lang="en-US" sz="2187" i="1" dirty="0">
                <a:solidFill>
                  <a:srgbClr val="1B1B27"/>
                </a:solidFill>
                <a:latin typeface="Corben" pitchFamily="34" charset="0"/>
                <a:ea typeface="Corben" pitchFamily="34" charset="-122"/>
                <a:cs typeface="Corben" pitchFamily="34" charset="-120"/>
              </a:rPr>
              <a:t>Arts &amp; Culture</a:t>
            </a:r>
            <a:endParaRPr lang="en-US" sz="2187" i="1" dirty="0"/>
          </a:p>
        </p:txBody>
      </p:sp>
      <p:sp>
        <p:nvSpPr>
          <p:cNvPr id="13" name="Text 7"/>
          <p:cNvSpPr/>
          <p:nvPr/>
        </p:nvSpPr>
        <p:spPr>
          <a:xfrm>
            <a:off x="9296400" y="5071705"/>
            <a:ext cx="3296007"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Impact in literature, art, music, and cultural preservation.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83096"/>
            <a:ext cx="13106400" cy="3167269"/>
          </a:xfrm>
          <a:prstGeom prst="rect">
            <a:avLst/>
          </a:prstGeom>
        </p:spPr>
      </p:pic>
      <p:sp>
        <p:nvSpPr>
          <p:cNvPr id="3" name="Shape 0"/>
          <p:cNvSpPr/>
          <p:nvPr/>
        </p:nvSpPr>
        <p:spPr>
          <a:xfrm>
            <a:off x="-8177858" y="-2547890"/>
            <a:ext cx="28081705" cy="15592926"/>
          </a:xfrm>
          <a:prstGeom prst="rect">
            <a:avLst/>
          </a:prstGeom>
          <a:solidFill>
            <a:srgbClr val="F9F9FF">
              <a:alpha val="75000"/>
            </a:srgbClr>
          </a:solidFill>
          <a:ln/>
        </p:spPr>
        <p:txBody>
          <a:bodyPr/>
          <a:lstStyle/>
          <a:p>
            <a:endParaRPr lang="en-US" dirty="0"/>
          </a:p>
        </p:txBody>
      </p:sp>
      <p:sp>
        <p:nvSpPr>
          <p:cNvPr id="5" name="Text 1"/>
          <p:cNvSpPr/>
          <p:nvPr/>
        </p:nvSpPr>
        <p:spPr>
          <a:xfrm>
            <a:off x="2328863" y="3201710"/>
            <a:ext cx="9972675" cy="1312069"/>
          </a:xfrm>
          <a:prstGeom prst="rect">
            <a:avLst/>
          </a:prstGeom>
          <a:noFill/>
          <a:ln/>
        </p:spPr>
        <p:txBody>
          <a:bodyPr wrap="square" rtlCol="0" anchor="t"/>
          <a:lstStyle/>
          <a:p>
            <a:pPr marL="0" indent="0">
              <a:lnSpc>
                <a:spcPts val="5166"/>
              </a:lnSpc>
              <a:buNone/>
            </a:pPr>
            <a:r>
              <a:rPr lang="en-US" sz="4133" dirty="0">
                <a:solidFill>
                  <a:schemeClr val="accent6">
                    <a:lumMod val="50000"/>
                  </a:schemeClr>
                </a:solidFill>
                <a:latin typeface="Cooper Black" panose="0208090404030B020404" pitchFamily="18" charset="0"/>
                <a:ea typeface="Corben" pitchFamily="34" charset="-122"/>
                <a:cs typeface="Corben" pitchFamily="34" charset="-120"/>
              </a:rPr>
              <a:t>Promoting Gender Equality and Empowerment</a:t>
            </a:r>
            <a:endParaRPr lang="en-US" sz="4133" dirty="0">
              <a:solidFill>
                <a:schemeClr val="accent6">
                  <a:lumMod val="50000"/>
                </a:schemeClr>
              </a:solidFill>
              <a:latin typeface="Cooper Black" panose="0208090404030B020404" pitchFamily="18" charset="0"/>
            </a:endParaRPr>
          </a:p>
        </p:txBody>
      </p:sp>
      <p:pic>
        <p:nvPicPr>
          <p:cNvPr id="6" name="Image 2" descr="preencoded.png"/>
          <p:cNvPicPr>
            <a:picLocks noChangeAspect="1"/>
          </p:cNvPicPr>
          <p:nvPr/>
        </p:nvPicPr>
        <p:blipFill>
          <a:blip r:embed="rId4"/>
          <a:stretch>
            <a:fillRect/>
          </a:stretch>
        </p:blipFill>
        <p:spPr>
          <a:xfrm>
            <a:off x="2328863" y="4828699"/>
            <a:ext cx="3324225" cy="839748"/>
          </a:xfrm>
          <a:prstGeom prst="rect">
            <a:avLst/>
          </a:prstGeom>
        </p:spPr>
      </p:pic>
      <p:sp>
        <p:nvSpPr>
          <p:cNvPr id="7" name="Text 2"/>
          <p:cNvSpPr/>
          <p:nvPr/>
        </p:nvSpPr>
        <p:spPr>
          <a:xfrm>
            <a:off x="2690190" y="5983367"/>
            <a:ext cx="2472955" cy="328017"/>
          </a:xfrm>
          <a:prstGeom prst="rect">
            <a:avLst/>
          </a:prstGeom>
          <a:noFill/>
          <a:ln/>
        </p:spPr>
        <p:txBody>
          <a:bodyPr wrap="none" rtlCol="0" anchor="t"/>
          <a:lstStyle/>
          <a:p>
            <a:pPr marL="0" indent="0" algn="l">
              <a:lnSpc>
                <a:spcPts val="2583"/>
              </a:lnSpc>
              <a:buNone/>
            </a:pPr>
            <a:r>
              <a:rPr lang="en-US" sz="2066" i="1" dirty="0">
                <a:solidFill>
                  <a:srgbClr val="404155"/>
                </a:solidFill>
                <a:latin typeface="Corben" pitchFamily="34" charset="0"/>
                <a:ea typeface="Corben" pitchFamily="34" charset="-122"/>
                <a:cs typeface="Corben" pitchFamily="34" charset="-120"/>
              </a:rPr>
              <a:t>Education</a:t>
            </a:r>
            <a:endParaRPr lang="en-US" sz="2066" i="1" dirty="0"/>
          </a:p>
        </p:txBody>
      </p:sp>
      <p:sp>
        <p:nvSpPr>
          <p:cNvPr id="8" name="Text 3"/>
          <p:cNvSpPr/>
          <p:nvPr/>
        </p:nvSpPr>
        <p:spPr>
          <a:xfrm>
            <a:off x="2538770" y="6437352"/>
            <a:ext cx="2904411" cy="1007269"/>
          </a:xfrm>
          <a:prstGeom prst="rect">
            <a:avLst/>
          </a:prstGeom>
          <a:noFill/>
          <a:ln/>
        </p:spPr>
        <p:txBody>
          <a:bodyPr wrap="square" rtlCol="0" anchor="t"/>
          <a:lstStyle/>
          <a:p>
            <a:pPr marL="0" indent="0" algn="l">
              <a:lnSpc>
                <a:spcPts val="2645"/>
              </a:lnSpc>
              <a:buNone/>
            </a:pPr>
            <a:r>
              <a:rPr lang="en-US" sz="1653" dirty="0">
                <a:solidFill>
                  <a:srgbClr val="404155"/>
                </a:solidFill>
                <a:latin typeface="Nobile" pitchFamily="34" charset="0"/>
                <a:ea typeface="Nobile" pitchFamily="34" charset="-122"/>
                <a:cs typeface="Nobile" pitchFamily="34" charset="-120"/>
              </a:rPr>
              <a:t>Ensuring access to quality education for girls and women.</a:t>
            </a:r>
            <a:endParaRPr lang="en-US" sz="1653" dirty="0"/>
          </a:p>
        </p:txBody>
      </p:sp>
      <p:pic>
        <p:nvPicPr>
          <p:cNvPr id="9" name="Image 3" descr="preencoded.png"/>
          <p:cNvPicPr>
            <a:picLocks noChangeAspect="1"/>
          </p:cNvPicPr>
          <p:nvPr/>
        </p:nvPicPr>
        <p:blipFill>
          <a:blip r:embed="rId5"/>
          <a:stretch>
            <a:fillRect/>
          </a:stretch>
        </p:blipFill>
        <p:spPr>
          <a:xfrm>
            <a:off x="5653087" y="4828699"/>
            <a:ext cx="3324225" cy="839748"/>
          </a:xfrm>
          <a:prstGeom prst="rect">
            <a:avLst/>
          </a:prstGeom>
        </p:spPr>
      </p:pic>
      <p:sp>
        <p:nvSpPr>
          <p:cNvPr id="10" name="Text 4"/>
          <p:cNvSpPr/>
          <p:nvPr/>
        </p:nvSpPr>
        <p:spPr>
          <a:xfrm>
            <a:off x="5862995" y="5983367"/>
            <a:ext cx="2624376" cy="328017"/>
          </a:xfrm>
          <a:prstGeom prst="rect">
            <a:avLst/>
          </a:prstGeom>
          <a:noFill/>
          <a:ln/>
        </p:spPr>
        <p:txBody>
          <a:bodyPr wrap="none" rtlCol="0" anchor="t"/>
          <a:lstStyle/>
          <a:p>
            <a:pPr marL="0" indent="0" algn="l">
              <a:lnSpc>
                <a:spcPts val="2583"/>
              </a:lnSpc>
              <a:buNone/>
            </a:pPr>
            <a:r>
              <a:rPr lang="en-US" sz="2066" i="1" dirty="0">
                <a:solidFill>
                  <a:srgbClr val="404155"/>
                </a:solidFill>
                <a:latin typeface="Corben" pitchFamily="34" charset="0"/>
                <a:ea typeface="Corben" pitchFamily="34" charset="-122"/>
                <a:cs typeface="Corben" pitchFamily="34" charset="-120"/>
              </a:rPr>
              <a:t>Workplace</a:t>
            </a:r>
            <a:endParaRPr lang="en-US" sz="2066" i="1" dirty="0"/>
          </a:p>
        </p:txBody>
      </p:sp>
      <p:sp>
        <p:nvSpPr>
          <p:cNvPr id="11" name="Text 5"/>
          <p:cNvSpPr/>
          <p:nvPr/>
        </p:nvSpPr>
        <p:spPr>
          <a:xfrm>
            <a:off x="5862995" y="6437352"/>
            <a:ext cx="2904411" cy="671512"/>
          </a:xfrm>
          <a:prstGeom prst="rect">
            <a:avLst/>
          </a:prstGeom>
          <a:noFill/>
          <a:ln/>
        </p:spPr>
        <p:txBody>
          <a:bodyPr wrap="square" rtlCol="0" anchor="t"/>
          <a:lstStyle/>
          <a:p>
            <a:pPr marL="0" indent="0" algn="l">
              <a:lnSpc>
                <a:spcPts val="2645"/>
              </a:lnSpc>
              <a:buNone/>
            </a:pPr>
            <a:r>
              <a:rPr lang="en-US" sz="1653" dirty="0">
                <a:solidFill>
                  <a:srgbClr val="404155"/>
                </a:solidFill>
                <a:latin typeface="Nobile" pitchFamily="34" charset="0"/>
                <a:ea typeface="Nobile" pitchFamily="34" charset="-122"/>
                <a:cs typeface="Nobile" pitchFamily="34" charset="-120"/>
              </a:rPr>
              <a:t>Promoting fair employment practices and equal pay.</a:t>
            </a:r>
            <a:endParaRPr lang="en-US" sz="1653" dirty="0"/>
          </a:p>
        </p:txBody>
      </p:sp>
      <p:pic>
        <p:nvPicPr>
          <p:cNvPr id="12" name="Image 4" descr="preencoded.png"/>
          <p:cNvPicPr>
            <a:picLocks noChangeAspect="1"/>
          </p:cNvPicPr>
          <p:nvPr/>
        </p:nvPicPr>
        <p:blipFill>
          <a:blip r:embed="rId6"/>
          <a:stretch>
            <a:fillRect/>
          </a:stretch>
        </p:blipFill>
        <p:spPr>
          <a:xfrm>
            <a:off x="8977313" y="4828699"/>
            <a:ext cx="3324225" cy="839748"/>
          </a:xfrm>
          <a:prstGeom prst="rect">
            <a:avLst/>
          </a:prstGeom>
        </p:spPr>
      </p:pic>
      <p:sp>
        <p:nvSpPr>
          <p:cNvPr id="13" name="Text 6"/>
          <p:cNvSpPr/>
          <p:nvPr/>
        </p:nvSpPr>
        <p:spPr>
          <a:xfrm>
            <a:off x="9187220" y="5983367"/>
            <a:ext cx="2624376" cy="328017"/>
          </a:xfrm>
          <a:prstGeom prst="rect">
            <a:avLst/>
          </a:prstGeom>
          <a:noFill/>
          <a:ln/>
        </p:spPr>
        <p:txBody>
          <a:bodyPr wrap="none" rtlCol="0" anchor="t"/>
          <a:lstStyle/>
          <a:p>
            <a:pPr marL="0" indent="0" algn="l">
              <a:lnSpc>
                <a:spcPts val="2583"/>
              </a:lnSpc>
              <a:buNone/>
            </a:pPr>
            <a:r>
              <a:rPr lang="en-US" sz="2066" i="1" dirty="0">
                <a:solidFill>
                  <a:srgbClr val="404155"/>
                </a:solidFill>
                <a:latin typeface="Corben" pitchFamily="34" charset="0"/>
                <a:ea typeface="Corben" pitchFamily="34" charset="-122"/>
                <a:cs typeface="Corben" pitchFamily="34" charset="-120"/>
              </a:rPr>
              <a:t>Advocacy</a:t>
            </a:r>
            <a:endParaRPr lang="en-US" sz="2066" i="1" dirty="0"/>
          </a:p>
        </p:txBody>
      </p:sp>
      <p:sp>
        <p:nvSpPr>
          <p:cNvPr id="14" name="Text 7"/>
          <p:cNvSpPr/>
          <p:nvPr/>
        </p:nvSpPr>
        <p:spPr>
          <a:xfrm>
            <a:off x="9187220" y="6437352"/>
            <a:ext cx="2904411" cy="1007269"/>
          </a:xfrm>
          <a:prstGeom prst="rect">
            <a:avLst/>
          </a:prstGeom>
          <a:noFill/>
          <a:ln/>
        </p:spPr>
        <p:txBody>
          <a:bodyPr wrap="square" rtlCol="0" anchor="t"/>
          <a:lstStyle/>
          <a:p>
            <a:pPr marL="0" indent="0" algn="l">
              <a:lnSpc>
                <a:spcPts val="2645"/>
              </a:lnSpc>
              <a:buNone/>
            </a:pPr>
            <a:r>
              <a:rPr lang="en-US" sz="1653" dirty="0">
                <a:solidFill>
                  <a:srgbClr val="404155"/>
                </a:solidFill>
                <a:latin typeface="Nobile" pitchFamily="34" charset="0"/>
                <a:ea typeface="Nobile" pitchFamily="34" charset="-122"/>
                <a:cs typeface="Nobile" pitchFamily="34" charset="-120"/>
              </a:rPr>
              <a:t>Rallying for basic human rights and women's well-being globally.</a:t>
            </a:r>
            <a:endParaRPr lang="en-US" sz="1653" dirty="0"/>
          </a:p>
        </p:txBody>
      </p:sp>
      <p:pic>
        <p:nvPicPr>
          <p:cNvPr id="1026" name="Picture 2" descr="Different woman professions set Different woman professions set vector illustration. Women stock vector">
            <a:extLst>
              <a:ext uri="{FF2B5EF4-FFF2-40B4-BE49-F238E27FC236}">
                <a16:creationId xmlns:a16="http://schemas.microsoft.com/office/drawing/2014/main" id="{0913223E-9F78-83F1-5345-707682E700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0998"/>
            <a:ext cx="14630400" cy="3070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226158" y="78462"/>
            <a:ext cx="3440317" cy="8229600"/>
          </a:xfrm>
          <a:prstGeom prst="rect">
            <a:avLst/>
          </a:prstGeom>
          <a:solidFill>
            <a:srgbClr val="F9F9FF">
              <a:alpha val="75000"/>
            </a:srgbClr>
          </a:solidFill>
          <a:ln/>
        </p:spPr>
        <p:txBody>
          <a:bodyPr/>
          <a:lstStyle/>
          <a:p>
            <a:endParaRPr lang="en-US" dirty="0"/>
          </a:p>
        </p:txBody>
      </p:sp>
      <p:sp>
        <p:nvSpPr>
          <p:cNvPr id="5" name="Text 1"/>
          <p:cNvSpPr/>
          <p:nvPr/>
        </p:nvSpPr>
        <p:spPr>
          <a:xfrm>
            <a:off x="833199" y="1669613"/>
            <a:ext cx="9306401" cy="1388745"/>
          </a:xfrm>
          <a:prstGeom prst="rect">
            <a:avLst/>
          </a:prstGeom>
          <a:noFill/>
          <a:ln/>
        </p:spPr>
        <p:txBody>
          <a:bodyPr wrap="square" rtlCol="0" anchor="t"/>
          <a:lstStyle/>
          <a:p>
            <a:pPr marL="0" indent="0">
              <a:lnSpc>
                <a:spcPts val="5468"/>
              </a:lnSpc>
              <a:buNone/>
            </a:pPr>
            <a:r>
              <a:rPr lang="en-US" sz="4374" dirty="0">
                <a:solidFill>
                  <a:schemeClr val="accent6">
                    <a:lumMod val="50000"/>
                  </a:schemeClr>
                </a:solidFill>
                <a:latin typeface="Cooper Black" panose="0208090404030B020404" pitchFamily="18" charset="0"/>
                <a:ea typeface="Corben" pitchFamily="34" charset="-122"/>
                <a:cs typeface="Corben" pitchFamily="34" charset="-120"/>
              </a:rPr>
              <a:t>Inspiring Stories of Influential Women</a:t>
            </a:r>
            <a:endParaRPr lang="en-US" sz="4374" dirty="0">
              <a:solidFill>
                <a:schemeClr val="accent6">
                  <a:lumMod val="50000"/>
                </a:schemeClr>
              </a:solidFill>
              <a:latin typeface="Cooper Black" panose="0208090404030B020404" pitchFamily="18" charset="0"/>
            </a:endParaRPr>
          </a:p>
        </p:txBody>
      </p:sp>
      <p:sp>
        <p:nvSpPr>
          <p:cNvPr id="6" name="Shape 2"/>
          <p:cNvSpPr/>
          <p:nvPr/>
        </p:nvSpPr>
        <p:spPr>
          <a:xfrm>
            <a:off x="833199" y="3391614"/>
            <a:ext cx="4542115" cy="1650802"/>
          </a:xfrm>
          <a:prstGeom prst="roundRect">
            <a:avLst>
              <a:gd name="adj" fmla="val 6057"/>
            </a:avLst>
          </a:prstGeom>
          <a:solidFill>
            <a:srgbClr val="D2D9F9"/>
          </a:solidFill>
          <a:ln w="7620">
            <a:solidFill>
              <a:srgbClr val="B8BFDF"/>
            </a:solidFill>
            <a:prstDash val="solid"/>
          </a:ln>
        </p:spPr>
      </p:sp>
      <p:sp>
        <p:nvSpPr>
          <p:cNvPr id="7" name="Text 3"/>
          <p:cNvSpPr/>
          <p:nvPr/>
        </p:nvSpPr>
        <p:spPr>
          <a:xfrm>
            <a:off x="1062990" y="3621405"/>
            <a:ext cx="2777490" cy="347186"/>
          </a:xfrm>
          <a:prstGeom prst="rect">
            <a:avLst/>
          </a:prstGeom>
          <a:noFill/>
          <a:ln/>
        </p:spPr>
        <p:txBody>
          <a:bodyPr wrap="none" rtlCol="0" anchor="t"/>
          <a:lstStyle/>
          <a:p>
            <a:pPr marL="0" indent="0">
              <a:lnSpc>
                <a:spcPts val="2734"/>
              </a:lnSpc>
              <a:buNone/>
            </a:pPr>
            <a:r>
              <a:rPr lang="en-US" sz="2187" i="1" dirty="0">
                <a:solidFill>
                  <a:srgbClr val="404155"/>
                </a:solidFill>
                <a:latin typeface="Corben" pitchFamily="34" charset="0"/>
                <a:ea typeface="Corben" pitchFamily="34" charset="-122"/>
                <a:cs typeface="Corben" pitchFamily="34" charset="-120"/>
              </a:rPr>
              <a:t>Malala</a:t>
            </a:r>
            <a:r>
              <a:rPr lang="en-US" sz="2187" dirty="0">
                <a:solidFill>
                  <a:srgbClr val="404155"/>
                </a:solidFill>
                <a:latin typeface="Corben" pitchFamily="34" charset="0"/>
                <a:ea typeface="Corben" pitchFamily="34" charset="-122"/>
                <a:cs typeface="Corben" pitchFamily="34" charset="-120"/>
              </a:rPr>
              <a:t> </a:t>
            </a:r>
            <a:r>
              <a:rPr lang="en-US" sz="2187" i="1" dirty="0">
                <a:solidFill>
                  <a:srgbClr val="404155"/>
                </a:solidFill>
                <a:latin typeface="Corben" pitchFamily="34" charset="0"/>
                <a:ea typeface="Corben" pitchFamily="34" charset="-122"/>
                <a:cs typeface="Corben" pitchFamily="34" charset="-120"/>
              </a:rPr>
              <a:t>Yousafzai</a:t>
            </a:r>
            <a:endParaRPr lang="en-US" sz="2187" i="1" dirty="0"/>
          </a:p>
        </p:txBody>
      </p:sp>
      <p:sp>
        <p:nvSpPr>
          <p:cNvPr id="8" name="Text 4"/>
          <p:cNvSpPr/>
          <p:nvPr/>
        </p:nvSpPr>
        <p:spPr>
          <a:xfrm>
            <a:off x="1062990" y="4101822"/>
            <a:ext cx="4082534"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Advocate for female education and Nobel Prize laureate.</a:t>
            </a:r>
            <a:endParaRPr lang="en-US" sz="1750" dirty="0"/>
          </a:p>
        </p:txBody>
      </p:sp>
      <p:sp>
        <p:nvSpPr>
          <p:cNvPr id="9" name="Shape 5"/>
          <p:cNvSpPr/>
          <p:nvPr/>
        </p:nvSpPr>
        <p:spPr>
          <a:xfrm>
            <a:off x="5597485" y="3391614"/>
            <a:ext cx="4542115" cy="1650802"/>
          </a:xfrm>
          <a:prstGeom prst="roundRect">
            <a:avLst>
              <a:gd name="adj" fmla="val 6057"/>
            </a:avLst>
          </a:prstGeom>
          <a:solidFill>
            <a:srgbClr val="D2D9F9"/>
          </a:solidFill>
          <a:ln w="7620">
            <a:solidFill>
              <a:srgbClr val="B8BFDF"/>
            </a:solidFill>
            <a:prstDash val="solid"/>
          </a:ln>
        </p:spPr>
      </p:sp>
      <p:sp>
        <p:nvSpPr>
          <p:cNvPr id="10" name="Text 6"/>
          <p:cNvSpPr/>
          <p:nvPr/>
        </p:nvSpPr>
        <p:spPr>
          <a:xfrm>
            <a:off x="5827276" y="3621405"/>
            <a:ext cx="2777490" cy="347186"/>
          </a:xfrm>
          <a:prstGeom prst="rect">
            <a:avLst/>
          </a:prstGeom>
          <a:noFill/>
          <a:ln/>
        </p:spPr>
        <p:txBody>
          <a:bodyPr wrap="none" rtlCol="0" anchor="t"/>
          <a:lstStyle/>
          <a:p>
            <a:pPr marL="0" indent="0">
              <a:lnSpc>
                <a:spcPts val="2734"/>
              </a:lnSpc>
              <a:buNone/>
            </a:pPr>
            <a:r>
              <a:rPr lang="en-US" sz="2187" i="1" dirty="0">
                <a:solidFill>
                  <a:srgbClr val="404155"/>
                </a:solidFill>
                <a:latin typeface="Corben" pitchFamily="34" charset="0"/>
                <a:ea typeface="Corben" pitchFamily="34" charset="-122"/>
                <a:cs typeface="Corben" pitchFamily="34" charset="-120"/>
              </a:rPr>
              <a:t>Ruth Bader Ginsburg</a:t>
            </a:r>
            <a:endParaRPr lang="en-US" sz="2187" i="1" dirty="0"/>
          </a:p>
        </p:txBody>
      </p:sp>
      <p:sp>
        <p:nvSpPr>
          <p:cNvPr id="11" name="Text 7"/>
          <p:cNvSpPr/>
          <p:nvPr/>
        </p:nvSpPr>
        <p:spPr>
          <a:xfrm>
            <a:off x="5827276" y="4101822"/>
            <a:ext cx="4082534"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Led the fight for gender equality on the U.S. Supreme Court.</a:t>
            </a:r>
            <a:endParaRPr lang="en-US" sz="1750" dirty="0"/>
          </a:p>
        </p:txBody>
      </p:sp>
      <p:sp>
        <p:nvSpPr>
          <p:cNvPr id="12" name="Shape 8"/>
          <p:cNvSpPr/>
          <p:nvPr/>
        </p:nvSpPr>
        <p:spPr>
          <a:xfrm>
            <a:off x="833199" y="5264587"/>
            <a:ext cx="9306401" cy="1295400"/>
          </a:xfrm>
          <a:prstGeom prst="roundRect">
            <a:avLst>
              <a:gd name="adj" fmla="val 7719"/>
            </a:avLst>
          </a:prstGeom>
          <a:solidFill>
            <a:srgbClr val="D2D9F9"/>
          </a:solidFill>
          <a:ln w="7620">
            <a:solidFill>
              <a:srgbClr val="B8BFDF"/>
            </a:solidFill>
            <a:prstDash val="solid"/>
          </a:ln>
        </p:spPr>
      </p:sp>
      <p:sp>
        <p:nvSpPr>
          <p:cNvPr id="13" name="Text 9"/>
          <p:cNvSpPr/>
          <p:nvPr/>
        </p:nvSpPr>
        <p:spPr>
          <a:xfrm>
            <a:off x="1062990" y="5494377"/>
            <a:ext cx="2777490" cy="347186"/>
          </a:xfrm>
          <a:prstGeom prst="rect">
            <a:avLst/>
          </a:prstGeom>
          <a:noFill/>
          <a:ln/>
        </p:spPr>
        <p:txBody>
          <a:bodyPr wrap="none" rtlCol="0" anchor="t"/>
          <a:lstStyle/>
          <a:p>
            <a:pPr marL="0" indent="0">
              <a:lnSpc>
                <a:spcPts val="2734"/>
              </a:lnSpc>
              <a:buNone/>
            </a:pPr>
            <a:r>
              <a:rPr lang="en-US" sz="2187" i="1" dirty="0">
                <a:solidFill>
                  <a:srgbClr val="404155"/>
                </a:solidFill>
                <a:latin typeface="Corben" pitchFamily="34" charset="0"/>
                <a:ea typeface="Corben" pitchFamily="34" charset="-122"/>
                <a:cs typeface="Corben" pitchFamily="34" charset="-120"/>
              </a:rPr>
              <a:t>Margaret</a:t>
            </a:r>
            <a:r>
              <a:rPr lang="en-US" sz="2187" dirty="0">
                <a:solidFill>
                  <a:srgbClr val="404155"/>
                </a:solidFill>
                <a:latin typeface="Corben" pitchFamily="34" charset="0"/>
                <a:ea typeface="Corben" pitchFamily="34" charset="-122"/>
                <a:cs typeface="Corben" pitchFamily="34" charset="-120"/>
              </a:rPr>
              <a:t> </a:t>
            </a:r>
            <a:r>
              <a:rPr lang="en-US" sz="2187" i="1" dirty="0">
                <a:solidFill>
                  <a:srgbClr val="404155"/>
                </a:solidFill>
                <a:latin typeface="Corben" pitchFamily="34" charset="0"/>
                <a:ea typeface="Corben" pitchFamily="34" charset="-122"/>
                <a:cs typeface="Corben" pitchFamily="34" charset="-120"/>
              </a:rPr>
              <a:t>Hamilton</a:t>
            </a:r>
            <a:endParaRPr lang="en-US" sz="2187" i="1" dirty="0"/>
          </a:p>
        </p:txBody>
      </p:sp>
      <p:sp>
        <p:nvSpPr>
          <p:cNvPr id="14" name="Text 10"/>
          <p:cNvSpPr/>
          <p:nvPr/>
        </p:nvSpPr>
        <p:spPr>
          <a:xfrm>
            <a:off x="1062990" y="5974794"/>
            <a:ext cx="8846820"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Directed the software engineering division for the Apollo project.</a:t>
            </a:r>
            <a:endParaRPr lang="en-US" sz="1750" dirty="0"/>
          </a:p>
        </p:txBody>
      </p:sp>
      <p:pic>
        <p:nvPicPr>
          <p:cNvPr id="15"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4098" name="Picture 2" descr="Superhero woman in flight. Attractive young Caucasian woman wearing superhero costume with cape, flying through air in superhero pose, on sky background. Flat contemporary style. Superhero stock vector">
            <a:extLst>
              <a:ext uri="{FF2B5EF4-FFF2-40B4-BE49-F238E27FC236}">
                <a16:creationId xmlns:a16="http://schemas.microsoft.com/office/drawing/2014/main" id="{60634D52-4CFA-1CED-E0D1-4AA81DFF99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1771" y="-2235"/>
            <a:ext cx="4304704"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50167"/>
            <a:ext cx="14630400" cy="8229600"/>
          </a:xfrm>
          <a:prstGeom prst="rect">
            <a:avLst/>
          </a:prstGeom>
          <a:solidFill>
            <a:srgbClr val="F9F9FF">
              <a:alpha val="75000"/>
            </a:srgbClr>
          </a:solidFill>
          <a:ln/>
        </p:spPr>
        <p:txBody>
          <a:bodyPr anchor="b"/>
          <a:lstStyle/>
          <a:p>
            <a:r>
              <a:rPr lang="en-US" dirty="0"/>
              <a:t>													</a:t>
            </a:r>
            <a:r>
              <a:rPr lang="en-US" i="1" dirty="0">
                <a:solidFill>
                  <a:srgbClr val="FF0000"/>
                </a:solidFill>
                <a:latin typeface="Arial Black" panose="020B0A04020102020204" pitchFamily="34" charset="0"/>
              </a:rPr>
              <a:t>THANK YOU</a:t>
            </a:r>
          </a:p>
        </p:txBody>
      </p:sp>
      <p:sp>
        <p:nvSpPr>
          <p:cNvPr id="4" name="Text 1"/>
          <p:cNvSpPr/>
          <p:nvPr/>
        </p:nvSpPr>
        <p:spPr>
          <a:xfrm>
            <a:off x="2037993" y="1897261"/>
            <a:ext cx="10554414" cy="1388745"/>
          </a:xfrm>
          <a:prstGeom prst="rect">
            <a:avLst/>
          </a:prstGeom>
          <a:noFill/>
          <a:ln/>
        </p:spPr>
        <p:txBody>
          <a:bodyPr wrap="square" rtlCol="0" anchor="t"/>
          <a:lstStyle/>
          <a:p>
            <a:pPr marL="0" indent="0">
              <a:lnSpc>
                <a:spcPts val="5468"/>
              </a:lnSpc>
              <a:buNone/>
            </a:pPr>
            <a:r>
              <a:rPr lang="en-US" sz="4374" dirty="0">
                <a:solidFill>
                  <a:schemeClr val="accent6">
                    <a:lumMod val="50000"/>
                  </a:schemeClr>
                </a:solidFill>
                <a:latin typeface="Cooper Black" panose="0208090404030B020404" pitchFamily="18" charset="0"/>
                <a:ea typeface="Corben" pitchFamily="34" charset="-122"/>
                <a:cs typeface="Corben" pitchFamily="34" charset="-120"/>
              </a:rPr>
              <a:t>Call to Action: How to Support and Advocate for Women's Rights</a:t>
            </a:r>
            <a:endParaRPr lang="en-US" sz="4374" dirty="0">
              <a:solidFill>
                <a:schemeClr val="accent6">
                  <a:lumMod val="50000"/>
                </a:schemeClr>
              </a:solidFill>
              <a:latin typeface="Cooper Black" panose="0208090404030B020404" pitchFamily="18" charset="0"/>
            </a:endParaRPr>
          </a:p>
        </p:txBody>
      </p:sp>
      <p:sp>
        <p:nvSpPr>
          <p:cNvPr id="5" name="Text 2"/>
          <p:cNvSpPr/>
          <p:nvPr/>
        </p:nvSpPr>
        <p:spPr>
          <a:xfrm>
            <a:off x="2037993" y="3841433"/>
            <a:ext cx="3295888" cy="666512"/>
          </a:xfrm>
          <a:prstGeom prst="rect">
            <a:avLst/>
          </a:prstGeom>
          <a:noFill/>
          <a:ln/>
        </p:spPr>
        <p:txBody>
          <a:bodyPr wrap="none" rtlCol="0" anchor="t"/>
          <a:lstStyle/>
          <a:p>
            <a:pPr marL="0" indent="0" algn="ctr">
              <a:lnSpc>
                <a:spcPts val="5249"/>
              </a:lnSpc>
              <a:buNone/>
            </a:pPr>
            <a:r>
              <a:rPr lang="en-US" sz="5249" i="1" dirty="0">
                <a:solidFill>
                  <a:srgbClr val="404155"/>
                </a:solidFill>
                <a:latin typeface="Corben" pitchFamily="34" charset="0"/>
                <a:ea typeface="Corben" pitchFamily="34" charset="-122"/>
                <a:cs typeface="Corben" pitchFamily="34" charset="-120"/>
              </a:rPr>
              <a:t>Donate</a:t>
            </a:r>
            <a:endParaRPr lang="en-US" sz="5249" i="1" dirty="0"/>
          </a:p>
        </p:txBody>
      </p:sp>
      <p:sp>
        <p:nvSpPr>
          <p:cNvPr id="6" name="Text 3"/>
          <p:cNvSpPr/>
          <p:nvPr/>
        </p:nvSpPr>
        <p:spPr>
          <a:xfrm>
            <a:off x="2297192" y="4785598"/>
            <a:ext cx="2777490" cy="347186"/>
          </a:xfrm>
          <a:prstGeom prst="rect">
            <a:avLst/>
          </a:prstGeom>
          <a:noFill/>
          <a:ln/>
        </p:spPr>
        <p:txBody>
          <a:bodyPr wrap="none" rtlCol="0" anchor="t"/>
          <a:lstStyle/>
          <a:p>
            <a:pPr marL="0" indent="0" algn="ctr">
              <a:lnSpc>
                <a:spcPts val="2734"/>
              </a:lnSpc>
              <a:buNone/>
            </a:pPr>
            <a:r>
              <a:rPr lang="en-US" sz="2187" i="1" dirty="0">
                <a:solidFill>
                  <a:srgbClr val="404155"/>
                </a:solidFill>
                <a:latin typeface="Corben" pitchFamily="34" charset="0"/>
                <a:ea typeface="Corben" pitchFamily="34" charset="-122"/>
                <a:cs typeface="Corben" pitchFamily="34" charset="-120"/>
              </a:rPr>
              <a:t>Donate</a:t>
            </a:r>
            <a:endParaRPr lang="en-US" sz="2187" i="1" dirty="0"/>
          </a:p>
        </p:txBody>
      </p:sp>
      <p:sp>
        <p:nvSpPr>
          <p:cNvPr id="7" name="Text 4"/>
          <p:cNvSpPr/>
          <p:nvPr/>
        </p:nvSpPr>
        <p:spPr>
          <a:xfrm>
            <a:off x="2037993" y="5266015"/>
            <a:ext cx="3295888" cy="1066205"/>
          </a:xfrm>
          <a:prstGeom prst="rect">
            <a:avLst/>
          </a:prstGeom>
          <a:noFill/>
          <a:ln/>
        </p:spPr>
        <p:txBody>
          <a:bodyPr wrap="square" rtlCol="0" anchor="t"/>
          <a:lstStyle/>
          <a:p>
            <a:pPr marL="0" indent="0" algn="ctr">
              <a:lnSpc>
                <a:spcPts val="2799"/>
              </a:lnSpc>
              <a:buNone/>
            </a:pPr>
            <a:r>
              <a:rPr lang="en-US" sz="1750" dirty="0">
                <a:solidFill>
                  <a:srgbClr val="404155"/>
                </a:solidFill>
                <a:latin typeface="Nobile" pitchFamily="34" charset="0"/>
                <a:ea typeface="Nobile" pitchFamily="34" charset="-122"/>
                <a:cs typeface="Nobile" pitchFamily="34" charset="-120"/>
              </a:rPr>
              <a:t>Contribute to organizations supporting women's rights and issues.</a:t>
            </a:r>
            <a:endParaRPr lang="en-US" sz="1750" dirty="0"/>
          </a:p>
        </p:txBody>
      </p:sp>
      <p:sp>
        <p:nvSpPr>
          <p:cNvPr id="8" name="Text 5"/>
          <p:cNvSpPr/>
          <p:nvPr/>
        </p:nvSpPr>
        <p:spPr>
          <a:xfrm>
            <a:off x="5667137" y="3841433"/>
            <a:ext cx="3296007" cy="666512"/>
          </a:xfrm>
          <a:prstGeom prst="rect">
            <a:avLst/>
          </a:prstGeom>
          <a:noFill/>
          <a:ln/>
        </p:spPr>
        <p:txBody>
          <a:bodyPr wrap="none" rtlCol="0" anchor="t"/>
          <a:lstStyle/>
          <a:p>
            <a:pPr marL="0" indent="0" algn="ctr">
              <a:lnSpc>
                <a:spcPts val="5249"/>
              </a:lnSpc>
              <a:buNone/>
            </a:pPr>
            <a:r>
              <a:rPr lang="en-US" sz="5249" i="1" dirty="0">
                <a:solidFill>
                  <a:srgbClr val="404155"/>
                </a:solidFill>
                <a:latin typeface="Corben" pitchFamily="34" charset="0"/>
                <a:ea typeface="Corben" pitchFamily="34" charset="-122"/>
                <a:cs typeface="Corben" pitchFamily="34" charset="-120"/>
              </a:rPr>
              <a:t>Volunteer</a:t>
            </a:r>
            <a:endParaRPr lang="en-US" sz="5249" i="1" dirty="0"/>
          </a:p>
        </p:txBody>
      </p:sp>
      <p:sp>
        <p:nvSpPr>
          <p:cNvPr id="9" name="Text 6"/>
          <p:cNvSpPr/>
          <p:nvPr/>
        </p:nvSpPr>
        <p:spPr>
          <a:xfrm>
            <a:off x="5926336" y="4785598"/>
            <a:ext cx="2777490" cy="347186"/>
          </a:xfrm>
          <a:prstGeom prst="rect">
            <a:avLst/>
          </a:prstGeom>
          <a:noFill/>
          <a:ln/>
        </p:spPr>
        <p:txBody>
          <a:bodyPr wrap="none" rtlCol="0" anchor="t"/>
          <a:lstStyle/>
          <a:p>
            <a:pPr marL="0" indent="0" algn="ctr">
              <a:lnSpc>
                <a:spcPts val="2734"/>
              </a:lnSpc>
              <a:buNone/>
            </a:pPr>
            <a:r>
              <a:rPr lang="en-US" sz="2187" i="1" dirty="0">
                <a:solidFill>
                  <a:srgbClr val="404155"/>
                </a:solidFill>
                <a:latin typeface="Corben" pitchFamily="34" charset="0"/>
                <a:ea typeface="Corben" pitchFamily="34" charset="-122"/>
                <a:cs typeface="Corben" pitchFamily="34" charset="-120"/>
              </a:rPr>
              <a:t>Volunteer</a:t>
            </a:r>
            <a:endParaRPr lang="en-US" sz="2187" i="1" dirty="0"/>
          </a:p>
        </p:txBody>
      </p:sp>
      <p:sp>
        <p:nvSpPr>
          <p:cNvPr id="10" name="Text 7"/>
          <p:cNvSpPr/>
          <p:nvPr/>
        </p:nvSpPr>
        <p:spPr>
          <a:xfrm>
            <a:off x="5667137" y="5266015"/>
            <a:ext cx="3296007" cy="1066205"/>
          </a:xfrm>
          <a:prstGeom prst="rect">
            <a:avLst/>
          </a:prstGeom>
          <a:noFill/>
          <a:ln/>
        </p:spPr>
        <p:txBody>
          <a:bodyPr wrap="square" rtlCol="0" anchor="t"/>
          <a:lstStyle/>
          <a:p>
            <a:pPr marL="0" indent="0" algn="ctr">
              <a:lnSpc>
                <a:spcPts val="2799"/>
              </a:lnSpc>
              <a:buNone/>
            </a:pPr>
            <a:r>
              <a:rPr lang="en-US" sz="1750" dirty="0">
                <a:solidFill>
                  <a:srgbClr val="404155"/>
                </a:solidFill>
                <a:latin typeface="Nobile" pitchFamily="34" charset="0"/>
                <a:ea typeface="Nobile" pitchFamily="34" charset="-122"/>
                <a:cs typeface="Nobile" pitchFamily="34" charset="-120"/>
              </a:rPr>
              <a:t>Offer time and effort to causes that benefit women and girls.</a:t>
            </a:r>
            <a:endParaRPr lang="en-US" sz="1750" dirty="0"/>
          </a:p>
        </p:txBody>
      </p:sp>
      <p:sp>
        <p:nvSpPr>
          <p:cNvPr id="11" name="Text 8"/>
          <p:cNvSpPr/>
          <p:nvPr/>
        </p:nvSpPr>
        <p:spPr>
          <a:xfrm>
            <a:off x="9296400" y="3841433"/>
            <a:ext cx="3296007" cy="666512"/>
          </a:xfrm>
          <a:prstGeom prst="rect">
            <a:avLst/>
          </a:prstGeom>
          <a:noFill/>
          <a:ln/>
        </p:spPr>
        <p:txBody>
          <a:bodyPr wrap="none" rtlCol="0" anchor="t"/>
          <a:lstStyle/>
          <a:p>
            <a:pPr marL="0" indent="0" algn="ctr">
              <a:lnSpc>
                <a:spcPts val="5249"/>
              </a:lnSpc>
              <a:buNone/>
            </a:pPr>
            <a:r>
              <a:rPr lang="en-US" sz="5249" i="1" dirty="0">
                <a:solidFill>
                  <a:srgbClr val="404155"/>
                </a:solidFill>
                <a:latin typeface="Corben" pitchFamily="34" charset="0"/>
                <a:ea typeface="Corben" pitchFamily="34" charset="-122"/>
                <a:cs typeface="Corben" pitchFamily="34" charset="-120"/>
              </a:rPr>
              <a:t>Educate</a:t>
            </a:r>
            <a:endParaRPr lang="en-US" sz="5249" i="1" dirty="0"/>
          </a:p>
        </p:txBody>
      </p:sp>
      <p:sp>
        <p:nvSpPr>
          <p:cNvPr id="12" name="Text 9"/>
          <p:cNvSpPr/>
          <p:nvPr/>
        </p:nvSpPr>
        <p:spPr>
          <a:xfrm>
            <a:off x="9555599" y="4785598"/>
            <a:ext cx="2777490" cy="347186"/>
          </a:xfrm>
          <a:prstGeom prst="rect">
            <a:avLst/>
          </a:prstGeom>
          <a:noFill/>
          <a:ln/>
        </p:spPr>
        <p:txBody>
          <a:bodyPr wrap="none" rtlCol="0" anchor="t"/>
          <a:lstStyle/>
          <a:p>
            <a:pPr marL="0" indent="0" algn="ctr">
              <a:lnSpc>
                <a:spcPts val="2734"/>
              </a:lnSpc>
              <a:buNone/>
            </a:pPr>
            <a:r>
              <a:rPr lang="en-US" sz="2187" i="1" dirty="0">
                <a:solidFill>
                  <a:srgbClr val="404155"/>
                </a:solidFill>
                <a:latin typeface="Corben" pitchFamily="34" charset="0"/>
                <a:ea typeface="Corben" pitchFamily="34" charset="-122"/>
                <a:cs typeface="Corben" pitchFamily="34" charset="-120"/>
              </a:rPr>
              <a:t>Educate</a:t>
            </a:r>
            <a:endParaRPr lang="en-US" sz="2187" i="1" dirty="0"/>
          </a:p>
        </p:txBody>
      </p:sp>
      <p:sp>
        <p:nvSpPr>
          <p:cNvPr id="13" name="Text 10"/>
          <p:cNvSpPr/>
          <p:nvPr/>
        </p:nvSpPr>
        <p:spPr>
          <a:xfrm>
            <a:off x="9296400" y="5266015"/>
            <a:ext cx="3296007" cy="1066205"/>
          </a:xfrm>
          <a:prstGeom prst="rect">
            <a:avLst/>
          </a:prstGeom>
          <a:noFill/>
          <a:ln/>
        </p:spPr>
        <p:txBody>
          <a:bodyPr wrap="square" rtlCol="0" anchor="t"/>
          <a:lstStyle/>
          <a:p>
            <a:pPr marL="0" indent="0" algn="ctr">
              <a:lnSpc>
                <a:spcPts val="2799"/>
              </a:lnSpc>
              <a:buNone/>
            </a:pPr>
            <a:r>
              <a:rPr lang="en-US" sz="1750" dirty="0">
                <a:solidFill>
                  <a:srgbClr val="404155"/>
                </a:solidFill>
                <a:latin typeface="Nobile" pitchFamily="34" charset="0"/>
                <a:ea typeface="Nobile" pitchFamily="34" charset="-122"/>
                <a:cs typeface="Nobile" pitchFamily="34" charset="-120"/>
              </a:rPr>
              <a:t>Spread awareness and educate others about women's rights and gender equality.</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3900" advClick="0">
        <p14:glitter pattern="hexagon"/>
      </p:transition>
    </mc:Choice>
    <mc:Fallback>
      <p:transition spd="slow"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387</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Cooper Black</vt:lpstr>
      <vt:lpstr>Corben</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2</cp:revision>
  <dcterms:created xsi:type="dcterms:W3CDTF">2024-03-05T07:46:10Z</dcterms:created>
  <dcterms:modified xsi:type="dcterms:W3CDTF">2024-03-05T08:23:32Z</dcterms:modified>
</cp:coreProperties>
</file>