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9" r:id="rId2"/>
    <p:sldId id="370" r:id="rId3"/>
    <p:sldId id="368" r:id="rId4"/>
    <p:sldId id="348" r:id="rId5"/>
    <p:sldId id="369" r:id="rId6"/>
    <p:sldId id="347" r:id="rId7"/>
    <p:sldId id="350" r:id="rId8"/>
    <p:sldId id="365" r:id="rId9"/>
    <p:sldId id="364" r:id="rId10"/>
    <p:sldId id="351" r:id="rId11"/>
    <p:sldId id="352" r:id="rId12"/>
    <p:sldId id="353" r:id="rId13"/>
    <p:sldId id="354" r:id="rId14"/>
    <p:sldId id="355" r:id="rId15"/>
    <p:sldId id="356" r:id="rId16"/>
    <p:sldId id="357" r:id="rId17"/>
    <p:sldId id="366" r:id="rId18"/>
    <p:sldId id="358" r:id="rId19"/>
    <p:sldId id="359" r:id="rId20"/>
    <p:sldId id="360" r:id="rId21"/>
    <p:sldId id="361" r:id="rId22"/>
    <p:sldId id="362" r:id="rId23"/>
    <p:sldId id="363" r:id="rId24"/>
    <p:sldId id="367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B183"/>
    <a:srgbClr val="FF5050"/>
    <a:srgbClr val="FFC000"/>
    <a:srgbClr val="000000"/>
    <a:srgbClr val="CDAE52"/>
    <a:srgbClr val="FFD966"/>
    <a:srgbClr val="FF7C80"/>
    <a:srgbClr val="4472C4"/>
    <a:srgbClr val="F7C5A2"/>
    <a:srgbClr val="F8CB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465846-5170-45E7-8F3D-FAAECB9B3B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FCD01D9-86BC-425A-AE65-AABA9E8BB1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2F4AB8-3EBC-42BF-B38E-1FBE9158F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7504E-B695-483E-8899-DB8130962F72}" type="datetimeFigureOut">
              <a:rPr lang="ko-KR" altLang="en-US" smtClean="0"/>
              <a:t>2020-01-16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F27670-0DA6-439D-9869-319D8D43B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FBE174-1665-4A75-B93D-B8E660211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12EB4-E9CF-4244-B7A9-88D9D32D34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7773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654BDC-1851-4565-B965-B12E571EB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E69B8F6-0515-457A-A2B0-507E10ECA5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B0FFC0-9043-4610-905D-A3BA552C6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7504E-B695-483E-8899-DB8130962F72}" type="datetimeFigureOut">
              <a:rPr lang="ko-KR" altLang="en-US" smtClean="0"/>
              <a:t>2020-01-16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42A8CD-6E65-42B9-A3AE-E729FE83B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994929-801E-4B0F-8ABA-199914185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12EB4-E9CF-4244-B7A9-88D9D32D34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0728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F2A8525-34B8-466B-AD81-D7FA80DB92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B3FFD85-0830-43EB-B9ED-DFF34284F0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2FE24C-5E9C-451A-A797-6700B3089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7504E-B695-483E-8899-DB8130962F72}" type="datetimeFigureOut">
              <a:rPr lang="ko-KR" altLang="en-US" smtClean="0"/>
              <a:t>2020-01-16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71DA8F-734B-456D-A88B-992011815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81BB12-3C1C-4FC6-BA56-BF53FA81B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12EB4-E9CF-4244-B7A9-88D9D32D34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9852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0ABCBA-BBB1-4716-9584-37BC54E4E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480" y="136525"/>
            <a:ext cx="10515600" cy="737235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48A91A-2A37-4D10-BCCF-04CA9C13BF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8390"/>
            <a:ext cx="8986520" cy="5058410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B4EFB3-5720-47EA-9934-7645ADE6A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7504E-B695-483E-8899-DB8130962F72}" type="datetimeFigureOut">
              <a:rPr lang="ko-KR" altLang="en-US" smtClean="0"/>
              <a:t>2020-01-16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6AC157-1FCB-4943-BC4F-D317A22B3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C39DD9-C992-415F-A4EB-4BC7DFDAD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12EB4-E9CF-4244-B7A9-88D9D32D34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1678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661D12-F590-476D-AFE7-E2B04BE71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651B2E-49DE-493F-A75A-BEFD6806A8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D28889-9C47-4FCC-89C4-DE485C156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7504E-B695-483E-8899-DB8130962F72}" type="datetimeFigureOut">
              <a:rPr lang="ko-KR" altLang="en-US" smtClean="0"/>
              <a:t>2020-01-16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961537-6D20-4F15-B35C-370E0EE5D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A4A400-F951-4B6E-9382-EFF7B065F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12EB4-E9CF-4244-B7A9-88D9D32D34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312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A29972-EC14-4D09-B39D-8CBFA7005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63282A-3786-47E3-A2E2-FAD2BEBD79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FFCDB69-5CCE-4271-A638-5DC8CD688A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EC9B437-774D-4893-8205-3D3D7F342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7504E-B695-483E-8899-DB8130962F72}" type="datetimeFigureOut">
              <a:rPr lang="ko-KR" altLang="en-US" smtClean="0"/>
              <a:t>2020-01-16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79853E0-9565-44FF-B23C-E9C97CCBB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2BBF8EF-E7A2-4995-BD70-A7287589C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12EB4-E9CF-4244-B7A9-88D9D32D34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4319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665C-5292-4C94-9107-19051D621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F2BB2E-9A2E-42DE-8A5A-B4360C53C0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FA4C8C3-3410-42D5-99D3-B6DCC3D495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9D80FFA-A216-49AF-9D5E-A47E2957DE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C0D22A9-5821-4A9F-A428-4D2D09F4EA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2315DAD-BA57-440A-9824-0ED3DE4E7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7504E-B695-483E-8899-DB8130962F72}" type="datetimeFigureOut">
              <a:rPr lang="ko-KR" altLang="en-US" smtClean="0"/>
              <a:t>2020-01-16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AEFAB56-A407-4A1F-9060-3C4FBA109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2A98D8B-BC44-43D1-85F8-62B2FC376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12EB4-E9CF-4244-B7A9-88D9D32D34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7860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A22517-F044-41F4-84C5-37AD3259C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0EE9E93-9FAF-417F-8507-72547934E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7504E-B695-483E-8899-DB8130962F72}" type="datetimeFigureOut">
              <a:rPr lang="ko-KR" altLang="en-US" smtClean="0"/>
              <a:t>2020-01-16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438AEC3-9395-46A0-AB6D-48D69C94F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8B36069-9757-4F53-9AAE-A6221F14A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12EB4-E9CF-4244-B7A9-88D9D32D34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4557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C0C1857-27EA-4541-8050-B79DB6F18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7504E-B695-483E-8899-DB8130962F72}" type="datetimeFigureOut">
              <a:rPr lang="ko-KR" altLang="en-US" smtClean="0"/>
              <a:t>2020-01-16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FACAAF4-A7B4-4199-9BD5-7E2D6E211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0352AA4-7610-410F-8F76-74294E31F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12EB4-E9CF-4244-B7A9-88D9D32D34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8291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80BD83-C063-4E60-9908-E3B9CCFD0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81C09F-F785-4AE4-8C99-EB080416D6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B2B42A-4865-4F07-8BAA-30AA59BA22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DA20498-18DE-4207-B3B9-D8A8A106B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7504E-B695-483E-8899-DB8130962F72}" type="datetimeFigureOut">
              <a:rPr lang="ko-KR" altLang="en-US" smtClean="0"/>
              <a:t>2020-01-16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0B5EA7-A683-4577-B178-075BFBBA4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4D418CD-EB54-460D-94AD-67F1E35F3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12EB4-E9CF-4244-B7A9-88D9D32D34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5643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5F90B3-6BF7-49DE-815C-6CDE225D4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99D4DD0-F776-48E8-BA5D-77FAC4C913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08120B3-D124-45C2-B935-10EFED39F6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70AF59-ECB4-4E7E-92A0-3BE2DCE8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7504E-B695-483E-8899-DB8130962F72}" type="datetimeFigureOut">
              <a:rPr lang="ko-KR" altLang="en-US" smtClean="0"/>
              <a:t>2020-01-16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CB3EBF4-5A4D-4CF3-B8B9-FA3C9D35A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F27F335-1196-402F-849B-4253536BD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12EB4-E9CF-4244-B7A9-88D9D32D34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5051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63A6395-520A-45CA-BCBD-62CE64A0C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8900691-6F55-4796-8998-9213C3E7D4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8AB191-48F8-467A-877C-0E53C62F36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27504E-B695-483E-8899-DB8130962F72}" type="datetimeFigureOut">
              <a:rPr lang="ko-KR" altLang="en-US" smtClean="0"/>
              <a:t>2020-01-16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121661-8C37-4028-BACB-B1FC691A21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873460-EC88-422E-9BBD-C5F0B7FAD6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312EB4-E9CF-4244-B7A9-88D9D32D34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0888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jpeg"/><Relationship Id="rId5" Type="http://schemas.openxmlformats.org/officeDocument/2006/relationships/image" Target="../media/image2.png"/><Relationship Id="rId4" Type="http://schemas.openxmlformats.org/officeDocument/2006/relationships/image" Target="../media/image1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B7769C-D519-4E22-9ACF-222FFD2BED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캐릭터 모션 기획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DCB2017-96DD-41E1-A4A0-696B43C5F1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7300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E09494ED-672A-4415-868C-A9A4255B2870}"/>
              </a:ext>
            </a:extLst>
          </p:cNvPr>
          <p:cNvGrpSpPr/>
          <p:nvPr/>
        </p:nvGrpSpPr>
        <p:grpSpPr>
          <a:xfrm>
            <a:off x="9057037" y="3178322"/>
            <a:ext cx="636969" cy="636969"/>
            <a:chOff x="8035957" y="3178322"/>
            <a:chExt cx="636969" cy="636969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30F1FF43-B5A7-410A-B117-9255A8BEB494}"/>
                </a:ext>
              </a:extLst>
            </p:cNvPr>
            <p:cNvSpPr/>
            <p:nvPr/>
          </p:nvSpPr>
          <p:spPr>
            <a:xfrm>
              <a:off x="8035957" y="3178322"/>
              <a:ext cx="636969" cy="636969"/>
            </a:xfrm>
            <a:prstGeom prst="ellipse">
              <a:avLst/>
            </a:prstGeom>
            <a:solidFill>
              <a:srgbClr val="FFD966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AF7B683F-794B-4479-BE69-284F5F62A7F8}"/>
                </a:ext>
              </a:extLst>
            </p:cNvPr>
            <p:cNvSpPr/>
            <p:nvPr/>
          </p:nvSpPr>
          <p:spPr>
            <a:xfrm>
              <a:off x="8216819" y="3547363"/>
              <a:ext cx="70232" cy="70232"/>
            </a:xfrm>
            <a:prstGeom prst="ellipse">
              <a:avLst/>
            </a:prstGeom>
            <a:solidFill>
              <a:srgbClr val="CDAE52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4ACCFBB8-26E0-4106-8656-B325B220A130}"/>
                </a:ext>
              </a:extLst>
            </p:cNvPr>
            <p:cNvSpPr/>
            <p:nvPr/>
          </p:nvSpPr>
          <p:spPr>
            <a:xfrm>
              <a:off x="8443990" y="3547363"/>
              <a:ext cx="70232" cy="70232"/>
            </a:xfrm>
            <a:prstGeom prst="ellipse">
              <a:avLst/>
            </a:prstGeom>
            <a:solidFill>
              <a:srgbClr val="CDAE52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원호 11">
              <a:extLst>
                <a:ext uri="{FF2B5EF4-FFF2-40B4-BE49-F238E27FC236}">
                  <a16:creationId xmlns:a16="http://schemas.microsoft.com/office/drawing/2014/main" id="{388831A8-48C5-48F9-9D50-F5357B15147F}"/>
                </a:ext>
              </a:extLst>
            </p:cNvPr>
            <p:cNvSpPr/>
            <p:nvPr/>
          </p:nvSpPr>
          <p:spPr>
            <a:xfrm rot="7625949">
              <a:off x="8188944" y="3433663"/>
              <a:ext cx="246380" cy="385445"/>
            </a:xfrm>
            <a:prstGeom prst="arc">
              <a:avLst/>
            </a:prstGeom>
            <a:ln w="127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DCCA60EB-2D47-4902-9AE7-FD87554E0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IDLE_GROUND_LOOKDOWN</a:t>
            </a:r>
            <a:endParaRPr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C5D2486A-C20D-4E7B-9F75-E02A3CF979E8}"/>
              </a:ext>
            </a:extLst>
          </p:cNvPr>
          <p:cNvGrpSpPr/>
          <p:nvPr/>
        </p:nvGrpSpPr>
        <p:grpSpPr>
          <a:xfrm>
            <a:off x="8631114" y="3840889"/>
            <a:ext cx="3180307" cy="668406"/>
            <a:chOff x="7072965" y="2909955"/>
            <a:chExt cx="3180307" cy="668406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81ED48A-0B47-481C-92A8-11B3CACF677B}"/>
                </a:ext>
              </a:extLst>
            </p:cNvPr>
            <p:cNvSpPr/>
            <p:nvPr/>
          </p:nvSpPr>
          <p:spPr>
            <a:xfrm>
              <a:off x="7072965" y="2909955"/>
              <a:ext cx="3180307" cy="222181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46863439-C2F2-4883-B4B8-4ACDFFF95EA1}"/>
                </a:ext>
              </a:extLst>
            </p:cNvPr>
            <p:cNvSpPr/>
            <p:nvPr/>
          </p:nvSpPr>
          <p:spPr>
            <a:xfrm>
              <a:off x="7072965" y="3132136"/>
              <a:ext cx="3180307" cy="44622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AC0AD5F0-4066-4A1A-AD80-2042CA6E5C1A}"/>
              </a:ext>
            </a:extLst>
          </p:cNvPr>
          <p:cNvSpPr/>
          <p:nvPr/>
        </p:nvSpPr>
        <p:spPr>
          <a:xfrm>
            <a:off x="10340059" y="2439659"/>
            <a:ext cx="1354630" cy="36933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5D786A4B-6F3E-40FC-AC68-0F9BD60767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2360" y="3240631"/>
            <a:ext cx="6507480" cy="1565049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숨쉬기</a:t>
            </a:r>
            <a:r>
              <a:rPr lang="en-US" altLang="ko-KR" sz="2400" dirty="0"/>
              <a:t>(</a:t>
            </a:r>
            <a:r>
              <a:rPr lang="ko-KR" altLang="en-US" sz="2400" dirty="0"/>
              <a:t>몸이 위아래로 조금 이동반복</a:t>
            </a:r>
            <a:r>
              <a:rPr lang="en-US" altLang="ko-KR" sz="2400" dirty="0"/>
              <a:t>),</a:t>
            </a:r>
            <a:r>
              <a:rPr lang="ko-KR" altLang="en-US" sz="2400" dirty="0"/>
              <a:t> 하단을 보고 있음</a:t>
            </a:r>
            <a:endParaRPr lang="en-US" altLang="ko-KR" sz="2400" dirty="0"/>
          </a:p>
          <a:p>
            <a:r>
              <a:rPr lang="ko-KR" altLang="en-US" sz="2400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2400" dirty="0">
                <a:solidFill>
                  <a:srgbClr val="000000"/>
                </a:solidFill>
                <a:latin typeface="맑은 고딕" panose="020B0503020000020004" pitchFamily="50" charset="-127"/>
              </a:rPr>
              <a:t>[(*)frame, Loop]</a:t>
            </a:r>
            <a:endParaRPr lang="en-US" altLang="ko-KR" sz="2400" dirty="0"/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17A6C04E-D6AC-429D-8A11-FACC70A29534}"/>
              </a:ext>
            </a:extLst>
          </p:cNvPr>
          <p:cNvSpPr txBox="1">
            <a:spLocks/>
          </p:cNvSpPr>
          <p:nvPr/>
        </p:nvSpPr>
        <p:spPr>
          <a:xfrm>
            <a:off x="1102360" y="1919831"/>
            <a:ext cx="4678680" cy="39665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/>
              <a:t>아래를 보고 있음</a:t>
            </a:r>
            <a:endParaRPr lang="en-US" altLang="ko-KR" sz="2400" dirty="0"/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4EEA8CC3-ED94-4BC0-A5F5-AA556D2F9953}"/>
              </a:ext>
            </a:extLst>
          </p:cNvPr>
          <p:cNvSpPr txBox="1">
            <a:spLocks/>
          </p:cNvSpPr>
          <p:nvPr/>
        </p:nvSpPr>
        <p:spPr>
          <a:xfrm>
            <a:off x="1102360" y="2847845"/>
            <a:ext cx="1854200" cy="39665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/>
              <a:t>애니메이션</a:t>
            </a:r>
          </a:p>
        </p:txBody>
      </p:sp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FE49D50E-05D1-4167-AC37-2BEAD07684C4}"/>
              </a:ext>
            </a:extLst>
          </p:cNvPr>
          <p:cNvSpPr txBox="1">
            <a:spLocks/>
          </p:cNvSpPr>
          <p:nvPr/>
        </p:nvSpPr>
        <p:spPr>
          <a:xfrm>
            <a:off x="1102360" y="1421581"/>
            <a:ext cx="980440" cy="4982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/>
              <a:t>상태</a:t>
            </a:r>
          </a:p>
        </p:txBody>
      </p:sp>
    </p:spTree>
    <p:extLst>
      <p:ext uri="{BB962C8B-B14F-4D97-AF65-F5344CB8AC3E}">
        <p14:creationId xmlns:p14="http://schemas.microsoft.com/office/powerpoint/2010/main" val="42255781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CA60EB-2D47-4902-9AE7-FD87554E0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WALK_[TYPE]</a:t>
            </a:r>
            <a:endParaRPr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CEDC7404-225B-40A9-AAC9-F8BE0A69039A}"/>
              </a:ext>
            </a:extLst>
          </p:cNvPr>
          <p:cNvGrpSpPr/>
          <p:nvPr/>
        </p:nvGrpSpPr>
        <p:grpSpPr>
          <a:xfrm>
            <a:off x="8631114" y="3840889"/>
            <a:ext cx="3180307" cy="668406"/>
            <a:chOff x="7072965" y="2909955"/>
            <a:chExt cx="3180307" cy="668406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4B55B4E7-325E-4607-9A97-0C2912898B4F}"/>
                </a:ext>
              </a:extLst>
            </p:cNvPr>
            <p:cNvSpPr/>
            <p:nvPr/>
          </p:nvSpPr>
          <p:spPr>
            <a:xfrm>
              <a:off x="7072965" y="2909955"/>
              <a:ext cx="3180307" cy="222181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057C064D-05CE-4D42-BA9E-20070A489455}"/>
                </a:ext>
              </a:extLst>
            </p:cNvPr>
            <p:cNvSpPr/>
            <p:nvPr/>
          </p:nvSpPr>
          <p:spPr>
            <a:xfrm>
              <a:off x="7072965" y="3132136"/>
              <a:ext cx="3180307" cy="44622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7" name="웃는 얼굴 6">
            <a:extLst>
              <a:ext uri="{FF2B5EF4-FFF2-40B4-BE49-F238E27FC236}">
                <a16:creationId xmlns:a16="http://schemas.microsoft.com/office/drawing/2014/main" id="{3F7D4CE8-8CAE-4644-BB8A-90AC1EBFA290}"/>
              </a:ext>
            </a:extLst>
          </p:cNvPr>
          <p:cNvSpPr/>
          <p:nvPr/>
        </p:nvSpPr>
        <p:spPr>
          <a:xfrm>
            <a:off x="9057037" y="3178323"/>
            <a:ext cx="636969" cy="636969"/>
          </a:xfrm>
          <a:prstGeom prst="smileyFac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BAE9B7DF-B63E-48DF-891B-B67C40238A64}"/>
              </a:ext>
            </a:extLst>
          </p:cNvPr>
          <p:cNvSpPr/>
          <p:nvPr/>
        </p:nvSpPr>
        <p:spPr>
          <a:xfrm>
            <a:off x="9810365" y="3338714"/>
            <a:ext cx="636969" cy="4019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59BE9F1E-40AE-4A8E-A2D5-2B992DAF6943}"/>
              </a:ext>
            </a:extLst>
          </p:cNvPr>
          <p:cNvSpPr/>
          <p:nvPr/>
        </p:nvSpPr>
        <p:spPr>
          <a:xfrm>
            <a:off x="10340059" y="2439659"/>
            <a:ext cx="1354630" cy="36933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" name="내용 개체 틀 2">
            <a:extLst>
              <a:ext uri="{FF2B5EF4-FFF2-40B4-BE49-F238E27FC236}">
                <a16:creationId xmlns:a16="http://schemas.microsoft.com/office/drawing/2014/main" id="{D03C10B0-A529-4578-95F0-C9A1738B7D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2360" y="3240631"/>
            <a:ext cx="6507480" cy="2073050"/>
          </a:xfrm>
        </p:spPr>
        <p:txBody>
          <a:bodyPr>
            <a:normAutofit fontScale="85000" lnSpcReduction="20000"/>
          </a:bodyPr>
          <a:lstStyle/>
          <a:p>
            <a:r>
              <a:rPr lang="ko-KR" altLang="en-US" sz="2400" dirty="0"/>
              <a:t>숨쉬기</a:t>
            </a:r>
            <a:r>
              <a:rPr lang="en-US" altLang="ko-KR" sz="2400" dirty="0"/>
              <a:t>(</a:t>
            </a:r>
            <a:r>
              <a:rPr lang="ko-KR" altLang="en-US" sz="2400" dirty="0"/>
              <a:t>몸이 위아래로 조금 이동반복</a:t>
            </a:r>
            <a:r>
              <a:rPr lang="en-US" altLang="ko-KR" sz="2400" dirty="0"/>
              <a:t>)</a:t>
            </a:r>
          </a:p>
          <a:p>
            <a:r>
              <a:rPr lang="ko-KR" altLang="en-US" sz="2400" dirty="0"/>
              <a:t>짧은 몸풀기 동작으로 이루어짐</a:t>
            </a:r>
            <a:endParaRPr lang="en-US" altLang="ko-KR" sz="2400" dirty="0"/>
          </a:p>
          <a:p>
            <a:pPr>
              <a:lnSpc>
                <a:spcPct val="120000"/>
              </a:lnSpc>
            </a:pPr>
            <a:r>
              <a:rPr lang="en-US" altLang="ko-KR" sz="2400" dirty="0">
                <a:solidFill>
                  <a:srgbClr val="000000"/>
                </a:solidFill>
                <a:latin typeface="맑은 고딕" panose="020B0503020000020004" pitchFamily="50" charset="-127"/>
              </a:rPr>
              <a:t>[TYPE]</a:t>
            </a:r>
            <a:r>
              <a:rPr lang="ko-KR" altLang="en-US" sz="2400" dirty="0">
                <a:solidFill>
                  <a:srgbClr val="000000"/>
                </a:solidFill>
                <a:latin typeface="맑은 고딕" panose="020B0503020000020004" pitchFamily="50" charset="-127"/>
              </a:rPr>
              <a:t>별로 각각 애니메이션 필요</a:t>
            </a:r>
            <a:r>
              <a:rPr lang="en-US" altLang="ko-KR" sz="2400" dirty="0">
                <a:solidFill>
                  <a:srgbClr val="000000"/>
                </a:solidFill>
                <a:latin typeface="맑은 고딕" panose="020B0503020000020004" pitchFamily="50" charset="-127"/>
              </a:rPr>
              <a:t>( </a:t>
            </a:r>
            <a:r>
              <a:rPr lang="ko-KR" altLang="en-US" sz="2400" dirty="0">
                <a:solidFill>
                  <a:srgbClr val="000000"/>
                </a:solidFill>
                <a:latin typeface="맑은 고딕" panose="020B0503020000020004" pitchFamily="50" charset="-127"/>
              </a:rPr>
              <a:t>시스템</a:t>
            </a:r>
            <a:r>
              <a:rPr lang="en-US" altLang="ko-KR" sz="2400" dirty="0">
                <a:solidFill>
                  <a:srgbClr val="000000"/>
                </a:solidFill>
                <a:latin typeface="맑은 고딕" panose="020B0503020000020004" pitchFamily="50" charset="-127"/>
              </a:rPr>
              <a:t>_</a:t>
            </a:r>
            <a:r>
              <a:rPr lang="ko-KR" altLang="en-US" sz="2400" dirty="0">
                <a:solidFill>
                  <a:srgbClr val="000000"/>
                </a:solidFill>
                <a:latin typeface="맑은 고딕" panose="020B0503020000020004" pitchFamily="50" charset="-127"/>
              </a:rPr>
              <a:t>캐릭터문서 참조 </a:t>
            </a:r>
            <a:r>
              <a:rPr lang="en-US" altLang="ko-KR" sz="2400" dirty="0">
                <a:solidFill>
                  <a:srgbClr val="000000"/>
                </a:solidFill>
                <a:latin typeface="맑은 고딕" panose="020B0503020000020004" pitchFamily="50" charset="-127"/>
              </a:rPr>
              <a:t>), </a:t>
            </a:r>
            <a:r>
              <a:rPr lang="ko-KR" altLang="en-US" sz="2400" dirty="0">
                <a:solidFill>
                  <a:srgbClr val="000000"/>
                </a:solidFill>
                <a:latin typeface="맑은 고딕" panose="020B0503020000020004" pitchFamily="50" charset="-127"/>
              </a:rPr>
              <a:t>하체수정 불필요</a:t>
            </a:r>
            <a:r>
              <a:rPr lang="en-US" altLang="ko-KR" sz="2400" dirty="0">
                <a:solidFill>
                  <a:srgbClr val="000000"/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sz="2400" dirty="0">
                <a:solidFill>
                  <a:srgbClr val="000000"/>
                </a:solidFill>
                <a:latin typeface="맑은 고딕" panose="020B0503020000020004" pitchFamily="50" charset="-127"/>
              </a:rPr>
              <a:t>상체만 수정</a:t>
            </a:r>
          </a:p>
          <a:p>
            <a:endParaRPr lang="en-US" altLang="ko-KR" sz="2400" dirty="0"/>
          </a:p>
          <a:p>
            <a:r>
              <a:rPr lang="ko-KR" altLang="en-US" sz="2400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2400" dirty="0">
                <a:solidFill>
                  <a:srgbClr val="000000"/>
                </a:solidFill>
                <a:latin typeface="맑은 고딕" panose="020B0503020000020004" pitchFamily="50" charset="-127"/>
              </a:rPr>
              <a:t>[(*)frame, Loop]</a:t>
            </a:r>
            <a:endParaRPr lang="ko-KR" altLang="en-US" sz="2400" dirty="0"/>
          </a:p>
        </p:txBody>
      </p:sp>
      <p:sp>
        <p:nvSpPr>
          <p:cNvPr id="23" name="내용 개체 틀 2">
            <a:extLst>
              <a:ext uri="{FF2B5EF4-FFF2-40B4-BE49-F238E27FC236}">
                <a16:creationId xmlns:a16="http://schemas.microsoft.com/office/drawing/2014/main" id="{58E286C5-48B4-4094-93CF-A2789C480F38}"/>
              </a:ext>
            </a:extLst>
          </p:cNvPr>
          <p:cNvSpPr txBox="1">
            <a:spLocks/>
          </p:cNvSpPr>
          <p:nvPr/>
        </p:nvSpPr>
        <p:spPr>
          <a:xfrm>
            <a:off x="1102360" y="1919830"/>
            <a:ext cx="4993640" cy="4982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 err="1"/>
              <a:t>걷는중</a:t>
            </a:r>
            <a:endParaRPr lang="en-US" altLang="ko-KR" sz="2400" dirty="0"/>
          </a:p>
        </p:txBody>
      </p:sp>
      <p:sp>
        <p:nvSpPr>
          <p:cNvPr id="24" name="내용 개체 틀 2">
            <a:extLst>
              <a:ext uri="{FF2B5EF4-FFF2-40B4-BE49-F238E27FC236}">
                <a16:creationId xmlns:a16="http://schemas.microsoft.com/office/drawing/2014/main" id="{311AA736-C8C5-4ECF-9513-D0FBD4832644}"/>
              </a:ext>
            </a:extLst>
          </p:cNvPr>
          <p:cNvSpPr txBox="1">
            <a:spLocks/>
          </p:cNvSpPr>
          <p:nvPr/>
        </p:nvSpPr>
        <p:spPr>
          <a:xfrm>
            <a:off x="1102360" y="2847845"/>
            <a:ext cx="1854200" cy="39665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/>
              <a:t>애니메이션</a:t>
            </a:r>
          </a:p>
        </p:txBody>
      </p:sp>
      <p:sp>
        <p:nvSpPr>
          <p:cNvPr id="25" name="내용 개체 틀 2">
            <a:extLst>
              <a:ext uri="{FF2B5EF4-FFF2-40B4-BE49-F238E27FC236}">
                <a16:creationId xmlns:a16="http://schemas.microsoft.com/office/drawing/2014/main" id="{AFECC7E0-86EC-4A0A-A236-B27FEDC5462B}"/>
              </a:ext>
            </a:extLst>
          </p:cNvPr>
          <p:cNvSpPr txBox="1">
            <a:spLocks/>
          </p:cNvSpPr>
          <p:nvPr/>
        </p:nvSpPr>
        <p:spPr>
          <a:xfrm>
            <a:off x="1102360" y="1421581"/>
            <a:ext cx="980440" cy="4982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/>
              <a:t>상태</a:t>
            </a:r>
          </a:p>
        </p:txBody>
      </p:sp>
    </p:spTree>
    <p:extLst>
      <p:ext uri="{BB962C8B-B14F-4D97-AF65-F5344CB8AC3E}">
        <p14:creationId xmlns:p14="http://schemas.microsoft.com/office/powerpoint/2010/main" val="10086888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CA60EB-2D47-4902-9AE7-FD87554E0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JUMP_(*)</a:t>
            </a:r>
            <a:endParaRPr lang="ko-KR" altLang="en-US" dirty="0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454D63EF-E878-4C1B-9331-37660F199035}"/>
              </a:ext>
            </a:extLst>
          </p:cNvPr>
          <p:cNvSpPr/>
          <p:nvPr/>
        </p:nvSpPr>
        <p:spPr>
          <a:xfrm>
            <a:off x="10340059" y="2439659"/>
            <a:ext cx="1354630" cy="36933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0160B88B-4ED1-4F32-8125-87C27365126C}"/>
              </a:ext>
            </a:extLst>
          </p:cNvPr>
          <p:cNvGrpSpPr/>
          <p:nvPr/>
        </p:nvGrpSpPr>
        <p:grpSpPr>
          <a:xfrm>
            <a:off x="8631114" y="3840889"/>
            <a:ext cx="3180307" cy="668406"/>
            <a:chOff x="7072965" y="2909955"/>
            <a:chExt cx="3180307" cy="668406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9276A36-6FA4-4C2E-9209-E7E0D2853147}"/>
                </a:ext>
              </a:extLst>
            </p:cNvPr>
            <p:cNvSpPr/>
            <p:nvPr/>
          </p:nvSpPr>
          <p:spPr>
            <a:xfrm>
              <a:off x="7072965" y="2909955"/>
              <a:ext cx="3180307" cy="222181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93E47529-79E5-4997-B061-54B5D0AED2E7}"/>
                </a:ext>
              </a:extLst>
            </p:cNvPr>
            <p:cNvSpPr/>
            <p:nvPr/>
          </p:nvSpPr>
          <p:spPr>
            <a:xfrm>
              <a:off x="7072965" y="3132136"/>
              <a:ext cx="3180307" cy="44622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16" name="웃는 얼굴 15">
            <a:extLst>
              <a:ext uri="{FF2B5EF4-FFF2-40B4-BE49-F238E27FC236}">
                <a16:creationId xmlns:a16="http://schemas.microsoft.com/office/drawing/2014/main" id="{EDFB50F6-0571-4088-A95B-9A00ABCA74EB}"/>
              </a:ext>
            </a:extLst>
          </p:cNvPr>
          <p:cNvSpPr/>
          <p:nvPr/>
        </p:nvSpPr>
        <p:spPr>
          <a:xfrm>
            <a:off x="9057037" y="3178323"/>
            <a:ext cx="636969" cy="636969"/>
          </a:xfrm>
          <a:prstGeom prst="smileyFace">
            <a:avLst/>
          </a:prstGeom>
          <a:solidFill>
            <a:srgbClr val="FFD966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웃는 얼굴 21">
            <a:extLst>
              <a:ext uri="{FF2B5EF4-FFF2-40B4-BE49-F238E27FC236}">
                <a16:creationId xmlns:a16="http://schemas.microsoft.com/office/drawing/2014/main" id="{1FDB2A3B-B97A-4E71-A9AB-380251372C11}"/>
              </a:ext>
            </a:extLst>
          </p:cNvPr>
          <p:cNvSpPr/>
          <p:nvPr/>
        </p:nvSpPr>
        <p:spPr>
          <a:xfrm>
            <a:off x="10698889" y="1802690"/>
            <a:ext cx="636969" cy="636969"/>
          </a:xfrm>
          <a:prstGeom prst="smileyFace">
            <a:avLst/>
          </a:prstGeom>
          <a:solidFill>
            <a:srgbClr val="FFD9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7" name="연결선: 구부러짐 16">
            <a:extLst>
              <a:ext uri="{FF2B5EF4-FFF2-40B4-BE49-F238E27FC236}">
                <a16:creationId xmlns:a16="http://schemas.microsoft.com/office/drawing/2014/main" id="{350A253C-4E40-483A-9B6D-A5628CC48F47}"/>
              </a:ext>
            </a:extLst>
          </p:cNvPr>
          <p:cNvCxnSpPr>
            <a:cxnSpLocks/>
            <a:stCxn id="16" idx="0"/>
            <a:endCxn id="12" idx="0"/>
          </p:cNvCxnSpPr>
          <p:nvPr/>
        </p:nvCxnSpPr>
        <p:spPr>
          <a:xfrm rot="5400000" flipH="1" flipV="1">
            <a:off x="9827116" y="1988065"/>
            <a:ext cx="738664" cy="1641852"/>
          </a:xfrm>
          <a:prstGeom prst="curvedConnector3">
            <a:avLst>
              <a:gd name="adj1" fmla="val 223133"/>
            </a:avLst>
          </a:prstGeom>
          <a:ln w="76200">
            <a:solidFill>
              <a:srgbClr val="4472C4">
                <a:alpha val="74902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내용 개체 틀 2">
            <a:extLst>
              <a:ext uri="{FF2B5EF4-FFF2-40B4-BE49-F238E27FC236}">
                <a16:creationId xmlns:a16="http://schemas.microsoft.com/office/drawing/2014/main" id="{0A18C89E-5463-464C-9CCA-3E6ED01E405E}"/>
              </a:ext>
            </a:extLst>
          </p:cNvPr>
          <p:cNvSpPr txBox="1">
            <a:spLocks/>
          </p:cNvSpPr>
          <p:nvPr/>
        </p:nvSpPr>
        <p:spPr>
          <a:xfrm>
            <a:off x="1224389" y="1879615"/>
            <a:ext cx="4993640" cy="4982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/>
              <a:t>점프 시작 </a:t>
            </a:r>
            <a:r>
              <a:rPr lang="en-US" altLang="ko-KR" sz="2400" dirty="0"/>
              <a:t>~ </a:t>
            </a:r>
            <a:r>
              <a:rPr lang="ko-KR" altLang="en-US" sz="2400" dirty="0"/>
              <a:t>착지</a:t>
            </a:r>
            <a:endParaRPr lang="en-US" altLang="ko-KR" sz="2400" dirty="0"/>
          </a:p>
        </p:txBody>
      </p:sp>
      <p:sp>
        <p:nvSpPr>
          <p:cNvPr id="31" name="내용 개체 틀 2">
            <a:extLst>
              <a:ext uri="{FF2B5EF4-FFF2-40B4-BE49-F238E27FC236}">
                <a16:creationId xmlns:a16="http://schemas.microsoft.com/office/drawing/2014/main" id="{05F6B304-31CB-40F8-BA87-D5911136340C}"/>
              </a:ext>
            </a:extLst>
          </p:cNvPr>
          <p:cNvSpPr txBox="1">
            <a:spLocks/>
          </p:cNvSpPr>
          <p:nvPr/>
        </p:nvSpPr>
        <p:spPr>
          <a:xfrm>
            <a:off x="1010920" y="2421125"/>
            <a:ext cx="1854200" cy="39665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/>
              <a:t>애니메이션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9ADF247-A2F4-439D-9549-1661C8E4F395}"/>
              </a:ext>
            </a:extLst>
          </p:cNvPr>
          <p:cNvSpPr/>
          <p:nvPr/>
        </p:nvSpPr>
        <p:spPr>
          <a:xfrm>
            <a:off x="1224389" y="2839897"/>
            <a:ext cx="650927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</a:rPr>
              <a:t>JUMP_START	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</a:rPr>
              <a:t>점프</a:t>
            </a: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</a:rPr>
              <a:t>_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</a:rPr>
              <a:t>도약 </a:t>
            </a: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</a:rPr>
              <a:t>  [(*)frame]</a:t>
            </a:r>
            <a:endParaRPr lang="ko-KR" altLang="en-US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</a:rPr>
              <a:t>JUMP_RISE	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</a:rPr>
              <a:t>점프</a:t>
            </a: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</a:rPr>
              <a:t>_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</a:rPr>
              <a:t>상승   </a:t>
            </a: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</a:rPr>
              <a:t>[(*)frame, Loop]</a:t>
            </a:r>
            <a:endParaRPr lang="ko-KR" altLang="en-US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</a:rPr>
              <a:t>JUMP_FALL	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</a:rPr>
              <a:t>점프</a:t>
            </a: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</a:rPr>
              <a:t>_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</a:rPr>
              <a:t>하강   </a:t>
            </a: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</a:rPr>
              <a:t>[(*)frame, Loop]</a:t>
            </a:r>
            <a:endParaRPr lang="ko-KR" altLang="en-US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</a:rPr>
              <a:t>JUMP_LAND	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</a:rPr>
              <a:t>점프</a:t>
            </a: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</a:rPr>
              <a:t>_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</a:rPr>
              <a:t>착지   </a:t>
            </a: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</a:rPr>
              <a:t>[(*)frame]</a:t>
            </a:r>
          </a:p>
          <a:p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</a:rPr>
              <a:t>총 </a:t>
            </a: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</a:rPr>
              <a:t>4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</a:rPr>
              <a:t>개의 애니메이션으로 이루어진다</a:t>
            </a: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</a:rPr>
              <a:t>.</a:t>
            </a:r>
          </a:p>
        </p:txBody>
      </p:sp>
      <p:sp>
        <p:nvSpPr>
          <p:cNvPr id="34" name="내용 개체 틀 2">
            <a:extLst>
              <a:ext uri="{FF2B5EF4-FFF2-40B4-BE49-F238E27FC236}">
                <a16:creationId xmlns:a16="http://schemas.microsoft.com/office/drawing/2014/main" id="{AE919AC2-5660-41B0-9322-33C4C0D347FC}"/>
              </a:ext>
            </a:extLst>
          </p:cNvPr>
          <p:cNvSpPr txBox="1">
            <a:spLocks/>
          </p:cNvSpPr>
          <p:nvPr/>
        </p:nvSpPr>
        <p:spPr>
          <a:xfrm>
            <a:off x="1102360" y="1421581"/>
            <a:ext cx="980440" cy="4982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/>
              <a:t>상태</a:t>
            </a:r>
          </a:p>
        </p:txBody>
      </p:sp>
    </p:spTree>
    <p:extLst>
      <p:ext uri="{BB962C8B-B14F-4D97-AF65-F5344CB8AC3E}">
        <p14:creationId xmlns:p14="http://schemas.microsoft.com/office/powerpoint/2010/main" val="26324538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CA60EB-2D47-4902-9AE7-FD87554E0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JUMP2STEP_RISE_[TYPE]</a:t>
            </a:r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CCB69006-C532-4BEC-ABB5-F78C1102CF59}"/>
              </a:ext>
            </a:extLst>
          </p:cNvPr>
          <p:cNvGrpSpPr/>
          <p:nvPr/>
        </p:nvGrpSpPr>
        <p:grpSpPr>
          <a:xfrm>
            <a:off x="7670415" y="4371722"/>
            <a:ext cx="3180307" cy="668406"/>
            <a:chOff x="7072965" y="2909955"/>
            <a:chExt cx="3180307" cy="668406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164A8495-B46E-4568-B7C3-A843EBDC6B54}"/>
                </a:ext>
              </a:extLst>
            </p:cNvPr>
            <p:cNvSpPr/>
            <p:nvPr/>
          </p:nvSpPr>
          <p:spPr>
            <a:xfrm>
              <a:off x="7072965" y="2909955"/>
              <a:ext cx="3180307" cy="222181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6D8C84D-3F30-48DA-8041-9357D4A9B77E}"/>
                </a:ext>
              </a:extLst>
            </p:cNvPr>
            <p:cNvSpPr/>
            <p:nvPr/>
          </p:nvSpPr>
          <p:spPr>
            <a:xfrm>
              <a:off x="7072965" y="3132136"/>
              <a:ext cx="3180307" cy="44622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8" name="웃는 얼굴 7">
            <a:extLst>
              <a:ext uri="{FF2B5EF4-FFF2-40B4-BE49-F238E27FC236}">
                <a16:creationId xmlns:a16="http://schemas.microsoft.com/office/drawing/2014/main" id="{D386BDE0-4741-4240-AF2C-80D8369076BD}"/>
              </a:ext>
            </a:extLst>
          </p:cNvPr>
          <p:cNvSpPr/>
          <p:nvPr/>
        </p:nvSpPr>
        <p:spPr>
          <a:xfrm>
            <a:off x="8096338" y="3709156"/>
            <a:ext cx="636969" cy="636969"/>
          </a:xfrm>
          <a:prstGeom prst="smileyFac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9" name="연결선: 구부러짐 8">
            <a:extLst>
              <a:ext uri="{FF2B5EF4-FFF2-40B4-BE49-F238E27FC236}">
                <a16:creationId xmlns:a16="http://schemas.microsoft.com/office/drawing/2014/main" id="{1093356E-0288-4D58-AFC0-A9C6A7989EE0}"/>
              </a:ext>
            </a:extLst>
          </p:cNvPr>
          <p:cNvCxnSpPr>
            <a:cxnSpLocks/>
            <a:stCxn id="8" idx="0"/>
          </p:cNvCxnSpPr>
          <p:nvPr/>
        </p:nvCxnSpPr>
        <p:spPr>
          <a:xfrm rot="5400000" flipH="1" flipV="1">
            <a:off x="8866417" y="2518898"/>
            <a:ext cx="738664" cy="1641852"/>
          </a:xfrm>
          <a:prstGeom prst="curvedConnector3">
            <a:avLst>
              <a:gd name="adj1" fmla="val 223133"/>
            </a:avLst>
          </a:prstGeom>
          <a:ln w="76200">
            <a:solidFill>
              <a:srgbClr val="4472C4">
                <a:alpha val="50196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연결선: 구부러짐 12">
            <a:extLst>
              <a:ext uri="{FF2B5EF4-FFF2-40B4-BE49-F238E27FC236}">
                <a16:creationId xmlns:a16="http://schemas.microsoft.com/office/drawing/2014/main" id="{DCB5540C-FC3E-4863-B29F-8FEFBF5B3C0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0501487" y="1703341"/>
            <a:ext cx="738664" cy="1641852"/>
          </a:xfrm>
          <a:prstGeom prst="curvedConnector3">
            <a:avLst>
              <a:gd name="adj1" fmla="val 223133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2276005D-092B-41C4-B2C4-804523B772AE}"/>
              </a:ext>
            </a:extLst>
          </p:cNvPr>
          <p:cNvCxnSpPr>
            <a:cxnSpLocks/>
          </p:cNvCxnSpPr>
          <p:nvPr/>
        </p:nvCxnSpPr>
        <p:spPr>
          <a:xfrm flipH="1" flipV="1">
            <a:off x="10049893" y="645674"/>
            <a:ext cx="6782" cy="2247925"/>
          </a:xfrm>
          <a:prstGeom prst="line">
            <a:avLst/>
          </a:prstGeom>
          <a:ln w="19050">
            <a:solidFill>
              <a:srgbClr val="FF5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38B8AC20-7279-4D2D-8A48-836753FF5E89}"/>
              </a:ext>
            </a:extLst>
          </p:cNvPr>
          <p:cNvCxnSpPr>
            <a:cxnSpLocks/>
          </p:cNvCxnSpPr>
          <p:nvPr/>
        </p:nvCxnSpPr>
        <p:spPr>
          <a:xfrm flipV="1">
            <a:off x="10852375" y="645674"/>
            <a:ext cx="0" cy="1941316"/>
          </a:xfrm>
          <a:prstGeom prst="line">
            <a:avLst/>
          </a:prstGeom>
          <a:ln w="19050">
            <a:solidFill>
              <a:srgbClr val="FF5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44DB9EDA-8EB9-4861-8FFF-39F0049463D8}"/>
              </a:ext>
            </a:extLst>
          </p:cNvPr>
          <p:cNvCxnSpPr>
            <a:cxnSpLocks/>
          </p:cNvCxnSpPr>
          <p:nvPr/>
        </p:nvCxnSpPr>
        <p:spPr>
          <a:xfrm flipH="1" flipV="1">
            <a:off x="10049893" y="873760"/>
            <a:ext cx="820926" cy="1"/>
          </a:xfrm>
          <a:prstGeom prst="line">
            <a:avLst/>
          </a:prstGeom>
          <a:ln w="19050">
            <a:solidFill>
              <a:srgbClr val="FF505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내용 개체 틀 2">
            <a:extLst>
              <a:ext uri="{FF2B5EF4-FFF2-40B4-BE49-F238E27FC236}">
                <a16:creationId xmlns:a16="http://schemas.microsoft.com/office/drawing/2014/main" id="{FB8A780E-6E8F-46A1-A15A-7B5003238FAB}"/>
              </a:ext>
            </a:extLst>
          </p:cNvPr>
          <p:cNvSpPr txBox="1">
            <a:spLocks/>
          </p:cNvSpPr>
          <p:nvPr/>
        </p:nvSpPr>
        <p:spPr>
          <a:xfrm>
            <a:off x="622209" y="2154935"/>
            <a:ext cx="4993640" cy="4982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/>
              <a:t>2</a:t>
            </a:r>
            <a:r>
              <a:rPr lang="ko-KR" altLang="en-US" sz="2400" dirty="0"/>
              <a:t>단 점프</a:t>
            </a:r>
            <a:r>
              <a:rPr lang="en-US" altLang="ko-KR" sz="2400" dirty="0"/>
              <a:t>, </a:t>
            </a:r>
            <a:r>
              <a:rPr lang="ko-KR" altLang="en-US" sz="2400" dirty="0" err="1"/>
              <a:t>상승중</a:t>
            </a:r>
            <a:endParaRPr lang="en-US" altLang="ko-KR" sz="2400" dirty="0"/>
          </a:p>
        </p:txBody>
      </p:sp>
      <p:sp>
        <p:nvSpPr>
          <p:cNvPr id="26" name="내용 개체 틀 2">
            <a:extLst>
              <a:ext uri="{FF2B5EF4-FFF2-40B4-BE49-F238E27FC236}">
                <a16:creationId xmlns:a16="http://schemas.microsoft.com/office/drawing/2014/main" id="{CAF92BA2-24A7-499B-A21D-5759E6623C44}"/>
              </a:ext>
            </a:extLst>
          </p:cNvPr>
          <p:cNvSpPr txBox="1">
            <a:spLocks/>
          </p:cNvSpPr>
          <p:nvPr/>
        </p:nvSpPr>
        <p:spPr>
          <a:xfrm>
            <a:off x="622209" y="3082950"/>
            <a:ext cx="1854200" cy="39665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/>
              <a:t>애니메이션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A9D1573-7FDF-4857-9761-F319DA27006D}"/>
              </a:ext>
            </a:extLst>
          </p:cNvPr>
          <p:cNvSpPr/>
          <p:nvPr/>
        </p:nvSpPr>
        <p:spPr>
          <a:xfrm>
            <a:off x="835678" y="3501722"/>
            <a:ext cx="724221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000000"/>
                </a:solidFill>
                <a:latin typeface="맑은 고딕" panose="020B0503020000020004" pitchFamily="50" charset="-127"/>
              </a:rPr>
              <a:t>2</a:t>
            </a:r>
            <a:r>
              <a:rPr lang="ko-KR" altLang="en-US" sz="2000" dirty="0">
                <a:solidFill>
                  <a:srgbClr val="000000"/>
                </a:solidFill>
                <a:latin typeface="맑은 고딕" panose="020B0503020000020004" pitchFamily="50" charset="-127"/>
              </a:rPr>
              <a:t>단 점프</a:t>
            </a:r>
            <a:r>
              <a:rPr lang="en-US" altLang="ko-KR" sz="2000" dirty="0">
                <a:solidFill>
                  <a:srgbClr val="000000"/>
                </a:solidFill>
                <a:latin typeface="맑은 고딕" panose="020B0503020000020004" pitchFamily="50" charset="-127"/>
              </a:rPr>
              <a:t>_</a:t>
            </a:r>
            <a:r>
              <a:rPr lang="ko-KR" altLang="en-US" sz="2000" dirty="0">
                <a:solidFill>
                  <a:srgbClr val="000000"/>
                </a:solidFill>
                <a:latin typeface="맑은 고딕" panose="020B0503020000020004" pitchFamily="50" charset="-127"/>
              </a:rPr>
              <a:t>상승   </a:t>
            </a:r>
            <a:r>
              <a:rPr lang="en-US" altLang="ko-KR" sz="2000" dirty="0">
                <a:solidFill>
                  <a:srgbClr val="000000"/>
                </a:solidFill>
                <a:latin typeface="맑은 고딕" panose="020B0503020000020004" pitchFamily="50" charset="-127"/>
              </a:rPr>
              <a:t>[(*)frame]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000000"/>
                </a:solidFill>
                <a:latin typeface="맑은 고딕" panose="020B0503020000020004" pitchFamily="50" charset="-127"/>
              </a:rPr>
              <a:t>[TYPE]</a:t>
            </a:r>
            <a:r>
              <a:rPr lang="ko-KR" altLang="en-US" sz="2000" dirty="0">
                <a:solidFill>
                  <a:srgbClr val="000000"/>
                </a:solidFill>
                <a:latin typeface="맑은 고딕" panose="020B0503020000020004" pitchFamily="50" charset="-127"/>
              </a:rPr>
              <a:t>별로 각각 애니메이션 필요</a:t>
            </a:r>
            <a:r>
              <a:rPr lang="en-US" altLang="ko-KR" sz="2000" dirty="0">
                <a:solidFill>
                  <a:srgbClr val="000000"/>
                </a:solidFill>
                <a:latin typeface="맑은 고딕" panose="020B0503020000020004" pitchFamily="50" charset="-127"/>
              </a:rPr>
              <a:t>( </a:t>
            </a:r>
            <a:r>
              <a:rPr lang="ko-KR" altLang="en-US" sz="2000" dirty="0">
                <a:solidFill>
                  <a:srgbClr val="000000"/>
                </a:solidFill>
                <a:latin typeface="맑은 고딕" panose="020B0503020000020004" pitchFamily="50" charset="-127"/>
              </a:rPr>
              <a:t>시스템</a:t>
            </a:r>
            <a:r>
              <a:rPr lang="en-US" altLang="ko-KR" sz="2000" dirty="0">
                <a:solidFill>
                  <a:srgbClr val="000000"/>
                </a:solidFill>
                <a:latin typeface="맑은 고딕" panose="020B0503020000020004" pitchFamily="50" charset="-127"/>
              </a:rPr>
              <a:t>_</a:t>
            </a:r>
            <a:r>
              <a:rPr lang="ko-KR" altLang="en-US" sz="2000" dirty="0">
                <a:solidFill>
                  <a:srgbClr val="000000"/>
                </a:solidFill>
                <a:latin typeface="맑은 고딕" panose="020B0503020000020004" pitchFamily="50" charset="-127"/>
              </a:rPr>
              <a:t>캐릭터문서 참조</a:t>
            </a:r>
            <a:r>
              <a:rPr lang="en-US" altLang="ko-KR" sz="2000" dirty="0">
                <a:solidFill>
                  <a:srgbClr val="000000"/>
                </a:solidFill>
                <a:latin typeface="맑은 고딕" panose="020B0503020000020004" pitchFamily="50" charset="-127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000000"/>
                </a:solidFill>
                <a:latin typeface="맑은 고딕" panose="020B0503020000020004" pitchFamily="50" charset="-127"/>
              </a:rPr>
              <a:t>적색으로 표시된 구간</a:t>
            </a:r>
          </a:p>
        </p:txBody>
      </p:sp>
      <p:sp>
        <p:nvSpPr>
          <p:cNvPr id="28" name="내용 개체 틀 2">
            <a:extLst>
              <a:ext uri="{FF2B5EF4-FFF2-40B4-BE49-F238E27FC236}">
                <a16:creationId xmlns:a16="http://schemas.microsoft.com/office/drawing/2014/main" id="{B735B141-5ADD-4928-BAA2-AC642E3D55B3}"/>
              </a:ext>
            </a:extLst>
          </p:cNvPr>
          <p:cNvSpPr txBox="1">
            <a:spLocks/>
          </p:cNvSpPr>
          <p:nvPr/>
        </p:nvSpPr>
        <p:spPr>
          <a:xfrm>
            <a:off x="756920" y="1690928"/>
            <a:ext cx="980440" cy="4982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/>
              <a:t>상태</a:t>
            </a:r>
          </a:p>
        </p:txBody>
      </p:sp>
    </p:spTree>
    <p:extLst>
      <p:ext uri="{BB962C8B-B14F-4D97-AF65-F5344CB8AC3E}">
        <p14:creationId xmlns:p14="http://schemas.microsoft.com/office/powerpoint/2010/main" val="34650641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CA60EB-2D47-4902-9AE7-FD87554E0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WALLSLIDE</a:t>
            </a:r>
            <a:endParaRPr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DEF9D123-D619-4B1E-9F10-95C1EEB1E951}"/>
              </a:ext>
            </a:extLst>
          </p:cNvPr>
          <p:cNvGrpSpPr/>
          <p:nvPr/>
        </p:nvGrpSpPr>
        <p:grpSpPr>
          <a:xfrm>
            <a:off x="9640329" y="4658867"/>
            <a:ext cx="1822279" cy="668406"/>
            <a:chOff x="7072965" y="2909955"/>
            <a:chExt cx="3180307" cy="668406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6B37CC2-DFD3-447B-A531-3D6A584C87B8}"/>
                </a:ext>
              </a:extLst>
            </p:cNvPr>
            <p:cNvSpPr/>
            <p:nvPr/>
          </p:nvSpPr>
          <p:spPr>
            <a:xfrm>
              <a:off x="7072965" y="2909955"/>
              <a:ext cx="3180307" cy="222181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86058399-588E-4D88-8EEB-D8CF1130AE23}"/>
                </a:ext>
              </a:extLst>
            </p:cNvPr>
            <p:cNvSpPr/>
            <p:nvPr/>
          </p:nvSpPr>
          <p:spPr>
            <a:xfrm>
              <a:off x="7072965" y="3132136"/>
              <a:ext cx="3180307" cy="44622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7" name="웃는 얼굴 6">
            <a:extLst>
              <a:ext uri="{FF2B5EF4-FFF2-40B4-BE49-F238E27FC236}">
                <a16:creationId xmlns:a16="http://schemas.microsoft.com/office/drawing/2014/main" id="{FAD85354-761C-46F8-9470-1972DC76D6B6}"/>
              </a:ext>
            </a:extLst>
          </p:cNvPr>
          <p:cNvSpPr/>
          <p:nvPr/>
        </p:nvSpPr>
        <p:spPr>
          <a:xfrm rot="1713948">
            <a:off x="9595889" y="3351225"/>
            <a:ext cx="636969" cy="636969"/>
          </a:xfrm>
          <a:prstGeom prst="smileyFac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F1962F83-9BA1-4AD8-969F-9CB63CE508E3}"/>
              </a:ext>
            </a:extLst>
          </p:cNvPr>
          <p:cNvSpPr/>
          <p:nvPr/>
        </p:nvSpPr>
        <p:spPr>
          <a:xfrm rot="5400000">
            <a:off x="9584515" y="2892876"/>
            <a:ext cx="495331" cy="3125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51047BE4-9846-49E3-9DE3-69B58AEC9E5C}"/>
              </a:ext>
            </a:extLst>
          </p:cNvPr>
          <p:cNvGrpSpPr/>
          <p:nvPr/>
        </p:nvGrpSpPr>
        <p:grpSpPr>
          <a:xfrm>
            <a:off x="9290517" y="1953586"/>
            <a:ext cx="349812" cy="3373687"/>
            <a:chOff x="7072965" y="-248810"/>
            <a:chExt cx="3180307" cy="3373687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BC27F5FB-4455-43FD-9E51-70AB6411C1F3}"/>
                </a:ext>
              </a:extLst>
            </p:cNvPr>
            <p:cNvSpPr/>
            <p:nvPr/>
          </p:nvSpPr>
          <p:spPr>
            <a:xfrm>
              <a:off x="7072965" y="-248810"/>
              <a:ext cx="3180307" cy="232243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9BF92687-905D-479A-847E-4C073AF95FB8}"/>
                </a:ext>
              </a:extLst>
            </p:cNvPr>
            <p:cNvSpPr/>
            <p:nvPr/>
          </p:nvSpPr>
          <p:spPr>
            <a:xfrm>
              <a:off x="7072965" y="-13830"/>
              <a:ext cx="3172488" cy="313870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C21957DD-9A82-431F-AAD5-D6C2B26970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2360" y="3240631"/>
            <a:ext cx="6507480" cy="1575210"/>
          </a:xfrm>
        </p:spPr>
        <p:txBody>
          <a:bodyPr>
            <a:normAutofit/>
          </a:bodyPr>
          <a:lstStyle/>
          <a:p>
            <a:r>
              <a:rPr lang="ko-KR" altLang="en-US" sz="2400" dirty="0">
                <a:solidFill>
                  <a:srgbClr val="000000"/>
                </a:solidFill>
                <a:latin typeface="맑은 고딕" panose="020B0503020000020004" pitchFamily="50" charset="-127"/>
              </a:rPr>
              <a:t>벽에 한쪽 팔과 다리를 지지하며 하강</a:t>
            </a:r>
            <a:r>
              <a:rPr lang="en-US" altLang="ko-KR" sz="2400" dirty="0">
                <a:solidFill>
                  <a:srgbClr val="000000"/>
                </a:solidFill>
                <a:latin typeface="맑은 고딕" panose="020B0503020000020004" pitchFamily="50" charset="-127"/>
              </a:rPr>
              <a:t>.</a:t>
            </a:r>
          </a:p>
          <a:p>
            <a:r>
              <a:rPr lang="ko-KR" altLang="en-US" sz="2400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2400" dirty="0">
                <a:solidFill>
                  <a:srgbClr val="000000"/>
                </a:solidFill>
                <a:latin typeface="맑은 고딕" panose="020B0503020000020004" pitchFamily="50" charset="-127"/>
              </a:rPr>
              <a:t>[(*)frame, Loop]</a:t>
            </a:r>
            <a:endParaRPr lang="ko-KR" altLang="en-US" sz="2400" dirty="0"/>
          </a:p>
        </p:txBody>
      </p:sp>
      <p:sp>
        <p:nvSpPr>
          <p:cNvPr id="20" name="내용 개체 틀 2">
            <a:extLst>
              <a:ext uri="{FF2B5EF4-FFF2-40B4-BE49-F238E27FC236}">
                <a16:creationId xmlns:a16="http://schemas.microsoft.com/office/drawing/2014/main" id="{EF047733-43E4-4B8A-B362-C53C67309B4D}"/>
              </a:ext>
            </a:extLst>
          </p:cNvPr>
          <p:cNvSpPr txBox="1">
            <a:spLocks/>
          </p:cNvSpPr>
          <p:nvPr/>
        </p:nvSpPr>
        <p:spPr>
          <a:xfrm>
            <a:off x="1102360" y="1938386"/>
            <a:ext cx="6944360" cy="73723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/>
              <a:t>벽에 붙어 천천히 미끄러지며 하강</a:t>
            </a:r>
            <a:endParaRPr lang="en-US" altLang="ko-KR" sz="2400" dirty="0"/>
          </a:p>
          <a:p>
            <a:r>
              <a:rPr lang="ko-KR" altLang="en-US" sz="2400" dirty="0"/>
              <a:t>우측 이미지 참고</a:t>
            </a:r>
            <a:endParaRPr lang="en-US" altLang="ko-KR" sz="2400" dirty="0"/>
          </a:p>
        </p:txBody>
      </p:sp>
      <p:sp>
        <p:nvSpPr>
          <p:cNvPr id="21" name="내용 개체 틀 2">
            <a:extLst>
              <a:ext uri="{FF2B5EF4-FFF2-40B4-BE49-F238E27FC236}">
                <a16:creationId xmlns:a16="http://schemas.microsoft.com/office/drawing/2014/main" id="{962ACF80-F272-43D6-AA8F-5B79C495D84B}"/>
              </a:ext>
            </a:extLst>
          </p:cNvPr>
          <p:cNvSpPr txBox="1">
            <a:spLocks/>
          </p:cNvSpPr>
          <p:nvPr/>
        </p:nvSpPr>
        <p:spPr>
          <a:xfrm>
            <a:off x="1102360" y="2847845"/>
            <a:ext cx="1854200" cy="39665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/>
              <a:t>애니메이션</a:t>
            </a: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D1A18355-FC4C-4911-8E0D-2680E3176B5F}"/>
              </a:ext>
            </a:extLst>
          </p:cNvPr>
          <p:cNvGrpSpPr/>
          <p:nvPr/>
        </p:nvGrpSpPr>
        <p:grpSpPr>
          <a:xfrm>
            <a:off x="7482985" y="1266546"/>
            <a:ext cx="1437943" cy="1437942"/>
            <a:chOff x="9963598" y="1792420"/>
            <a:chExt cx="1437943" cy="1437942"/>
          </a:xfrm>
        </p:grpSpPr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70287A96-608F-46D5-B3C0-35AA57DF01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963599" y="1792420"/>
              <a:ext cx="1437942" cy="1437942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83C5F7C-74DD-43BF-B85B-02849F10543E}"/>
                </a:ext>
              </a:extLst>
            </p:cNvPr>
            <p:cNvSpPr txBox="1"/>
            <p:nvPr/>
          </p:nvSpPr>
          <p:spPr>
            <a:xfrm>
              <a:off x="9963598" y="2922585"/>
              <a:ext cx="1437943" cy="307777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/>
                <a:t>Wall slide</a:t>
              </a:r>
              <a:endParaRPr lang="ko-KR" altLang="en-US" sz="1400" dirty="0"/>
            </a:p>
          </p:txBody>
        </p:sp>
      </p:grpSp>
      <p:sp>
        <p:nvSpPr>
          <p:cNvPr id="27" name="내용 개체 틀 2">
            <a:extLst>
              <a:ext uri="{FF2B5EF4-FFF2-40B4-BE49-F238E27FC236}">
                <a16:creationId xmlns:a16="http://schemas.microsoft.com/office/drawing/2014/main" id="{4C26B8A7-AD19-4B17-809F-C0DF4BB96E3F}"/>
              </a:ext>
            </a:extLst>
          </p:cNvPr>
          <p:cNvSpPr txBox="1">
            <a:spLocks/>
          </p:cNvSpPr>
          <p:nvPr/>
        </p:nvSpPr>
        <p:spPr>
          <a:xfrm>
            <a:off x="1049020" y="1405547"/>
            <a:ext cx="980440" cy="4982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/>
              <a:t>상태</a:t>
            </a:r>
          </a:p>
        </p:txBody>
      </p:sp>
    </p:spTree>
    <p:extLst>
      <p:ext uri="{BB962C8B-B14F-4D97-AF65-F5344CB8AC3E}">
        <p14:creationId xmlns:p14="http://schemas.microsoft.com/office/powerpoint/2010/main" val="2856479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연결선: 구부러짐 11">
            <a:extLst>
              <a:ext uri="{FF2B5EF4-FFF2-40B4-BE49-F238E27FC236}">
                <a16:creationId xmlns:a16="http://schemas.microsoft.com/office/drawing/2014/main" id="{043B93C2-E3C3-4B3D-B640-E8A24AA3860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0415860" y="2542350"/>
            <a:ext cx="738664" cy="1641852"/>
          </a:xfrm>
          <a:prstGeom prst="curvedConnector3">
            <a:avLst>
              <a:gd name="adj1" fmla="val 223133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DCCA60EB-2D47-4902-9AE7-FD87554E0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WALLJUMP_RISE</a:t>
            </a:r>
            <a:endParaRPr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1769B52F-9B03-4C46-B764-9F23B7E04F1C}"/>
              </a:ext>
            </a:extLst>
          </p:cNvPr>
          <p:cNvGrpSpPr/>
          <p:nvPr/>
        </p:nvGrpSpPr>
        <p:grpSpPr>
          <a:xfrm>
            <a:off x="9640329" y="4658867"/>
            <a:ext cx="1822279" cy="668406"/>
            <a:chOff x="7072965" y="2909955"/>
            <a:chExt cx="3180307" cy="668406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F5E15D5B-2C89-47D5-8F69-7BA6882DDDBA}"/>
                </a:ext>
              </a:extLst>
            </p:cNvPr>
            <p:cNvSpPr/>
            <p:nvPr/>
          </p:nvSpPr>
          <p:spPr>
            <a:xfrm>
              <a:off x="7072965" y="2909955"/>
              <a:ext cx="3180307" cy="222181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C7DAD19F-A854-4CFA-81EC-057481922B9E}"/>
                </a:ext>
              </a:extLst>
            </p:cNvPr>
            <p:cNvSpPr/>
            <p:nvPr/>
          </p:nvSpPr>
          <p:spPr>
            <a:xfrm>
              <a:off x="7072965" y="3132136"/>
              <a:ext cx="3180307" cy="44622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7" name="웃는 얼굴 6">
            <a:extLst>
              <a:ext uri="{FF2B5EF4-FFF2-40B4-BE49-F238E27FC236}">
                <a16:creationId xmlns:a16="http://schemas.microsoft.com/office/drawing/2014/main" id="{1D75557C-41F0-415F-BD1E-26DCEF3737C3}"/>
              </a:ext>
            </a:extLst>
          </p:cNvPr>
          <p:cNvSpPr/>
          <p:nvPr/>
        </p:nvSpPr>
        <p:spPr>
          <a:xfrm rot="1713948">
            <a:off x="9595889" y="3351225"/>
            <a:ext cx="636969" cy="636969"/>
          </a:xfrm>
          <a:prstGeom prst="smileyFac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E2C02BDF-E4C9-4570-A8D6-7A3267D30927}"/>
              </a:ext>
            </a:extLst>
          </p:cNvPr>
          <p:cNvGrpSpPr/>
          <p:nvPr/>
        </p:nvGrpSpPr>
        <p:grpSpPr>
          <a:xfrm>
            <a:off x="9290517" y="1953586"/>
            <a:ext cx="349812" cy="3373687"/>
            <a:chOff x="7072965" y="-248810"/>
            <a:chExt cx="3180307" cy="3373687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32B6BE27-EF9E-4E5C-B81F-C93E11930D95}"/>
                </a:ext>
              </a:extLst>
            </p:cNvPr>
            <p:cNvSpPr/>
            <p:nvPr/>
          </p:nvSpPr>
          <p:spPr>
            <a:xfrm>
              <a:off x="7072965" y="-248810"/>
              <a:ext cx="3180307" cy="232243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ED513D81-B2A3-4C21-9AED-D72CA0A8E143}"/>
                </a:ext>
              </a:extLst>
            </p:cNvPr>
            <p:cNvSpPr/>
            <p:nvPr/>
          </p:nvSpPr>
          <p:spPr>
            <a:xfrm>
              <a:off x="7072965" y="-13830"/>
              <a:ext cx="3172488" cy="313870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CC7BE265-96B3-48BA-84E2-4D58AF1ED858}"/>
              </a:ext>
            </a:extLst>
          </p:cNvPr>
          <p:cNvCxnSpPr>
            <a:cxnSpLocks/>
          </p:cNvCxnSpPr>
          <p:nvPr/>
        </p:nvCxnSpPr>
        <p:spPr>
          <a:xfrm flipH="1" flipV="1">
            <a:off x="9964266" y="1088390"/>
            <a:ext cx="6782" cy="2247925"/>
          </a:xfrm>
          <a:prstGeom prst="line">
            <a:avLst/>
          </a:prstGeom>
          <a:ln w="19050">
            <a:solidFill>
              <a:srgbClr val="FF5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5611C4CB-3023-4ADC-AA8D-2729EE3CA042}"/>
              </a:ext>
            </a:extLst>
          </p:cNvPr>
          <p:cNvCxnSpPr>
            <a:cxnSpLocks/>
          </p:cNvCxnSpPr>
          <p:nvPr/>
        </p:nvCxnSpPr>
        <p:spPr>
          <a:xfrm flipV="1">
            <a:off x="10802660" y="1088390"/>
            <a:ext cx="0" cy="1941316"/>
          </a:xfrm>
          <a:prstGeom prst="line">
            <a:avLst/>
          </a:prstGeom>
          <a:ln w="19050">
            <a:solidFill>
              <a:srgbClr val="FF5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D02E1A57-A636-4F0F-B34E-8C5A7A45250F}"/>
              </a:ext>
            </a:extLst>
          </p:cNvPr>
          <p:cNvCxnSpPr>
            <a:cxnSpLocks/>
          </p:cNvCxnSpPr>
          <p:nvPr/>
        </p:nvCxnSpPr>
        <p:spPr>
          <a:xfrm flipH="1" flipV="1">
            <a:off x="9964266" y="1316476"/>
            <a:ext cx="820926" cy="1"/>
          </a:xfrm>
          <a:prstGeom prst="line">
            <a:avLst/>
          </a:prstGeom>
          <a:ln w="19050">
            <a:solidFill>
              <a:srgbClr val="FF505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CC4E35FB-2533-46BB-87C8-A41EDD024D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2360" y="3240631"/>
            <a:ext cx="6507480" cy="1575210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WALLSLIDE </a:t>
            </a:r>
            <a:r>
              <a:rPr lang="ko-KR" altLang="en-US" sz="2000" dirty="0"/>
              <a:t>애니메이션에서 자연스럽게 연결되야 함</a:t>
            </a:r>
            <a:endParaRPr lang="en-US" altLang="ko-KR" sz="2000" dirty="0"/>
          </a:p>
          <a:p>
            <a:r>
              <a:rPr lang="ko-KR" altLang="en-US" sz="2000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맑은 고딕" panose="020B0503020000020004" pitchFamily="50" charset="-127"/>
              </a:rPr>
              <a:t>[(*)frame, Loop]</a:t>
            </a:r>
          </a:p>
          <a:p>
            <a:r>
              <a:rPr lang="ko-KR" altLang="en-US" sz="2000" dirty="0">
                <a:solidFill>
                  <a:srgbClr val="000000"/>
                </a:solidFill>
                <a:latin typeface="맑은 고딕" panose="020B0503020000020004" pitchFamily="50" charset="-127"/>
              </a:rPr>
              <a:t>적색으로 표시된 구간</a:t>
            </a:r>
            <a:endParaRPr lang="ko-KR" altLang="en-US" sz="2000" dirty="0"/>
          </a:p>
        </p:txBody>
      </p:sp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7BE69B61-A8A8-4099-B5AC-BCDB12F1BAE3}"/>
              </a:ext>
            </a:extLst>
          </p:cNvPr>
          <p:cNvSpPr txBox="1">
            <a:spLocks/>
          </p:cNvSpPr>
          <p:nvPr/>
        </p:nvSpPr>
        <p:spPr>
          <a:xfrm>
            <a:off x="1102360" y="1938386"/>
            <a:ext cx="6944360" cy="73723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/>
              <a:t>벽에 붙은 상태에서 벽을 박차고 대각선으로 뛰어올라 상승 중</a:t>
            </a:r>
            <a:r>
              <a:rPr lang="en-US" altLang="ko-KR" sz="2400" dirty="0"/>
              <a:t>.</a:t>
            </a:r>
          </a:p>
        </p:txBody>
      </p:sp>
      <p:sp>
        <p:nvSpPr>
          <p:cNvPr id="19" name="내용 개체 틀 2">
            <a:extLst>
              <a:ext uri="{FF2B5EF4-FFF2-40B4-BE49-F238E27FC236}">
                <a16:creationId xmlns:a16="http://schemas.microsoft.com/office/drawing/2014/main" id="{8A87E854-5BC5-4BA9-A683-62DD18F650CB}"/>
              </a:ext>
            </a:extLst>
          </p:cNvPr>
          <p:cNvSpPr txBox="1">
            <a:spLocks/>
          </p:cNvSpPr>
          <p:nvPr/>
        </p:nvSpPr>
        <p:spPr>
          <a:xfrm>
            <a:off x="1102360" y="2847845"/>
            <a:ext cx="1854200" cy="39665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/>
              <a:t>애니메이션</a:t>
            </a:r>
          </a:p>
        </p:txBody>
      </p:sp>
      <p:sp>
        <p:nvSpPr>
          <p:cNvPr id="21" name="내용 개체 틀 2">
            <a:extLst>
              <a:ext uri="{FF2B5EF4-FFF2-40B4-BE49-F238E27FC236}">
                <a16:creationId xmlns:a16="http://schemas.microsoft.com/office/drawing/2014/main" id="{C2CCEAE1-C04B-4A87-9BF0-C26BE82AE5E3}"/>
              </a:ext>
            </a:extLst>
          </p:cNvPr>
          <p:cNvSpPr txBox="1">
            <a:spLocks/>
          </p:cNvSpPr>
          <p:nvPr/>
        </p:nvSpPr>
        <p:spPr>
          <a:xfrm>
            <a:off x="1102360" y="1421581"/>
            <a:ext cx="980440" cy="4982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/>
              <a:t>상태</a:t>
            </a: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74377247-9B46-44C0-B13D-F2FD08E7F68A}"/>
              </a:ext>
            </a:extLst>
          </p:cNvPr>
          <p:cNvGrpSpPr/>
          <p:nvPr/>
        </p:nvGrpSpPr>
        <p:grpSpPr>
          <a:xfrm>
            <a:off x="7669096" y="2496276"/>
            <a:ext cx="1437943" cy="1338738"/>
            <a:chOff x="10040884" y="2762599"/>
            <a:chExt cx="1437943" cy="1338738"/>
          </a:xfrm>
        </p:grpSpPr>
        <p:pic>
          <p:nvPicPr>
            <p:cNvPr id="24" name="Picture 12" descr="game wall slide에 대한 이미지 검색결과">
              <a:extLst>
                <a:ext uri="{FF2B5EF4-FFF2-40B4-BE49-F238E27FC236}">
                  <a16:creationId xmlns:a16="http://schemas.microsoft.com/office/drawing/2014/main" id="{C982C95C-8EBD-49CA-99AF-60AD02EFD68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92" b="20033"/>
            <a:stretch/>
          </p:blipFill>
          <p:spPr bwMode="auto">
            <a:xfrm>
              <a:off x="10040884" y="2762599"/>
              <a:ext cx="1437943" cy="1332801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46ACA87-DDBD-42B2-AEB0-13F3AB985247}"/>
                </a:ext>
              </a:extLst>
            </p:cNvPr>
            <p:cNvSpPr txBox="1"/>
            <p:nvPr/>
          </p:nvSpPr>
          <p:spPr>
            <a:xfrm>
              <a:off x="10040884" y="3793560"/>
              <a:ext cx="1437943" cy="307777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/>
                <a:t>Wall jump</a:t>
              </a:r>
              <a:endParaRPr lang="ko-KR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499002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CA60EB-2D47-4902-9AE7-FD87554E0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DASH_FRONT_[TYPE]</a:t>
            </a:r>
            <a:endParaRPr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7097604F-4E86-4A01-9C8F-613AE2E8E4BD}"/>
              </a:ext>
            </a:extLst>
          </p:cNvPr>
          <p:cNvGrpSpPr/>
          <p:nvPr/>
        </p:nvGrpSpPr>
        <p:grpSpPr>
          <a:xfrm>
            <a:off x="8631114" y="3840889"/>
            <a:ext cx="3180307" cy="668406"/>
            <a:chOff x="7072965" y="2909955"/>
            <a:chExt cx="3180307" cy="668406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27CD35E9-9247-43C9-9FBA-4E5DF59C2860}"/>
                </a:ext>
              </a:extLst>
            </p:cNvPr>
            <p:cNvSpPr/>
            <p:nvPr/>
          </p:nvSpPr>
          <p:spPr>
            <a:xfrm>
              <a:off x="7072965" y="2909955"/>
              <a:ext cx="3180307" cy="222181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12D6DDAF-DEEE-4DE2-9DEA-D3345EA45256}"/>
                </a:ext>
              </a:extLst>
            </p:cNvPr>
            <p:cNvSpPr/>
            <p:nvPr/>
          </p:nvSpPr>
          <p:spPr>
            <a:xfrm>
              <a:off x="7072965" y="3132136"/>
              <a:ext cx="3180307" cy="44622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7" name="웃는 얼굴 6">
            <a:extLst>
              <a:ext uri="{FF2B5EF4-FFF2-40B4-BE49-F238E27FC236}">
                <a16:creationId xmlns:a16="http://schemas.microsoft.com/office/drawing/2014/main" id="{976331F7-988B-40FC-A10F-07CCDED4E273}"/>
              </a:ext>
            </a:extLst>
          </p:cNvPr>
          <p:cNvSpPr/>
          <p:nvPr/>
        </p:nvSpPr>
        <p:spPr>
          <a:xfrm>
            <a:off x="9057037" y="3178323"/>
            <a:ext cx="636969" cy="636969"/>
          </a:xfrm>
          <a:prstGeom prst="smileyFace">
            <a:avLst/>
          </a:prstGeom>
          <a:solidFill>
            <a:srgbClr val="FFD966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0FAEA6BE-EDB9-4F44-8B1E-85D9C47FE599}"/>
              </a:ext>
            </a:extLst>
          </p:cNvPr>
          <p:cNvSpPr/>
          <p:nvPr/>
        </p:nvSpPr>
        <p:spPr>
          <a:xfrm>
            <a:off x="9810365" y="3338714"/>
            <a:ext cx="636969" cy="4019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29C2C9A-3374-4ABE-8DB6-71D1C8124472}"/>
              </a:ext>
            </a:extLst>
          </p:cNvPr>
          <p:cNvCxnSpPr/>
          <p:nvPr/>
        </p:nvCxnSpPr>
        <p:spPr>
          <a:xfrm flipH="1">
            <a:off x="8366954" y="3369194"/>
            <a:ext cx="5486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5BEC3E0-AD49-4897-8F89-0308B50961F1}"/>
              </a:ext>
            </a:extLst>
          </p:cNvPr>
          <p:cNvCxnSpPr/>
          <p:nvPr/>
        </p:nvCxnSpPr>
        <p:spPr>
          <a:xfrm flipH="1">
            <a:off x="8356794" y="3511434"/>
            <a:ext cx="5486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EAC6EE88-B02F-4084-B3FE-368C248C192D}"/>
              </a:ext>
            </a:extLst>
          </p:cNvPr>
          <p:cNvCxnSpPr/>
          <p:nvPr/>
        </p:nvCxnSpPr>
        <p:spPr>
          <a:xfrm flipH="1">
            <a:off x="8356794" y="3653674"/>
            <a:ext cx="5486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웃는 얼굴 13">
            <a:extLst>
              <a:ext uri="{FF2B5EF4-FFF2-40B4-BE49-F238E27FC236}">
                <a16:creationId xmlns:a16="http://schemas.microsoft.com/office/drawing/2014/main" id="{789A0E48-D563-4EB1-BCCC-D2E7F11FF957}"/>
              </a:ext>
            </a:extLst>
          </p:cNvPr>
          <p:cNvSpPr/>
          <p:nvPr/>
        </p:nvSpPr>
        <p:spPr>
          <a:xfrm>
            <a:off x="10563693" y="3191121"/>
            <a:ext cx="636969" cy="636969"/>
          </a:xfrm>
          <a:prstGeom prst="smileyFac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A9D48300-1597-4B2F-B2B3-2B6AE0A25D77}"/>
              </a:ext>
            </a:extLst>
          </p:cNvPr>
          <p:cNvCxnSpPr>
            <a:cxnSpLocks/>
            <a:stCxn id="7" idx="0"/>
          </p:cNvCxnSpPr>
          <p:nvPr/>
        </p:nvCxnSpPr>
        <p:spPr>
          <a:xfrm flipH="1" flipV="1">
            <a:off x="9373282" y="2262757"/>
            <a:ext cx="2240" cy="915566"/>
          </a:xfrm>
          <a:prstGeom prst="line">
            <a:avLst/>
          </a:prstGeom>
          <a:ln w="19050">
            <a:solidFill>
              <a:srgbClr val="FF5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6B1EE6D4-384F-43DF-9724-A056EB7C8B5D}"/>
              </a:ext>
            </a:extLst>
          </p:cNvPr>
          <p:cNvCxnSpPr>
            <a:cxnSpLocks/>
            <a:stCxn id="14" idx="0"/>
          </p:cNvCxnSpPr>
          <p:nvPr/>
        </p:nvCxnSpPr>
        <p:spPr>
          <a:xfrm flipV="1">
            <a:off x="10882178" y="2262755"/>
            <a:ext cx="4785" cy="928366"/>
          </a:xfrm>
          <a:prstGeom prst="line">
            <a:avLst/>
          </a:prstGeom>
          <a:ln w="19050">
            <a:solidFill>
              <a:srgbClr val="FF5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823EE28D-FD69-4DC9-A70E-0D3A4327ADE5}"/>
              </a:ext>
            </a:extLst>
          </p:cNvPr>
          <p:cNvCxnSpPr>
            <a:cxnSpLocks/>
          </p:cNvCxnSpPr>
          <p:nvPr/>
        </p:nvCxnSpPr>
        <p:spPr>
          <a:xfrm>
            <a:off x="9373282" y="2490841"/>
            <a:ext cx="1508896" cy="0"/>
          </a:xfrm>
          <a:prstGeom prst="line">
            <a:avLst/>
          </a:prstGeom>
          <a:ln w="19050">
            <a:solidFill>
              <a:srgbClr val="FF5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내용 개체 틀 2">
            <a:extLst>
              <a:ext uri="{FF2B5EF4-FFF2-40B4-BE49-F238E27FC236}">
                <a16:creationId xmlns:a16="http://schemas.microsoft.com/office/drawing/2014/main" id="{27EB7925-EB25-437F-A615-63A1E85CB1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2360" y="3240631"/>
            <a:ext cx="6507480" cy="1575210"/>
          </a:xfrm>
        </p:spPr>
        <p:txBody>
          <a:bodyPr>
            <a:normAutofit lnSpcReduction="10000"/>
          </a:bodyPr>
          <a:lstStyle/>
          <a:p>
            <a:r>
              <a:rPr lang="ko-KR" altLang="en-US" sz="2400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2400" dirty="0">
                <a:solidFill>
                  <a:srgbClr val="000000"/>
                </a:solidFill>
                <a:latin typeface="맑은 고딕" panose="020B0503020000020004" pitchFamily="50" charset="-127"/>
              </a:rPr>
              <a:t>[(*)frame, Loop]</a:t>
            </a:r>
          </a:p>
          <a:p>
            <a:pPr marL="285750" indent="-285750"/>
            <a:r>
              <a:rPr lang="en-US" altLang="ko-KR" sz="2400" dirty="0">
                <a:solidFill>
                  <a:srgbClr val="000000"/>
                </a:solidFill>
                <a:latin typeface="맑은 고딕" panose="020B0503020000020004" pitchFamily="50" charset="-127"/>
              </a:rPr>
              <a:t>[TYPE]</a:t>
            </a:r>
            <a:r>
              <a:rPr lang="ko-KR" altLang="en-US" sz="2400" dirty="0">
                <a:solidFill>
                  <a:srgbClr val="000000"/>
                </a:solidFill>
                <a:latin typeface="맑은 고딕" panose="020B0503020000020004" pitchFamily="50" charset="-127"/>
              </a:rPr>
              <a:t>별로 각각 애니메이션 필요</a:t>
            </a:r>
            <a:r>
              <a:rPr lang="en-US" altLang="ko-KR" sz="2400" dirty="0">
                <a:solidFill>
                  <a:srgbClr val="000000"/>
                </a:solidFill>
                <a:latin typeface="맑은 고딕" panose="020B0503020000020004" pitchFamily="50" charset="-127"/>
              </a:rPr>
              <a:t>( </a:t>
            </a:r>
            <a:r>
              <a:rPr lang="ko-KR" altLang="en-US" sz="2400" dirty="0">
                <a:solidFill>
                  <a:srgbClr val="000000"/>
                </a:solidFill>
                <a:latin typeface="맑은 고딕" panose="020B0503020000020004" pitchFamily="50" charset="-127"/>
              </a:rPr>
              <a:t>시스템</a:t>
            </a:r>
            <a:r>
              <a:rPr lang="en-US" altLang="ko-KR" sz="2400" dirty="0">
                <a:solidFill>
                  <a:srgbClr val="000000"/>
                </a:solidFill>
                <a:latin typeface="맑은 고딕" panose="020B0503020000020004" pitchFamily="50" charset="-127"/>
              </a:rPr>
              <a:t>_</a:t>
            </a:r>
            <a:r>
              <a:rPr lang="ko-KR" altLang="en-US" sz="2400" dirty="0">
                <a:solidFill>
                  <a:srgbClr val="000000"/>
                </a:solidFill>
                <a:latin typeface="맑은 고딕" panose="020B0503020000020004" pitchFamily="50" charset="-127"/>
              </a:rPr>
              <a:t>캐릭터문서 참조</a:t>
            </a:r>
            <a:r>
              <a:rPr lang="en-US" altLang="ko-KR" sz="2400" dirty="0">
                <a:solidFill>
                  <a:srgbClr val="000000"/>
                </a:solidFill>
                <a:latin typeface="맑은 고딕" panose="020B0503020000020004" pitchFamily="50" charset="-127"/>
              </a:rPr>
              <a:t>)</a:t>
            </a:r>
          </a:p>
          <a:p>
            <a:pPr marL="285750" indent="-285750"/>
            <a:r>
              <a:rPr lang="ko-KR" altLang="en-US" sz="2400" dirty="0">
                <a:solidFill>
                  <a:srgbClr val="000000"/>
                </a:solidFill>
                <a:latin typeface="맑은 고딕" panose="020B0503020000020004" pitchFamily="50" charset="-127"/>
              </a:rPr>
              <a:t>적색으로 표시된 구간</a:t>
            </a:r>
          </a:p>
          <a:p>
            <a:endParaRPr lang="ko-KR" altLang="en-US" sz="2400" dirty="0"/>
          </a:p>
        </p:txBody>
      </p:sp>
      <p:sp>
        <p:nvSpPr>
          <p:cNvPr id="26" name="내용 개체 틀 2">
            <a:extLst>
              <a:ext uri="{FF2B5EF4-FFF2-40B4-BE49-F238E27FC236}">
                <a16:creationId xmlns:a16="http://schemas.microsoft.com/office/drawing/2014/main" id="{43C085E7-018D-45E3-AB98-9050D594537C}"/>
              </a:ext>
            </a:extLst>
          </p:cNvPr>
          <p:cNvSpPr txBox="1">
            <a:spLocks/>
          </p:cNvSpPr>
          <p:nvPr/>
        </p:nvSpPr>
        <p:spPr>
          <a:xfrm>
            <a:off x="1102360" y="1938386"/>
            <a:ext cx="6944360" cy="5292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/>
              <a:t>캐릭터가 짧은 시간에 전방으로 일정거리 이동</a:t>
            </a:r>
            <a:endParaRPr lang="en-US" altLang="ko-KR" sz="2400" dirty="0"/>
          </a:p>
        </p:txBody>
      </p:sp>
      <p:sp>
        <p:nvSpPr>
          <p:cNvPr id="27" name="내용 개체 틀 2">
            <a:extLst>
              <a:ext uri="{FF2B5EF4-FFF2-40B4-BE49-F238E27FC236}">
                <a16:creationId xmlns:a16="http://schemas.microsoft.com/office/drawing/2014/main" id="{6E52DE12-B4F4-446E-AFBE-9547489DC648}"/>
              </a:ext>
            </a:extLst>
          </p:cNvPr>
          <p:cNvSpPr txBox="1">
            <a:spLocks/>
          </p:cNvSpPr>
          <p:nvPr/>
        </p:nvSpPr>
        <p:spPr>
          <a:xfrm>
            <a:off x="1102360" y="2847845"/>
            <a:ext cx="1854200" cy="39665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/>
              <a:t>애니메이션</a:t>
            </a:r>
          </a:p>
        </p:txBody>
      </p:sp>
      <p:sp>
        <p:nvSpPr>
          <p:cNvPr id="28" name="내용 개체 틀 2">
            <a:extLst>
              <a:ext uri="{FF2B5EF4-FFF2-40B4-BE49-F238E27FC236}">
                <a16:creationId xmlns:a16="http://schemas.microsoft.com/office/drawing/2014/main" id="{6A6A374E-D1D0-4FDB-AF3A-7F9B08775A72}"/>
              </a:ext>
            </a:extLst>
          </p:cNvPr>
          <p:cNvSpPr txBox="1">
            <a:spLocks/>
          </p:cNvSpPr>
          <p:nvPr/>
        </p:nvSpPr>
        <p:spPr>
          <a:xfrm>
            <a:off x="1102360" y="1421581"/>
            <a:ext cx="980440" cy="4982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/>
              <a:t>상태</a:t>
            </a:r>
          </a:p>
        </p:txBody>
      </p:sp>
    </p:spTree>
    <p:extLst>
      <p:ext uri="{BB962C8B-B14F-4D97-AF65-F5344CB8AC3E}">
        <p14:creationId xmlns:p14="http://schemas.microsoft.com/office/powerpoint/2010/main" val="33024355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B7769C-D519-4E22-9ACF-222FFD2BED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공격 애니메이션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DCB2017-96DD-41E1-A4A0-696B43C5F1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25429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CA60EB-2D47-4902-9AE7-FD87554E0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ATTACK(*)_DEFAULT_FRONT_GROUND_[TYPE]</a:t>
            </a:r>
            <a:endParaRPr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8D146083-0388-4DF7-88D3-9714529B7DD2}"/>
              </a:ext>
            </a:extLst>
          </p:cNvPr>
          <p:cNvGrpSpPr/>
          <p:nvPr/>
        </p:nvGrpSpPr>
        <p:grpSpPr>
          <a:xfrm>
            <a:off x="8490156" y="5478394"/>
            <a:ext cx="3180307" cy="668406"/>
            <a:chOff x="7072965" y="2909955"/>
            <a:chExt cx="3180307" cy="668406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31CB04A6-DA18-46A1-BD73-9754DF0B8ECF}"/>
                </a:ext>
              </a:extLst>
            </p:cNvPr>
            <p:cNvSpPr/>
            <p:nvPr/>
          </p:nvSpPr>
          <p:spPr>
            <a:xfrm>
              <a:off x="7072965" y="2909955"/>
              <a:ext cx="3180307" cy="222181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A2F8F79D-63DF-4CCB-88D5-489CD39CE2E2}"/>
                </a:ext>
              </a:extLst>
            </p:cNvPr>
            <p:cNvSpPr/>
            <p:nvPr/>
          </p:nvSpPr>
          <p:spPr>
            <a:xfrm>
              <a:off x="7072965" y="3132136"/>
              <a:ext cx="3180307" cy="44622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7" name="웃는 얼굴 6">
            <a:extLst>
              <a:ext uri="{FF2B5EF4-FFF2-40B4-BE49-F238E27FC236}">
                <a16:creationId xmlns:a16="http://schemas.microsoft.com/office/drawing/2014/main" id="{0E2703D4-DF8E-4701-8613-4954B464AB35}"/>
              </a:ext>
            </a:extLst>
          </p:cNvPr>
          <p:cNvSpPr/>
          <p:nvPr/>
        </p:nvSpPr>
        <p:spPr>
          <a:xfrm>
            <a:off x="8916079" y="4815828"/>
            <a:ext cx="636969" cy="636969"/>
          </a:xfrm>
          <a:prstGeom prst="smileyFac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29481823-F437-4155-9E5D-A95E6760F46C}"/>
              </a:ext>
            </a:extLst>
          </p:cNvPr>
          <p:cNvSpPr/>
          <p:nvPr/>
        </p:nvSpPr>
        <p:spPr>
          <a:xfrm>
            <a:off x="9642072" y="5032169"/>
            <a:ext cx="636969" cy="222182"/>
          </a:xfrm>
          <a:prstGeom prst="rightArrow">
            <a:avLst/>
          </a:prstGeom>
          <a:solidFill>
            <a:srgbClr val="FF7C80"/>
          </a:solidFill>
          <a:ln>
            <a:solidFill>
              <a:srgbClr val="FF7C8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A900138F-8D1C-4631-A4CD-6ABCAF8CB063}"/>
              </a:ext>
            </a:extLst>
          </p:cNvPr>
          <p:cNvGrpSpPr/>
          <p:nvPr/>
        </p:nvGrpSpPr>
        <p:grpSpPr>
          <a:xfrm>
            <a:off x="8490156" y="3844903"/>
            <a:ext cx="3180307" cy="668406"/>
            <a:chOff x="7072965" y="2909955"/>
            <a:chExt cx="3180307" cy="668406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1C6D4C67-C6F2-49ED-8FE4-CF0873FF2DC3}"/>
                </a:ext>
              </a:extLst>
            </p:cNvPr>
            <p:cNvSpPr/>
            <p:nvPr/>
          </p:nvSpPr>
          <p:spPr>
            <a:xfrm>
              <a:off x="7072965" y="2909955"/>
              <a:ext cx="3180307" cy="222181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3B15D4DC-7C1B-4A68-A198-3353F731EA95}"/>
                </a:ext>
              </a:extLst>
            </p:cNvPr>
            <p:cNvSpPr/>
            <p:nvPr/>
          </p:nvSpPr>
          <p:spPr>
            <a:xfrm>
              <a:off x="7072965" y="3132136"/>
              <a:ext cx="3180307" cy="44622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3" name="웃는 얼굴 12">
            <a:extLst>
              <a:ext uri="{FF2B5EF4-FFF2-40B4-BE49-F238E27FC236}">
                <a16:creationId xmlns:a16="http://schemas.microsoft.com/office/drawing/2014/main" id="{F1878712-C8E9-4D77-AA58-08FFE21A5790}"/>
              </a:ext>
            </a:extLst>
          </p:cNvPr>
          <p:cNvSpPr/>
          <p:nvPr/>
        </p:nvSpPr>
        <p:spPr>
          <a:xfrm>
            <a:off x="8916079" y="3182337"/>
            <a:ext cx="636969" cy="636969"/>
          </a:xfrm>
          <a:prstGeom prst="smileyFac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CFDE9885-E15A-4920-B56D-39FB5FA5B739}"/>
              </a:ext>
            </a:extLst>
          </p:cNvPr>
          <p:cNvGrpSpPr/>
          <p:nvPr/>
        </p:nvGrpSpPr>
        <p:grpSpPr>
          <a:xfrm>
            <a:off x="8490156" y="2293474"/>
            <a:ext cx="3180307" cy="668406"/>
            <a:chOff x="7072965" y="2909955"/>
            <a:chExt cx="3180307" cy="668406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AD83ADCC-75F2-435F-9EEC-90EDA736974C}"/>
                </a:ext>
              </a:extLst>
            </p:cNvPr>
            <p:cNvSpPr/>
            <p:nvPr/>
          </p:nvSpPr>
          <p:spPr>
            <a:xfrm>
              <a:off x="7072965" y="2909955"/>
              <a:ext cx="3180307" cy="222181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5543AD8B-4D60-4C2A-BC81-E6E72B40277B}"/>
                </a:ext>
              </a:extLst>
            </p:cNvPr>
            <p:cNvSpPr/>
            <p:nvPr/>
          </p:nvSpPr>
          <p:spPr>
            <a:xfrm>
              <a:off x="7072965" y="3132136"/>
              <a:ext cx="3180307" cy="44622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8" name="웃는 얼굴 17">
            <a:extLst>
              <a:ext uri="{FF2B5EF4-FFF2-40B4-BE49-F238E27FC236}">
                <a16:creationId xmlns:a16="http://schemas.microsoft.com/office/drawing/2014/main" id="{1792D292-4369-4F63-8B25-09780DF44F7A}"/>
              </a:ext>
            </a:extLst>
          </p:cNvPr>
          <p:cNvSpPr/>
          <p:nvPr/>
        </p:nvSpPr>
        <p:spPr>
          <a:xfrm>
            <a:off x="8916079" y="1630908"/>
            <a:ext cx="636969" cy="636969"/>
          </a:xfrm>
          <a:prstGeom prst="smileyFac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화살표: 오른쪽으로 구부러짐 19">
            <a:extLst>
              <a:ext uri="{FF2B5EF4-FFF2-40B4-BE49-F238E27FC236}">
                <a16:creationId xmlns:a16="http://schemas.microsoft.com/office/drawing/2014/main" id="{DDEA55E6-2F7D-4C2F-8BD1-EA0C5DDE201B}"/>
              </a:ext>
            </a:extLst>
          </p:cNvPr>
          <p:cNvSpPr/>
          <p:nvPr/>
        </p:nvSpPr>
        <p:spPr>
          <a:xfrm rot="12490248">
            <a:off x="9760996" y="1401694"/>
            <a:ext cx="297513" cy="710488"/>
          </a:xfrm>
          <a:prstGeom prst="curvedRightArrow">
            <a:avLst/>
          </a:prstGeom>
          <a:solidFill>
            <a:srgbClr val="FF7C80"/>
          </a:solidFill>
          <a:ln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화살표: 오른쪽으로 구부러짐 21">
            <a:extLst>
              <a:ext uri="{FF2B5EF4-FFF2-40B4-BE49-F238E27FC236}">
                <a16:creationId xmlns:a16="http://schemas.microsoft.com/office/drawing/2014/main" id="{048CC963-2CFF-49B1-9870-3705883F5F77}"/>
              </a:ext>
            </a:extLst>
          </p:cNvPr>
          <p:cNvSpPr/>
          <p:nvPr/>
        </p:nvSpPr>
        <p:spPr>
          <a:xfrm rot="10800000">
            <a:off x="9610905" y="3345282"/>
            <a:ext cx="668136" cy="308248"/>
          </a:xfrm>
          <a:prstGeom prst="curvedRightArrow">
            <a:avLst/>
          </a:prstGeom>
          <a:solidFill>
            <a:srgbClr val="FF7C80"/>
          </a:solidFill>
          <a:ln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내용 개체 틀 2">
            <a:extLst>
              <a:ext uri="{FF2B5EF4-FFF2-40B4-BE49-F238E27FC236}">
                <a16:creationId xmlns:a16="http://schemas.microsoft.com/office/drawing/2014/main" id="{5007DA2B-E90F-4583-B52B-8CF2FFCE2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2360" y="2878993"/>
            <a:ext cx="7298772" cy="3530685"/>
          </a:xfrm>
        </p:spPr>
        <p:txBody>
          <a:bodyPr>
            <a:normAutofit fontScale="70000" lnSpcReduction="20000"/>
          </a:bodyPr>
          <a:lstStyle/>
          <a:p>
            <a:r>
              <a:rPr lang="en-US" altLang="ko-KR" sz="2400" dirty="0"/>
              <a:t>ATTACK1_DEFAULT_FRONT_GROUND_[TYPE]</a:t>
            </a:r>
          </a:p>
          <a:p>
            <a:pPr marL="0" indent="0">
              <a:buNone/>
            </a:pPr>
            <a:r>
              <a:rPr lang="en-US" altLang="ko-KR" sz="2400" dirty="0"/>
              <a:t>   - (default type)</a:t>
            </a:r>
            <a:r>
              <a:rPr lang="ko-KR" altLang="en-US" sz="2400" dirty="0"/>
              <a:t>정면 하단에서 상단으로 베기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   - </a:t>
            </a:r>
            <a:r>
              <a:rPr lang="en-US" altLang="ko-KR" sz="2400" dirty="0">
                <a:solidFill>
                  <a:srgbClr val="000000"/>
                </a:solidFill>
                <a:latin typeface="맑은 고딕" panose="020B0503020000020004" pitchFamily="50" charset="-127"/>
              </a:rPr>
              <a:t>[(*)frame]</a:t>
            </a:r>
            <a:endParaRPr lang="en-US" altLang="ko-KR" sz="2400" dirty="0"/>
          </a:p>
          <a:p>
            <a:r>
              <a:rPr lang="en-US" altLang="ko-KR" sz="2400" dirty="0"/>
              <a:t>ATTACK2_DEFAULT_FRONT_GROUND_[TYPE]</a:t>
            </a:r>
          </a:p>
          <a:p>
            <a:pPr marL="0" indent="0">
              <a:buNone/>
            </a:pPr>
            <a:r>
              <a:rPr lang="en-US" altLang="ko-KR" sz="2400" dirty="0"/>
              <a:t>   - (default type)</a:t>
            </a:r>
            <a:r>
              <a:rPr lang="ko-KR" altLang="en-US" sz="2400" dirty="0"/>
              <a:t>정면 중단 횡</a:t>
            </a:r>
            <a:r>
              <a:rPr lang="en-US" altLang="ko-KR" sz="2400" dirty="0"/>
              <a:t> </a:t>
            </a:r>
            <a:r>
              <a:rPr lang="ko-KR" altLang="en-US" sz="2400" dirty="0"/>
              <a:t>베기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   - </a:t>
            </a:r>
            <a:r>
              <a:rPr lang="en-US" altLang="ko-KR" sz="2400" dirty="0">
                <a:solidFill>
                  <a:srgbClr val="000000"/>
                </a:solidFill>
                <a:latin typeface="맑은 고딕" panose="020B0503020000020004" pitchFamily="50" charset="-127"/>
              </a:rPr>
              <a:t>[(*)frame]</a:t>
            </a:r>
          </a:p>
          <a:p>
            <a:r>
              <a:rPr lang="en-US" altLang="ko-KR" sz="2400" dirty="0"/>
              <a:t>ATTACK3_DEFAULT_FRONT_GROUND_[TYPE]</a:t>
            </a:r>
            <a:endParaRPr lang="en-US" altLang="ko-KR" sz="2400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sz="2400" dirty="0"/>
              <a:t>   - (default type)</a:t>
            </a:r>
            <a:r>
              <a:rPr lang="ko-KR" altLang="en-US" sz="2400" dirty="0"/>
              <a:t>정면 중단 찌르기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   - </a:t>
            </a:r>
            <a:r>
              <a:rPr lang="en-US" altLang="ko-KR" sz="2400" dirty="0">
                <a:solidFill>
                  <a:srgbClr val="000000"/>
                </a:solidFill>
                <a:latin typeface="맑은 고딕" panose="020B0503020000020004" pitchFamily="50" charset="-127"/>
              </a:rPr>
              <a:t>[(*)frame]</a:t>
            </a:r>
          </a:p>
          <a:p>
            <a:r>
              <a:rPr lang="en-US" altLang="ko-KR" sz="2400" dirty="0"/>
              <a:t>1-&gt;2-&gt;3 </a:t>
            </a:r>
            <a:r>
              <a:rPr lang="ko-KR" altLang="en-US" sz="2400" dirty="0"/>
              <a:t>공격이 자연스럽게 연결 되어야함</a:t>
            </a:r>
            <a:r>
              <a:rPr lang="en-US" altLang="ko-KR" sz="2400" dirty="0"/>
              <a:t>.</a:t>
            </a:r>
            <a:endParaRPr lang="en-US" altLang="ko-KR" sz="2400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marL="285750" indent="-285750"/>
            <a:r>
              <a:rPr lang="en-US" altLang="ko-KR" sz="2400" dirty="0">
                <a:solidFill>
                  <a:srgbClr val="000000"/>
                </a:solidFill>
                <a:latin typeface="맑은 고딕" panose="020B0503020000020004" pitchFamily="50" charset="-127"/>
              </a:rPr>
              <a:t>[TYPE]</a:t>
            </a:r>
            <a:r>
              <a:rPr lang="ko-KR" altLang="en-US" sz="2400" dirty="0">
                <a:solidFill>
                  <a:srgbClr val="000000"/>
                </a:solidFill>
                <a:latin typeface="맑은 고딕" panose="020B0503020000020004" pitchFamily="50" charset="-127"/>
              </a:rPr>
              <a:t>별로 각각 애니메이션 필요</a:t>
            </a:r>
            <a:r>
              <a:rPr lang="en-US" altLang="ko-KR" sz="2400" dirty="0">
                <a:solidFill>
                  <a:srgbClr val="000000"/>
                </a:solidFill>
                <a:latin typeface="맑은 고딕" panose="020B0503020000020004" pitchFamily="50" charset="-127"/>
              </a:rPr>
              <a:t>( </a:t>
            </a:r>
            <a:r>
              <a:rPr lang="ko-KR" altLang="en-US" sz="2400" dirty="0">
                <a:solidFill>
                  <a:srgbClr val="000000"/>
                </a:solidFill>
                <a:latin typeface="맑은 고딕" panose="020B0503020000020004" pitchFamily="50" charset="-127"/>
              </a:rPr>
              <a:t>시스템</a:t>
            </a:r>
            <a:r>
              <a:rPr lang="en-US" altLang="ko-KR" sz="2400" dirty="0">
                <a:solidFill>
                  <a:srgbClr val="000000"/>
                </a:solidFill>
                <a:latin typeface="맑은 고딕" panose="020B0503020000020004" pitchFamily="50" charset="-127"/>
              </a:rPr>
              <a:t>_</a:t>
            </a:r>
            <a:r>
              <a:rPr lang="ko-KR" altLang="en-US" sz="2400" dirty="0">
                <a:solidFill>
                  <a:srgbClr val="000000"/>
                </a:solidFill>
                <a:latin typeface="맑은 고딕" panose="020B0503020000020004" pitchFamily="50" charset="-127"/>
              </a:rPr>
              <a:t>캐릭터문서 참조</a:t>
            </a:r>
            <a:r>
              <a:rPr lang="en-US" altLang="ko-KR" sz="2400" dirty="0">
                <a:solidFill>
                  <a:srgbClr val="000000"/>
                </a:solidFill>
                <a:latin typeface="맑은 고딕" panose="020B0503020000020004" pitchFamily="50" charset="-127"/>
              </a:rPr>
              <a:t>)</a:t>
            </a:r>
          </a:p>
          <a:p>
            <a:endParaRPr lang="ko-KR" altLang="en-US" sz="2400" dirty="0"/>
          </a:p>
        </p:txBody>
      </p:sp>
      <p:sp>
        <p:nvSpPr>
          <p:cNvPr id="25" name="내용 개체 틀 2">
            <a:extLst>
              <a:ext uri="{FF2B5EF4-FFF2-40B4-BE49-F238E27FC236}">
                <a16:creationId xmlns:a16="http://schemas.microsoft.com/office/drawing/2014/main" id="{89715252-0AC4-48E3-952B-69753AE41454}"/>
              </a:ext>
            </a:extLst>
          </p:cNvPr>
          <p:cNvSpPr txBox="1">
            <a:spLocks/>
          </p:cNvSpPr>
          <p:nvPr/>
        </p:nvSpPr>
        <p:spPr>
          <a:xfrm>
            <a:off x="1102360" y="1938386"/>
            <a:ext cx="6944360" cy="5292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/>
              <a:t>일반공격 </a:t>
            </a:r>
            <a:r>
              <a:rPr lang="en-US" altLang="ko-KR" sz="2400" dirty="0"/>
              <a:t>/ 3</a:t>
            </a:r>
            <a:r>
              <a:rPr lang="ko-KR" altLang="en-US" sz="2400" dirty="0"/>
              <a:t>타까지 연계된다</a:t>
            </a:r>
            <a:r>
              <a:rPr lang="en-US" altLang="ko-KR" sz="2400" dirty="0"/>
              <a:t>.</a:t>
            </a:r>
            <a:r>
              <a:rPr lang="ko-KR" altLang="en-US" sz="2400" dirty="0"/>
              <a:t> </a:t>
            </a:r>
            <a:endParaRPr lang="en-US" altLang="ko-KR" sz="2400" dirty="0"/>
          </a:p>
        </p:txBody>
      </p:sp>
      <p:sp>
        <p:nvSpPr>
          <p:cNvPr id="26" name="내용 개체 틀 2">
            <a:extLst>
              <a:ext uri="{FF2B5EF4-FFF2-40B4-BE49-F238E27FC236}">
                <a16:creationId xmlns:a16="http://schemas.microsoft.com/office/drawing/2014/main" id="{9D672E84-6496-4823-B122-A8173C350231}"/>
              </a:ext>
            </a:extLst>
          </p:cNvPr>
          <p:cNvSpPr txBox="1">
            <a:spLocks/>
          </p:cNvSpPr>
          <p:nvPr/>
        </p:nvSpPr>
        <p:spPr>
          <a:xfrm>
            <a:off x="1102360" y="2486207"/>
            <a:ext cx="1854200" cy="39665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/>
              <a:t>애니메이션</a:t>
            </a:r>
          </a:p>
        </p:txBody>
      </p:sp>
      <p:sp>
        <p:nvSpPr>
          <p:cNvPr id="27" name="내용 개체 틀 2">
            <a:extLst>
              <a:ext uri="{FF2B5EF4-FFF2-40B4-BE49-F238E27FC236}">
                <a16:creationId xmlns:a16="http://schemas.microsoft.com/office/drawing/2014/main" id="{9CBF5540-888C-41C8-9889-7B33E9B6A4F3}"/>
              </a:ext>
            </a:extLst>
          </p:cNvPr>
          <p:cNvSpPr txBox="1">
            <a:spLocks/>
          </p:cNvSpPr>
          <p:nvPr/>
        </p:nvSpPr>
        <p:spPr>
          <a:xfrm>
            <a:off x="1102360" y="1421581"/>
            <a:ext cx="980440" cy="4982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/>
              <a:t>상태</a:t>
            </a:r>
          </a:p>
        </p:txBody>
      </p:sp>
    </p:spTree>
    <p:extLst>
      <p:ext uri="{BB962C8B-B14F-4D97-AF65-F5344CB8AC3E}">
        <p14:creationId xmlns:p14="http://schemas.microsoft.com/office/powerpoint/2010/main" val="30579664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660130-7729-4AAD-B67E-C94BE6826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ATTACK_DEFAULT_UP_GROUND_[TYPE]</a:t>
            </a:r>
            <a:endParaRPr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9542939D-09B2-4F89-8151-14F9CA014B46}"/>
              </a:ext>
            </a:extLst>
          </p:cNvPr>
          <p:cNvGrpSpPr/>
          <p:nvPr/>
        </p:nvGrpSpPr>
        <p:grpSpPr>
          <a:xfrm>
            <a:off x="8490156" y="3844903"/>
            <a:ext cx="3180307" cy="668406"/>
            <a:chOff x="7072965" y="2909955"/>
            <a:chExt cx="3180307" cy="668406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1692CE50-3B0B-42E4-A713-8B7D10AE7748}"/>
                </a:ext>
              </a:extLst>
            </p:cNvPr>
            <p:cNvSpPr/>
            <p:nvPr/>
          </p:nvSpPr>
          <p:spPr>
            <a:xfrm>
              <a:off x="7072965" y="2909955"/>
              <a:ext cx="3180307" cy="222181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610E71F1-581E-4F01-ACA7-90552B1B6C4D}"/>
                </a:ext>
              </a:extLst>
            </p:cNvPr>
            <p:cNvSpPr/>
            <p:nvPr/>
          </p:nvSpPr>
          <p:spPr>
            <a:xfrm>
              <a:off x="7072965" y="3132136"/>
              <a:ext cx="3180307" cy="44622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7" name="웃는 얼굴 6">
            <a:extLst>
              <a:ext uri="{FF2B5EF4-FFF2-40B4-BE49-F238E27FC236}">
                <a16:creationId xmlns:a16="http://schemas.microsoft.com/office/drawing/2014/main" id="{501D6FEF-A344-43DD-BE7A-BFA711531E28}"/>
              </a:ext>
            </a:extLst>
          </p:cNvPr>
          <p:cNvSpPr/>
          <p:nvPr/>
        </p:nvSpPr>
        <p:spPr>
          <a:xfrm>
            <a:off x="8916079" y="3182337"/>
            <a:ext cx="636969" cy="636969"/>
          </a:xfrm>
          <a:prstGeom prst="smileyFac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화살표: 오른쪽으로 구부러짐 7">
            <a:extLst>
              <a:ext uri="{FF2B5EF4-FFF2-40B4-BE49-F238E27FC236}">
                <a16:creationId xmlns:a16="http://schemas.microsoft.com/office/drawing/2014/main" id="{80DEFE6D-0674-49BD-BB8F-506ECE213688}"/>
              </a:ext>
            </a:extLst>
          </p:cNvPr>
          <p:cNvSpPr/>
          <p:nvPr/>
        </p:nvSpPr>
        <p:spPr>
          <a:xfrm rot="5400000">
            <a:off x="8867247" y="2554893"/>
            <a:ext cx="637654" cy="397948"/>
          </a:xfrm>
          <a:prstGeom prst="curvedRightArrow">
            <a:avLst/>
          </a:prstGeom>
          <a:solidFill>
            <a:srgbClr val="FF7C80"/>
          </a:solidFill>
          <a:ln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67FE4167-9AA6-4E45-9C35-EC1E72F576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2360" y="3182338"/>
            <a:ext cx="7298772" cy="1771628"/>
          </a:xfrm>
        </p:spPr>
        <p:txBody>
          <a:bodyPr>
            <a:normAutofit/>
          </a:bodyPr>
          <a:lstStyle/>
          <a:p>
            <a:pPr marL="285750" indent="-285750"/>
            <a:r>
              <a:rPr lang="en-US" altLang="ko-KR" sz="2400" dirty="0"/>
              <a:t>(default type)</a:t>
            </a:r>
            <a:r>
              <a:rPr lang="ko-KR" altLang="en-US" sz="2400" dirty="0">
                <a:solidFill>
                  <a:srgbClr val="000000"/>
                </a:solidFill>
                <a:latin typeface="맑은 고딕" panose="020B0503020000020004" pitchFamily="50" charset="-127"/>
              </a:rPr>
              <a:t>위 방향 횡 베기</a:t>
            </a:r>
            <a:endParaRPr lang="en-US" altLang="ko-KR" sz="2400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marL="285750" indent="-285750"/>
            <a:r>
              <a:rPr lang="en-US" altLang="ko-KR" sz="2400" dirty="0">
                <a:solidFill>
                  <a:srgbClr val="000000"/>
                </a:solidFill>
                <a:latin typeface="맑은 고딕" panose="020B0503020000020004" pitchFamily="50" charset="-127"/>
              </a:rPr>
              <a:t>[TYPE]</a:t>
            </a:r>
            <a:r>
              <a:rPr lang="ko-KR" altLang="en-US" sz="2400" dirty="0">
                <a:solidFill>
                  <a:srgbClr val="000000"/>
                </a:solidFill>
                <a:latin typeface="맑은 고딕" panose="020B0503020000020004" pitchFamily="50" charset="-127"/>
              </a:rPr>
              <a:t>별로 각각 애니메이션 필요</a:t>
            </a:r>
            <a:r>
              <a:rPr lang="en-US" altLang="ko-KR" sz="2400" dirty="0">
                <a:solidFill>
                  <a:srgbClr val="000000"/>
                </a:solidFill>
                <a:latin typeface="맑은 고딕" panose="020B0503020000020004" pitchFamily="50" charset="-127"/>
              </a:rPr>
              <a:t>( </a:t>
            </a:r>
            <a:r>
              <a:rPr lang="ko-KR" altLang="en-US" sz="2400" dirty="0">
                <a:solidFill>
                  <a:srgbClr val="000000"/>
                </a:solidFill>
                <a:latin typeface="맑은 고딕" panose="020B0503020000020004" pitchFamily="50" charset="-127"/>
              </a:rPr>
              <a:t>시스템</a:t>
            </a:r>
            <a:r>
              <a:rPr lang="en-US" altLang="ko-KR" sz="2400" dirty="0">
                <a:solidFill>
                  <a:srgbClr val="000000"/>
                </a:solidFill>
                <a:latin typeface="맑은 고딕" panose="020B0503020000020004" pitchFamily="50" charset="-127"/>
              </a:rPr>
              <a:t>_</a:t>
            </a:r>
            <a:r>
              <a:rPr lang="ko-KR" altLang="en-US" sz="2400" dirty="0">
                <a:solidFill>
                  <a:srgbClr val="000000"/>
                </a:solidFill>
                <a:latin typeface="맑은 고딕" panose="020B0503020000020004" pitchFamily="50" charset="-127"/>
              </a:rPr>
              <a:t>캐릭터문서 참조</a:t>
            </a:r>
            <a:r>
              <a:rPr lang="en-US" altLang="ko-KR" sz="2400" dirty="0">
                <a:solidFill>
                  <a:srgbClr val="000000"/>
                </a:solidFill>
                <a:latin typeface="맑은 고딕" panose="020B0503020000020004" pitchFamily="50" charset="-127"/>
              </a:rPr>
              <a:t>)</a:t>
            </a:r>
          </a:p>
          <a:p>
            <a:pPr marL="285750" indent="-285750"/>
            <a:r>
              <a:rPr lang="en-US" altLang="ko-KR" sz="2400" dirty="0">
                <a:solidFill>
                  <a:srgbClr val="000000"/>
                </a:solidFill>
                <a:latin typeface="맑은 고딕" panose="020B0503020000020004" pitchFamily="50" charset="-127"/>
              </a:rPr>
              <a:t>[(*)frame]</a:t>
            </a:r>
          </a:p>
          <a:p>
            <a:endParaRPr lang="ko-KR" altLang="en-US" sz="2400" dirty="0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0A952E15-0A20-4587-89DE-1399F4818F95}"/>
              </a:ext>
            </a:extLst>
          </p:cNvPr>
          <p:cNvSpPr txBox="1">
            <a:spLocks/>
          </p:cNvSpPr>
          <p:nvPr/>
        </p:nvSpPr>
        <p:spPr>
          <a:xfrm>
            <a:off x="1102360" y="1938386"/>
            <a:ext cx="6944360" cy="5292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/>
              <a:t>일반 위 공격 </a:t>
            </a:r>
            <a:endParaRPr lang="en-US" altLang="ko-KR" sz="2400" dirty="0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B1631F08-C75F-4AAC-9E13-334DD358A162}"/>
              </a:ext>
            </a:extLst>
          </p:cNvPr>
          <p:cNvSpPr txBox="1">
            <a:spLocks/>
          </p:cNvSpPr>
          <p:nvPr/>
        </p:nvSpPr>
        <p:spPr>
          <a:xfrm>
            <a:off x="1102360" y="2767685"/>
            <a:ext cx="1854200" cy="39665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/>
              <a:t>애니메이션</a:t>
            </a:r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62F68A88-CA68-45EA-BBBF-CC7439909687}"/>
              </a:ext>
            </a:extLst>
          </p:cNvPr>
          <p:cNvSpPr txBox="1">
            <a:spLocks/>
          </p:cNvSpPr>
          <p:nvPr/>
        </p:nvSpPr>
        <p:spPr>
          <a:xfrm>
            <a:off x="1102360" y="1421581"/>
            <a:ext cx="980440" cy="4982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/>
              <a:t>상태</a:t>
            </a:r>
          </a:p>
        </p:txBody>
      </p:sp>
    </p:spTree>
    <p:extLst>
      <p:ext uri="{BB962C8B-B14F-4D97-AF65-F5344CB8AC3E}">
        <p14:creationId xmlns:p14="http://schemas.microsoft.com/office/powerpoint/2010/main" val="180641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7061117E-4CB3-485A-8256-A7D6B4DB1E6C}"/>
              </a:ext>
            </a:extLst>
          </p:cNvPr>
          <p:cNvSpPr/>
          <p:nvPr/>
        </p:nvSpPr>
        <p:spPr>
          <a:xfrm>
            <a:off x="3142695" y="707994"/>
            <a:ext cx="6223247" cy="5442012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r>
              <a:rPr lang="ko-KR" altLang="en-US" sz="2800" dirty="0">
                <a:solidFill>
                  <a:schemeClr val="tx1"/>
                </a:solidFill>
              </a:rPr>
              <a:t>목차</a:t>
            </a:r>
            <a:endParaRPr lang="en-US" altLang="ko-KR" sz="2800" dirty="0">
              <a:solidFill>
                <a:schemeClr val="tx1"/>
              </a:solidFill>
            </a:endParaRPr>
          </a:p>
          <a:p>
            <a:pPr marL="342900" indent="-342900" algn="ctr">
              <a:lnSpc>
                <a:spcPct val="300000"/>
              </a:lnSpc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애니메이션 목록</a:t>
            </a:r>
            <a:endParaRPr lang="en-US" altLang="ko-KR" dirty="0">
              <a:solidFill>
                <a:schemeClr val="tx1"/>
              </a:solidFill>
            </a:endParaRPr>
          </a:p>
          <a:p>
            <a:pPr marL="342900" indent="-342900" algn="ctr">
              <a:lnSpc>
                <a:spcPct val="300000"/>
              </a:lnSpc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애니메이션 플로우</a:t>
            </a:r>
            <a:endParaRPr lang="en-US" altLang="ko-KR" dirty="0">
              <a:solidFill>
                <a:schemeClr val="tx1"/>
              </a:solidFill>
            </a:endParaRPr>
          </a:p>
          <a:p>
            <a:pPr marL="342900" indent="-342900" algn="ctr">
              <a:lnSpc>
                <a:spcPct val="300000"/>
              </a:lnSpc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이동 애니메이션</a:t>
            </a:r>
            <a:endParaRPr lang="en-US" altLang="ko-KR" dirty="0">
              <a:solidFill>
                <a:schemeClr val="tx1"/>
              </a:solidFill>
            </a:endParaRPr>
          </a:p>
          <a:p>
            <a:pPr marL="342900" indent="-342900" algn="ctr">
              <a:lnSpc>
                <a:spcPct val="300000"/>
              </a:lnSpc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공격 애니메이션</a:t>
            </a:r>
            <a:endParaRPr lang="en-US" altLang="ko-KR" dirty="0">
              <a:solidFill>
                <a:schemeClr val="tx1"/>
              </a:solidFill>
            </a:endParaRPr>
          </a:p>
          <a:p>
            <a:pPr marL="342900" indent="-342900" algn="ctr">
              <a:lnSpc>
                <a:spcPct val="300000"/>
              </a:lnSpc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기타</a:t>
            </a:r>
            <a:endParaRPr lang="en-US" altLang="ko-KR" dirty="0">
              <a:solidFill>
                <a:schemeClr val="tx1"/>
              </a:solidFill>
            </a:endParaRPr>
          </a:p>
          <a:p>
            <a:pPr marL="342900" indent="-342900" algn="ctr">
              <a:lnSpc>
                <a:spcPct val="300000"/>
              </a:lnSpc>
              <a:buAutoNum type="arabicPeriod"/>
            </a:pP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26546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660130-7729-4AAD-B67E-C94BE6826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ATTACK_DEFAULT_FRONT_AIR_[TYPE]</a:t>
            </a:r>
            <a:endParaRPr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1CE01A7E-E8A9-4C06-B618-467C0039F653}"/>
              </a:ext>
            </a:extLst>
          </p:cNvPr>
          <p:cNvGrpSpPr/>
          <p:nvPr/>
        </p:nvGrpSpPr>
        <p:grpSpPr>
          <a:xfrm>
            <a:off x="8490156" y="3844903"/>
            <a:ext cx="3180307" cy="668406"/>
            <a:chOff x="7072965" y="2909955"/>
            <a:chExt cx="3180307" cy="668406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88C96ED7-947E-44EE-B5B4-EE5064CC1B05}"/>
                </a:ext>
              </a:extLst>
            </p:cNvPr>
            <p:cNvSpPr/>
            <p:nvPr/>
          </p:nvSpPr>
          <p:spPr>
            <a:xfrm>
              <a:off x="7072965" y="2909955"/>
              <a:ext cx="3180307" cy="222181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12417A24-ECEE-4B46-BD69-3190D6732CFA}"/>
                </a:ext>
              </a:extLst>
            </p:cNvPr>
            <p:cNvSpPr/>
            <p:nvPr/>
          </p:nvSpPr>
          <p:spPr>
            <a:xfrm>
              <a:off x="7072965" y="3132136"/>
              <a:ext cx="3180307" cy="44622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7" name="웃는 얼굴 6">
            <a:extLst>
              <a:ext uri="{FF2B5EF4-FFF2-40B4-BE49-F238E27FC236}">
                <a16:creationId xmlns:a16="http://schemas.microsoft.com/office/drawing/2014/main" id="{42A0BF38-D674-4ED4-883A-76E3739786AC}"/>
              </a:ext>
            </a:extLst>
          </p:cNvPr>
          <p:cNvSpPr/>
          <p:nvPr/>
        </p:nvSpPr>
        <p:spPr>
          <a:xfrm>
            <a:off x="8960695" y="2115108"/>
            <a:ext cx="636969" cy="636969"/>
          </a:xfrm>
          <a:prstGeom prst="smileyFac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오른쪽으로 구부러짐 8">
            <a:extLst>
              <a:ext uri="{FF2B5EF4-FFF2-40B4-BE49-F238E27FC236}">
                <a16:creationId xmlns:a16="http://schemas.microsoft.com/office/drawing/2014/main" id="{43301A67-7142-4830-B736-E77D3A0FE436}"/>
              </a:ext>
            </a:extLst>
          </p:cNvPr>
          <p:cNvSpPr/>
          <p:nvPr/>
        </p:nvSpPr>
        <p:spPr>
          <a:xfrm rot="10800000">
            <a:off x="9673049" y="2279468"/>
            <a:ext cx="668136" cy="308248"/>
          </a:xfrm>
          <a:prstGeom prst="curvedRightArrow">
            <a:avLst/>
          </a:prstGeom>
          <a:solidFill>
            <a:srgbClr val="FF7C80"/>
          </a:solidFill>
          <a:ln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5FC52941-96C7-4992-BBCF-0AAA3BCF9A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2360" y="3182338"/>
            <a:ext cx="7298772" cy="1771628"/>
          </a:xfrm>
        </p:spPr>
        <p:txBody>
          <a:bodyPr>
            <a:normAutofit/>
          </a:bodyPr>
          <a:lstStyle/>
          <a:p>
            <a:pPr marL="285750" indent="-285750"/>
            <a:r>
              <a:rPr lang="en-US" altLang="ko-KR" sz="2400" dirty="0"/>
              <a:t>(default type)</a:t>
            </a:r>
            <a:r>
              <a:rPr lang="ko-KR" altLang="en-US" sz="2400" dirty="0"/>
              <a:t>정면 중단 횡</a:t>
            </a:r>
            <a:r>
              <a:rPr lang="en-US" altLang="ko-KR" sz="2400" dirty="0"/>
              <a:t> </a:t>
            </a:r>
            <a:r>
              <a:rPr lang="ko-KR" altLang="en-US" sz="2400" dirty="0"/>
              <a:t>베기</a:t>
            </a:r>
            <a:endParaRPr lang="en-US" altLang="ko-KR" sz="2400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marL="285750" indent="-285750"/>
            <a:r>
              <a:rPr lang="en-US" altLang="ko-KR" sz="2400" dirty="0">
                <a:solidFill>
                  <a:srgbClr val="000000"/>
                </a:solidFill>
                <a:latin typeface="맑은 고딕" panose="020B0503020000020004" pitchFamily="50" charset="-127"/>
              </a:rPr>
              <a:t>[TYPE]</a:t>
            </a:r>
            <a:r>
              <a:rPr lang="ko-KR" altLang="en-US" sz="2400" dirty="0">
                <a:solidFill>
                  <a:srgbClr val="000000"/>
                </a:solidFill>
                <a:latin typeface="맑은 고딕" panose="020B0503020000020004" pitchFamily="50" charset="-127"/>
              </a:rPr>
              <a:t>별로 각각 애니메이션 필요</a:t>
            </a:r>
            <a:r>
              <a:rPr lang="en-US" altLang="ko-KR" sz="2400" dirty="0">
                <a:solidFill>
                  <a:srgbClr val="000000"/>
                </a:solidFill>
                <a:latin typeface="맑은 고딕" panose="020B0503020000020004" pitchFamily="50" charset="-127"/>
              </a:rPr>
              <a:t>( </a:t>
            </a:r>
            <a:r>
              <a:rPr lang="ko-KR" altLang="en-US" sz="2400" dirty="0">
                <a:solidFill>
                  <a:srgbClr val="000000"/>
                </a:solidFill>
                <a:latin typeface="맑은 고딕" panose="020B0503020000020004" pitchFamily="50" charset="-127"/>
              </a:rPr>
              <a:t>시스템</a:t>
            </a:r>
            <a:r>
              <a:rPr lang="en-US" altLang="ko-KR" sz="2400" dirty="0">
                <a:solidFill>
                  <a:srgbClr val="000000"/>
                </a:solidFill>
                <a:latin typeface="맑은 고딕" panose="020B0503020000020004" pitchFamily="50" charset="-127"/>
              </a:rPr>
              <a:t>_</a:t>
            </a:r>
            <a:r>
              <a:rPr lang="ko-KR" altLang="en-US" sz="2400" dirty="0">
                <a:solidFill>
                  <a:srgbClr val="000000"/>
                </a:solidFill>
                <a:latin typeface="맑은 고딕" panose="020B0503020000020004" pitchFamily="50" charset="-127"/>
              </a:rPr>
              <a:t>캐릭터문서 참조</a:t>
            </a:r>
            <a:r>
              <a:rPr lang="en-US" altLang="ko-KR" sz="2400" dirty="0">
                <a:solidFill>
                  <a:srgbClr val="000000"/>
                </a:solidFill>
                <a:latin typeface="맑은 고딕" panose="020B0503020000020004" pitchFamily="50" charset="-127"/>
              </a:rPr>
              <a:t>)</a:t>
            </a:r>
          </a:p>
          <a:p>
            <a:pPr marL="285750" indent="-285750"/>
            <a:r>
              <a:rPr lang="en-US" altLang="ko-KR" sz="2400" dirty="0">
                <a:solidFill>
                  <a:srgbClr val="000000"/>
                </a:solidFill>
                <a:latin typeface="맑은 고딕" panose="020B0503020000020004" pitchFamily="50" charset="-127"/>
              </a:rPr>
              <a:t>[(*)frame]</a:t>
            </a:r>
          </a:p>
          <a:p>
            <a:endParaRPr lang="ko-KR" altLang="en-US" sz="2400" dirty="0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213BD2F6-8792-4EFE-8581-09384855C793}"/>
              </a:ext>
            </a:extLst>
          </p:cNvPr>
          <p:cNvSpPr txBox="1">
            <a:spLocks/>
          </p:cNvSpPr>
          <p:nvPr/>
        </p:nvSpPr>
        <p:spPr>
          <a:xfrm>
            <a:off x="1102360" y="1938386"/>
            <a:ext cx="6944360" cy="5292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/>
              <a:t>점프 중 정면 공격</a:t>
            </a:r>
            <a:endParaRPr lang="en-US" altLang="ko-KR" sz="2400" dirty="0"/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4BDAB239-4170-4547-806B-902ED4DC7DB1}"/>
              </a:ext>
            </a:extLst>
          </p:cNvPr>
          <p:cNvSpPr txBox="1">
            <a:spLocks/>
          </p:cNvSpPr>
          <p:nvPr/>
        </p:nvSpPr>
        <p:spPr>
          <a:xfrm>
            <a:off x="1102360" y="2767685"/>
            <a:ext cx="1854200" cy="39665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/>
              <a:t>애니메이션</a:t>
            </a:r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18B39AD1-8373-499E-BBE3-859D0470B8B8}"/>
              </a:ext>
            </a:extLst>
          </p:cNvPr>
          <p:cNvSpPr txBox="1">
            <a:spLocks/>
          </p:cNvSpPr>
          <p:nvPr/>
        </p:nvSpPr>
        <p:spPr>
          <a:xfrm>
            <a:off x="1102360" y="1421581"/>
            <a:ext cx="980440" cy="4982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/>
              <a:t>상태</a:t>
            </a:r>
          </a:p>
        </p:txBody>
      </p:sp>
    </p:spTree>
    <p:extLst>
      <p:ext uri="{BB962C8B-B14F-4D97-AF65-F5344CB8AC3E}">
        <p14:creationId xmlns:p14="http://schemas.microsoft.com/office/powerpoint/2010/main" val="7632411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660130-7729-4AAD-B67E-C94BE6826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ATTACK_DEFAULT_UP_AIR_[TYPE]</a:t>
            </a:r>
            <a:endParaRPr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1B548115-111A-4C4F-ADA3-DD933BCE17E1}"/>
              </a:ext>
            </a:extLst>
          </p:cNvPr>
          <p:cNvGrpSpPr/>
          <p:nvPr/>
        </p:nvGrpSpPr>
        <p:grpSpPr>
          <a:xfrm>
            <a:off x="8490156" y="3844903"/>
            <a:ext cx="3180307" cy="668406"/>
            <a:chOff x="7072965" y="2909955"/>
            <a:chExt cx="3180307" cy="668406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D88A66C8-78E5-459D-AE70-82926797000A}"/>
                </a:ext>
              </a:extLst>
            </p:cNvPr>
            <p:cNvSpPr/>
            <p:nvPr/>
          </p:nvSpPr>
          <p:spPr>
            <a:xfrm>
              <a:off x="7072965" y="2909955"/>
              <a:ext cx="3180307" cy="222181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16FF679C-5DB9-4548-986E-5BC9FEF15D76}"/>
                </a:ext>
              </a:extLst>
            </p:cNvPr>
            <p:cNvSpPr/>
            <p:nvPr/>
          </p:nvSpPr>
          <p:spPr>
            <a:xfrm>
              <a:off x="7072965" y="3132136"/>
              <a:ext cx="3180307" cy="44622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7" name="웃는 얼굴 6">
            <a:extLst>
              <a:ext uri="{FF2B5EF4-FFF2-40B4-BE49-F238E27FC236}">
                <a16:creationId xmlns:a16="http://schemas.microsoft.com/office/drawing/2014/main" id="{340D61F9-5661-48C8-9CA7-F3282AF0A4E1}"/>
              </a:ext>
            </a:extLst>
          </p:cNvPr>
          <p:cNvSpPr/>
          <p:nvPr/>
        </p:nvSpPr>
        <p:spPr>
          <a:xfrm>
            <a:off x="8960695" y="2115108"/>
            <a:ext cx="636969" cy="636969"/>
          </a:xfrm>
          <a:prstGeom prst="smileyFac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화살표: 오른쪽으로 구부러짐 7">
            <a:extLst>
              <a:ext uri="{FF2B5EF4-FFF2-40B4-BE49-F238E27FC236}">
                <a16:creationId xmlns:a16="http://schemas.microsoft.com/office/drawing/2014/main" id="{54B37464-C439-4847-95C9-3A137637BE41}"/>
              </a:ext>
            </a:extLst>
          </p:cNvPr>
          <p:cNvSpPr/>
          <p:nvPr/>
        </p:nvSpPr>
        <p:spPr>
          <a:xfrm rot="5400000">
            <a:off x="8891845" y="1533178"/>
            <a:ext cx="668136" cy="308248"/>
          </a:xfrm>
          <a:prstGeom prst="curvedRightArrow">
            <a:avLst/>
          </a:prstGeom>
          <a:solidFill>
            <a:srgbClr val="FF7C80"/>
          </a:solidFill>
          <a:ln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74CA4337-72B5-4FD0-A7DE-326030071B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2360" y="3182338"/>
            <a:ext cx="7298772" cy="1771628"/>
          </a:xfrm>
        </p:spPr>
        <p:txBody>
          <a:bodyPr>
            <a:normAutofit/>
          </a:bodyPr>
          <a:lstStyle/>
          <a:p>
            <a:pPr marL="285750" indent="-285750"/>
            <a:r>
              <a:rPr lang="en-US" altLang="ko-KR" sz="2400" dirty="0"/>
              <a:t>(default type)</a:t>
            </a:r>
            <a:r>
              <a:rPr lang="ko-KR" altLang="en-US" sz="2400" dirty="0"/>
              <a:t>위 방향 횡</a:t>
            </a:r>
            <a:r>
              <a:rPr lang="en-US" altLang="ko-KR" sz="2400" dirty="0"/>
              <a:t> </a:t>
            </a:r>
            <a:r>
              <a:rPr lang="ko-KR" altLang="en-US" sz="2400" dirty="0"/>
              <a:t>베기</a:t>
            </a:r>
            <a:endParaRPr lang="en-US" altLang="ko-KR" sz="2400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marL="285750" indent="-285750"/>
            <a:r>
              <a:rPr lang="en-US" altLang="ko-KR" sz="2400" dirty="0">
                <a:solidFill>
                  <a:srgbClr val="000000"/>
                </a:solidFill>
                <a:latin typeface="맑은 고딕" panose="020B0503020000020004" pitchFamily="50" charset="-127"/>
              </a:rPr>
              <a:t>[TYPE]</a:t>
            </a:r>
            <a:r>
              <a:rPr lang="ko-KR" altLang="en-US" sz="2400" dirty="0">
                <a:solidFill>
                  <a:srgbClr val="000000"/>
                </a:solidFill>
                <a:latin typeface="맑은 고딕" panose="020B0503020000020004" pitchFamily="50" charset="-127"/>
              </a:rPr>
              <a:t>별로 각각 애니메이션 필요</a:t>
            </a:r>
            <a:r>
              <a:rPr lang="en-US" altLang="ko-KR" sz="2400" dirty="0">
                <a:solidFill>
                  <a:srgbClr val="000000"/>
                </a:solidFill>
                <a:latin typeface="맑은 고딕" panose="020B0503020000020004" pitchFamily="50" charset="-127"/>
              </a:rPr>
              <a:t>( </a:t>
            </a:r>
            <a:r>
              <a:rPr lang="ko-KR" altLang="en-US" sz="2400" dirty="0">
                <a:solidFill>
                  <a:srgbClr val="000000"/>
                </a:solidFill>
                <a:latin typeface="맑은 고딕" panose="020B0503020000020004" pitchFamily="50" charset="-127"/>
              </a:rPr>
              <a:t>시스템</a:t>
            </a:r>
            <a:r>
              <a:rPr lang="en-US" altLang="ko-KR" sz="2400" dirty="0">
                <a:solidFill>
                  <a:srgbClr val="000000"/>
                </a:solidFill>
                <a:latin typeface="맑은 고딕" panose="020B0503020000020004" pitchFamily="50" charset="-127"/>
              </a:rPr>
              <a:t>_</a:t>
            </a:r>
            <a:r>
              <a:rPr lang="ko-KR" altLang="en-US" sz="2400" dirty="0">
                <a:solidFill>
                  <a:srgbClr val="000000"/>
                </a:solidFill>
                <a:latin typeface="맑은 고딕" panose="020B0503020000020004" pitchFamily="50" charset="-127"/>
              </a:rPr>
              <a:t>캐릭터문서 참조</a:t>
            </a:r>
            <a:r>
              <a:rPr lang="en-US" altLang="ko-KR" sz="2400" dirty="0">
                <a:solidFill>
                  <a:srgbClr val="000000"/>
                </a:solidFill>
                <a:latin typeface="맑은 고딕" panose="020B0503020000020004" pitchFamily="50" charset="-127"/>
              </a:rPr>
              <a:t>)</a:t>
            </a:r>
          </a:p>
          <a:p>
            <a:pPr marL="285750" indent="-285750"/>
            <a:r>
              <a:rPr lang="en-US" altLang="ko-KR" sz="2400" dirty="0">
                <a:solidFill>
                  <a:srgbClr val="000000"/>
                </a:solidFill>
                <a:latin typeface="맑은 고딕" panose="020B0503020000020004" pitchFamily="50" charset="-127"/>
              </a:rPr>
              <a:t>[(*)frame]</a:t>
            </a:r>
          </a:p>
          <a:p>
            <a:endParaRPr lang="ko-KR" altLang="en-US" sz="2400" dirty="0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492C19EB-7271-4D03-BDCA-48E9F522E1FC}"/>
              </a:ext>
            </a:extLst>
          </p:cNvPr>
          <p:cNvSpPr txBox="1">
            <a:spLocks/>
          </p:cNvSpPr>
          <p:nvPr/>
        </p:nvSpPr>
        <p:spPr>
          <a:xfrm>
            <a:off x="1102360" y="1938386"/>
            <a:ext cx="6944360" cy="5292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/>
              <a:t>점프 중 위 공격</a:t>
            </a:r>
            <a:endParaRPr lang="en-US" altLang="ko-KR" sz="2400" dirty="0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03C97BE7-0B5E-485C-ACA2-F36C0732FE13}"/>
              </a:ext>
            </a:extLst>
          </p:cNvPr>
          <p:cNvSpPr txBox="1">
            <a:spLocks/>
          </p:cNvSpPr>
          <p:nvPr/>
        </p:nvSpPr>
        <p:spPr>
          <a:xfrm>
            <a:off x="1102360" y="2767685"/>
            <a:ext cx="1854200" cy="39665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/>
              <a:t>애니메이션</a:t>
            </a:r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9BB970BC-206D-4886-92B8-10DB1E6EE838}"/>
              </a:ext>
            </a:extLst>
          </p:cNvPr>
          <p:cNvSpPr txBox="1">
            <a:spLocks/>
          </p:cNvSpPr>
          <p:nvPr/>
        </p:nvSpPr>
        <p:spPr>
          <a:xfrm>
            <a:off x="1102360" y="1421581"/>
            <a:ext cx="980440" cy="4982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/>
              <a:t>상태</a:t>
            </a:r>
          </a:p>
        </p:txBody>
      </p:sp>
    </p:spTree>
    <p:extLst>
      <p:ext uri="{BB962C8B-B14F-4D97-AF65-F5344CB8AC3E}">
        <p14:creationId xmlns:p14="http://schemas.microsoft.com/office/powerpoint/2010/main" val="28776879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660130-7729-4AAD-B67E-C94BE6826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ATTACK_DEFAULT_DOWN_AIR_[TYPE]</a:t>
            </a:r>
            <a:endParaRPr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06725C40-C824-4FAE-90B6-CD7C47C6D1F3}"/>
              </a:ext>
            </a:extLst>
          </p:cNvPr>
          <p:cNvGrpSpPr/>
          <p:nvPr/>
        </p:nvGrpSpPr>
        <p:grpSpPr>
          <a:xfrm>
            <a:off x="8490156" y="3844903"/>
            <a:ext cx="3180307" cy="668406"/>
            <a:chOff x="7072965" y="2909955"/>
            <a:chExt cx="3180307" cy="668406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F0D3E1CB-BC65-4291-802B-E7C04EA02354}"/>
                </a:ext>
              </a:extLst>
            </p:cNvPr>
            <p:cNvSpPr/>
            <p:nvPr/>
          </p:nvSpPr>
          <p:spPr>
            <a:xfrm>
              <a:off x="7072965" y="2909955"/>
              <a:ext cx="3180307" cy="222181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A2513BB8-1B8A-4E0E-AAF2-F8733BE51195}"/>
                </a:ext>
              </a:extLst>
            </p:cNvPr>
            <p:cNvSpPr/>
            <p:nvPr/>
          </p:nvSpPr>
          <p:spPr>
            <a:xfrm>
              <a:off x="7072965" y="3132136"/>
              <a:ext cx="3180307" cy="44622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7" name="웃는 얼굴 6">
            <a:extLst>
              <a:ext uri="{FF2B5EF4-FFF2-40B4-BE49-F238E27FC236}">
                <a16:creationId xmlns:a16="http://schemas.microsoft.com/office/drawing/2014/main" id="{DDD18214-8DE2-4E62-9D4E-E4423412E242}"/>
              </a:ext>
            </a:extLst>
          </p:cNvPr>
          <p:cNvSpPr/>
          <p:nvPr/>
        </p:nvSpPr>
        <p:spPr>
          <a:xfrm>
            <a:off x="8960695" y="2115108"/>
            <a:ext cx="636969" cy="636969"/>
          </a:xfrm>
          <a:prstGeom prst="smileyFac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화살표: 오른쪽으로 구부러짐 7">
            <a:extLst>
              <a:ext uri="{FF2B5EF4-FFF2-40B4-BE49-F238E27FC236}">
                <a16:creationId xmlns:a16="http://schemas.microsoft.com/office/drawing/2014/main" id="{27653463-F539-413D-A1F1-F9C7F1CCE570}"/>
              </a:ext>
            </a:extLst>
          </p:cNvPr>
          <p:cNvSpPr/>
          <p:nvPr/>
        </p:nvSpPr>
        <p:spPr>
          <a:xfrm rot="16200000">
            <a:off x="8998377" y="3015749"/>
            <a:ext cx="668136" cy="308248"/>
          </a:xfrm>
          <a:prstGeom prst="curvedRightArrow">
            <a:avLst/>
          </a:prstGeom>
          <a:solidFill>
            <a:srgbClr val="FF7C80"/>
          </a:solidFill>
          <a:ln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190543E0-89B9-4146-B029-D33A72A753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2360" y="3182338"/>
            <a:ext cx="7298772" cy="1771628"/>
          </a:xfrm>
        </p:spPr>
        <p:txBody>
          <a:bodyPr>
            <a:normAutofit/>
          </a:bodyPr>
          <a:lstStyle/>
          <a:p>
            <a:pPr marL="285750" indent="-285750"/>
            <a:r>
              <a:rPr lang="en-US" altLang="ko-KR" sz="2400" dirty="0"/>
              <a:t>(default type)</a:t>
            </a:r>
            <a:r>
              <a:rPr lang="ko-KR" altLang="en-US" sz="2400" dirty="0"/>
              <a:t>위 방향 횡</a:t>
            </a:r>
            <a:r>
              <a:rPr lang="en-US" altLang="ko-KR" sz="2400" dirty="0"/>
              <a:t> </a:t>
            </a:r>
            <a:r>
              <a:rPr lang="ko-KR" altLang="en-US" sz="2400" dirty="0"/>
              <a:t>베기</a:t>
            </a:r>
            <a:endParaRPr lang="en-US" altLang="ko-KR" sz="2400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marL="285750" indent="-285750"/>
            <a:r>
              <a:rPr lang="en-US" altLang="ko-KR" sz="2400" dirty="0">
                <a:solidFill>
                  <a:srgbClr val="000000"/>
                </a:solidFill>
                <a:latin typeface="맑은 고딕" panose="020B0503020000020004" pitchFamily="50" charset="-127"/>
              </a:rPr>
              <a:t>[TYPE]</a:t>
            </a:r>
            <a:r>
              <a:rPr lang="ko-KR" altLang="en-US" sz="2400" dirty="0">
                <a:solidFill>
                  <a:srgbClr val="000000"/>
                </a:solidFill>
                <a:latin typeface="맑은 고딕" panose="020B0503020000020004" pitchFamily="50" charset="-127"/>
              </a:rPr>
              <a:t>별로 각각 애니메이션 필요</a:t>
            </a:r>
            <a:r>
              <a:rPr lang="en-US" altLang="ko-KR" sz="2400" dirty="0">
                <a:solidFill>
                  <a:srgbClr val="000000"/>
                </a:solidFill>
                <a:latin typeface="맑은 고딕" panose="020B0503020000020004" pitchFamily="50" charset="-127"/>
              </a:rPr>
              <a:t>( </a:t>
            </a:r>
            <a:r>
              <a:rPr lang="ko-KR" altLang="en-US" sz="2400" dirty="0">
                <a:solidFill>
                  <a:srgbClr val="000000"/>
                </a:solidFill>
                <a:latin typeface="맑은 고딕" panose="020B0503020000020004" pitchFamily="50" charset="-127"/>
              </a:rPr>
              <a:t>시스템</a:t>
            </a:r>
            <a:r>
              <a:rPr lang="en-US" altLang="ko-KR" sz="2400" dirty="0">
                <a:solidFill>
                  <a:srgbClr val="000000"/>
                </a:solidFill>
                <a:latin typeface="맑은 고딕" panose="020B0503020000020004" pitchFamily="50" charset="-127"/>
              </a:rPr>
              <a:t>_</a:t>
            </a:r>
            <a:r>
              <a:rPr lang="ko-KR" altLang="en-US" sz="2400" dirty="0">
                <a:solidFill>
                  <a:srgbClr val="000000"/>
                </a:solidFill>
                <a:latin typeface="맑은 고딕" panose="020B0503020000020004" pitchFamily="50" charset="-127"/>
              </a:rPr>
              <a:t>캐릭터문서 참조</a:t>
            </a:r>
            <a:r>
              <a:rPr lang="en-US" altLang="ko-KR" sz="2400" dirty="0">
                <a:solidFill>
                  <a:srgbClr val="000000"/>
                </a:solidFill>
                <a:latin typeface="맑은 고딕" panose="020B0503020000020004" pitchFamily="50" charset="-127"/>
              </a:rPr>
              <a:t>)</a:t>
            </a:r>
          </a:p>
          <a:p>
            <a:pPr marL="285750" indent="-285750"/>
            <a:r>
              <a:rPr lang="en-US" altLang="ko-KR" sz="2400" dirty="0">
                <a:solidFill>
                  <a:srgbClr val="000000"/>
                </a:solidFill>
                <a:latin typeface="맑은 고딕" panose="020B0503020000020004" pitchFamily="50" charset="-127"/>
              </a:rPr>
              <a:t>[(*)frame]</a:t>
            </a:r>
          </a:p>
          <a:p>
            <a:endParaRPr lang="ko-KR" altLang="en-US" sz="2400" dirty="0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534D30E7-3CEB-4FEE-86A8-459337CDBA4E}"/>
              </a:ext>
            </a:extLst>
          </p:cNvPr>
          <p:cNvSpPr txBox="1">
            <a:spLocks/>
          </p:cNvSpPr>
          <p:nvPr/>
        </p:nvSpPr>
        <p:spPr>
          <a:xfrm>
            <a:off x="1102360" y="1938386"/>
            <a:ext cx="6944360" cy="5292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/>
              <a:t>점프 중 아래 공격</a:t>
            </a:r>
            <a:endParaRPr lang="en-US" altLang="ko-KR" sz="2400" dirty="0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66B1C19F-BEC3-4836-B9D6-64AA21B50C8B}"/>
              </a:ext>
            </a:extLst>
          </p:cNvPr>
          <p:cNvSpPr txBox="1">
            <a:spLocks/>
          </p:cNvSpPr>
          <p:nvPr/>
        </p:nvSpPr>
        <p:spPr>
          <a:xfrm>
            <a:off x="1102360" y="2767685"/>
            <a:ext cx="1854200" cy="39665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/>
              <a:t>애니메이션</a:t>
            </a:r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E457D14F-C462-4F0A-8C9B-47A3706295BE}"/>
              </a:ext>
            </a:extLst>
          </p:cNvPr>
          <p:cNvSpPr txBox="1">
            <a:spLocks/>
          </p:cNvSpPr>
          <p:nvPr/>
        </p:nvSpPr>
        <p:spPr>
          <a:xfrm>
            <a:off x="1102360" y="1421581"/>
            <a:ext cx="980440" cy="4982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/>
              <a:t>상태</a:t>
            </a:r>
          </a:p>
        </p:txBody>
      </p:sp>
    </p:spTree>
    <p:extLst>
      <p:ext uri="{BB962C8B-B14F-4D97-AF65-F5344CB8AC3E}">
        <p14:creationId xmlns:p14="http://schemas.microsoft.com/office/powerpoint/2010/main" val="23170583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660130-7729-4AAD-B67E-C94BE6826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ATTACK_SPECIAL_FRONT</a:t>
            </a:r>
            <a:endParaRPr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75D0307C-892B-4156-BB11-05A4BC5A9CD4}"/>
              </a:ext>
            </a:extLst>
          </p:cNvPr>
          <p:cNvGrpSpPr/>
          <p:nvPr/>
        </p:nvGrpSpPr>
        <p:grpSpPr>
          <a:xfrm>
            <a:off x="8561178" y="3429000"/>
            <a:ext cx="3180307" cy="668406"/>
            <a:chOff x="7072965" y="2909955"/>
            <a:chExt cx="3180307" cy="668406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675C63-43D1-428B-A2D1-90B0BFA05D3E}"/>
                </a:ext>
              </a:extLst>
            </p:cNvPr>
            <p:cNvSpPr/>
            <p:nvPr/>
          </p:nvSpPr>
          <p:spPr>
            <a:xfrm>
              <a:off x="7072965" y="2909955"/>
              <a:ext cx="3180307" cy="222181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41826A8-3103-4835-9176-EBBFCBD5ACA0}"/>
                </a:ext>
              </a:extLst>
            </p:cNvPr>
            <p:cNvSpPr/>
            <p:nvPr/>
          </p:nvSpPr>
          <p:spPr>
            <a:xfrm>
              <a:off x="7072965" y="3132136"/>
              <a:ext cx="3180307" cy="44622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7" name="웃는 얼굴 6">
            <a:extLst>
              <a:ext uri="{FF2B5EF4-FFF2-40B4-BE49-F238E27FC236}">
                <a16:creationId xmlns:a16="http://schemas.microsoft.com/office/drawing/2014/main" id="{BCD3A4C6-E937-4D99-A9E2-E36BA68EBDBA}"/>
              </a:ext>
            </a:extLst>
          </p:cNvPr>
          <p:cNvSpPr/>
          <p:nvPr/>
        </p:nvSpPr>
        <p:spPr>
          <a:xfrm>
            <a:off x="8987101" y="2766434"/>
            <a:ext cx="636969" cy="636969"/>
          </a:xfrm>
          <a:prstGeom prst="smileyFac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0A6A099A-827E-4219-B21C-82B124FF91DA}"/>
              </a:ext>
            </a:extLst>
          </p:cNvPr>
          <p:cNvSpPr/>
          <p:nvPr/>
        </p:nvSpPr>
        <p:spPr>
          <a:xfrm>
            <a:off x="9713094" y="2982775"/>
            <a:ext cx="636969" cy="222182"/>
          </a:xfrm>
          <a:prstGeom prst="rightArrow">
            <a:avLst/>
          </a:prstGeom>
          <a:solidFill>
            <a:srgbClr val="FF7C80"/>
          </a:solidFill>
          <a:ln>
            <a:solidFill>
              <a:srgbClr val="FF7C8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7556E9B4-94EF-47F4-9924-8BA908A4E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2360" y="3182338"/>
            <a:ext cx="7458818" cy="1771628"/>
          </a:xfrm>
        </p:spPr>
        <p:txBody>
          <a:bodyPr>
            <a:normAutofit/>
          </a:bodyPr>
          <a:lstStyle/>
          <a:p>
            <a:pPr marL="285750" indent="-285750"/>
            <a:r>
              <a:rPr lang="ko-KR" altLang="en-US" sz="2400" dirty="0"/>
              <a:t>큰 동작으로 전방으로 공격을 발사하는 애니메이션</a:t>
            </a:r>
            <a:endParaRPr lang="en-US" altLang="ko-KR" sz="2400" dirty="0"/>
          </a:p>
          <a:p>
            <a:pPr marL="285750" indent="-285750"/>
            <a:r>
              <a:rPr lang="ko-KR" altLang="en-US" sz="2400" dirty="0"/>
              <a:t>여러 특수공격에 쓰이기 때문에 범용적이어야 함</a:t>
            </a:r>
            <a:endParaRPr lang="en-US" altLang="ko-KR" sz="2400" dirty="0"/>
          </a:p>
          <a:p>
            <a:pPr marL="285750" indent="-285750"/>
            <a:r>
              <a:rPr lang="en-US" altLang="ko-KR" sz="2400" dirty="0">
                <a:solidFill>
                  <a:srgbClr val="000000"/>
                </a:solidFill>
                <a:latin typeface="맑은 고딕" panose="020B0503020000020004" pitchFamily="50" charset="-127"/>
              </a:rPr>
              <a:t>[(*)frame]</a:t>
            </a:r>
          </a:p>
          <a:p>
            <a:endParaRPr lang="ko-KR" altLang="en-US" sz="2400" dirty="0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19A4510E-D008-4F84-A97A-4F8C26BCB553}"/>
              </a:ext>
            </a:extLst>
          </p:cNvPr>
          <p:cNvSpPr txBox="1">
            <a:spLocks/>
          </p:cNvSpPr>
          <p:nvPr/>
        </p:nvSpPr>
        <p:spPr>
          <a:xfrm>
            <a:off x="1102360" y="1938386"/>
            <a:ext cx="6944360" cy="5292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/>
              <a:t>특수공격</a:t>
            </a:r>
            <a:endParaRPr lang="en-US" altLang="ko-KR" sz="2400" dirty="0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95069622-E038-40B0-B127-85A4E728E601}"/>
              </a:ext>
            </a:extLst>
          </p:cNvPr>
          <p:cNvSpPr txBox="1">
            <a:spLocks/>
          </p:cNvSpPr>
          <p:nvPr/>
        </p:nvSpPr>
        <p:spPr>
          <a:xfrm>
            <a:off x="1102360" y="2767685"/>
            <a:ext cx="1854200" cy="39665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/>
              <a:t>애니메이션</a:t>
            </a:r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2549CA80-B81C-48DC-9F6F-C4F3BA78510E}"/>
              </a:ext>
            </a:extLst>
          </p:cNvPr>
          <p:cNvSpPr txBox="1">
            <a:spLocks/>
          </p:cNvSpPr>
          <p:nvPr/>
        </p:nvSpPr>
        <p:spPr>
          <a:xfrm>
            <a:off x="1102360" y="1421581"/>
            <a:ext cx="980440" cy="4982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/>
              <a:t>상태</a:t>
            </a:r>
          </a:p>
        </p:txBody>
      </p:sp>
    </p:spTree>
    <p:extLst>
      <p:ext uri="{BB962C8B-B14F-4D97-AF65-F5344CB8AC3E}">
        <p14:creationId xmlns:p14="http://schemas.microsoft.com/office/powerpoint/2010/main" val="12767334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660130-7729-4AAD-B67E-C94BE6826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DIE</a:t>
            </a:r>
            <a:endParaRPr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75D0307C-892B-4156-BB11-05A4BC5A9CD4}"/>
              </a:ext>
            </a:extLst>
          </p:cNvPr>
          <p:cNvGrpSpPr/>
          <p:nvPr/>
        </p:nvGrpSpPr>
        <p:grpSpPr>
          <a:xfrm>
            <a:off x="8561178" y="3429000"/>
            <a:ext cx="3180307" cy="668406"/>
            <a:chOff x="7072965" y="2909955"/>
            <a:chExt cx="3180307" cy="668406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675C63-43D1-428B-A2D1-90B0BFA05D3E}"/>
                </a:ext>
              </a:extLst>
            </p:cNvPr>
            <p:cNvSpPr/>
            <p:nvPr/>
          </p:nvSpPr>
          <p:spPr>
            <a:xfrm>
              <a:off x="7072965" y="2909955"/>
              <a:ext cx="3180307" cy="222181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41826A8-3103-4835-9176-EBBFCBD5ACA0}"/>
                </a:ext>
              </a:extLst>
            </p:cNvPr>
            <p:cNvSpPr/>
            <p:nvPr/>
          </p:nvSpPr>
          <p:spPr>
            <a:xfrm>
              <a:off x="7072965" y="3132136"/>
              <a:ext cx="3180307" cy="44622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F0F85BF6-3D22-4D19-99C3-DC311AC86CE5}"/>
              </a:ext>
            </a:extLst>
          </p:cNvPr>
          <p:cNvGrpSpPr/>
          <p:nvPr/>
        </p:nvGrpSpPr>
        <p:grpSpPr>
          <a:xfrm>
            <a:off x="8987100" y="2771913"/>
            <a:ext cx="755588" cy="636969"/>
            <a:chOff x="8987100" y="2771913"/>
            <a:chExt cx="755588" cy="636969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625DF0D5-F238-4489-9C0F-66D684688CE6}"/>
                </a:ext>
              </a:extLst>
            </p:cNvPr>
            <p:cNvSpPr/>
            <p:nvPr/>
          </p:nvSpPr>
          <p:spPr>
            <a:xfrm>
              <a:off x="8987100" y="2771913"/>
              <a:ext cx="636969" cy="636969"/>
            </a:xfrm>
            <a:prstGeom prst="ellipse">
              <a:avLst/>
            </a:prstGeom>
            <a:solidFill>
              <a:srgbClr val="FFD966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C9E7EA35-8986-4B13-A7AC-4704E013E86C}"/>
                </a:ext>
              </a:extLst>
            </p:cNvPr>
            <p:cNvGrpSpPr/>
            <p:nvPr/>
          </p:nvGrpSpPr>
          <p:grpSpPr>
            <a:xfrm>
              <a:off x="9168018" y="3052285"/>
              <a:ext cx="70253" cy="76224"/>
              <a:chOff x="8727037" y="2931795"/>
              <a:chExt cx="70253" cy="76224"/>
            </a:xfrm>
          </p:grpSpPr>
          <p:cxnSp>
            <p:nvCxnSpPr>
              <p:cNvPr id="15" name="직선 연결선 14">
                <a:extLst>
                  <a:ext uri="{FF2B5EF4-FFF2-40B4-BE49-F238E27FC236}">
                    <a16:creationId xmlns:a16="http://schemas.microsoft.com/office/drawing/2014/main" id="{ED40A33E-7F9E-4D1C-BA38-6E6DC45546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31062" y="2931795"/>
                <a:ext cx="66228" cy="7367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FC933EED-FD67-432C-96C4-8B748EB3441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727037" y="2931795"/>
                <a:ext cx="70253" cy="7622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061A4342-E29A-42AA-B036-99E78DCEEC68}"/>
                </a:ext>
              </a:extLst>
            </p:cNvPr>
            <p:cNvGrpSpPr/>
            <p:nvPr/>
          </p:nvGrpSpPr>
          <p:grpSpPr>
            <a:xfrm>
              <a:off x="9305584" y="2873215"/>
              <a:ext cx="70253" cy="76224"/>
              <a:chOff x="8727037" y="2931795"/>
              <a:chExt cx="70253" cy="76224"/>
            </a:xfrm>
          </p:grpSpPr>
          <p:cxnSp>
            <p:nvCxnSpPr>
              <p:cNvPr id="23" name="직선 연결선 22">
                <a:extLst>
                  <a:ext uri="{FF2B5EF4-FFF2-40B4-BE49-F238E27FC236}">
                    <a16:creationId xmlns:a16="http://schemas.microsoft.com/office/drawing/2014/main" id="{54D815AD-AF74-4AC2-B28A-E802DC4973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31062" y="2931795"/>
                <a:ext cx="66228" cy="7367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>
                <a:extLst>
                  <a:ext uri="{FF2B5EF4-FFF2-40B4-BE49-F238E27FC236}">
                    <a16:creationId xmlns:a16="http://schemas.microsoft.com/office/drawing/2014/main" id="{70888FF7-340C-4ECD-B066-6E2EDF60D95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727037" y="2931795"/>
                <a:ext cx="70253" cy="7622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원호 24">
              <a:extLst>
                <a:ext uri="{FF2B5EF4-FFF2-40B4-BE49-F238E27FC236}">
                  <a16:creationId xmlns:a16="http://schemas.microsoft.com/office/drawing/2014/main" id="{D1A37D41-6054-4163-A0FC-3C6493843E42}"/>
                </a:ext>
              </a:extLst>
            </p:cNvPr>
            <p:cNvSpPr/>
            <p:nvPr/>
          </p:nvSpPr>
          <p:spPr>
            <a:xfrm rot="16200000">
              <a:off x="9407645" y="3040265"/>
              <a:ext cx="329565" cy="340520"/>
            </a:xfrm>
            <a:prstGeom prst="arc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7" name="내용 개체 틀 2">
            <a:extLst>
              <a:ext uri="{FF2B5EF4-FFF2-40B4-BE49-F238E27FC236}">
                <a16:creationId xmlns:a16="http://schemas.microsoft.com/office/drawing/2014/main" id="{787128ED-C418-45D4-885D-275F82CB55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2360" y="3182338"/>
            <a:ext cx="7458818" cy="1771628"/>
          </a:xfrm>
        </p:spPr>
        <p:txBody>
          <a:bodyPr>
            <a:normAutofit/>
          </a:bodyPr>
          <a:lstStyle/>
          <a:p>
            <a:pPr marL="285750" indent="-285750"/>
            <a:r>
              <a:rPr lang="ko-KR" altLang="en-US" sz="2400" dirty="0">
                <a:solidFill>
                  <a:srgbClr val="000000"/>
                </a:solidFill>
                <a:latin typeface="맑은 고딕" panose="020B0503020000020004" pitchFamily="50" charset="-127"/>
              </a:rPr>
              <a:t>사망하여 쓰러지는 애니메이션</a:t>
            </a:r>
            <a:endParaRPr lang="en-US" altLang="ko-KR" sz="2400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marL="285750" indent="-285750"/>
            <a:r>
              <a:rPr lang="en-US" altLang="ko-KR" sz="2400" dirty="0">
                <a:solidFill>
                  <a:srgbClr val="000000"/>
                </a:solidFill>
                <a:latin typeface="맑은 고딕" panose="020B0503020000020004" pitchFamily="50" charset="-127"/>
              </a:rPr>
              <a:t>[(*)frame]</a:t>
            </a:r>
          </a:p>
          <a:p>
            <a:endParaRPr lang="ko-KR" altLang="en-US" sz="2400" dirty="0"/>
          </a:p>
        </p:txBody>
      </p:sp>
      <p:sp>
        <p:nvSpPr>
          <p:cNvPr id="29" name="내용 개체 틀 2">
            <a:extLst>
              <a:ext uri="{FF2B5EF4-FFF2-40B4-BE49-F238E27FC236}">
                <a16:creationId xmlns:a16="http://schemas.microsoft.com/office/drawing/2014/main" id="{773406BA-BDA5-4891-A713-B761EA583A0C}"/>
              </a:ext>
            </a:extLst>
          </p:cNvPr>
          <p:cNvSpPr txBox="1">
            <a:spLocks/>
          </p:cNvSpPr>
          <p:nvPr/>
        </p:nvSpPr>
        <p:spPr>
          <a:xfrm>
            <a:off x="1102360" y="1938386"/>
            <a:ext cx="6944360" cy="5292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/>
              <a:t>사망</a:t>
            </a:r>
            <a:endParaRPr lang="en-US" altLang="ko-KR" sz="2400" dirty="0"/>
          </a:p>
        </p:txBody>
      </p:sp>
      <p:sp>
        <p:nvSpPr>
          <p:cNvPr id="30" name="내용 개체 틀 2">
            <a:extLst>
              <a:ext uri="{FF2B5EF4-FFF2-40B4-BE49-F238E27FC236}">
                <a16:creationId xmlns:a16="http://schemas.microsoft.com/office/drawing/2014/main" id="{31A8CF54-BA4B-4915-A136-EF8AACB8B38E}"/>
              </a:ext>
            </a:extLst>
          </p:cNvPr>
          <p:cNvSpPr txBox="1">
            <a:spLocks/>
          </p:cNvSpPr>
          <p:nvPr/>
        </p:nvSpPr>
        <p:spPr>
          <a:xfrm>
            <a:off x="1102360" y="2767685"/>
            <a:ext cx="1854200" cy="39665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/>
              <a:t>애니메이션</a:t>
            </a:r>
          </a:p>
        </p:txBody>
      </p:sp>
      <p:sp>
        <p:nvSpPr>
          <p:cNvPr id="31" name="내용 개체 틀 2">
            <a:extLst>
              <a:ext uri="{FF2B5EF4-FFF2-40B4-BE49-F238E27FC236}">
                <a16:creationId xmlns:a16="http://schemas.microsoft.com/office/drawing/2014/main" id="{5DA7139D-30D7-45FE-ACB7-E55C0C97627B}"/>
              </a:ext>
            </a:extLst>
          </p:cNvPr>
          <p:cNvSpPr txBox="1">
            <a:spLocks/>
          </p:cNvSpPr>
          <p:nvPr/>
        </p:nvSpPr>
        <p:spPr>
          <a:xfrm>
            <a:off x="1102360" y="1421581"/>
            <a:ext cx="980440" cy="4982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/>
              <a:t>상태</a:t>
            </a:r>
          </a:p>
        </p:txBody>
      </p:sp>
    </p:spTree>
    <p:extLst>
      <p:ext uri="{BB962C8B-B14F-4D97-AF65-F5344CB8AC3E}">
        <p14:creationId xmlns:p14="http://schemas.microsoft.com/office/powerpoint/2010/main" val="1301009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B7769C-D519-4E22-9ACF-222FFD2BED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애니메이션 목록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DCB2017-96DD-41E1-A4A0-696B43C5F1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6244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개체 1">
            <a:extLst>
              <a:ext uri="{FF2B5EF4-FFF2-40B4-BE49-F238E27FC236}">
                <a16:creationId xmlns:a16="http://schemas.microsoft.com/office/drawing/2014/main" id="{91FAC783-8848-4C4C-834D-26E01AB558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4948532"/>
              </p:ext>
            </p:extLst>
          </p:nvPr>
        </p:nvGraphicFramePr>
        <p:xfrm>
          <a:off x="202406" y="532288"/>
          <a:ext cx="11787188" cy="6240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2" name="Worksheet" r:id="rId3" imgW="8778240" imgH="4648232" progId="Excel.Sheet.12">
                  <p:embed/>
                </p:oleObj>
              </mc:Choice>
              <mc:Fallback>
                <p:oleObj name="Worksheet" r:id="rId3" imgW="8778240" imgH="4648232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2406" y="532288"/>
                        <a:ext cx="11787188" cy="62404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2" name="그룹 21">
            <a:extLst>
              <a:ext uri="{FF2B5EF4-FFF2-40B4-BE49-F238E27FC236}">
                <a16:creationId xmlns:a16="http://schemas.microsoft.com/office/drawing/2014/main" id="{3B5E86BE-F76C-4C86-8969-4AEEE811B397}"/>
              </a:ext>
            </a:extLst>
          </p:cNvPr>
          <p:cNvGrpSpPr/>
          <p:nvPr/>
        </p:nvGrpSpPr>
        <p:grpSpPr>
          <a:xfrm>
            <a:off x="8775187" y="1163965"/>
            <a:ext cx="2936594" cy="2175899"/>
            <a:chOff x="8637973" y="869142"/>
            <a:chExt cx="2936594" cy="2175899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52898CDD-04FD-4A6B-834F-FF2446BCAFE5}"/>
                </a:ext>
              </a:extLst>
            </p:cNvPr>
            <p:cNvGrpSpPr/>
            <p:nvPr/>
          </p:nvGrpSpPr>
          <p:grpSpPr>
            <a:xfrm>
              <a:off x="10136624" y="869142"/>
              <a:ext cx="1437943" cy="1437942"/>
              <a:chOff x="9963598" y="1792420"/>
              <a:chExt cx="1437943" cy="1437942"/>
            </a:xfrm>
          </p:grpSpPr>
          <p:pic>
            <p:nvPicPr>
              <p:cNvPr id="5" name="그림 4">
                <a:extLst>
                  <a:ext uri="{FF2B5EF4-FFF2-40B4-BE49-F238E27FC236}">
                    <a16:creationId xmlns:a16="http://schemas.microsoft.com/office/drawing/2014/main" id="{153BAE45-363E-4AF4-AE65-A9ABFEF36E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963599" y="1792420"/>
                <a:ext cx="1437942" cy="1437942"/>
              </a:xfrm>
              <a:prstGeom prst="rect">
                <a:avLst/>
              </a:prstGeom>
              <a:ln w="38100" cap="sq">
                <a:solidFill>
                  <a:srgbClr val="000000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</p:pic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EABBC28-0778-4386-8242-0792B87D4549}"/>
                  </a:ext>
                </a:extLst>
              </p:cNvPr>
              <p:cNvSpPr txBox="1"/>
              <p:nvPr/>
            </p:nvSpPr>
            <p:spPr>
              <a:xfrm>
                <a:off x="9963598" y="2922585"/>
                <a:ext cx="1437943" cy="307777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/>
                  <a:t>Wall slide</a:t>
                </a:r>
                <a:endParaRPr lang="ko-KR" altLang="en-US" sz="1400" dirty="0"/>
              </a:p>
            </p:txBody>
          </p:sp>
        </p:grpSp>
        <p:cxnSp>
          <p:nvCxnSpPr>
            <p:cNvPr id="10" name="연결선: 꺾임 9">
              <a:extLst>
                <a:ext uri="{FF2B5EF4-FFF2-40B4-BE49-F238E27FC236}">
                  <a16:creationId xmlns:a16="http://schemas.microsoft.com/office/drawing/2014/main" id="{26E1E540-6E5E-4956-B613-FCEA2B9FFB78}"/>
                </a:ext>
              </a:extLst>
            </p:cNvPr>
            <p:cNvCxnSpPr>
              <a:cxnSpLocks/>
              <a:stCxn id="5" idx="1"/>
            </p:cNvCxnSpPr>
            <p:nvPr/>
          </p:nvCxnSpPr>
          <p:spPr>
            <a:xfrm rot="10800000" flipV="1">
              <a:off x="8637973" y="1588113"/>
              <a:ext cx="1498652" cy="1456928"/>
            </a:xfrm>
            <a:prstGeom prst="bentConnector3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0F626D8D-B25D-4E46-8199-047074C21C05}"/>
              </a:ext>
            </a:extLst>
          </p:cNvPr>
          <p:cNvGrpSpPr/>
          <p:nvPr/>
        </p:nvGrpSpPr>
        <p:grpSpPr>
          <a:xfrm>
            <a:off x="10044701" y="2673464"/>
            <a:ext cx="1667080" cy="1338738"/>
            <a:chOff x="9907486" y="2344814"/>
            <a:chExt cx="1667080" cy="1338738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6F666B6C-3EDD-4AD1-87E2-51E5239E1F05}"/>
                </a:ext>
              </a:extLst>
            </p:cNvPr>
            <p:cNvGrpSpPr/>
            <p:nvPr/>
          </p:nvGrpSpPr>
          <p:grpSpPr>
            <a:xfrm>
              <a:off x="10136623" y="2344814"/>
              <a:ext cx="1437943" cy="1338738"/>
              <a:chOff x="10040884" y="2762599"/>
              <a:chExt cx="1437943" cy="1338738"/>
            </a:xfrm>
          </p:grpSpPr>
          <p:pic>
            <p:nvPicPr>
              <p:cNvPr id="1036" name="Picture 12" descr="game wall slide에 대한 이미지 검색결과">
                <a:extLst>
                  <a:ext uri="{FF2B5EF4-FFF2-40B4-BE49-F238E27FC236}">
                    <a16:creationId xmlns:a16="http://schemas.microsoft.com/office/drawing/2014/main" id="{FCFA333A-EB22-4BBB-9B90-9D5C110F979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692" b="20033"/>
              <a:stretch/>
            </p:blipFill>
            <p:spPr bwMode="auto">
              <a:xfrm>
                <a:off x="10040884" y="2762599"/>
                <a:ext cx="1437943" cy="1332801"/>
              </a:xfrm>
              <a:prstGeom prst="rect">
                <a:avLst/>
              </a:prstGeom>
              <a:ln w="38100" cap="sq">
                <a:solidFill>
                  <a:srgbClr val="000000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9C6579C-536E-44A5-8F2A-EBA391252825}"/>
                  </a:ext>
                </a:extLst>
              </p:cNvPr>
              <p:cNvSpPr txBox="1"/>
              <p:nvPr/>
            </p:nvSpPr>
            <p:spPr>
              <a:xfrm>
                <a:off x="10040884" y="3793560"/>
                <a:ext cx="1437943" cy="307777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/>
                  <a:t>Wall jump</a:t>
                </a:r>
                <a:endParaRPr lang="ko-KR" altLang="en-US" sz="1400" dirty="0"/>
              </a:p>
            </p:txBody>
          </p:sp>
        </p:grpSp>
        <p:cxnSp>
          <p:nvCxnSpPr>
            <p:cNvPr id="14" name="연결선: 꺾임 13">
              <a:extLst>
                <a:ext uri="{FF2B5EF4-FFF2-40B4-BE49-F238E27FC236}">
                  <a16:creationId xmlns:a16="http://schemas.microsoft.com/office/drawing/2014/main" id="{F52012AD-18E0-40E9-8D74-11BF0DCC56F1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9907486" y="2805195"/>
              <a:ext cx="948108" cy="532850"/>
            </a:xfrm>
            <a:prstGeom prst="bentConnector3">
              <a:avLst>
                <a:gd name="adj1" fmla="val 69289"/>
              </a:avLst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19449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B7769C-D519-4E22-9ACF-222FFD2BED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/>
              <a:t>애니메이션 플로우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DCB2017-96DD-41E1-A4A0-696B43C5F1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3997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타원 7">
            <a:extLst>
              <a:ext uri="{FF2B5EF4-FFF2-40B4-BE49-F238E27FC236}">
                <a16:creationId xmlns:a16="http://schemas.microsoft.com/office/drawing/2014/main" id="{8490A2F7-BC76-457B-9EDB-D78571F775DA}"/>
              </a:ext>
            </a:extLst>
          </p:cNvPr>
          <p:cNvSpPr/>
          <p:nvPr/>
        </p:nvSpPr>
        <p:spPr>
          <a:xfrm>
            <a:off x="3556911" y="2353696"/>
            <a:ext cx="1498513" cy="75038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IDLE_GROUND</a:t>
            </a:r>
            <a:endParaRPr lang="ko-KR" altLang="en-US" sz="1000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CCFBC148-F679-471A-806D-6CDF7BCE8851}"/>
              </a:ext>
            </a:extLst>
          </p:cNvPr>
          <p:cNvSpPr/>
          <p:nvPr/>
        </p:nvSpPr>
        <p:spPr>
          <a:xfrm>
            <a:off x="5404499" y="2356225"/>
            <a:ext cx="1498513" cy="75038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JUMP</a:t>
            </a:r>
          </a:p>
          <a:p>
            <a:pPr algn="ctr"/>
            <a:r>
              <a:rPr lang="en-US" altLang="ko-KR" sz="1000" dirty="0"/>
              <a:t>_START</a:t>
            </a:r>
            <a:endParaRPr lang="ko-KR" altLang="en-US" sz="1000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E16D3B6E-E7EC-4E34-85DC-B6D3F752D222}"/>
              </a:ext>
            </a:extLst>
          </p:cNvPr>
          <p:cNvSpPr/>
          <p:nvPr/>
        </p:nvSpPr>
        <p:spPr>
          <a:xfrm>
            <a:off x="7250972" y="1678671"/>
            <a:ext cx="1498513" cy="75038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JUMP</a:t>
            </a:r>
          </a:p>
          <a:p>
            <a:pPr algn="ctr"/>
            <a:r>
              <a:rPr lang="en-US" altLang="ko-KR" sz="1000" dirty="0"/>
              <a:t>_RISE</a:t>
            </a:r>
            <a:endParaRPr lang="ko-KR" altLang="en-US" sz="1000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B3185DD1-0D93-4D64-A781-5033A3DE107C}"/>
              </a:ext>
            </a:extLst>
          </p:cNvPr>
          <p:cNvSpPr/>
          <p:nvPr/>
        </p:nvSpPr>
        <p:spPr>
          <a:xfrm>
            <a:off x="7246068" y="3877467"/>
            <a:ext cx="1498513" cy="75038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JUMP</a:t>
            </a:r>
          </a:p>
          <a:p>
            <a:pPr algn="ctr"/>
            <a:r>
              <a:rPr lang="en-US" altLang="ko-KR" sz="1000" dirty="0"/>
              <a:t>_FALL</a:t>
            </a:r>
            <a:endParaRPr lang="ko-KR" altLang="en-US" sz="1000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0C589D03-5C11-4F8D-B018-78BFAAB5E41E}"/>
              </a:ext>
            </a:extLst>
          </p:cNvPr>
          <p:cNvSpPr/>
          <p:nvPr/>
        </p:nvSpPr>
        <p:spPr>
          <a:xfrm>
            <a:off x="5404499" y="3928805"/>
            <a:ext cx="1498513" cy="75038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JUMP_</a:t>
            </a:r>
          </a:p>
          <a:p>
            <a:pPr algn="ctr"/>
            <a:r>
              <a:rPr lang="en-US" altLang="ko-KR" sz="1000" dirty="0"/>
              <a:t>LAND</a:t>
            </a:r>
            <a:endParaRPr lang="ko-KR" altLang="en-US" sz="1000" dirty="0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7381CC65-03B6-4F2F-94C0-9D3C210EA742}"/>
              </a:ext>
            </a:extLst>
          </p:cNvPr>
          <p:cNvCxnSpPr>
            <a:cxnSpLocks/>
            <a:stCxn id="16" idx="6"/>
            <a:endCxn id="17" idx="2"/>
          </p:cNvCxnSpPr>
          <p:nvPr/>
        </p:nvCxnSpPr>
        <p:spPr>
          <a:xfrm flipV="1">
            <a:off x="6903012" y="2053865"/>
            <a:ext cx="347960" cy="677554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71A9B6FF-EEA0-4CD9-A3C8-4D8FC151914E}"/>
              </a:ext>
            </a:extLst>
          </p:cNvPr>
          <p:cNvCxnSpPr>
            <a:cxnSpLocks/>
            <a:stCxn id="17" idx="4"/>
            <a:endCxn id="19" idx="0"/>
          </p:cNvCxnSpPr>
          <p:nvPr/>
        </p:nvCxnSpPr>
        <p:spPr>
          <a:xfrm flipH="1">
            <a:off x="7995325" y="2429059"/>
            <a:ext cx="4904" cy="1448408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A6C938D3-8CAA-41D1-B59A-5847FB202E77}"/>
              </a:ext>
            </a:extLst>
          </p:cNvPr>
          <p:cNvCxnSpPr>
            <a:cxnSpLocks/>
            <a:stCxn id="19" idx="2"/>
            <a:endCxn id="21" idx="6"/>
          </p:cNvCxnSpPr>
          <p:nvPr/>
        </p:nvCxnSpPr>
        <p:spPr>
          <a:xfrm flipH="1">
            <a:off x="6903012" y="4252661"/>
            <a:ext cx="343056" cy="51338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타원 35">
            <a:extLst>
              <a:ext uri="{FF2B5EF4-FFF2-40B4-BE49-F238E27FC236}">
                <a16:creationId xmlns:a16="http://schemas.microsoft.com/office/drawing/2014/main" id="{0B7DA0D6-4FAB-47AA-BE51-D9A3A73047FD}"/>
              </a:ext>
            </a:extLst>
          </p:cNvPr>
          <p:cNvSpPr/>
          <p:nvPr/>
        </p:nvSpPr>
        <p:spPr>
          <a:xfrm>
            <a:off x="127496" y="2412952"/>
            <a:ext cx="1498513" cy="750388"/>
          </a:xfrm>
          <a:prstGeom prst="ellipse">
            <a:avLst/>
          </a:prstGeom>
          <a:solidFill>
            <a:srgbClr val="FF7C8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ATTACK1</a:t>
            </a:r>
          </a:p>
          <a:p>
            <a:pPr algn="ctr"/>
            <a:r>
              <a:rPr lang="en-US" altLang="ko-KR" sz="1000" dirty="0"/>
              <a:t>_DEFAULT</a:t>
            </a:r>
          </a:p>
          <a:p>
            <a:pPr algn="ctr"/>
            <a:r>
              <a:rPr lang="en-US" altLang="ko-KR" sz="1000" dirty="0"/>
              <a:t>_FRONT</a:t>
            </a:r>
          </a:p>
          <a:p>
            <a:pPr algn="ctr"/>
            <a:r>
              <a:rPr lang="en-US" altLang="ko-KR" sz="1000" dirty="0"/>
              <a:t>_GROUND</a:t>
            </a:r>
          </a:p>
          <a:p>
            <a:pPr algn="ctr"/>
            <a:r>
              <a:rPr lang="en-US" altLang="ko-KR" sz="1000" dirty="0"/>
              <a:t>_[TYPE]</a:t>
            </a: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679F5243-8D51-4728-AE09-F11D63ECE73B}"/>
              </a:ext>
            </a:extLst>
          </p:cNvPr>
          <p:cNvCxnSpPr>
            <a:cxnSpLocks/>
            <a:stCxn id="36" idx="4"/>
            <a:endCxn id="76" idx="0"/>
          </p:cNvCxnSpPr>
          <p:nvPr/>
        </p:nvCxnSpPr>
        <p:spPr>
          <a:xfrm>
            <a:off x="876753" y="3163340"/>
            <a:ext cx="0" cy="869421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타원 75">
            <a:extLst>
              <a:ext uri="{FF2B5EF4-FFF2-40B4-BE49-F238E27FC236}">
                <a16:creationId xmlns:a16="http://schemas.microsoft.com/office/drawing/2014/main" id="{1CB5EA47-DE9A-4AA8-A016-05A5F527F2A7}"/>
              </a:ext>
            </a:extLst>
          </p:cNvPr>
          <p:cNvSpPr/>
          <p:nvPr/>
        </p:nvSpPr>
        <p:spPr>
          <a:xfrm>
            <a:off x="127496" y="4032761"/>
            <a:ext cx="1498513" cy="750388"/>
          </a:xfrm>
          <a:prstGeom prst="ellipse">
            <a:avLst/>
          </a:prstGeom>
          <a:solidFill>
            <a:srgbClr val="FF7C8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ATTACK2</a:t>
            </a:r>
          </a:p>
          <a:p>
            <a:pPr algn="ctr"/>
            <a:r>
              <a:rPr lang="en-US" altLang="ko-KR" sz="1000" dirty="0"/>
              <a:t>_DEFAULT</a:t>
            </a:r>
          </a:p>
          <a:p>
            <a:pPr algn="ctr"/>
            <a:r>
              <a:rPr lang="en-US" altLang="ko-KR" sz="1000" dirty="0"/>
              <a:t>_FRONT</a:t>
            </a:r>
          </a:p>
          <a:p>
            <a:pPr algn="ctr"/>
            <a:r>
              <a:rPr lang="en-US" altLang="ko-KR" sz="1000" dirty="0"/>
              <a:t>_GROUND</a:t>
            </a:r>
          </a:p>
          <a:p>
            <a:pPr algn="ctr"/>
            <a:r>
              <a:rPr lang="en-US" altLang="ko-KR" sz="1000" dirty="0"/>
              <a:t>_[TYPE]</a:t>
            </a:r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8778212E-8A36-4D80-BA06-8DF47ED27561}"/>
              </a:ext>
            </a:extLst>
          </p:cNvPr>
          <p:cNvSpPr/>
          <p:nvPr/>
        </p:nvSpPr>
        <p:spPr>
          <a:xfrm>
            <a:off x="127496" y="5652570"/>
            <a:ext cx="1498513" cy="750388"/>
          </a:xfrm>
          <a:prstGeom prst="ellipse">
            <a:avLst/>
          </a:prstGeom>
          <a:solidFill>
            <a:srgbClr val="FF7C8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ATTACK3</a:t>
            </a:r>
          </a:p>
          <a:p>
            <a:pPr algn="ctr"/>
            <a:r>
              <a:rPr lang="en-US" altLang="ko-KR" sz="1000" dirty="0"/>
              <a:t>_DEFAULT</a:t>
            </a:r>
          </a:p>
          <a:p>
            <a:pPr algn="ctr"/>
            <a:r>
              <a:rPr lang="en-US" altLang="ko-KR" sz="1000" dirty="0"/>
              <a:t>_FRONT</a:t>
            </a:r>
          </a:p>
          <a:p>
            <a:pPr algn="ctr"/>
            <a:r>
              <a:rPr lang="en-US" altLang="ko-KR" sz="1000" dirty="0"/>
              <a:t>_GROUND</a:t>
            </a:r>
          </a:p>
          <a:p>
            <a:pPr algn="ctr"/>
            <a:r>
              <a:rPr lang="en-US" altLang="ko-KR" sz="1000" dirty="0"/>
              <a:t>_[TYPE]</a:t>
            </a:r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02873638-DC92-44F6-946C-16E814EA8B24}"/>
              </a:ext>
            </a:extLst>
          </p:cNvPr>
          <p:cNvCxnSpPr>
            <a:cxnSpLocks/>
            <a:stCxn id="76" idx="4"/>
            <a:endCxn id="77" idx="0"/>
          </p:cNvCxnSpPr>
          <p:nvPr/>
        </p:nvCxnSpPr>
        <p:spPr>
          <a:xfrm>
            <a:off x="876753" y="4783149"/>
            <a:ext cx="0" cy="869421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타원 98">
            <a:extLst>
              <a:ext uri="{FF2B5EF4-FFF2-40B4-BE49-F238E27FC236}">
                <a16:creationId xmlns:a16="http://schemas.microsoft.com/office/drawing/2014/main" id="{DABEC78B-4B5B-4D0D-B0CA-7C11DB9E95B1}"/>
              </a:ext>
            </a:extLst>
          </p:cNvPr>
          <p:cNvSpPr/>
          <p:nvPr/>
        </p:nvSpPr>
        <p:spPr>
          <a:xfrm>
            <a:off x="10170960" y="1042563"/>
            <a:ext cx="1498513" cy="750388"/>
          </a:xfrm>
          <a:prstGeom prst="ellipse">
            <a:avLst/>
          </a:prstGeom>
          <a:solidFill>
            <a:srgbClr val="FF7C8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ATTACK</a:t>
            </a:r>
          </a:p>
          <a:p>
            <a:pPr algn="ctr"/>
            <a:r>
              <a:rPr lang="en-US" altLang="ko-KR" sz="1000" dirty="0"/>
              <a:t>_DEFAULT</a:t>
            </a:r>
          </a:p>
          <a:p>
            <a:pPr algn="ctr"/>
            <a:r>
              <a:rPr lang="en-US" altLang="ko-KR" sz="1000" dirty="0"/>
              <a:t>_FRONT</a:t>
            </a:r>
          </a:p>
          <a:p>
            <a:pPr algn="ctr"/>
            <a:r>
              <a:rPr lang="en-US" altLang="ko-KR" sz="1000" dirty="0"/>
              <a:t>_AIR</a:t>
            </a:r>
          </a:p>
          <a:p>
            <a:pPr algn="ctr"/>
            <a:r>
              <a:rPr lang="en-US" altLang="ko-KR" sz="1000" dirty="0"/>
              <a:t>_[TYPE]</a:t>
            </a:r>
          </a:p>
        </p:txBody>
      </p:sp>
      <p:sp>
        <p:nvSpPr>
          <p:cNvPr id="136" name="타원 135">
            <a:extLst>
              <a:ext uri="{FF2B5EF4-FFF2-40B4-BE49-F238E27FC236}">
                <a16:creationId xmlns:a16="http://schemas.microsoft.com/office/drawing/2014/main" id="{A82909FE-F114-439E-95D1-4C30AABA8311}"/>
              </a:ext>
            </a:extLst>
          </p:cNvPr>
          <p:cNvSpPr/>
          <p:nvPr/>
        </p:nvSpPr>
        <p:spPr>
          <a:xfrm>
            <a:off x="173616" y="1076467"/>
            <a:ext cx="1498513" cy="750388"/>
          </a:xfrm>
          <a:prstGeom prst="ellipse">
            <a:avLst/>
          </a:prstGeom>
          <a:solidFill>
            <a:srgbClr val="FF7C8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ATTACK</a:t>
            </a:r>
          </a:p>
          <a:p>
            <a:pPr algn="ctr"/>
            <a:r>
              <a:rPr lang="en-US" altLang="ko-KR" sz="1000" dirty="0"/>
              <a:t>_DEFAULT</a:t>
            </a:r>
          </a:p>
          <a:p>
            <a:pPr algn="ctr"/>
            <a:r>
              <a:rPr lang="en-US" altLang="ko-KR" sz="1000" dirty="0"/>
              <a:t>_UP</a:t>
            </a:r>
          </a:p>
          <a:p>
            <a:pPr algn="ctr"/>
            <a:r>
              <a:rPr lang="en-US" altLang="ko-KR" sz="1000" dirty="0"/>
              <a:t>_GROUND</a:t>
            </a:r>
          </a:p>
          <a:p>
            <a:pPr algn="ctr"/>
            <a:r>
              <a:rPr lang="en-US" altLang="ko-KR" sz="1000" dirty="0"/>
              <a:t>_[TYPE]</a:t>
            </a:r>
          </a:p>
        </p:txBody>
      </p:sp>
      <p:sp>
        <p:nvSpPr>
          <p:cNvPr id="144" name="타원 143">
            <a:extLst>
              <a:ext uri="{FF2B5EF4-FFF2-40B4-BE49-F238E27FC236}">
                <a16:creationId xmlns:a16="http://schemas.microsoft.com/office/drawing/2014/main" id="{0CB964DE-B8BD-48A0-BF4B-E139497B44BF}"/>
              </a:ext>
            </a:extLst>
          </p:cNvPr>
          <p:cNvSpPr/>
          <p:nvPr/>
        </p:nvSpPr>
        <p:spPr>
          <a:xfrm>
            <a:off x="10334475" y="3177290"/>
            <a:ext cx="1498513" cy="750388"/>
          </a:xfrm>
          <a:prstGeom prst="ellipse">
            <a:avLst/>
          </a:prstGeom>
          <a:solidFill>
            <a:srgbClr val="FF7C8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ATTACK</a:t>
            </a:r>
          </a:p>
          <a:p>
            <a:pPr algn="ctr"/>
            <a:r>
              <a:rPr lang="en-US" altLang="ko-KR" sz="1000" dirty="0"/>
              <a:t>_DEFAULT</a:t>
            </a:r>
          </a:p>
          <a:p>
            <a:pPr algn="ctr"/>
            <a:r>
              <a:rPr lang="en-US" altLang="ko-KR" sz="1000" dirty="0"/>
              <a:t>_UP</a:t>
            </a:r>
          </a:p>
          <a:p>
            <a:pPr algn="ctr"/>
            <a:r>
              <a:rPr lang="en-US" altLang="ko-KR" sz="1000" dirty="0"/>
              <a:t>_AIR</a:t>
            </a:r>
          </a:p>
          <a:p>
            <a:pPr algn="ctr"/>
            <a:r>
              <a:rPr lang="en-US" altLang="ko-KR" sz="1000" dirty="0"/>
              <a:t>_[TYPE]</a:t>
            </a:r>
          </a:p>
        </p:txBody>
      </p:sp>
      <p:cxnSp>
        <p:nvCxnSpPr>
          <p:cNvPr id="145" name="직선 화살표 연결선 144">
            <a:extLst>
              <a:ext uri="{FF2B5EF4-FFF2-40B4-BE49-F238E27FC236}">
                <a16:creationId xmlns:a16="http://schemas.microsoft.com/office/drawing/2014/main" id="{723E5D1D-3DB4-43ED-BBA7-D052175233E3}"/>
              </a:ext>
            </a:extLst>
          </p:cNvPr>
          <p:cNvCxnSpPr>
            <a:cxnSpLocks/>
          </p:cNvCxnSpPr>
          <p:nvPr/>
        </p:nvCxnSpPr>
        <p:spPr>
          <a:xfrm flipV="1">
            <a:off x="9507876" y="1638581"/>
            <a:ext cx="717097" cy="1413454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화살표 연결선 154">
            <a:extLst>
              <a:ext uri="{FF2B5EF4-FFF2-40B4-BE49-F238E27FC236}">
                <a16:creationId xmlns:a16="http://schemas.microsoft.com/office/drawing/2014/main" id="{F3AC0D59-2B41-405F-BF63-EE5A63A3D302}"/>
              </a:ext>
            </a:extLst>
          </p:cNvPr>
          <p:cNvCxnSpPr>
            <a:cxnSpLocks/>
          </p:cNvCxnSpPr>
          <p:nvPr/>
        </p:nvCxnSpPr>
        <p:spPr>
          <a:xfrm flipH="1">
            <a:off x="9601576" y="1710142"/>
            <a:ext cx="724669" cy="1379658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타원 161">
            <a:extLst>
              <a:ext uri="{FF2B5EF4-FFF2-40B4-BE49-F238E27FC236}">
                <a16:creationId xmlns:a16="http://schemas.microsoft.com/office/drawing/2014/main" id="{09D51E13-AD13-49A5-9D1F-C6ADF3B1592C}"/>
              </a:ext>
            </a:extLst>
          </p:cNvPr>
          <p:cNvSpPr/>
          <p:nvPr/>
        </p:nvSpPr>
        <p:spPr>
          <a:xfrm>
            <a:off x="10593580" y="4723143"/>
            <a:ext cx="1498513" cy="750388"/>
          </a:xfrm>
          <a:prstGeom prst="ellipse">
            <a:avLst/>
          </a:prstGeom>
          <a:solidFill>
            <a:srgbClr val="FF7C8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ATTACK</a:t>
            </a:r>
          </a:p>
          <a:p>
            <a:pPr algn="ctr"/>
            <a:r>
              <a:rPr lang="en-US" altLang="ko-KR" sz="1000" dirty="0"/>
              <a:t>_DEFAULT</a:t>
            </a:r>
          </a:p>
          <a:p>
            <a:pPr algn="ctr"/>
            <a:r>
              <a:rPr lang="en-US" altLang="ko-KR" sz="1000" dirty="0"/>
              <a:t>_DOWN</a:t>
            </a:r>
          </a:p>
          <a:p>
            <a:pPr algn="ctr"/>
            <a:r>
              <a:rPr lang="en-US" altLang="ko-KR" sz="1000" dirty="0"/>
              <a:t>_AIR</a:t>
            </a:r>
          </a:p>
          <a:p>
            <a:pPr algn="ctr"/>
            <a:r>
              <a:rPr lang="en-US" altLang="ko-KR" sz="1000" dirty="0"/>
              <a:t>_[TYPE]</a:t>
            </a:r>
          </a:p>
        </p:txBody>
      </p:sp>
      <p:cxnSp>
        <p:nvCxnSpPr>
          <p:cNvPr id="179" name="직선 화살표 연결선 178">
            <a:extLst>
              <a:ext uri="{FF2B5EF4-FFF2-40B4-BE49-F238E27FC236}">
                <a16:creationId xmlns:a16="http://schemas.microsoft.com/office/drawing/2014/main" id="{17E735A7-F776-4202-8B3C-80B8FE03C619}"/>
              </a:ext>
            </a:extLst>
          </p:cNvPr>
          <p:cNvCxnSpPr>
            <a:cxnSpLocks/>
          </p:cNvCxnSpPr>
          <p:nvPr/>
        </p:nvCxnSpPr>
        <p:spPr>
          <a:xfrm>
            <a:off x="9764479" y="3840188"/>
            <a:ext cx="954510" cy="967441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직선 화살표 연결선 183">
            <a:extLst>
              <a:ext uri="{FF2B5EF4-FFF2-40B4-BE49-F238E27FC236}">
                <a16:creationId xmlns:a16="http://schemas.microsoft.com/office/drawing/2014/main" id="{C1A18923-6DBD-4E72-BC38-5D97B3E90983}"/>
              </a:ext>
            </a:extLst>
          </p:cNvPr>
          <p:cNvCxnSpPr>
            <a:cxnSpLocks/>
          </p:cNvCxnSpPr>
          <p:nvPr/>
        </p:nvCxnSpPr>
        <p:spPr>
          <a:xfrm flipH="1" flipV="1">
            <a:off x="9714390" y="3915254"/>
            <a:ext cx="941021" cy="955941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직선 화살표 연결선 186">
            <a:extLst>
              <a:ext uri="{FF2B5EF4-FFF2-40B4-BE49-F238E27FC236}">
                <a16:creationId xmlns:a16="http://schemas.microsoft.com/office/drawing/2014/main" id="{95DA593A-C159-48D8-952A-AF997EFE73A1}"/>
              </a:ext>
            </a:extLst>
          </p:cNvPr>
          <p:cNvCxnSpPr>
            <a:cxnSpLocks/>
          </p:cNvCxnSpPr>
          <p:nvPr/>
        </p:nvCxnSpPr>
        <p:spPr>
          <a:xfrm flipV="1">
            <a:off x="9888516" y="3470853"/>
            <a:ext cx="409241" cy="3397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타원 248">
            <a:extLst>
              <a:ext uri="{FF2B5EF4-FFF2-40B4-BE49-F238E27FC236}">
                <a16:creationId xmlns:a16="http://schemas.microsoft.com/office/drawing/2014/main" id="{248B42A8-70B6-46C9-9A65-BC17B4E939B4}"/>
              </a:ext>
            </a:extLst>
          </p:cNvPr>
          <p:cNvSpPr/>
          <p:nvPr/>
        </p:nvSpPr>
        <p:spPr>
          <a:xfrm>
            <a:off x="8859276" y="3128521"/>
            <a:ext cx="992155" cy="75038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If (Input</a:t>
            </a:r>
          </a:p>
          <a:p>
            <a:pPr algn="ctr"/>
            <a:r>
              <a:rPr lang="en-US" altLang="ko-KR" sz="1000" dirty="0"/>
              <a:t>event)</a:t>
            </a:r>
            <a:endParaRPr lang="ko-KR" altLang="en-US" sz="1000" dirty="0"/>
          </a:p>
        </p:txBody>
      </p:sp>
      <p:sp>
        <p:nvSpPr>
          <p:cNvPr id="275" name="타원 274">
            <a:extLst>
              <a:ext uri="{FF2B5EF4-FFF2-40B4-BE49-F238E27FC236}">
                <a16:creationId xmlns:a16="http://schemas.microsoft.com/office/drawing/2014/main" id="{58EB71D6-702B-4FCC-9EB0-A2FC265E7019}"/>
              </a:ext>
            </a:extLst>
          </p:cNvPr>
          <p:cNvSpPr/>
          <p:nvPr/>
        </p:nvSpPr>
        <p:spPr>
          <a:xfrm>
            <a:off x="2038260" y="894845"/>
            <a:ext cx="1498513" cy="750388"/>
          </a:xfrm>
          <a:prstGeom prst="ellipse">
            <a:avLst/>
          </a:prstGeom>
          <a:solidFill>
            <a:srgbClr val="FF7C8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ATTACK</a:t>
            </a:r>
          </a:p>
          <a:p>
            <a:pPr algn="ctr"/>
            <a:r>
              <a:rPr lang="en-US" altLang="ko-KR" sz="1000" dirty="0"/>
              <a:t>_SPECIAL</a:t>
            </a:r>
          </a:p>
          <a:p>
            <a:pPr algn="ctr"/>
            <a:r>
              <a:rPr lang="en-US" altLang="ko-KR" sz="1000" dirty="0"/>
              <a:t>_FRONT</a:t>
            </a:r>
          </a:p>
          <a:p>
            <a:pPr algn="ctr"/>
            <a:r>
              <a:rPr lang="en-US" altLang="ko-KR" sz="1000" dirty="0"/>
              <a:t>_[TYPE]</a:t>
            </a:r>
          </a:p>
        </p:txBody>
      </p:sp>
      <p:cxnSp>
        <p:nvCxnSpPr>
          <p:cNvPr id="276" name="직선 화살표 연결선 275">
            <a:extLst>
              <a:ext uri="{FF2B5EF4-FFF2-40B4-BE49-F238E27FC236}">
                <a16:creationId xmlns:a16="http://schemas.microsoft.com/office/drawing/2014/main" id="{E4E84216-472E-4C39-8020-4852F5D30E2D}"/>
              </a:ext>
            </a:extLst>
          </p:cNvPr>
          <p:cNvCxnSpPr>
            <a:cxnSpLocks/>
            <a:stCxn id="8" idx="6"/>
            <a:endCxn id="16" idx="2"/>
          </p:cNvCxnSpPr>
          <p:nvPr/>
        </p:nvCxnSpPr>
        <p:spPr>
          <a:xfrm>
            <a:off x="5055424" y="2728890"/>
            <a:ext cx="349075" cy="2529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직선 화살표 연결선 279">
            <a:extLst>
              <a:ext uri="{FF2B5EF4-FFF2-40B4-BE49-F238E27FC236}">
                <a16:creationId xmlns:a16="http://schemas.microsoft.com/office/drawing/2014/main" id="{5C488171-DFB8-448D-9E1C-C614D57C51BE}"/>
              </a:ext>
            </a:extLst>
          </p:cNvPr>
          <p:cNvCxnSpPr>
            <a:cxnSpLocks/>
          </p:cNvCxnSpPr>
          <p:nvPr/>
        </p:nvCxnSpPr>
        <p:spPr>
          <a:xfrm>
            <a:off x="4247358" y="2048355"/>
            <a:ext cx="7724" cy="310896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5" name="타원 304">
            <a:extLst>
              <a:ext uri="{FF2B5EF4-FFF2-40B4-BE49-F238E27FC236}">
                <a16:creationId xmlns:a16="http://schemas.microsoft.com/office/drawing/2014/main" id="{6A68C2F1-97E3-4069-932E-C52346B68AB3}"/>
              </a:ext>
            </a:extLst>
          </p:cNvPr>
          <p:cNvSpPr/>
          <p:nvPr/>
        </p:nvSpPr>
        <p:spPr>
          <a:xfrm>
            <a:off x="3573089" y="1249955"/>
            <a:ext cx="1498513" cy="75038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IDLE</a:t>
            </a:r>
          </a:p>
          <a:p>
            <a:pPr algn="ctr"/>
            <a:r>
              <a:rPr lang="en-US" altLang="ko-KR" sz="1000" dirty="0"/>
              <a:t>_LOOKDOWN</a:t>
            </a:r>
          </a:p>
          <a:p>
            <a:pPr algn="ctr"/>
            <a:r>
              <a:rPr lang="en-US" altLang="ko-KR" sz="1000" dirty="0"/>
              <a:t>_GROUND</a:t>
            </a:r>
            <a:endParaRPr lang="ko-KR" altLang="en-US" sz="1000" dirty="0"/>
          </a:p>
        </p:txBody>
      </p:sp>
      <p:sp>
        <p:nvSpPr>
          <p:cNvPr id="329" name="타원 328">
            <a:extLst>
              <a:ext uri="{FF2B5EF4-FFF2-40B4-BE49-F238E27FC236}">
                <a16:creationId xmlns:a16="http://schemas.microsoft.com/office/drawing/2014/main" id="{4D0F02A9-5E4E-44FC-9671-D8234B95215A}"/>
              </a:ext>
            </a:extLst>
          </p:cNvPr>
          <p:cNvSpPr/>
          <p:nvPr/>
        </p:nvSpPr>
        <p:spPr>
          <a:xfrm>
            <a:off x="3551630" y="3928805"/>
            <a:ext cx="1498513" cy="75038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WALK_[TYPE]</a:t>
            </a:r>
            <a:endParaRPr lang="ko-KR" altLang="en-US" sz="1000" dirty="0"/>
          </a:p>
        </p:txBody>
      </p:sp>
      <p:cxnSp>
        <p:nvCxnSpPr>
          <p:cNvPr id="373" name="직선 화살표 연결선 372">
            <a:extLst>
              <a:ext uri="{FF2B5EF4-FFF2-40B4-BE49-F238E27FC236}">
                <a16:creationId xmlns:a16="http://schemas.microsoft.com/office/drawing/2014/main" id="{AD274179-5455-40EC-867D-96A52E169A22}"/>
              </a:ext>
            </a:extLst>
          </p:cNvPr>
          <p:cNvCxnSpPr>
            <a:cxnSpLocks/>
          </p:cNvCxnSpPr>
          <p:nvPr/>
        </p:nvCxnSpPr>
        <p:spPr>
          <a:xfrm flipH="1">
            <a:off x="9858250" y="3606140"/>
            <a:ext cx="452078" cy="3189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직선 화살표 연결선 401">
            <a:extLst>
              <a:ext uri="{FF2B5EF4-FFF2-40B4-BE49-F238E27FC236}">
                <a16:creationId xmlns:a16="http://schemas.microsoft.com/office/drawing/2014/main" id="{3F085AE7-0346-4A3C-B612-615023C0BDCB}"/>
              </a:ext>
            </a:extLst>
          </p:cNvPr>
          <p:cNvCxnSpPr>
            <a:cxnSpLocks/>
            <a:stCxn id="329" idx="7"/>
            <a:endCxn id="16" idx="3"/>
          </p:cNvCxnSpPr>
          <p:nvPr/>
        </p:nvCxnSpPr>
        <p:spPr>
          <a:xfrm flipV="1">
            <a:off x="4830691" y="2996721"/>
            <a:ext cx="793260" cy="1041976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직선 화살표 연결선 407">
            <a:extLst>
              <a:ext uri="{FF2B5EF4-FFF2-40B4-BE49-F238E27FC236}">
                <a16:creationId xmlns:a16="http://schemas.microsoft.com/office/drawing/2014/main" id="{44FDF48B-AE34-4017-A414-5FDFD15C5F4A}"/>
              </a:ext>
            </a:extLst>
          </p:cNvPr>
          <p:cNvCxnSpPr>
            <a:cxnSpLocks/>
            <a:stCxn id="21" idx="2"/>
            <a:endCxn id="329" idx="6"/>
          </p:cNvCxnSpPr>
          <p:nvPr/>
        </p:nvCxnSpPr>
        <p:spPr>
          <a:xfrm flipH="1">
            <a:off x="5050143" y="4303999"/>
            <a:ext cx="354356" cy="0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" name="직선 화살표 연결선 410">
            <a:extLst>
              <a:ext uri="{FF2B5EF4-FFF2-40B4-BE49-F238E27FC236}">
                <a16:creationId xmlns:a16="http://schemas.microsoft.com/office/drawing/2014/main" id="{E291C516-0E22-48D1-98FD-E64696DF7C5A}"/>
              </a:ext>
            </a:extLst>
          </p:cNvPr>
          <p:cNvCxnSpPr>
            <a:cxnSpLocks/>
            <a:stCxn id="21" idx="1"/>
            <a:endCxn id="8" idx="5"/>
          </p:cNvCxnSpPr>
          <p:nvPr/>
        </p:nvCxnSpPr>
        <p:spPr>
          <a:xfrm flipH="1" flipV="1">
            <a:off x="4835972" y="2994192"/>
            <a:ext cx="787979" cy="1044505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직선 화살표 연결선 434">
            <a:extLst>
              <a:ext uri="{FF2B5EF4-FFF2-40B4-BE49-F238E27FC236}">
                <a16:creationId xmlns:a16="http://schemas.microsoft.com/office/drawing/2014/main" id="{4BE229C1-F9A6-46D7-AED5-4F804DEFBA70}"/>
              </a:ext>
            </a:extLst>
          </p:cNvPr>
          <p:cNvCxnSpPr>
            <a:cxnSpLocks/>
          </p:cNvCxnSpPr>
          <p:nvPr/>
        </p:nvCxnSpPr>
        <p:spPr>
          <a:xfrm flipV="1">
            <a:off x="4339430" y="2040731"/>
            <a:ext cx="0" cy="287212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6" name="타원 465">
            <a:extLst>
              <a:ext uri="{FF2B5EF4-FFF2-40B4-BE49-F238E27FC236}">
                <a16:creationId xmlns:a16="http://schemas.microsoft.com/office/drawing/2014/main" id="{8A5F3241-9392-4065-ABEF-C365AD607D0E}"/>
              </a:ext>
            </a:extLst>
          </p:cNvPr>
          <p:cNvSpPr/>
          <p:nvPr/>
        </p:nvSpPr>
        <p:spPr>
          <a:xfrm>
            <a:off x="2316395" y="3104084"/>
            <a:ext cx="992155" cy="75038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If (Input</a:t>
            </a:r>
          </a:p>
          <a:p>
            <a:pPr algn="ctr"/>
            <a:r>
              <a:rPr lang="en-US" altLang="ko-KR" sz="1000" dirty="0"/>
              <a:t>event)</a:t>
            </a:r>
            <a:endParaRPr lang="ko-KR" altLang="en-US" sz="1000" dirty="0"/>
          </a:p>
        </p:txBody>
      </p:sp>
      <p:cxnSp>
        <p:nvCxnSpPr>
          <p:cNvPr id="481" name="직선 화살표 연결선 480">
            <a:extLst>
              <a:ext uri="{FF2B5EF4-FFF2-40B4-BE49-F238E27FC236}">
                <a16:creationId xmlns:a16="http://schemas.microsoft.com/office/drawing/2014/main" id="{FAB5DEFD-2057-44FF-B971-1B664795CC65}"/>
              </a:ext>
            </a:extLst>
          </p:cNvPr>
          <p:cNvCxnSpPr>
            <a:cxnSpLocks/>
          </p:cNvCxnSpPr>
          <p:nvPr/>
        </p:nvCxnSpPr>
        <p:spPr>
          <a:xfrm flipV="1">
            <a:off x="2796682" y="1686256"/>
            <a:ext cx="15791" cy="1331835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9" name="직선 화살표 연결선 488">
            <a:extLst>
              <a:ext uri="{FF2B5EF4-FFF2-40B4-BE49-F238E27FC236}">
                <a16:creationId xmlns:a16="http://schemas.microsoft.com/office/drawing/2014/main" id="{DD485A1C-8EED-439E-8B24-85A6163DFCA9}"/>
              </a:ext>
            </a:extLst>
          </p:cNvPr>
          <p:cNvCxnSpPr>
            <a:cxnSpLocks/>
          </p:cNvCxnSpPr>
          <p:nvPr/>
        </p:nvCxnSpPr>
        <p:spPr>
          <a:xfrm flipH="1">
            <a:off x="2662435" y="1692791"/>
            <a:ext cx="13575" cy="1359244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4" name="직선 화살표 연결선 493">
            <a:extLst>
              <a:ext uri="{FF2B5EF4-FFF2-40B4-BE49-F238E27FC236}">
                <a16:creationId xmlns:a16="http://schemas.microsoft.com/office/drawing/2014/main" id="{3C20BCC0-8623-421F-BFD8-94788F3D4292}"/>
              </a:ext>
            </a:extLst>
          </p:cNvPr>
          <p:cNvCxnSpPr>
            <a:cxnSpLocks/>
          </p:cNvCxnSpPr>
          <p:nvPr/>
        </p:nvCxnSpPr>
        <p:spPr>
          <a:xfrm flipH="1" flipV="1">
            <a:off x="1486469" y="1792951"/>
            <a:ext cx="1038531" cy="1311135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5" name="직선 화살표 연결선 494">
            <a:extLst>
              <a:ext uri="{FF2B5EF4-FFF2-40B4-BE49-F238E27FC236}">
                <a16:creationId xmlns:a16="http://schemas.microsoft.com/office/drawing/2014/main" id="{A24E059B-D01B-413D-A79D-987627867CB4}"/>
              </a:ext>
            </a:extLst>
          </p:cNvPr>
          <p:cNvCxnSpPr>
            <a:cxnSpLocks/>
          </p:cNvCxnSpPr>
          <p:nvPr/>
        </p:nvCxnSpPr>
        <p:spPr>
          <a:xfrm>
            <a:off x="1335459" y="1877620"/>
            <a:ext cx="1073471" cy="1342341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1" name="직선 화살표 연결선 500">
            <a:extLst>
              <a:ext uri="{FF2B5EF4-FFF2-40B4-BE49-F238E27FC236}">
                <a16:creationId xmlns:a16="http://schemas.microsoft.com/office/drawing/2014/main" id="{00AA4585-761E-4DB0-ACEB-1C37B2F32798}"/>
              </a:ext>
            </a:extLst>
          </p:cNvPr>
          <p:cNvCxnSpPr>
            <a:cxnSpLocks/>
          </p:cNvCxnSpPr>
          <p:nvPr/>
        </p:nvCxnSpPr>
        <p:spPr>
          <a:xfrm flipV="1">
            <a:off x="1554761" y="3897540"/>
            <a:ext cx="1042844" cy="1924669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" name="직선 화살표 연결선 503">
            <a:extLst>
              <a:ext uri="{FF2B5EF4-FFF2-40B4-BE49-F238E27FC236}">
                <a16:creationId xmlns:a16="http://schemas.microsoft.com/office/drawing/2014/main" id="{440AC535-6844-42BB-870B-E439372084B4}"/>
              </a:ext>
            </a:extLst>
          </p:cNvPr>
          <p:cNvCxnSpPr>
            <a:cxnSpLocks/>
          </p:cNvCxnSpPr>
          <p:nvPr/>
        </p:nvCxnSpPr>
        <p:spPr>
          <a:xfrm flipV="1">
            <a:off x="1667330" y="3740816"/>
            <a:ext cx="671491" cy="585919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7" name="직선 화살표 연결선 506">
            <a:extLst>
              <a:ext uri="{FF2B5EF4-FFF2-40B4-BE49-F238E27FC236}">
                <a16:creationId xmlns:a16="http://schemas.microsoft.com/office/drawing/2014/main" id="{0F999E77-3FC0-414F-AD37-6848DEB19DA7}"/>
              </a:ext>
            </a:extLst>
          </p:cNvPr>
          <p:cNvCxnSpPr>
            <a:cxnSpLocks/>
          </p:cNvCxnSpPr>
          <p:nvPr/>
        </p:nvCxnSpPr>
        <p:spPr>
          <a:xfrm>
            <a:off x="2976835" y="3937279"/>
            <a:ext cx="908620" cy="1376044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0" name="직선 화살표 연결선 519">
            <a:extLst>
              <a:ext uri="{FF2B5EF4-FFF2-40B4-BE49-F238E27FC236}">
                <a16:creationId xmlns:a16="http://schemas.microsoft.com/office/drawing/2014/main" id="{7AEF20A4-12EB-4081-B0B3-D6FCC10274EF}"/>
              </a:ext>
            </a:extLst>
          </p:cNvPr>
          <p:cNvCxnSpPr>
            <a:cxnSpLocks/>
          </p:cNvCxnSpPr>
          <p:nvPr/>
        </p:nvCxnSpPr>
        <p:spPr>
          <a:xfrm flipH="1" flipV="1">
            <a:off x="3028034" y="3854473"/>
            <a:ext cx="938015" cy="1415312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3" name="직선 화살표 연결선 562">
            <a:extLst>
              <a:ext uri="{FF2B5EF4-FFF2-40B4-BE49-F238E27FC236}">
                <a16:creationId xmlns:a16="http://schemas.microsoft.com/office/drawing/2014/main" id="{1BC41FA5-77D7-41A9-B733-953A110BED76}"/>
              </a:ext>
            </a:extLst>
          </p:cNvPr>
          <p:cNvCxnSpPr>
            <a:cxnSpLocks/>
            <a:stCxn id="249" idx="1"/>
            <a:endCxn id="17" idx="5"/>
          </p:cNvCxnSpPr>
          <p:nvPr/>
        </p:nvCxnSpPr>
        <p:spPr>
          <a:xfrm flipH="1" flipV="1">
            <a:off x="8530033" y="2319167"/>
            <a:ext cx="474541" cy="919246"/>
          </a:xfrm>
          <a:prstGeom prst="straightConnector1">
            <a:avLst/>
          </a:prstGeom>
          <a:ln w="28575">
            <a:solidFill>
              <a:srgbClr val="C8C8C8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8" name="직선 화살표 연결선 567">
            <a:extLst>
              <a:ext uri="{FF2B5EF4-FFF2-40B4-BE49-F238E27FC236}">
                <a16:creationId xmlns:a16="http://schemas.microsoft.com/office/drawing/2014/main" id="{6BC426DF-3308-40DE-AF1B-52C3865A68F2}"/>
              </a:ext>
            </a:extLst>
          </p:cNvPr>
          <p:cNvCxnSpPr>
            <a:cxnSpLocks/>
            <a:stCxn id="249" idx="3"/>
            <a:endCxn id="19" idx="7"/>
          </p:cNvCxnSpPr>
          <p:nvPr/>
        </p:nvCxnSpPr>
        <p:spPr>
          <a:xfrm flipH="1">
            <a:off x="8525129" y="3769017"/>
            <a:ext cx="479445" cy="218342"/>
          </a:xfrm>
          <a:prstGeom prst="straightConnector1">
            <a:avLst/>
          </a:prstGeom>
          <a:ln w="28575">
            <a:solidFill>
              <a:srgbClr val="C8C8C8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7" name="직선 화살표 연결선 626">
            <a:extLst>
              <a:ext uri="{FF2B5EF4-FFF2-40B4-BE49-F238E27FC236}">
                <a16:creationId xmlns:a16="http://schemas.microsoft.com/office/drawing/2014/main" id="{222E9994-1473-4C75-AD1D-C47EB5CDA36E}"/>
              </a:ext>
            </a:extLst>
          </p:cNvPr>
          <p:cNvCxnSpPr>
            <a:cxnSpLocks/>
            <a:stCxn id="466" idx="7"/>
            <a:endCxn id="8" idx="2"/>
          </p:cNvCxnSpPr>
          <p:nvPr/>
        </p:nvCxnSpPr>
        <p:spPr>
          <a:xfrm flipV="1">
            <a:off x="3163252" y="2728890"/>
            <a:ext cx="393659" cy="485086"/>
          </a:xfrm>
          <a:prstGeom prst="straightConnector1">
            <a:avLst/>
          </a:prstGeom>
          <a:ln w="28575">
            <a:solidFill>
              <a:srgbClr val="C8C8C8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0" name="직선 화살표 연결선 629">
            <a:extLst>
              <a:ext uri="{FF2B5EF4-FFF2-40B4-BE49-F238E27FC236}">
                <a16:creationId xmlns:a16="http://schemas.microsoft.com/office/drawing/2014/main" id="{E994CF8F-32F2-48B8-AFA9-0C4E7C58A08B}"/>
              </a:ext>
            </a:extLst>
          </p:cNvPr>
          <p:cNvCxnSpPr>
            <a:cxnSpLocks/>
            <a:stCxn id="466" idx="5"/>
            <a:endCxn id="329" idx="2"/>
          </p:cNvCxnSpPr>
          <p:nvPr/>
        </p:nvCxnSpPr>
        <p:spPr>
          <a:xfrm>
            <a:off x="3163252" y="3744580"/>
            <a:ext cx="388378" cy="559419"/>
          </a:xfrm>
          <a:prstGeom prst="straightConnector1">
            <a:avLst/>
          </a:prstGeom>
          <a:ln w="28575">
            <a:solidFill>
              <a:srgbClr val="C8C8C8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9" name="타원 638">
            <a:extLst>
              <a:ext uri="{FF2B5EF4-FFF2-40B4-BE49-F238E27FC236}">
                <a16:creationId xmlns:a16="http://schemas.microsoft.com/office/drawing/2014/main" id="{96C0DF33-1BFC-4F31-895C-E09D1531B610}"/>
              </a:ext>
            </a:extLst>
          </p:cNvPr>
          <p:cNvSpPr/>
          <p:nvPr/>
        </p:nvSpPr>
        <p:spPr>
          <a:xfrm>
            <a:off x="5443071" y="4795772"/>
            <a:ext cx="1498513" cy="75038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WALLSLIDE</a:t>
            </a:r>
            <a:endParaRPr lang="ko-KR" altLang="en-US" sz="1000" dirty="0"/>
          </a:p>
        </p:txBody>
      </p:sp>
      <p:cxnSp>
        <p:nvCxnSpPr>
          <p:cNvPr id="644" name="직선 화살표 연결선 643">
            <a:extLst>
              <a:ext uri="{FF2B5EF4-FFF2-40B4-BE49-F238E27FC236}">
                <a16:creationId xmlns:a16="http://schemas.microsoft.com/office/drawing/2014/main" id="{93C26450-6196-44DA-950A-AB7B7B9BFE49}"/>
              </a:ext>
            </a:extLst>
          </p:cNvPr>
          <p:cNvCxnSpPr>
            <a:cxnSpLocks/>
            <a:stCxn id="639" idx="7"/>
            <a:endCxn id="19" idx="3"/>
          </p:cNvCxnSpPr>
          <p:nvPr/>
        </p:nvCxnSpPr>
        <p:spPr>
          <a:xfrm flipV="1">
            <a:off x="6722132" y="4517963"/>
            <a:ext cx="743388" cy="387701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2" name="타원 651">
            <a:extLst>
              <a:ext uri="{FF2B5EF4-FFF2-40B4-BE49-F238E27FC236}">
                <a16:creationId xmlns:a16="http://schemas.microsoft.com/office/drawing/2014/main" id="{659E0EE0-94CC-4F82-A4A3-1AB46861984B}"/>
              </a:ext>
            </a:extLst>
          </p:cNvPr>
          <p:cNvSpPr/>
          <p:nvPr/>
        </p:nvSpPr>
        <p:spPr>
          <a:xfrm>
            <a:off x="7260757" y="5714077"/>
            <a:ext cx="1498513" cy="75038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WALLJUMP</a:t>
            </a:r>
          </a:p>
          <a:p>
            <a:pPr algn="ctr"/>
            <a:r>
              <a:rPr lang="en-US" altLang="ko-KR" sz="1000" dirty="0"/>
              <a:t>_RISE</a:t>
            </a:r>
            <a:endParaRPr lang="ko-KR" altLang="en-US" sz="1000" dirty="0"/>
          </a:p>
        </p:txBody>
      </p:sp>
      <p:cxnSp>
        <p:nvCxnSpPr>
          <p:cNvPr id="656" name="직선 화살표 연결선 655">
            <a:extLst>
              <a:ext uri="{FF2B5EF4-FFF2-40B4-BE49-F238E27FC236}">
                <a16:creationId xmlns:a16="http://schemas.microsoft.com/office/drawing/2014/main" id="{5390F36C-77A1-4C4D-86E3-9E554CCBF5A3}"/>
              </a:ext>
            </a:extLst>
          </p:cNvPr>
          <p:cNvCxnSpPr>
            <a:cxnSpLocks/>
            <a:stCxn id="639" idx="4"/>
            <a:endCxn id="652" idx="2"/>
          </p:cNvCxnSpPr>
          <p:nvPr/>
        </p:nvCxnSpPr>
        <p:spPr>
          <a:xfrm>
            <a:off x="6192328" y="5546160"/>
            <a:ext cx="1068429" cy="543111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2" name="직선 화살표 연결선 711">
            <a:extLst>
              <a:ext uri="{FF2B5EF4-FFF2-40B4-BE49-F238E27FC236}">
                <a16:creationId xmlns:a16="http://schemas.microsoft.com/office/drawing/2014/main" id="{9B6B6089-1E40-422E-8987-65F96FAC4124}"/>
              </a:ext>
            </a:extLst>
          </p:cNvPr>
          <p:cNvCxnSpPr>
            <a:cxnSpLocks/>
            <a:stCxn id="652" idx="6"/>
            <a:endCxn id="19" idx="6"/>
          </p:cNvCxnSpPr>
          <p:nvPr/>
        </p:nvCxnSpPr>
        <p:spPr>
          <a:xfrm flipH="1" flipV="1">
            <a:off x="8744581" y="4252661"/>
            <a:ext cx="14689" cy="1836610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5" name="직선 화살표 연결선 714">
            <a:extLst>
              <a:ext uri="{FF2B5EF4-FFF2-40B4-BE49-F238E27FC236}">
                <a16:creationId xmlns:a16="http://schemas.microsoft.com/office/drawing/2014/main" id="{F8FDDC3F-9922-4AE5-B803-D4F9DF82EF8B}"/>
              </a:ext>
            </a:extLst>
          </p:cNvPr>
          <p:cNvCxnSpPr>
            <a:cxnSpLocks/>
          </p:cNvCxnSpPr>
          <p:nvPr/>
        </p:nvCxnSpPr>
        <p:spPr>
          <a:xfrm>
            <a:off x="4247358" y="3207636"/>
            <a:ext cx="0" cy="646836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6" name="직선 화살표 연결선 715">
            <a:extLst>
              <a:ext uri="{FF2B5EF4-FFF2-40B4-BE49-F238E27FC236}">
                <a16:creationId xmlns:a16="http://schemas.microsoft.com/office/drawing/2014/main" id="{26815FD5-193C-4AE7-972C-FEE65168222A}"/>
              </a:ext>
            </a:extLst>
          </p:cNvPr>
          <p:cNvCxnSpPr>
            <a:cxnSpLocks/>
          </p:cNvCxnSpPr>
          <p:nvPr/>
        </p:nvCxnSpPr>
        <p:spPr>
          <a:xfrm flipV="1">
            <a:off x="4351622" y="3171730"/>
            <a:ext cx="0" cy="668458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5" name="사각형: 둥근 모서리 724">
            <a:extLst>
              <a:ext uri="{FF2B5EF4-FFF2-40B4-BE49-F238E27FC236}">
                <a16:creationId xmlns:a16="http://schemas.microsoft.com/office/drawing/2014/main" id="{BFDD5614-9A6E-44B3-87ED-48943A714A4C}"/>
              </a:ext>
            </a:extLst>
          </p:cNvPr>
          <p:cNvSpPr/>
          <p:nvPr/>
        </p:nvSpPr>
        <p:spPr>
          <a:xfrm>
            <a:off x="9646760" y="-8565"/>
            <a:ext cx="1273456" cy="356786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 이동</a:t>
            </a:r>
            <a:endParaRPr lang="en-US" altLang="ko-KR" sz="1400" dirty="0"/>
          </a:p>
          <a:p>
            <a:pPr algn="ctr"/>
            <a:r>
              <a:rPr lang="ko-KR" altLang="en-US" sz="1400" dirty="0"/>
              <a:t>애니메이션</a:t>
            </a:r>
          </a:p>
        </p:txBody>
      </p:sp>
      <p:sp>
        <p:nvSpPr>
          <p:cNvPr id="726" name="사각형: 둥근 모서리 725">
            <a:extLst>
              <a:ext uri="{FF2B5EF4-FFF2-40B4-BE49-F238E27FC236}">
                <a16:creationId xmlns:a16="http://schemas.microsoft.com/office/drawing/2014/main" id="{CBE6E8B6-DC86-4CCC-B8EB-9F80F9146BA0}"/>
              </a:ext>
            </a:extLst>
          </p:cNvPr>
          <p:cNvSpPr/>
          <p:nvPr/>
        </p:nvSpPr>
        <p:spPr>
          <a:xfrm>
            <a:off x="10906154" y="359119"/>
            <a:ext cx="1273456" cy="413878"/>
          </a:xfrm>
          <a:prstGeom prst="roundRect">
            <a:avLst/>
          </a:prstGeom>
          <a:solidFill>
            <a:srgbClr val="FF7C80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공격</a:t>
            </a:r>
            <a:endParaRPr lang="en-US" altLang="ko-KR" sz="1400" dirty="0"/>
          </a:p>
          <a:p>
            <a:pPr algn="ctr"/>
            <a:r>
              <a:rPr lang="ko-KR" altLang="en-US" sz="1400" dirty="0"/>
              <a:t>애니메이션</a:t>
            </a:r>
          </a:p>
        </p:txBody>
      </p:sp>
      <p:sp>
        <p:nvSpPr>
          <p:cNvPr id="730" name="타원 729">
            <a:extLst>
              <a:ext uri="{FF2B5EF4-FFF2-40B4-BE49-F238E27FC236}">
                <a16:creationId xmlns:a16="http://schemas.microsoft.com/office/drawing/2014/main" id="{23A4B4B1-9E16-4870-A6DB-3B0B600F5074}"/>
              </a:ext>
            </a:extLst>
          </p:cNvPr>
          <p:cNvSpPr/>
          <p:nvPr/>
        </p:nvSpPr>
        <p:spPr>
          <a:xfrm>
            <a:off x="3684177" y="5269785"/>
            <a:ext cx="1498513" cy="75038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DASH</a:t>
            </a:r>
          </a:p>
          <a:p>
            <a:pPr algn="ctr"/>
            <a:r>
              <a:rPr lang="en-US" altLang="ko-KR" sz="1000" dirty="0"/>
              <a:t>_FRONT</a:t>
            </a:r>
          </a:p>
          <a:p>
            <a:pPr algn="ctr"/>
            <a:r>
              <a:rPr lang="en-US" altLang="ko-KR" sz="1000" dirty="0"/>
              <a:t>_[TYPE]</a:t>
            </a:r>
            <a:endParaRPr lang="ko-KR" altLang="en-US" sz="1000" dirty="0"/>
          </a:p>
        </p:txBody>
      </p: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6F404B8B-A1E4-4294-BFF9-A959D08BA8D0}"/>
              </a:ext>
            </a:extLst>
          </p:cNvPr>
          <p:cNvCxnSpPr>
            <a:cxnSpLocks/>
            <a:endCxn id="249" idx="0"/>
          </p:cNvCxnSpPr>
          <p:nvPr/>
        </p:nvCxnSpPr>
        <p:spPr>
          <a:xfrm>
            <a:off x="3429222" y="1040822"/>
            <a:ext cx="5926132" cy="2087699"/>
          </a:xfrm>
          <a:prstGeom prst="bentConnector2">
            <a:avLst/>
          </a:prstGeom>
          <a:ln w="28575">
            <a:solidFill>
              <a:srgbClr val="F4B18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연결선: 꺾임 90">
            <a:extLst>
              <a:ext uri="{FF2B5EF4-FFF2-40B4-BE49-F238E27FC236}">
                <a16:creationId xmlns:a16="http://schemas.microsoft.com/office/drawing/2014/main" id="{AF381A3C-8AD8-46AB-885F-C63FC3BC83E3}"/>
              </a:ext>
            </a:extLst>
          </p:cNvPr>
          <p:cNvCxnSpPr>
            <a:cxnSpLocks/>
          </p:cNvCxnSpPr>
          <p:nvPr/>
        </p:nvCxnSpPr>
        <p:spPr>
          <a:xfrm rot="10800000">
            <a:off x="3486050" y="1161667"/>
            <a:ext cx="5708936" cy="1921087"/>
          </a:xfrm>
          <a:prstGeom prst="bentConnector3">
            <a:avLst>
              <a:gd name="adj1" fmla="val -187"/>
            </a:avLst>
          </a:prstGeom>
          <a:ln w="28575">
            <a:solidFill>
              <a:srgbClr val="F4B18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28827C3-54CD-4835-AE53-DA0E035D6DEC}"/>
              </a:ext>
            </a:extLst>
          </p:cNvPr>
          <p:cNvSpPr txBox="1"/>
          <p:nvPr/>
        </p:nvSpPr>
        <p:spPr>
          <a:xfrm>
            <a:off x="9444735" y="5347441"/>
            <a:ext cx="843378" cy="215444"/>
          </a:xfrm>
          <a:prstGeom prst="rect">
            <a:avLst/>
          </a:prstGeom>
          <a:solidFill>
            <a:srgbClr val="F8CBAD">
              <a:alpha val="25882"/>
            </a:srgb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800"/>
            </a:lvl1pPr>
          </a:lstStyle>
          <a:p>
            <a:r>
              <a:rPr lang="en-US" altLang="ko-KR" dirty="0"/>
              <a:t>Dash pressed</a:t>
            </a:r>
            <a:endParaRPr lang="ko-KR" altLang="en-US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505EE97-5D05-4358-84B1-228AEA7D3A5D}"/>
              </a:ext>
            </a:extLst>
          </p:cNvPr>
          <p:cNvSpPr txBox="1"/>
          <p:nvPr/>
        </p:nvSpPr>
        <p:spPr>
          <a:xfrm>
            <a:off x="5234376" y="5781056"/>
            <a:ext cx="698742" cy="214794"/>
          </a:xfrm>
          <a:prstGeom prst="rect">
            <a:avLst/>
          </a:prstGeom>
          <a:solidFill>
            <a:srgbClr val="F8CBAD">
              <a:alpha val="25882"/>
            </a:srgb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800"/>
            </a:lvl1pPr>
          </a:lstStyle>
          <a:p>
            <a:r>
              <a:rPr lang="en-US" altLang="ko-KR" dirty="0"/>
              <a:t>Dash done</a:t>
            </a:r>
            <a:endParaRPr lang="ko-KR" alt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97A1EAC-3E07-4141-B6E9-FCCDC4D68B91}"/>
              </a:ext>
            </a:extLst>
          </p:cNvPr>
          <p:cNvSpPr txBox="1"/>
          <p:nvPr/>
        </p:nvSpPr>
        <p:spPr>
          <a:xfrm>
            <a:off x="3088659" y="4840840"/>
            <a:ext cx="560991" cy="338554"/>
          </a:xfrm>
          <a:prstGeom prst="rect">
            <a:avLst/>
          </a:prstGeom>
          <a:solidFill>
            <a:srgbClr val="F8CBAD">
              <a:alpha val="25882"/>
            </a:srgb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800"/>
            </a:lvl1pPr>
          </a:lstStyle>
          <a:p>
            <a:r>
              <a:rPr lang="en-US" altLang="ko-KR" dirty="0"/>
              <a:t>Dash</a:t>
            </a:r>
          </a:p>
          <a:p>
            <a:r>
              <a:rPr lang="en-US" altLang="ko-KR" dirty="0"/>
              <a:t>pressed</a:t>
            </a:r>
            <a:endParaRPr lang="ko-KR" altLang="en-US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175236F-345D-458D-B34D-BB8AECCEDADC}"/>
              </a:ext>
            </a:extLst>
          </p:cNvPr>
          <p:cNvSpPr txBox="1"/>
          <p:nvPr/>
        </p:nvSpPr>
        <p:spPr>
          <a:xfrm>
            <a:off x="3759939" y="4809597"/>
            <a:ext cx="700960" cy="215444"/>
          </a:xfrm>
          <a:prstGeom prst="rect">
            <a:avLst/>
          </a:prstGeom>
          <a:solidFill>
            <a:srgbClr val="F8CBAD">
              <a:alpha val="25882"/>
            </a:srgb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800"/>
            </a:lvl1pPr>
          </a:lstStyle>
          <a:p>
            <a:r>
              <a:rPr lang="en-US" altLang="ko-KR" dirty="0"/>
              <a:t>Dash done</a:t>
            </a:r>
            <a:endParaRPr lang="ko-KR" altLang="en-US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8CE26E2-DCB8-4E6A-9B4C-367D23CEA1EF}"/>
              </a:ext>
            </a:extLst>
          </p:cNvPr>
          <p:cNvSpPr txBox="1"/>
          <p:nvPr/>
        </p:nvSpPr>
        <p:spPr>
          <a:xfrm>
            <a:off x="10476462" y="4259406"/>
            <a:ext cx="992155" cy="338554"/>
          </a:xfrm>
          <a:prstGeom prst="rect">
            <a:avLst/>
          </a:prstGeom>
          <a:solidFill>
            <a:srgbClr val="F8CBAD">
              <a:alpha val="25882"/>
            </a:srgb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800"/>
            </a:lvl1pPr>
          </a:lstStyle>
          <a:p>
            <a:r>
              <a:rPr lang="en-US" altLang="ko-KR"/>
              <a:t>Down pressed</a:t>
            </a:r>
            <a:endParaRPr lang="en-US" altLang="ko-KR" dirty="0"/>
          </a:p>
          <a:p>
            <a:r>
              <a:rPr lang="en-US" altLang="ko-KR" dirty="0"/>
              <a:t>&amp;Attack  pressed</a:t>
            </a:r>
            <a:endParaRPr lang="ko-KR" altLang="en-US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C06A65C-B690-43A2-A441-C3E6FA5DF4AD}"/>
              </a:ext>
            </a:extLst>
          </p:cNvPr>
          <p:cNvSpPr txBox="1"/>
          <p:nvPr/>
        </p:nvSpPr>
        <p:spPr>
          <a:xfrm>
            <a:off x="10061382" y="4701918"/>
            <a:ext cx="497892" cy="338554"/>
          </a:xfrm>
          <a:prstGeom prst="rect">
            <a:avLst/>
          </a:prstGeom>
          <a:solidFill>
            <a:srgbClr val="F8CBAD">
              <a:alpha val="25882"/>
            </a:srgb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800"/>
            </a:lvl1pPr>
          </a:lstStyle>
          <a:p>
            <a:r>
              <a:rPr lang="en-US" altLang="ko-KR"/>
              <a:t>Attack don</a:t>
            </a:r>
            <a:r>
              <a:rPr lang="en-US" altLang="ko-KR" dirty="0"/>
              <a:t>e</a:t>
            </a:r>
            <a:endParaRPr lang="ko-KR" altLang="en-US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A4BEF3E1-A735-49B3-84AD-2DA9864D0213}"/>
              </a:ext>
            </a:extLst>
          </p:cNvPr>
          <p:cNvSpPr txBox="1"/>
          <p:nvPr/>
        </p:nvSpPr>
        <p:spPr>
          <a:xfrm>
            <a:off x="9862196" y="3070617"/>
            <a:ext cx="992155" cy="338554"/>
          </a:xfrm>
          <a:prstGeom prst="rect">
            <a:avLst/>
          </a:prstGeom>
          <a:solidFill>
            <a:srgbClr val="F8CBAD">
              <a:alpha val="25882"/>
            </a:srgb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50"/>
            </a:lvl1pPr>
          </a:lstStyle>
          <a:p>
            <a:pPr algn="ctr"/>
            <a:r>
              <a:rPr lang="en-US" altLang="ko-KR" sz="800" dirty="0"/>
              <a:t>Up pressed</a:t>
            </a:r>
          </a:p>
          <a:p>
            <a:pPr algn="ctr"/>
            <a:r>
              <a:rPr lang="en-US" altLang="ko-KR" sz="800" dirty="0"/>
              <a:t>&amp;Attack  pressed</a:t>
            </a:r>
            <a:endParaRPr lang="ko-KR" altLang="en-US" sz="8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0FC7AEE-FEC3-4268-9587-6C2D6BD849A8}"/>
              </a:ext>
            </a:extLst>
          </p:cNvPr>
          <p:cNvSpPr txBox="1"/>
          <p:nvPr/>
        </p:nvSpPr>
        <p:spPr>
          <a:xfrm>
            <a:off x="10017346" y="3581672"/>
            <a:ext cx="497892" cy="338554"/>
          </a:xfrm>
          <a:prstGeom prst="rect">
            <a:avLst/>
          </a:prstGeom>
          <a:solidFill>
            <a:srgbClr val="F8CBAD">
              <a:alpha val="25882"/>
            </a:srgb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800"/>
            </a:lvl1pPr>
          </a:lstStyle>
          <a:p>
            <a:r>
              <a:rPr lang="en-US" altLang="ko-KR" dirty="0"/>
              <a:t>Attack done</a:t>
            </a:r>
            <a:endParaRPr lang="ko-KR" altLang="en-US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455D5DE4-D56F-41A9-8414-9EED4DCA33BC}"/>
              </a:ext>
            </a:extLst>
          </p:cNvPr>
          <p:cNvSpPr txBox="1"/>
          <p:nvPr/>
        </p:nvSpPr>
        <p:spPr>
          <a:xfrm>
            <a:off x="9473987" y="1745114"/>
            <a:ext cx="647877" cy="338554"/>
          </a:xfrm>
          <a:prstGeom prst="rect">
            <a:avLst/>
          </a:prstGeom>
          <a:solidFill>
            <a:srgbClr val="F8CBAD">
              <a:alpha val="25882"/>
            </a:srgb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50"/>
            </a:lvl1pPr>
          </a:lstStyle>
          <a:p>
            <a:pPr algn="ctr"/>
            <a:r>
              <a:rPr lang="en-US" altLang="ko-KR" sz="800" dirty="0"/>
              <a:t>Attack  pressed</a:t>
            </a:r>
            <a:endParaRPr lang="ko-KR" altLang="en-US" sz="800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8221DD5C-CF08-4E22-8D4A-ED796C9E0361}"/>
              </a:ext>
            </a:extLst>
          </p:cNvPr>
          <p:cNvSpPr txBox="1"/>
          <p:nvPr/>
        </p:nvSpPr>
        <p:spPr>
          <a:xfrm>
            <a:off x="10034334" y="2160914"/>
            <a:ext cx="647877" cy="338554"/>
          </a:xfrm>
          <a:prstGeom prst="rect">
            <a:avLst/>
          </a:prstGeom>
          <a:solidFill>
            <a:srgbClr val="F8CBAD">
              <a:alpha val="25882"/>
            </a:srgb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50"/>
            </a:lvl1pPr>
          </a:lstStyle>
          <a:p>
            <a:pPr algn="ctr"/>
            <a:r>
              <a:rPr lang="en-US" altLang="ko-KR" sz="800" dirty="0"/>
              <a:t>Attack  Done</a:t>
            </a:r>
            <a:endParaRPr lang="ko-KR" altLang="en-US" sz="800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F71D2EEA-DB2D-4857-894D-B69F54605007}"/>
              </a:ext>
            </a:extLst>
          </p:cNvPr>
          <p:cNvSpPr txBox="1"/>
          <p:nvPr/>
        </p:nvSpPr>
        <p:spPr>
          <a:xfrm>
            <a:off x="8702666" y="1263394"/>
            <a:ext cx="567368" cy="461665"/>
          </a:xfrm>
          <a:prstGeom prst="rect">
            <a:avLst/>
          </a:prstGeom>
          <a:solidFill>
            <a:srgbClr val="F8CBAD">
              <a:alpha val="25882"/>
            </a:srgb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50"/>
            </a:lvl1pPr>
          </a:lstStyle>
          <a:p>
            <a:pPr algn="ctr"/>
            <a:r>
              <a:rPr lang="en-US" altLang="ko-KR" sz="800" dirty="0"/>
              <a:t>Special</a:t>
            </a:r>
          </a:p>
          <a:p>
            <a:pPr algn="ctr"/>
            <a:r>
              <a:rPr lang="en-US" altLang="ko-KR" sz="800" dirty="0"/>
              <a:t>Attack  pressed</a:t>
            </a:r>
            <a:endParaRPr lang="ko-KR" altLang="en-US" sz="800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9BC2B8EC-BEA4-4842-9F90-062A5C2366C2}"/>
              </a:ext>
            </a:extLst>
          </p:cNvPr>
          <p:cNvSpPr txBox="1"/>
          <p:nvPr/>
        </p:nvSpPr>
        <p:spPr>
          <a:xfrm>
            <a:off x="3481797" y="798675"/>
            <a:ext cx="819089" cy="338554"/>
          </a:xfrm>
          <a:prstGeom prst="rect">
            <a:avLst/>
          </a:prstGeom>
          <a:solidFill>
            <a:srgbClr val="F8CBAD">
              <a:alpha val="25882"/>
            </a:srgb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50"/>
            </a:lvl1pPr>
          </a:lstStyle>
          <a:p>
            <a:pPr algn="ctr"/>
            <a:r>
              <a:rPr lang="en-US" altLang="ko-KR" sz="800" dirty="0"/>
              <a:t>Special</a:t>
            </a:r>
          </a:p>
          <a:p>
            <a:pPr algn="ctr"/>
            <a:r>
              <a:rPr lang="en-US" altLang="ko-KR" sz="800" dirty="0"/>
              <a:t>Attack  Done</a:t>
            </a:r>
            <a:endParaRPr lang="ko-KR" altLang="en-US" sz="8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89DD25E6-6BBC-41CE-94BE-70D9D0095F10}"/>
              </a:ext>
            </a:extLst>
          </p:cNvPr>
          <p:cNvSpPr txBox="1"/>
          <p:nvPr/>
        </p:nvSpPr>
        <p:spPr>
          <a:xfrm>
            <a:off x="4869051" y="2566871"/>
            <a:ext cx="567367" cy="338554"/>
          </a:xfrm>
          <a:prstGeom prst="rect">
            <a:avLst/>
          </a:prstGeom>
          <a:solidFill>
            <a:srgbClr val="F8CBAD">
              <a:alpha val="25882"/>
            </a:srgb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50"/>
            </a:lvl1pPr>
          </a:lstStyle>
          <a:p>
            <a:pPr algn="ctr"/>
            <a:r>
              <a:rPr lang="en-US" altLang="ko-KR" sz="800" dirty="0"/>
              <a:t>Jump</a:t>
            </a:r>
          </a:p>
          <a:p>
            <a:pPr algn="ctr"/>
            <a:r>
              <a:rPr lang="en-US" altLang="ko-KR" sz="800" dirty="0"/>
              <a:t>Pressed</a:t>
            </a:r>
            <a:endParaRPr lang="ko-KR" altLang="en-US" sz="8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BA05B499-9530-4571-81DE-191A1A820B63}"/>
              </a:ext>
            </a:extLst>
          </p:cNvPr>
          <p:cNvSpPr txBox="1"/>
          <p:nvPr/>
        </p:nvSpPr>
        <p:spPr>
          <a:xfrm>
            <a:off x="4317835" y="2083876"/>
            <a:ext cx="567367" cy="461665"/>
          </a:xfrm>
          <a:prstGeom prst="rect">
            <a:avLst/>
          </a:prstGeom>
          <a:solidFill>
            <a:srgbClr val="F8CBAD">
              <a:alpha val="25882"/>
            </a:srgb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50"/>
            </a:lvl1pPr>
          </a:lstStyle>
          <a:p>
            <a:pPr algn="ctr"/>
            <a:r>
              <a:rPr lang="en-US" altLang="ko-KR" sz="800" dirty="0"/>
              <a:t>Down</a:t>
            </a:r>
          </a:p>
          <a:p>
            <a:pPr algn="ctr"/>
            <a:r>
              <a:rPr lang="en-US" altLang="ko-KR" sz="800" dirty="0"/>
              <a:t>Pressed</a:t>
            </a:r>
          </a:p>
          <a:p>
            <a:pPr algn="ctr"/>
            <a:r>
              <a:rPr lang="en-US" altLang="ko-KR" sz="800" dirty="0"/>
              <a:t>Over 1s </a:t>
            </a:r>
            <a:endParaRPr lang="ko-KR" altLang="en-US" sz="8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FCABABF-D5EC-4BCB-ABD7-BD89E7AE19D8}"/>
              </a:ext>
            </a:extLst>
          </p:cNvPr>
          <p:cNvSpPr txBox="1"/>
          <p:nvPr/>
        </p:nvSpPr>
        <p:spPr>
          <a:xfrm>
            <a:off x="3714370" y="2013619"/>
            <a:ext cx="567367" cy="338554"/>
          </a:xfrm>
          <a:prstGeom prst="rect">
            <a:avLst/>
          </a:prstGeom>
          <a:solidFill>
            <a:srgbClr val="F8CBAD">
              <a:alpha val="25882"/>
            </a:srgb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50"/>
            </a:lvl1pPr>
          </a:lstStyle>
          <a:p>
            <a:pPr algn="ctr"/>
            <a:r>
              <a:rPr lang="en-US" altLang="ko-KR" sz="800" dirty="0"/>
              <a:t>Down</a:t>
            </a:r>
          </a:p>
          <a:p>
            <a:pPr algn="ctr"/>
            <a:r>
              <a:rPr lang="en-US" altLang="ko-KR" sz="800" dirty="0"/>
              <a:t>released</a:t>
            </a:r>
            <a:endParaRPr lang="ko-KR" altLang="en-US" sz="8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69909143-C809-45FD-8EF7-F02DF9BFB9F1}"/>
              </a:ext>
            </a:extLst>
          </p:cNvPr>
          <p:cNvSpPr txBox="1"/>
          <p:nvPr/>
        </p:nvSpPr>
        <p:spPr>
          <a:xfrm>
            <a:off x="6696800" y="2257201"/>
            <a:ext cx="697231" cy="338554"/>
          </a:xfrm>
          <a:prstGeom prst="rect">
            <a:avLst/>
          </a:prstGeom>
          <a:solidFill>
            <a:srgbClr val="F8CBAD">
              <a:alpha val="25882"/>
            </a:srgb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50"/>
            </a:lvl1pPr>
          </a:lstStyle>
          <a:p>
            <a:pPr algn="ctr"/>
            <a:r>
              <a:rPr lang="en-US" altLang="ko-KR" sz="800" dirty="0"/>
              <a:t>Animation</a:t>
            </a:r>
          </a:p>
          <a:p>
            <a:pPr algn="ctr"/>
            <a:r>
              <a:rPr lang="en-US" altLang="ko-KR" sz="800" dirty="0"/>
              <a:t>Done</a:t>
            </a:r>
            <a:endParaRPr lang="ko-KR" altLang="en-US" sz="8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898AFAAB-1C21-4E92-B575-BB6EFB7B35AD}"/>
              </a:ext>
            </a:extLst>
          </p:cNvPr>
          <p:cNvSpPr txBox="1"/>
          <p:nvPr/>
        </p:nvSpPr>
        <p:spPr>
          <a:xfrm>
            <a:off x="7556931" y="2280362"/>
            <a:ext cx="858179" cy="630942"/>
          </a:xfrm>
          <a:prstGeom prst="rect">
            <a:avLst/>
          </a:prstGeom>
          <a:solidFill>
            <a:srgbClr val="F8CBAD">
              <a:alpha val="25882"/>
            </a:srgb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50"/>
            </a:lvl1pPr>
          </a:lstStyle>
          <a:p>
            <a:pPr algn="ctr"/>
            <a:r>
              <a:rPr lang="en-US" altLang="ko-KR" sz="700" dirty="0"/>
              <a:t>(Jump</a:t>
            </a:r>
          </a:p>
          <a:p>
            <a:pPr algn="ctr"/>
            <a:r>
              <a:rPr lang="en-US" altLang="ko-KR" sz="700" dirty="0"/>
              <a:t>Released)</a:t>
            </a:r>
          </a:p>
          <a:p>
            <a:pPr algn="ctr"/>
            <a:r>
              <a:rPr lang="en-US" altLang="ko-KR" sz="700" dirty="0"/>
              <a:t>or</a:t>
            </a:r>
          </a:p>
          <a:p>
            <a:pPr algn="ctr"/>
            <a:r>
              <a:rPr lang="en-US" altLang="ko-KR" sz="700" dirty="0"/>
              <a:t>( jump </a:t>
            </a:r>
            <a:r>
              <a:rPr lang="en-US" altLang="ko-KR" sz="700" dirty="0" err="1"/>
              <a:t>hight</a:t>
            </a:r>
            <a:r>
              <a:rPr lang="en-US" altLang="ko-KR" sz="700" dirty="0"/>
              <a:t> &gt;= max jump </a:t>
            </a:r>
            <a:r>
              <a:rPr lang="en-US" altLang="ko-KR" sz="700" dirty="0" err="1"/>
              <a:t>hight</a:t>
            </a:r>
            <a:r>
              <a:rPr lang="en-US" altLang="ko-KR" sz="700" dirty="0"/>
              <a:t> )</a:t>
            </a:r>
            <a:endParaRPr lang="ko-KR" altLang="en-US" sz="7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5D218C6D-05C8-4A34-94DA-13957A1A07B4}"/>
              </a:ext>
            </a:extLst>
          </p:cNvPr>
          <p:cNvSpPr txBox="1"/>
          <p:nvPr/>
        </p:nvSpPr>
        <p:spPr>
          <a:xfrm>
            <a:off x="6887796" y="4100178"/>
            <a:ext cx="566810" cy="415498"/>
          </a:xfrm>
          <a:prstGeom prst="rect">
            <a:avLst/>
          </a:prstGeom>
          <a:solidFill>
            <a:srgbClr val="F8CBAD">
              <a:alpha val="25882"/>
            </a:srgb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50"/>
            </a:lvl1pPr>
          </a:lstStyle>
          <a:p>
            <a:pPr algn="ctr"/>
            <a:r>
              <a:rPr lang="en-US" altLang="ko-KR" sz="700" dirty="0"/>
              <a:t>Ground Collision Enter</a:t>
            </a:r>
            <a:endParaRPr lang="ko-KR" altLang="en-US" sz="7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BF7E97CE-E089-4778-AA7C-EF20B2F6CC08}"/>
              </a:ext>
            </a:extLst>
          </p:cNvPr>
          <p:cNvSpPr txBox="1"/>
          <p:nvPr/>
        </p:nvSpPr>
        <p:spPr>
          <a:xfrm>
            <a:off x="1618411" y="1827107"/>
            <a:ext cx="992155" cy="338554"/>
          </a:xfrm>
          <a:prstGeom prst="rect">
            <a:avLst/>
          </a:prstGeom>
          <a:solidFill>
            <a:srgbClr val="F8CBAD">
              <a:alpha val="25882"/>
            </a:srgb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50"/>
            </a:lvl1pPr>
          </a:lstStyle>
          <a:p>
            <a:pPr algn="ctr"/>
            <a:r>
              <a:rPr lang="en-US" altLang="ko-KR" sz="800" dirty="0"/>
              <a:t>Up pressed</a:t>
            </a:r>
          </a:p>
          <a:p>
            <a:pPr algn="ctr"/>
            <a:r>
              <a:rPr lang="en-US" altLang="ko-KR" sz="800" dirty="0"/>
              <a:t>&amp;Attack  pressed</a:t>
            </a:r>
            <a:endParaRPr lang="ko-KR" altLang="en-US" sz="8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5AC35EE9-B1A1-4EED-95DC-86AC397735D9}"/>
              </a:ext>
            </a:extLst>
          </p:cNvPr>
          <p:cNvSpPr txBox="1"/>
          <p:nvPr/>
        </p:nvSpPr>
        <p:spPr>
          <a:xfrm>
            <a:off x="1077153" y="1956138"/>
            <a:ext cx="497892" cy="338554"/>
          </a:xfrm>
          <a:prstGeom prst="rect">
            <a:avLst/>
          </a:prstGeom>
          <a:solidFill>
            <a:srgbClr val="F8CBAD">
              <a:alpha val="25882"/>
            </a:srgb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800"/>
            </a:lvl1pPr>
          </a:lstStyle>
          <a:p>
            <a:r>
              <a:rPr lang="en-US" altLang="ko-KR" dirty="0"/>
              <a:t>Attack done</a:t>
            </a:r>
            <a:endParaRPr lang="ko-KR" altLang="en-US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C126A83-2A3E-4852-B953-17305C44BDC4}"/>
              </a:ext>
            </a:extLst>
          </p:cNvPr>
          <p:cNvSpPr txBox="1"/>
          <p:nvPr/>
        </p:nvSpPr>
        <p:spPr>
          <a:xfrm>
            <a:off x="2766160" y="1833027"/>
            <a:ext cx="567368" cy="461665"/>
          </a:xfrm>
          <a:prstGeom prst="rect">
            <a:avLst/>
          </a:prstGeom>
          <a:solidFill>
            <a:srgbClr val="F8CBAD">
              <a:alpha val="25882"/>
            </a:srgb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50"/>
            </a:lvl1pPr>
          </a:lstStyle>
          <a:p>
            <a:pPr algn="ctr"/>
            <a:r>
              <a:rPr lang="en-US" altLang="ko-KR" sz="800" dirty="0"/>
              <a:t>Special</a:t>
            </a:r>
          </a:p>
          <a:p>
            <a:pPr algn="ctr"/>
            <a:r>
              <a:rPr lang="en-US" altLang="ko-KR" sz="800" dirty="0"/>
              <a:t>Attack  pressed</a:t>
            </a:r>
            <a:endParaRPr lang="ko-KR" altLang="en-US" sz="8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FC82192A-8745-430F-B2BA-6F62D09F9D1E}"/>
              </a:ext>
            </a:extLst>
          </p:cNvPr>
          <p:cNvSpPr txBox="1"/>
          <p:nvPr/>
        </p:nvSpPr>
        <p:spPr>
          <a:xfrm>
            <a:off x="2251168" y="2207170"/>
            <a:ext cx="504196" cy="461665"/>
          </a:xfrm>
          <a:prstGeom prst="rect">
            <a:avLst/>
          </a:prstGeom>
          <a:solidFill>
            <a:srgbClr val="F8CBAD">
              <a:alpha val="25882"/>
            </a:srgb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50"/>
            </a:lvl1pPr>
          </a:lstStyle>
          <a:p>
            <a:pPr algn="ctr"/>
            <a:r>
              <a:rPr lang="en-US" altLang="ko-KR" sz="800" dirty="0"/>
              <a:t>Special</a:t>
            </a:r>
          </a:p>
          <a:p>
            <a:pPr algn="ctr"/>
            <a:r>
              <a:rPr lang="en-US" altLang="ko-KR" sz="800" dirty="0"/>
              <a:t>Attack  Done</a:t>
            </a:r>
            <a:endParaRPr lang="ko-KR" altLang="en-US" sz="8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442B0E2F-DFCC-49EE-93F5-CAE41CB2E38B}"/>
              </a:ext>
            </a:extLst>
          </p:cNvPr>
          <p:cNvSpPr txBox="1"/>
          <p:nvPr/>
        </p:nvSpPr>
        <p:spPr>
          <a:xfrm>
            <a:off x="3520276" y="3310001"/>
            <a:ext cx="762159" cy="461665"/>
          </a:xfrm>
          <a:prstGeom prst="rect">
            <a:avLst/>
          </a:prstGeom>
          <a:solidFill>
            <a:srgbClr val="F8CBAD">
              <a:alpha val="25882"/>
            </a:srgb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50"/>
            </a:lvl1pPr>
          </a:lstStyle>
          <a:p>
            <a:pPr algn="ctr"/>
            <a:r>
              <a:rPr lang="en-US" altLang="ko-KR" sz="800" dirty="0"/>
              <a:t>Left</a:t>
            </a:r>
          </a:p>
          <a:p>
            <a:pPr algn="ctr"/>
            <a:r>
              <a:rPr lang="en-US" altLang="ko-KR" sz="800" dirty="0"/>
              <a:t>or Right Pressed</a:t>
            </a:r>
            <a:endParaRPr lang="ko-KR" altLang="en-US" sz="8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089E9853-655F-4033-A74E-821CB8C4F4A7}"/>
              </a:ext>
            </a:extLst>
          </p:cNvPr>
          <p:cNvSpPr txBox="1"/>
          <p:nvPr/>
        </p:nvSpPr>
        <p:spPr>
          <a:xfrm>
            <a:off x="4301116" y="3310001"/>
            <a:ext cx="636690" cy="461665"/>
          </a:xfrm>
          <a:prstGeom prst="rect">
            <a:avLst/>
          </a:prstGeom>
          <a:solidFill>
            <a:srgbClr val="F8CBAD">
              <a:alpha val="25882"/>
            </a:srgb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50"/>
            </a:lvl1pPr>
          </a:lstStyle>
          <a:p>
            <a:pPr algn="ctr"/>
            <a:r>
              <a:rPr lang="en-US" altLang="ko-KR" sz="800" dirty="0"/>
              <a:t>Left</a:t>
            </a:r>
          </a:p>
          <a:p>
            <a:pPr algn="ctr"/>
            <a:r>
              <a:rPr lang="en-US" altLang="ko-KR" sz="800" dirty="0"/>
              <a:t>or Right Released</a:t>
            </a:r>
            <a:endParaRPr lang="ko-KR" altLang="en-US" sz="800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EAF03DBB-B997-4B56-9E27-E2A49A2FDDA6}"/>
              </a:ext>
            </a:extLst>
          </p:cNvPr>
          <p:cNvSpPr txBox="1"/>
          <p:nvPr/>
        </p:nvSpPr>
        <p:spPr>
          <a:xfrm>
            <a:off x="4513643" y="3828755"/>
            <a:ext cx="567367" cy="338554"/>
          </a:xfrm>
          <a:prstGeom prst="rect">
            <a:avLst/>
          </a:prstGeom>
          <a:solidFill>
            <a:srgbClr val="F8CBAD">
              <a:alpha val="25882"/>
            </a:srgb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50"/>
            </a:lvl1pPr>
          </a:lstStyle>
          <a:p>
            <a:pPr algn="ctr"/>
            <a:r>
              <a:rPr lang="en-US" altLang="ko-KR" sz="800" dirty="0"/>
              <a:t>Jump</a:t>
            </a:r>
          </a:p>
          <a:p>
            <a:pPr algn="ctr"/>
            <a:r>
              <a:rPr lang="en-US" altLang="ko-KR" sz="800" dirty="0"/>
              <a:t>Pressed</a:t>
            </a:r>
            <a:endParaRPr lang="ko-KR" altLang="en-US" sz="800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EDBE91E-2234-4731-9ACD-BB1AB6AD3936}"/>
              </a:ext>
            </a:extLst>
          </p:cNvPr>
          <p:cNvSpPr txBox="1"/>
          <p:nvPr/>
        </p:nvSpPr>
        <p:spPr>
          <a:xfrm>
            <a:off x="5339153" y="3727497"/>
            <a:ext cx="674455" cy="338554"/>
          </a:xfrm>
          <a:prstGeom prst="rect">
            <a:avLst/>
          </a:prstGeom>
          <a:solidFill>
            <a:srgbClr val="F8CBAD">
              <a:alpha val="25882"/>
            </a:srgb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50"/>
            </a:lvl1pPr>
          </a:lstStyle>
          <a:p>
            <a:pPr algn="ctr"/>
            <a:r>
              <a:rPr lang="en-US" altLang="ko-KR" sz="800" dirty="0"/>
              <a:t>Animation</a:t>
            </a:r>
          </a:p>
          <a:p>
            <a:pPr algn="ctr"/>
            <a:r>
              <a:rPr lang="en-US" altLang="ko-KR" sz="800" dirty="0"/>
              <a:t>end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E24C261-00F0-45D2-94BD-67F851E3D057}"/>
              </a:ext>
            </a:extLst>
          </p:cNvPr>
          <p:cNvSpPr txBox="1"/>
          <p:nvPr/>
        </p:nvSpPr>
        <p:spPr>
          <a:xfrm>
            <a:off x="4948222" y="4136725"/>
            <a:ext cx="674455" cy="584775"/>
          </a:xfrm>
          <a:prstGeom prst="rect">
            <a:avLst/>
          </a:prstGeom>
          <a:solidFill>
            <a:srgbClr val="F8CBAD">
              <a:alpha val="25882"/>
            </a:srgb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50"/>
            </a:lvl1pPr>
          </a:lstStyle>
          <a:p>
            <a:pPr algn="ctr"/>
            <a:r>
              <a:rPr lang="en-US" altLang="ko-KR" sz="800" dirty="0"/>
              <a:t>Animation</a:t>
            </a:r>
          </a:p>
          <a:p>
            <a:pPr algn="ctr"/>
            <a:r>
              <a:rPr lang="en-US" altLang="ko-KR" sz="800" dirty="0"/>
              <a:t>Done &amp;</a:t>
            </a:r>
          </a:p>
          <a:p>
            <a:pPr algn="ctr"/>
            <a:r>
              <a:rPr lang="en-US" altLang="ko-KR" sz="800" dirty="0"/>
              <a:t>(keep Left</a:t>
            </a:r>
          </a:p>
          <a:p>
            <a:pPr algn="ctr"/>
            <a:r>
              <a:rPr lang="en-US" altLang="ko-KR" sz="800" dirty="0"/>
              <a:t>or Right)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0CC0CB21-3037-4CB1-A342-F12A1EEAB58B}"/>
              </a:ext>
            </a:extLst>
          </p:cNvPr>
          <p:cNvSpPr txBox="1"/>
          <p:nvPr/>
        </p:nvSpPr>
        <p:spPr>
          <a:xfrm>
            <a:off x="6804667" y="4594619"/>
            <a:ext cx="566810" cy="415498"/>
          </a:xfrm>
          <a:prstGeom prst="rect">
            <a:avLst/>
          </a:prstGeom>
          <a:solidFill>
            <a:srgbClr val="F8CBAD">
              <a:alpha val="25882"/>
            </a:srgb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50"/>
            </a:lvl1pPr>
          </a:lstStyle>
          <a:p>
            <a:pPr algn="ctr"/>
            <a:r>
              <a:rPr lang="en-US" altLang="ko-KR" sz="700" dirty="0"/>
              <a:t>Wall </a:t>
            </a:r>
          </a:p>
          <a:p>
            <a:pPr algn="ctr"/>
            <a:r>
              <a:rPr lang="en-US" altLang="ko-KR" sz="700" dirty="0"/>
              <a:t>Collision</a:t>
            </a:r>
          </a:p>
          <a:p>
            <a:pPr algn="ctr"/>
            <a:r>
              <a:rPr lang="en-US" altLang="ko-KR" sz="700" dirty="0"/>
              <a:t>Exit</a:t>
            </a:r>
            <a:endParaRPr lang="ko-KR" altLang="en-US" sz="700" dirty="0"/>
          </a:p>
        </p:txBody>
      </p:sp>
      <p:cxnSp>
        <p:nvCxnSpPr>
          <p:cNvPr id="125" name="연결선: 꺾임 124">
            <a:extLst>
              <a:ext uri="{FF2B5EF4-FFF2-40B4-BE49-F238E27FC236}">
                <a16:creationId xmlns:a16="http://schemas.microsoft.com/office/drawing/2014/main" id="{66BBA8B9-8AFB-48B7-975C-DBA2B939E9AF}"/>
              </a:ext>
            </a:extLst>
          </p:cNvPr>
          <p:cNvCxnSpPr>
            <a:cxnSpLocks/>
            <a:stCxn id="19" idx="4"/>
            <a:endCxn id="639" idx="6"/>
          </p:cNvCxnSpPr>
          <p:nvPr/>
        </p:nvCxnSpPr>
        <p:spPr>
          <a:xfrm rot="5400000">
            <a:off x="7196900" y="4372540"/>
            <a:ext cx="543111" cy="1053741"/>
          </a:xfrm>
          <a:prstGeom prst="bentConnector2">
            <a:avLst/>
          </a:prstGeom>
          <a:ln w="28575">
            <a:solidFill>
              <a:srgbClr val="F4B18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69D7096E-95F9-4B65-B29F-72A9BD39B314}"/>
              </a:ext>
            </a:extLst>
          </p:cNvPr>
          <p:cNvSpPr txBox="1"/>
          <p:nvPr/>
        </p:nvSpPr>
        <p:spPr>
          <a:xfrm>
            <a:off x="7373111" y="4991385"/>
            <a:ext cx="566810" cy="415498"/>
          </a:xfrm>
          <a:prstGeom prst="rect">
            <a:avLst/>
          </a:prstGeom>
          <a:solidFill>
            <a:srgbClr val="F8CBAD">
              <a:alpha val="25882"/>
            </a:srgb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50"/>
            </a:lvl1pPr>
          </a:lstStyle>
          <a:p>
            <a:pPr algn="ctr"/>
            <a:r>
              <a:rPr lang="en-US" altLang="ko-KR" sz="700" dirty="0"/>
              <a:t>Wall Collision</a:t>
            </a:r>
          </a:p>
          <a:p>
            <a:pPr algn="ctr"/>
            <a:r>
              <a:rPr lang="en-US" altLang="ko-KR" sz="700" dirty="0"/>
              <a:t>Enter</a:t>
            </a:r>
            <a:endParaRPr lang="ko-KR" altLang="en-US" sz="700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B93E5D93-EFEC-4555-8101-63E7762CA0B3}"/>
              </a:ext>
            </a:extLst>
          </p:cNvPr>
          <p:cNvSpPr txBox="1"/>
          <p:nvPr/>
        </p:nvSpPr>
        <p:spPr>
          <a:xfrm>
            <a:off x="8266135" y="5155737"/>
            <a:ext cx="992154" cy="215444"/>
          </a:xfrm>
          <a:prstGeom prst="rect">
            <a:avLst/>
          </a:prstGeom>
          <a:solidFill>
            <a:srgbClr val="F8CBAD">
              <a:alpha val="25882"/>
            </a:srgb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50"/>
            </a:lvl1pPr>
          </a:lstStyle>
          <a:p>
            <a:pPr algn="ctr"/>
            <a:r>
              <a:rPr lang="en-US" altLang="ko-KR" sz="800" dirty="0" err="1"/>
              <a:t>Velocity.hight</a:t>
            </a:r>
            <a:r>
              <a:rPr lang="en-US" altLang="ko-KR" sz="800" dirty="0"/>
              <a:t>&lt;0</a:t>
            </a:r>
            <a:endParaRPr lang="ko-KR" altLang="en-US" sz="800" dirty="0"/>
          </a:p>
        </p:txBody>
      </p:sp>
      <p:cxnSp>
        <p:nvCxnSpPr>
          <p:cNvPr id="134" name="직선 화살표 연결선 133">
            <a:extLst>
              <a:ext uri="{FF2B5EF4-FFF2-40B4-BE49-F238E27FC236}">
                <a16:creationId xmlns:a16="http://schemas.microsoft.com/office/drawing/2014/main" id="{F6C04A84-2585-4D3A-ACBE-F3BA6802E08E}"/>
              </a:ext>
            </a:extLst>
          </p:cNvPr>
          <p:cNvCxnSpPr>
            <a:cxnSpLocks/>
            <a:endCxn id="36" idx="6"/>
          </p:cNvCxnSpPr>
          <p:nvPr/>
        </p:nvCxnSpPr>
        <p:spPr>
          <a:xfrm flipH="1" flipV="1">
            <a:off x="1626009" y="2788146"/>
            <a:ext cx="699352" cy="526451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A54D24E4-09EA-4C51-9175-17050DBB502B}"/>
              </a:ext>
            </a:extLst>
          </p:cNvPr>
          <p:cNvSpPr txBox="1"/>
          <p:nvPr/>
        </p:nvSpPr>
        <p:spPr>
          <a:xfrm>
            <a:off x="1705220" y="2847091"/>
            <a:ext cx="533535" cy="307777"/>
          </a:xfrm>
          <a:prstGeom prst="rect">
            <a:avLst/>
          </a:prstGeom>
          <a:solidFill>
            <a:srgbClr val="F8CBAD">
              <a:alpha val="25882"/>
            </a:srgb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50"/>
            </a:lvl1pPr>
          </a:lstStyle>
          <a:p>
            <a:pPr algn="ctr"/>
            <a:r>
              <a:rPr lang="en-US" altLang="ko-KR" sz="700" dirty="0"/>
              <a:t>Attack  pressed</a:t>
            </a:r>
            <a:endParaRPr lang="ko-KR" altLang="en-US" sz="700" dirty="0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D8662044-8297-4989-822F-A081A9E6FC57}"/>
              </a:ext>
            </a:extLst>
          </p:cNvPr>
          <p:cNvSpPr txBox="1"/>
          <p:nvPr/>
        </p:nvSpPr>
        <p:spPr>
          <a:xfrm>
            <a:off x="579585" y="3267755"/>
            <a:ext cx="647877" cy="707886"/>
          </a:xfrm>
          <a:prstGeom prst="rect">
            <a:avLst/>
          </a:prstGeom>
          <a:solidFill>
            <a:srgbClr val="F8CBAD">
              <a:alpha val="25882"/>
            </a:srgb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50"/>
            </a:lvl1pPr>
          </a:lstStyle>
          <a:p>
            <a:pPr algn="ctr"/>
            <a:r>
              <a:rPr lang="en-US" altLang="ko-KR" sz="800" dirty="0"/>
              <a:t>Attack  pressed Interrupt</a:t>
            </a:r>
          </a:p>
          <a:p>
            <a:pPr algn="ctr"/>
            <a:r>
              <a:rPr lang="en-US" altLang="ko-KR" sz="800" dirty="0"/>
              <a:t>&amp; Attack</a:t>
            </a:r>
          </a:p>
          <a:p>
            <a:pPr algn="ctr"/>
            <a:r>
              <a:rPr lang="en-US" altLang="ko-KR" sz="800" dirty="0"/>
              <a:t>Done</a:t>
            </a:r>
            <a:endParaRPr lang="ko-KR" altLang="en-US" sz="800" dirty="0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137D9C02-C3FB-452F-8056-481F5C7D742A}"/>
              </a:ext>
            </a:extLst>
          </p:cNvPr>
          <p:cNvSpPr txBox="1"/>
          <p:nvPr/>
        </p:nvSpPr>
        <p:spPr>
          <a:xfrm>
            <a:off x="1554761" y="3846243"/>
            <a:ext cx="647877" cy="338554"/>
          </a:xfrm>
          <a:prstGeom prst="rect">
            <a:avLst/>
          </a:prstGeom>
          <a:solidFill>
            <a:srgbClr val="F8CBAD">
              <a:alpha val="25882"/>
            </a:srgb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50"/>
            </a:lvl1pPr>
          </a:lstStyle>
          <a:p>
            <a:pPr algn="ctr"/>
            <a:r>
              <a:rPr lang="en-US" altLang="ko-KR" sz="800" dirty="0"/>
              <a:t>Attack</a:t>
            </a:r>
          </a:p>
          <a:p>
            <a:pPr algn="ctr"/>
            <a:r>
              <a:rPr lang="en-US" altLang="ko-KR" sz="800" dirty="0"/>
              <a:t>Done</a:t>
            </a:r>
            <a:endParaRPr lang="ko-KR" altLang="en-US" sz="800" dirty="0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7CE587F5-D598-4AC9-A187-5B84069A52A3}"/>
              </a:ext>
            </a:extLst>
          </p:cNvPr>
          <p:cNvSpPr txBox="1"/>
          <p:nvPr/>
        </p:nvSpPr>
        <p:spPr>
          <a:xfrm>
            <a:off x="1695720" y="4840840"/>
            <a:ext cx="647877" cy="338554"/>
          </a:xfrm>
          <a:prstGeom prst="rect">
            <a:avLst/>
          </a:prstGeom>
          <a:solidFill>
            <a:srgbClr val="F8CBAD">
              <a:alpha val="25882"/>
            </a:srgb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50"/>
            </a:lvl1pPr>
          </a:lstStyle>
          <a:p>
            <a:pPr algn="ctr"/>
            <a:r>
              <a:rPr lang="en-US" altLang="ko-KR" sz="800" dirty="0"/>
              <a:t>Attack</a:t>
            </a:r>
          </a:p>
          <a:p>
            <a:pPr algn="ctr"/>
            <a:r>
              <a:rPr lang="en-US" altLang="ko-KR" sz="800" dirty="0"/>
              <a:t>Done</a:t>
            </a:r>
          </a:p>
        </p:txBody>
      </p:sp>
      <p:cxnSp>
        <p:nvCxnSpPr>
          <p:cNvPr id="142" name="직선 화살표 연결선 141">
            <a:extLst>
              <a:ext uri="{FF2B5EF4-FFF2-40B4-BE49-F238E27FC236}">
                <a16:creationId xmlns:a16="http://schemas.microsoft.com/office/drawing/2014/main" id="{AF5A8BF0-67FC-4914-B85F-B90B901F7FF1}"/>
              </a:ext>
            </a:extLst>
          </p:cNvPr>
          <p:cNvCxnSpPr>
            <a:cxnSpLocks/>
          </p:cNvCxnSpPr>
          <p:nvPr/>
        </p:nvCxnSpPr>
        <p:spPr>
          <a:xfrm>
            <a:off x="1572040" y="2957488"/>
            <a:ext cx="645087" cy="432458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id="{5A7AFF07-DE35-4F05-9C13-2E700ED78744}"/>
              </a:ext>
            </a:extLst>
          </p:cNvPr>
          <p:cNvSpPr txBox="1"/>
          <p:nvPr/>
        </p:nvSpPr>
        <p:spPr>
          <a:xfrm>
            <a:off x="1592215" y="3197342"/>
            <a:ext cx="533535" cy="307777"/>
          </a:xfrm>
          <a:prstGeom prst="rect">
            <a:avLst/>
          </a:prstGeom>
          <a:solidFill>
            <a:srgbClr val="F8CBAD">
              <a:alpha val="25882"/>
            </a:srgb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50"/>
            </a:lvl1pPr>
          </a:lstStyle>
          <a:p>
            <a:pPr algn="ctr"/>
            <a:r>
              <a:rPr lang="en-US" altLang="ko-KR" sz="700" dirty="0"/>
              <a:t>Attack  Done</a:t>
            </a:r>
            <a:endParaRPr lang="ko-KR" altLang="en-US" sz="700" dirty="0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8C20D69D-95A3-4F8C-923D-471EBCED9326}"/>
              </a:ext>
            </a:extLst>
          </p:cNvPr>
          <p:cNvSpPr txBox="1"/>
          <p:nvPr/>
        </p:nvSpPr>
        <p:spPr>
          <a:xfrm>
            <a:off x="552813" y="4846020"/>
            <a:ext cx="647877" cy="707886"/>
          </a:xfrm>
          <a:prstGeom prst="rect">
            <a:avLst/>
          </a:prstGeom>
          <a:solidFill>
            <a:srgbClr val="F8CBAD">
              <a:alpha val="25882"/>
            </a:srgb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50"/>
            </a:lvl1pPr>
          </a:lstStyle>
          <a:p>
            <a:pPr algn="ctr"/>
            <a:r>
              <a:rPr lang="en-US" altLang="ko-KR" sz="800" dirty="0"/>
              <a:t>Attack  pressed Interrupt</a:t>
            </a:r>
          </a:p>
          <a:p>
            <a:pPr algn="ctr"/>
            <a:r>
              <a:rPr lang="en-US" altLang="ko-KR" sz="800" dirty="0"/>
              <a:t>&amp; Attack</a:t>
            </a:r>
          </a:p>
          <a:p>
            <a:pPr algn="ctr"/>
            <a:r>
              <a:rPr lang="en-US" altLang="ko-KR" sz="800" dirty="0"/>
              <a:t>Done</a:t>
            </a:r>
            <a:endParaRPr lang="ko-KR" altLang="en-US" sz="800" dirty="0"/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1CAE357D-53F9-4A75-A084-17D218D2EDD6}"/>
              </a:ext>
            </a:extLst>
          </p:cNvPr>
          <p:cNvSpPr txBox="1"/>
          <p:nvPr/>
        </p:nvSpPr>
        <p:spPr>
          <a:xfrm>
            <a:off x="6502593" y="5657296"/>
            <a:ext cx="567367" cy="338554"/>
          </a:xfrm>
          <a:prstGeom prst="rect">
            <a:avLst/>
          </a:prstGeom>
          <a:solidFill>
            <a:srgbClr val="F8CBAD">
              <a:alpha val="25882"/>
            </a:srgb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50"/>
            </a:lvl1pPr>
          </a:lstStyle>
          <a:p>
            <a:pPr algn="ctr"/>
            <a:r>
              <a:rPr lang="en-US" altLang="ko-KR" sz="800" dirty="0"/>
              <a:t>Jump</a:t>
            </a:r>
          </a:p>
          <a:p>
            <a:pPr algn="ctr"/>
            <a:r>
              <a:rPr lang="en-US" altLang="ko-KR" sz="800" dirty="0"/>
              <a:t>Pressed</a:t>
            </a:r>
            <a:endParaRPr lang="ko-KR" altLang="en-US" sz="800" dirty="0"/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id="{08926C07-4660-40D0-821F-A3866B975BCB}"/>
              </a:ext>
            </a:extLst>
          </p:cNvPr>
          <p:cNvSpPr/>
          <p:nvPr/>
        </p:nvSpPr>
        <p:spPr>
          <a:xfrm>
            <a:off x="6804666" y="2957488"/>
            <a:ext cx="991091" cy="643452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JUMP2STEP</a:t>
            </a:r>
          </a:p>
          <a:p>
            <a:pPr algn="ctr"/>
            <a:r>
              <a:rPr lang="en-US" altLang="ko-KR" sz="700" dirty="0"/>
              <a:t>_RISE</a:t>
            </a:r>
          </a:p>
          <a:p>
            <a:pPr algn="ctr"/>
            <a:r>
              <a:rPr lang="en-US" altLang="ko-KR" sz="700" dirty="0"/>
              <a:t>_[TYPE]</a:t>
            </a:r>
            <a:endParaRPr lang="ko-KR" altLang="en-US" sz="700" dirty="0"/>
          </a:p>
        </p:txBody>
      </p: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7C356799-F4B6-4904-AB59-3DDF3427CF4A}"/>
              </a:ext>
            </a:extLst>
          </p:cNvPr>
          <p:cNvCxnSpPr>
            <a:cxnSpLocks/>
            <a:stCxn id="249" idx="2"/>
            <a:endCxn id="124" idx="6"/>
          </p:cNvCxnSpPr>
          <p:nvPr/>
        </p:nvCxnSpPr>
        <p:spPr>
          <a:xfrm flipH="1" flipV="1">
            <a:off x="7795757" y="3279214"/>
            <a:ext cx="1063519" cy="224501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>
            <a:extLst>
              <a:ext uri="{FF2B5EF4-FFF2-40B4-BE49-F238E27FC236}">
                <a16:creationId xmlns:a16="http://schemas.microsoft.com/office/drawing/2014/main" id="{C545E811-C56C-409E-8492-F4A389758B71}"/>
              </a:ext>
            </a:extLst>
          </p:cNvPr>
          <p:cNvSpPr txBox="1"/>
          <p:nvPr/>
        </p:nvSpPr>
        <p:spPr>
          <a:xfrm>
            <a:off x="8225556" y="3199310"/>
            <a:ext cx="645794" cy="420628"/>
          </a:xfrm>
          <a:prstGeom prst="rect">
            <a:avLst/>
          </a:prstGeom>
          <a:solidFill>
            <a:srgbClr val="F8CBAD">
              <a:alpha val="25882"/>
            </a:srgb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50"/>
            </a:lvl1pPr>
          </a:lstStyle>
          <a:p>
            <a:pPr algn="ctr"/>
            <a:r>
              <a:rPr lang="en-US" altLang="ko-KR" sz="800" baseline="-25000" dirty="0"/>
              <a:t>Jump pressed</a:t>
            </a:r>
          </a:p>
          <a:p>
            <a:pPr algn="ctr"/>
            <a:r>
              <a:rPr lang="en-US" altLang="ko-KR" sz="800" baseline="-25000" dirty="0"/>
              <a:t>&amp; Once after Ground Collision Exit</a:t>
            </a:r>
          </a:p>
        </p:txBody>
      </p: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B317E748-317B-4760-8C82-13C20124C62A}"/>
              </a:ext>
            </a:extLst>
          </p:cNvPr>
          <p:cNvCxnSpPr>
            <a:cxnSpLocks/>
            <a:stCxn id="124" idx="4"/>
            <a:endCxn id="19" idx="1"/>
          </p:cNvCxnSpPr>
          <p:nvPr/>
        </p:nvCxnSpPr>
        <p:spPr>
          <a:xfrm>
            <a:off x="7300212" y="3600940"/>
            <a:ext cx="165308" cy="386419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66716C2A-755A-4572-8C0B-0FD3FE42574A}"/>
              </a:ext>
            </a:extLst>
          </p:cNvPr>
          <p:cNvSpPr txBox="1"/>
          <p:nvPr/>
        </p:nvSpPr>
        <p:spPr>
          <a:xfrm>
            <a:off x="6958844" y="3418823"/>
            <a:ext cx="669508" cy="477054"/>
          </a:xfrm>
          <a:prstGeom prst="rect">
            <a:avLst/>
          </a:prstGeom>
          <a:solidFill>
            <a:srgbClr val="F8CBAD">
              <a:alpha val="25882"/>
            </a:srgb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50"/>
            </a:lvl1pPr>
          </a:lstStyle>
          <a:p>
            <a:pPr algn="ctr"/>
            <a:r>
              <a:rPr lang="en-US" altLang="ko-KR" sz="500" dirty="0"/>
              <a:t>(Jump</a:t>
            </a:r>
          </a:p>
          <a:p>
            <a:pPr algn="ctr"/>
            <a:r>
              <a:rPr lang="en-US" altLang="ko-KR" sz="500" dirty="0"/>
              <a:t>Released)</a:t>
            </a:r>
          </a:p>
          <a:p>
            <a:pPr algn="ctr"/>
            <a:r>
              <a:rPr lang="en-US" altLang="ko-KR" sz="500" dirty="0"/>
              <a:t>or</a:t>
            </a:r>
          </a:p>
          <a:p>
            <a:pPr algn="ctr"/>
            <a:r>
              <a:rPr lang="en-US" altLang="ko-KR" sz="500" dirty="0"/>
              <a:t>( jump </a:t>
            </a:r>
            <a:r>
              <a:rPr lang="en-US" altLang="ko-KR" sz="500" dirty="0" err="1"/>
              <a:t>hight</a:t>
            </a:r>
            <a:r>
              <a:rPr lang="en-US" altLang="ko-KR" sz="500" dirty="0"/>
              <a:t> &gt;= max jump </a:t>
            </a:r>
            <a:r>
              <a:rPr lang="en-US" altLang="ko-KR" sz="500" dirty="0" err="1"/>
              <a:t>hight</a:t>
            </a:r>
            <a:r>
              <a:rPr lang="en-US" altLang="ko-KR" sz="500" dirty="0"/>
              <a:t> )</a:t>
            </a:r>
            <a:endParaRPr lang="ko-KR" altLang="en-US" sz="500" dirty="0"/>
          </a:p>
        </p:txBody>
      </p:sp>
      <p:sp>
        <p:nvSpPr>
          <p:cNvPr id="146" name="사각형: 둥근 모서리 145">
            <a:extLst>
              <a:ext uri="{FF2B5EF4-FFF2-40B4-BE49-F238E27FC236}">
                <a16:creationId xmlns:a16="http://schemas.microsoft.com/office/drawing/2014/main" id="{01A66D50-643A-4781-A3B4-3D7D2855675C}"/>
              </a:ext>
            </a:extLst>
          </p:cNvPr>
          <p:cNvSpPr/>
          <p:nvPr/>
        </p:nvSpPr>
        <p:spPr>
          <a:xfrm>
            <a:off x="8048376" y="346410"/>
            <a:ext cx="2843355" cy="5065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(Input event</a:t>
            </a:r>
            <a:r>
              <a:rPr lang="ko-KR" altLang="en-US" sz="1200" dirty="0"/>
              <a:t> </a:t>
            </a:r>
            <a:r>
              <a:rPr lang="en-US" altLang="ko-KR" sz="1200" dirty="0"/>
              <a:t>check)</a:t>
            </a:r>
            <a:r>
              <a:rPr lang="ko-KR" altLang="en-US" sz="1200" dirty="0"/>
              <a:t> </a:t>
            </a:r>
            <a:r>
              <a:rPr lang="en-US" altLang="ko-KR" sz="1200" dirty="0"/>
              <a:t>: </a:t>
            </a:r>
          </a:p>
          <a:p>
            <a:pPr algn="ctr"/>
            <a:r>
              <a:rPr lang="ko-KR" altLang="en-US" sz="1200" dirty="0"/>
              <a:t>선이 많이 겹쳐 보기 힘들어</a:t>
            </a:r>
            <a:endParaRPr lang="en-US" altLang="ko-KR" sz="1200" dirty="0"/>
          </a:p>
          <a:p>
            <a:pPr algn="ctr"/>
            <a:r>
              <a:rPr lang="ko-KR" altLang="en-US" sz="1200" dirty="0"/>
              <a:t> </a:t>
            </a:r>
            <a:r>
              <a:rPr lang="en-US" altLang="ko-KR" sz="1200" dirty="0"/>
              <a:t>event</a:t>
            </a:r>
            <a:r>
              <a:rPr lang="ko-KR" altLang="en-US" sz="1200" dirty="0"/>
              <a:t>로 묶음</a:t>
            </a:r>
            <a:r>
              <a:rPr lang="en-US" altLang="ko-KR" sz="1200" dirty="0"/>
              <a:t> </a:t>
            </a:r>
            <a:r>
              <a:rPr lang="ko-KR" altLang="en-US" sz="1200" dirty="0"/>
              <a:t> </a:t>
            </a:r>
          </a:p>
        </p:txBody>
      </p:sp>
      <p:sp>
        <p:nvSpPr>
          <p:cNvPr id="149" name="사각형: 둥근 모서리 148">
            <a:extLst>
              <a:ext uri="{FF2B5EF4-FFF2-40B4-BE49-F238E27FC236}">
                <a16:creationId xmlns:a16="http://schemas.microsoft.com/office/drawing/2014/main" id="{B143EE6B-261B-462A-8A92-B501866BE4F9}"/>
              </a:ext>
            </a:extLst>
          </p:cNvPr>
          <p:cNvSpPr/>
          <p:nvPr/>
        </p:nvSpPr>
        <p:spPr>
          <a:xfrm>
            <a:off x="10906154" y="2333"/>
            <a:ext cx="1285846" cy="356786"/>
          </a:xfrm>
          <a:prstGeom prst="roundRect">
            <a:avLst/>
          </a:prstGeom>
          <a:solidFill>
            <a:srgbClr val="F4B183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조건</a:t>
            </a:r>
            <a:endParaRPr lang="en-US" altLang="ko-KR" sz="1200" dirty="0"/>
          </a:p>
        </p:txBody>
      </p: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56A0F651-4B48-41C1-9455-C2DA25E56F12}"/>
              </a:ext>
            </a:extLst>
          </p:cNvPr>
          <p:cNvCxnSpPr>
            <a:cxnSpLocks/>
            <a:stCxn id="249" idx="4"/>
          </p:cNvCxnSpPr>
          <p:nvPr/>
        </p:nvCxnSpPr>
        <p:spPr>
          <a:xfrm rot="5400000">
            <a:off x="6539131" y="3813350"/>
            <a:ext cx="2750665" cy="2881782"/>
          </a:xfrm>
          <a:prstGeom prst="bentConnector2">
            <a:avLst/>
          </a:prstGeom>
          <a:ln w="28575">
            <a:solidFill>
              <a:srgbClr val="F4B183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연결선: 꺾임 149">
            <a:extLst>
              <a:ext uri="{FF2B5EF4-FFF2-40B4-BE49-F238E27FC236}">
                <a16:creationId xmlns:a16="http://schemas.microsoft.com/office/drawing/2014/main" id="{3ABD8E91-20D5-4A3C-94D9-E1C697E8FDAD}"/>
              </a:ext>
            </a:extLst>
          </p:cNvPr>
          <p:cNvCxnSpPr>
            <a:cxnSpLocks/>
          </p:cNvCxnSpPr>
          <p:nvPr/>
        </p:nvCxnSpPr>
        <p:spPr>
          <a:xfrm rot="10800000" flipV="1">
            <a:off x="6422733" y="3870358"/>
            <a:ext cx="3047321" cy="2864959"/>
          </a:xfrm>
          <a:prstGeom prst="bentConnector3">
            <a:avLst>
              <a:gd name="adj1" fmla="val -261"/>
            </a:avLst>
          </a:prstGeom>
          <a:ln w="28575">
            <a:solidFill>
              <a:srgbClr val="F4B1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화살표 연결선 150">
            <a:extLst>
              <a:ext uri="{FF2B5EF4-FFF2-40B4-BE49-F238E27FC236}">
                <a16:creationId xmlns:a16="http://schemas.microsoft.com/office/drawing/2014/main" id="{7925F6E3-029C-43FE-8524-670A235C7AAE}"/>
              </a:ext>
            </a:extLst>
          </p:cNvPr>
          <p:cNvCxnSpPr>
            <a:cxnSpLocks/>
          </p:cNvCxnSpPr>
          <p:nvPr/>
        </p:nvCxnSpPr>
        <p:spPr>
          <a:xfrm flipH="1" flipV="1">
            <a:off x="4942283" y="5912186"/>
            <a:ext cx="1498513" cy="826690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직선 화살표 연결선 159">
            <a:extLst>
              <a:ext uri="{FF2B5EF4-FFF2-40B4-BE49-F238E27FC236}">
                <a16:creationId xmlns:a16="http://schemas.microsoft.com/office/drawing/2014/main" id="{2B783CED-46B0-4489-9C62-46838E434944}"/>
              </a:ext>
            </a:extLst>
          </p:cNvPr>
          <p:cNvCxnSpPr>
            <a:cxnSpLocks/>
          </p:cNvCxnSpPr>
          <p:nvPr/>
        </p:nvCxnSpPr>
        <p:spPr>
          <a:xfrm flipH="1" flipV="1">
            <a:off x="5092859" y="5839305"/>
            <a:ext cx="1395811" cy="792355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E9079C8C-A52E-40ED-93C9-0DDA116DB1FB}"/>
              </a:ext>
            </a:extLst>
          </p:cNvPr>
          <p:cNvSpPr/>
          <p:nvPr/>
        </p:nvSpPr>
        <p:spPr>
          <a:xfrm>
            <a:off x="1857999" y="6308477"/>
            <a:ext cx="1149749" cy="48896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All State</a:t>
            </a:r>
            <a:endParaRPr lang="ko-KR" altLang="en-US" dirty="0"/>
          </a:p>
        </p:txBody>
      </p:sp>
      <p:cxnSp>
        <p:nvCxnSpPr>
          <p:cNvPr id="164" name="직선 화살표 연결선 163">
            <a:extLst>
              <a:ext uri="{FF2B5EF4-FFF2-40B4-BE49-F238E27FC236}">
                <a16:creationId xmlns:a16="http://schemas.microsoft.com/office/drawing/2014/main" id="{68AB9295-F044-4D70-AC70-B26D19E7E5D3}"/>
              </a:ext>
            </a:extLst>
          </p:cNvPr>
          <p:cNvCxnSpPr>
            <a:cxnSpLocks/>
            <a:stCxn id="63" idx="3"/>
            <a:endCxn id="168" idx="2"/>
          </p:cNvCxnSpPr>
          <p:nvPr/>
        </p:nvCxnSpPr>
        <p:spPr>
          <a:xfrm flipV="1">
            <a:off x="3007748" y="6538660"/>
            <a:ext cx="1166310" cy="14301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타원 167">
            <a:extLst>
              <a:ext uri="{FF2B5EF4-FFF2-40B4-BE49-F238E27FC236}">
                <a16:creationId xmlns:a16="http://schemas.microsoft.com/office/drawing/2014/main" id="{5D26C222-3ED8-42F4-82F4-D8AE8856ED07}"/>
              </a:ext>
            </a:extLst>
          </p:cNvPr>
          <p:cNvSpPr/>
          <p:nvPr/>
        </p:nvSpPr>
        <p:spPr>
          <a:xfrm>
            <a:off x="4174058" y="6273836"/>
            <a:ext cx="1057698" cy="52964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DIE</a:t>
            </a:r>
            <a:endParaRPr lang="ko-KR" altLang="en-US" dirty="0"/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1A96C98C-101A-4C8C-886E-505FF5429C26}"/>
              </a:ext>
            </a:extLst>
          </p:cNvPr>
          <p:cNvSpPr txBox="1"/>
          <p:nvPr/>
        </p:nvSpPr>
        <p:spPr>
          <a:xfrm>
            <a:off x="3113184" y="6311272"/>
            <a:ext cx="1051093" cy="246221"/>
          </a:xfrm>
          <a:prstGeom prst="rect">
            <a:avLst/>
          </a:prstGeom>
          <a:solidFill>
            <a:srgbClr val="F8CBAD">
              <a:alpha val="25882"/>
            </a:srgb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800"/>
            </a:lvl1pPr>
          </a:lstStyle>
          <a:p>
            <a:r>
              <a:rPr lang="en-US" altLang="ko-KR" sz="1000" dirty="0" err="1"/>
              <a:t>PlayerHP</a:t>
            </a:r>
            <a:r>
              <a:rPr lang="en-US" altLang="ko-KR" sz="1000" dirty="0"/>
              <a:t> &lt;= 0</a:t>
            </a:r>
            <a:endParaRPr lang="ko-KR" altLang="en-US" sz="1000" dirty="0"/>
          </a:p>
        </p:txBody>
      </p:sp>
      <p:sp>
        <p:nvSpPr>
          <p:cNvPr id="173" name="제목 1">
            <a:extLst>
              <a:ext uri="{FF2B5EF4-FFF2-40B4-BE49-F238E27FC236}">
                <a16:creationId xmlns:a16="http://schemas.microsoft.com/office/drawing/2014/main" id="{31D3094B-40F6-42E9-9EF9-CB2B4866FCBB}"/>
              </a:ext>
            </a:extLst>
          </p:cNvPr>
          <p:cNvSpPr txBox="1">
            <a:spLocks/>
          </p:cNvSpPr>
          <p:nvPr/>
        </p:nvSpPr>
        <p:spPr>
          <a:xfrm>
            <a:off x="84426" y="-3202"/>
            <a:ext cx="3837297" cy="737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/>
              <a:t>애니메이션 플로우</a:t>
            </a:r>
          </a:p>
        </p:txBody>
      </p:sp>
    </p:spTree>
    <p:extLst>
      <p:ext uri="{BB962C8B-B14F-4D97-AF65-F5344CB8AC3E}">
        <p14:creationId xmlns:p14="http://schemas.microsoft.com/office/powerpoint/2010/main" val="3993307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CA60EB-2D47-4902-9AE7-FD87554E0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480" y="136525"/>
            <a:ext cx="10515600" cy="737235"/>
          </a:xfrm>
        </p:spPr>
        <p:txBody>
          <a:bodyPr/>
          <a:lstStyle/>
          <a:p>
            <a:r>
              <a:rPr lang="ko-KR" altLang="en-US" dirty="0"/>
              <a:t>애니메이션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BE9344-3D03-4506-99E6-FD6A0B8D44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0439" y="1929990"/>
            <a:ext cx="6858543" cy="2134009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15 </a:t>
            </a:r>
            <a:r>
              <a:rPr lang="ko-KR" altLang="en-US" sz="2000" dirty="0"/>
              <a:t>장</a:t>
            </a:r>
            <a:r>
              <a:rPr lang="en-US" altLang="ko-KR" sz="2000" dirty="0"/>
              <a:t>/s</a:t>
            </a:r>
          </a:p>
          <a:p>
            <a:r>
              <a:rPr lang="ko-KR" altLang="en-US" sz="2000" dirty="0"/>
              <a:t>애니메이션은 캐릭터 기준점을 원점으로 제작 되야 함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(</a:t>
            </a:r>
            <a:r>
              <a:rPr lang="ko-KR" altLang="en-US" sz="2000" dirty="0"/>
              <a:t>이동은 스크립트로 구현</a:t>
            </a:r>
            <a:r>
              <a:rPr lang="en-US" altLang="ko-KR" sz="2000" dirty="0"/>
              <a:t>..)</a:t>
            </a:r>
          </a:p>
          <a:p>
            <a:r>
              <a:rPr lang="ko-KR" altLang="en-US" sz="2000" dirty="0"/>
              <a:t>애니메이션 </a:t>
            </a:r>
            <a:r>
              <a:rPr lang="en-US" altLang="ko-KR" sz="2000" dirty="0"/>
              <a:t>frame</a:t>
            </a:r>
            <a:r>
              <a:rPr lang="ko-KR" altLang="en-US" sz="2000" dirty="0"/>
              <a:t>은 기획 전</a:t>
            </a:r>
            <a:endParaRPr lang="en-US" altLang="ko-KR" sz="2000" dirty="0"/>
          </a:p>
          <a:p>
            <a:endParaRPr lang="ko-KR" altLang="en-US" sz="2000" dirty="0"/>
          </a:p>
        </p:txBody>
      </p:sp>
      <p:sp>
        <p:nvSpPr>
          <p:cNvPr id="20" name="내용 개체 틀 2">
            <a:extLst>
              <a:ext uri="{FF2B5EF4-FFF2-40B4-BE49-F238E27FC236}">
                <a16:creationId xmlns:a16="http://schemas.microsoft.com/office/drawing/2014/main" id="{418CAEE3-F0FC-4047-B6D2-580A24707F2C}"/>
              </a:ext>
            </a:extLst>
          </p:cNvPr>
          <p:cNvSpPr txBox="1">
            <a:spLocks/>
          </p:cNvSpPr>
          <p:nvPr/>
        </p:nvSpPr>
        <p:spPr>
          <a:xfrm>
            <a:off x="980440" y="1537205"/>
            <a:ext cx="1854200" cy="39665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/>
              <a:t>애니메이션</a:t>
            </a:r>
          </a:p>
        </p:txBody>
      </p:sp>
    </p:spTree>
    <p:extLst>
      <p:ext uri="{BB962C8B-B14F-4D97-AF65-F5344CB8AC3E}">
        <p14:creationId xmlns:p14="http://schemas.microsoft.com/office/powerpoint/2010/main" val="27625144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B7769C-D519-4E22-9ACF-222FFD2BED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이동 애니메이션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DCB2017-96DD-41E1-A4A0-696B43C5F1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4300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CA60EB-2D47-4902-9AE7-FD87554E0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IDLE_GROUND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BE9344-3D03-4506-99E6-FD6A0B8D44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2360" y="3464150"/>
            <a:ext cx="6507480" cy="2134009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숨쉬기</a:t>
            </a:r>
            <a:r>
              <a:rPr lang="en-US" altLang="ko-KR" sz="2400" dirty="0"/>
              <a:t>(</a:t>
            </a:r>
            <a:r>
              <a:rPr lang="ko-KR" altLang="en-US" sz="2400" dirty="0"/>
              <a:t>몸이 위아래로 조금 이동반복</a:t>
            </a:r>
            <a:r>
              <a:rPr lang="en-US" altLang="ko-KR" sz="2400" dirty="0"/>
              <a:t>)</a:t>
            </a:r>
          </a:p>
          <a:p>
            <a:r>
              <a:rPr lang="ko-KR" altLang="en-US" sz="2400" dirty="0"/>
              <a:t>짧은 몸풀기 동작으로 이루어짐</a:t>
            </a:r>
            <a:endParaRPr lang="en-US" altLang="ko-KR" sz="2400" dirty="0"/>
          </a:p>
          <a:p>
            <a:r>
              <a:rPr lang="ko-KR" altLang="en-US" sz="2000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맑은 고딕" panose="020B0503020000020004" pitchFamily="50" charset="-127"/>
              </a:rPr>
              <a:t>Loop { </a:t>
            </a:r>
            <a:r>
              <a:rPr lang="ko-KR" altLang="en-US" sz="2000" dirty="0">
                <a:solidFill>
                  <a:srgbClr val="000000"/>
                </a:solidFill>
                <a:latin typeface="맑은 고딕" panose="020B0503020000020004" pitchFamily="50" charset="-127"/>
              </a:rPr>
              <a:t>숨쉬기 </a:t>
            </a:r>
            <a:r>
              <a:rPr lang="en-US" altLang="ko-KR" sz="2000" dirty="0">
                <a:solidFill>
                  <a:srgbClr val="000000"/>
                </a:solidFill>
                <a:latin typeface="맑은 고딕" panose="020B0503020000020004" pitchFamily="50" charset="-127"/>
              </a:rPr>
              <a:t>[(*)frame]*n + </a:t>
            </a:r>
            <a:r>
              <a:rPr lang="ko-KR" altLang="en-US" sz="2000" dirty="0">
                <a:solidFill>
                  <a:srgbClr val="000000"/>
                </a:solidFill>
                <a:latin typeface="맑은 고딕" panose="020B0503020000020004" pitchFamily="50" charset="-127"/>
              </a:rPr>
              <a:t>몸풀기  </a:t>
            </a:r>
            <a:r>
              <a:rPr lang="en-US" altLang="ko-KR" sz="2000" dirty="0">
                <a:solidFill>
                  <a:srgbClr val="000000"/>
                </a:solidFill>
                <a:latin typeface="맑은 고딕" panose="020B0503020000020004" pitchFamily="50" charset="-127"/>
              </a:rPr>
              <a:t>[(*)frame] }</a:t>
            </a:r>
            <a:endParaRPr lang="ko-KR" altLang="en-US" sz="2000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D5A41A20-DEF1-4000-9323-C662C67D6E2A}"/>
              </a:ext>
            </a:extLst>
          </p:cNvPr>
          <p:cNvGrpSpPr/>
          <p:nvPr/>
        </p:nvGrpSpPr>
        <p:grpSpPr>
          <a:xfrm>
            <a:off x="8631114" y="3840889"/>
            <a:ext cx="3180307" cy="668406"/>
            <a:chOff x="7072965" y="2909955"/>
            <a:chExt cx="3180307" cy="668406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A03C5702-9857-4F92-8622-FDC94C17E9FD}"/>
                </a:ext>
              </a:extLst>
            </p:cNvPr>
            <p:cNvSpPr/>
            <p:nvPr/>
          </p:nvSpPr>
          <p:spPr>
            <a:xfrm>
              <a:off x="7072965" y="2909955"/>
              <a:ext cx="3180307" cy="222181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8C6F8801-B6D2-4EDE-BC3B-7167FBE6E2A6}"/>
                </a:ext>
              </a:extLst>
            </p:cNvPr>
            <p:cNvSpPr/>
            <p:nvPr/>
          </p:nvSpPr>
          <p:spPr>
            <a:xfrm>
              <a:off x="7072965" y="3132136"/>
              <a:ext cx="3180307" cy="44622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4" name="웃는 얼굴 13">
            <a:extLst>
              <a:ext uri="{FF2B5EF4-FFF2-40B4-BE49-F238E27FC236}">
                <a16:creationId xmlns:a16="http://schemas.microsoft.com/office/drawing/2014/main" id="{23F147EE-6C93-4E7A-849D-579F9BD8B31A}"/>
              </a:ext>
            </a:extLst>
          </p:cNvPr>
          <p:cNvSpPr/>
          <p:nvPr/>
        </p:nvSpPr>
        <p:spPr>
          <a:xfrm>
            <a:off x="9057037" y="3178323"/>
            <a:ext cx="636969" cy="636969"/>
          </a:xfrm>
          <a:prstGeom prst="smileyFace">
            <a:avLst>
              <a:gd name="adj" fmla="val 4653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149882CC-0284-4262-8A47-646C115CAFF3}"/>
              </a:ext>
            </a:extLst>
          </p:cNvPr>
          <p:cNvSpPr/>
          <p:nvPr/>
        </p:nvSpPr>
        <p:spPr>
          <a:xfrm>
            <a:off x="10340059" y="2439659"/>
            <a:ext cx="1354630" cy="36933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EB73663F-0D1B-4CC9-84BB-BE6CD0858394}"/>
              </a:ext>
            </a:extLst>
          </p:cNvPr>
          <p:cNvSpPr txBox="1">
            <a:spLocks/>
          </p:cNvSpPr>
          <p:nvPr/>
        </p:nvSpPr>
        <p:spPr>
          <a:xfrm>
            <a:off x="1102360" y="1421581"/>
            <a:ext cx="980440" cy="4982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/>
              <a:t>상태</a:t>
            </a:r>
          </a:p>
        </p:txBody>
      </p:sp>
      <p:sp>
        <p:nvSpPr>
          <p:cNvPr id="19" name="내용 개체 틀 2">
            <a:extLst>
              <a:ext uri="{FF2B5EF4-FFF2-40B4-BE49-F238E27FC236}">
                <a16:creationId xmlns:a16="http://schemas.microsoft.com/office/drawing/2014/main" id="{60EE0E19-34C7-47A5-A6D0-B63C028806BF}"/>
              </a:ext>
            </a:extLst>
          </p:cNvPr>
          <p:cNvSpPr txBox="1">
            <a:spLocks/>
          </p:cNvSpPr>
          <p:nvPr/>
        </p:nvSpPr>
        <p:spPr>
          <a:xfrm>
            <a:off x="1102360" y="1919830"/>
            <a:ext cx="5786120" cy="8891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/>
              <a:t>조작 입력이 없어 대기중</a:t>
            </a:r>
            <a:endParaRPr lang="en-US" altLang="ko-KR" sz="2400" dirty="0"/>
          </a:p>
        </p:txBody>
      </p:sp>
      <p:sp>
        <p:nvSpPr>
          <p:cNvPr id="20" name="내용 개체 틀 2">
            <a:extLst>
              <a:ext uri="{FF2B5EF4-FFF2-40B4-BE49-F238E27FC236}">
                <a16:creationId xmlns:a16="http://schemas.microsoft.com/office/drawing/2014/main" id="{418CAEE3-F0FC-4047-B6D2-580A24707F2C}"/>
              </a:ext>
            </a:extLst>
          </p:cNvPr>
          <p:cNvSpPr txBox="1">
            <a:spLocks/>
          </p:cNvSpPr>
          <p:nvPr/>
        </p:nvSpPr>
        <p:spPr>
          <a:xfrm>
            <a:off x="1102360" y="3071365"/>
            <a:ext cx="1854200" cy="39665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/>
              <a:t>애니메이션</a:t>
            </a:r>
          </a:p>
        </p:txBody>
      </p:sp>
    </p:spTree>
    <p:extLst>
      <p:ext uri="{BB962C8B-B14F-4D97-AF65-F5344CB8AC3E}">
        <p14:creationId xmlns:p14="http://schemas.microsoft.com/office/powerpoint/2010/main" val="29003628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</TotalTime>
  <Words>902</Words>
  <Application>Microsoft Office PowerPoint</Application>
  <PresentationFormat>와이드스크린</PresentationFormat>
  <Paragraphs>289</Paragraphs>
  <Slides>24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8" baseType="lpstr">
      <vt:lpstr>맑은 고딕</vt:lpstr>
      <vt:lpstr>Arial</vt:lpstr>
      <vt:lpstr>Office 테마</vt:lpstr>
      <vt:lpstr>Worksheet</vt:lpstr>
      <vt:lpstr>캐릭터 모션 기획</vt:lpstr>
      <vt:lpstr>PowerPoint 프레젠테이션</vt:lpstr>
      <vt:lpstr>애니메이션 목록</vt:lpstr>
      <vt:lpstr>PowerPoint 프레젠테이션</vt:lpstr>
      <vt:lpstr>애니메이션 플로우</vt:lpstr>
      <vt:lpstr>PowerPoint 프레젠테이션</vt:lpstr>
      <vt:lpstr>애니메이션</vt:lpstr>
      <vt:lpstr>이동 애니메이션</vt:lpstr>
      <vt:lpstr>IDLE_GROUND</vt:lpstr>
      <vt:lpstr>IDLE_GROUND_LOOKDOWN</vt:lpstr>
      <vt:lpstr>WALK_[TYPE]</vt:lpstr>
      <vt:lpstr>JUMP_(*)</vt:lpstr>
      <vt:lpstr>JUMP2STEP_RISE_[TYPE]</vt:lpstr>
      <vt:lpstr>WALLSLIDE</vt:lpstr>
      <vt:lpstr>WALLJUMP_RISE</vt:lpstr>
      <vt:lpstr>DASH_FRONT_[TYPE]</vt:lpstr>
      <vt:lpstr>공격 애니메이션</vt:lpstr>
      <vt:lpstr>ATTACK(*)_DEFAULT_FRONT_GROUND_[TYPE]</vt:lpstr>
      <vt:lpstr>ATTACK_DEFAULT_UP_GROUND_[TYPE]</vt:lpstr>
      <vt:lpstr>ATTACK_DEFAULT_FRONT_AIR_[TYPE]</vt:lpstr>
      <vt:lpstr>ATTACK_DEFAULT_UP_AIR_[TYPE]</vt:lpstr>
      <vt:lpstr>ATTACK_DEFAULT_DOWN_AIR_[TYPE]</vt:lpstr>
      <vt:lpstr>ATTACK_SPECIAL_FRONT</vt:lpstr>
      <vt:lpstr>DIE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박선도</dc:creator>
  <cp:lastModifiedBy>박선도</cp:lastModifiedBy>
  <cp:revision>50</cp:revision>
  <dcterms:created xsi:type="dcterms:W3CDTF">2020-01-15T00:08:50Z</dcterms:created>
  <dcterms:modified xsi:type="dcterms:W3CDTF">2020-01-16T08:20:51Z</dcterms:modified>
</cp:coreProperties>
</file>