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4"/>
  </p:sldMasterIdLst>
  <p:notesMasterIdLst>
    <p:notesMasterId r:id="rId14"/>
  </p:notesMasterIdLst>
  <p:handoutMasterIdLst>
    <p:handoutMasterId r:id="rId15"/>
  </p:handoutMasterIdLst>
  <p:sldIdLst>
    <p:sldId id="333" r:id="rId5"/>
    <p:sldId id="335" r:id="rId6"/>
    <p:sldId id="336" r:id="rId7"/>
    <p:sldId id="337" r:id="rId8"/>
    <p:sldId id="338" r:id="rId9"/>
    <p:sldId id="339" r:id="rId10"/>
    <p:sldId id="342" r:id="rId11"/>
    <p:sldId id="340" r:id="rId12"/>
    <p:sldId id="31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68DFA49D-41CF-4C92-8F93-7487DBE6F126}">
          <p14:sldIdLst>
            <p14:sldId id="333"/>
            <p14:sldId id="335"/>
            <p14:sldId id="336"/>
          </p14:sldIdLst>
        </p14:section>
        <p14:section name="Untitled Section" id="{11D497D6-0C20-4968-81CB-7E143E5F891A}">
          <p14:sldIdLst>
            <p14:sldId id="337"/>
            <p14:sldId id="338"/>
            <p14:sldId id="339"/>
            <p14:sldId id="340"/>
            <p14:sldId id="342"/>
          </p14:sldIdLst>
        </p14:section>
        <p14:section name="Untitled Section" id="{0D93F8F3-3C1B-48F5-B05F-E936938D45F6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C2C2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928" autoAdjust="0"/>
  </p:normalViewPr>
  <p:slideViewPr>
    <p:cSldViewPr snapToGrid="0">
      <p:cViewPr>
        <p:scale>
          <a:sx n="65" d="100"/>
          <a:sy n="65" d="100"/>
        </p:scale>
        <p:origin x="-942" y="-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65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148FB2B-34ED-E8EE-078F-4511BAFD18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59E231-F075-10AE-46E0-70329D1E78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5E8D3-75B0-400F-AAB1-C0C26989D3E3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25E191B-2778-DAB4-3014-D9FA93B71A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C59A03-C73F-F9EE-64C1-AC2F2F57AA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1470C-BC3E-4A96-8B75-17B99256CD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2627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AA0BC-6609-4556-8B76-A1EDF3B4E98C}" type="datetimeFigureOut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A596-7141-45E9-836C-E467146705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9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4710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4453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3486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1553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3913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7947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23EC999-FFB1-C1DC-72FD-C26233C27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81E60B1A-014E-119F-0C35-F48957BAC0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553FB48F-39A2-59EB-6DC3-8CF0836E9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0B6BDA-FD94-86C9-2B97-A9C31EE2D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0783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9612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705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75E86F35-1876-7224-ED1D-29C23C0F86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963400" y="5900284"/>
            <a:ext cx="228600" cy="457200"/>
          </a:xfrm>
          <a:custGeom>
            <a:avLst/>
            <a:gdLst>
              <a:gd name="connsiteX0" fmla="*/ 228600 w 228600"/>
              <a:gd name="connsiteY0" fmla="*/ 0 h 457200"/>
              <a:gd name="connsiteX1" fmla="*/ 228600 w 228600"/>
              <a:gd name="connsiteY1" fmla="*/ 457200 h 457200"/>
              <a:gd name="connsiteX2" fmla="*/ 0 w 228600"/>
              <a:gd name="connsiteY2" fmla="*/ 228600 h 457200"/>
              <a:gd name="connsiteX3" fmla="*/ 228600 w 228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457200">
                <a:moveTo>
                  <a:pt x="228600" y="0"/>
                </a:move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AE0C96-F19F-9C72-0ECC-19CEAF520C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42" y="152400"/>
            <a:ext cx="11786945" cy="6851633"/>
          </a:xfrm>
        </p:spPr>
        <p:txBody>
          <a:bodyPr lIns="0" bIns="0" anchor="b">
            <a:noAutofit/>
          </a:bodyPr>
          <a:lstStyle>
            <a:lvl1pPr>
              <a:lnSpc>
                <a:spcPct val="75000"/>
              </a:lnSpc>
              <a:defRPr sz="90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97006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Table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C886B185-3833-879A-4CDA-070118A5B9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51398" y="0"/>
            <a:ext cx="0" cy="685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75E86F35-1876-7224-ED1D-29C23C0F86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963400" y="5900284"/>
            <a:ext cx="228600" cy="457200"/>
          </a:xfrm>
          <a:custGeom>
            <a:avLst/>
            <a:gdLst>
              <a:gd name="connsiteX0" fmla="*/ 228600 w 228600"/>
              <a:gd name="connsiteY0" fmla="*/ 0 h 457200"/>
              <a:gd name="connsiteX1" fmla="*/ 228600 w 228600"/>
              <a:gd name="connsiteY1" fmla="*/ 457200 h 457200"/>
              <a:gd name="connsiteX2" fmla="*/ 0 w 228600"/>
              <a:gd name="connsiteY2" fmla="*/ 228600 h 457200"/>
              <a:gd name="connsiteX3" fmla="*/ 228600 w 228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457200">
                <a:moveTo>
                  <a:pt x="228600" y="0"/>
                </a:move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11B4039-8F52-77B8-F9D3-6BE35C73F3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004" y="-4021"/>
            <a:ext cx="11526779" cy="1000390"/>
          </a:xfrm>
          <a:solidFill>
            <a:schemeClr val="accent3"/>
          </a:solidFill>
        </p:spPr>
        <p:txBody>
          <a:bodyPr lIns="91440" anchor="t"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8D8738A-6EF0-C0C7-7C15-2E5BD362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46" y="569183"/>
            <a:ext cx="399350" cy="288759"/>
          </a:xfrm>
        </p:spPr>
        <p:txBody>
          <a:bodyPr lIns="0" tIns="0" rIns="0" bIns="0" anchor="t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6140CFAE-1C78-7504-A1BC-0D36971B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712017" y="3229324"/>
            <a:ext cx="4066678" cy="399351"/>
          </a:xfrm>
        </p:spPr>
        <p:txBody>
          <a:bodyPr lIns="0" tIns="0" rIns="0" bIns="0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2D5A15F4-177D-053F-06DF-1070D6B0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646" y="5968952"/>
            <a:ext cx="399351" cy="319865"/>
          </a:xfrm>
        </p:spPr>
        <p:txBody>
          <a:bodyPr lIns="0" tIns="0" rIns="0" bIns="0" anchor="b"/>
          <a:lstStyle>
            <a:lvl1pPr algn="ctr">
              <a:lnSpc>
                <a:spcPct val="75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xmlns="" id="{CD50CAF7-2F1B-2DE8-0836-79855C8FAF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1365" y="1395682"/>
            <a:ext cx="3943689" cy="489240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None/>
              <a:defRPr sz="2400" b="0"/>
            </a:lvl1pPr>
            <a:lvl2pPr marL="18288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2pPr>
            <a:lvl3pPr marL="36576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3pPr>
            <a:lvl4pPr marL="54864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4pPr>
            <a:lvl5pPr marL="73152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xmlns="" id="{06F04AF1-3FE6-ABA1-B825-A99F20209626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5410200" y="1394931"/>
            <a:ext cx="5867400" cy="489315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12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C886B185-3833-879A-4CDA-070118A5B9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51398" y="0"/>
            <a:ext cx="0" cy="685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75E86F35-1876-7224-ED1D-29C23C0F86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963400" y="5900284"/>
            <a:ext cx="228600" cy="457200"/>
          </a:xfrm>
          <a:custGeom>
            <a:avLst/>
            <a:gdLst>
              <a:gd name="connsiteX0" fmla="*/ 228600 w 228600"/>
              <a:gd name="connsiteY0" fmla="*/ 0 h 457200"/>
              <a:gd name="connsiteX1" fmla="*/ 228600 w 228600"/>
              <a:gd name="connsiteY1" fmla="*/ 457200 h 457200"/>
              <a:gd name="connsiteX2" fmla="*/ 0 w 228600"/>
              <a:gd name="connsiteY2" fmla="*/ 228600 h 457200"/>
              <a:gd name="connsiteX3" fmla="*/ 228600 w 228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457200">
                <a:moveTo>
                  <a:pt x="228600" y="0"/>
                </a:move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11B4039-8F52-77B8-F9D3-6BE35C73F3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004" y="-4021"/>
            <a:ext cx="11526779" cy="1000390"/>
          </a:xfrm>
          <a:solidFill>
            <a:schemeClr val="accent3"/>
          </a:solidFill>
        </p:spPr>
        <p:txBody>
          <a:bodyPr lIns="91440" anchor="t"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8D8738A-6EF0-C0C7-7C15-2E5BD362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46" y="569183"/>
            <a:ext cx="399350" cy="288759"/>
          </a:xfrm>
        </p:spPr>
        <p:txBody>
          <a:bodyPr lIns="0" tIns="0" rIns="0" bIns="0" anchor="t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6140CFAE-1C78-7504-A1BC-0D36971B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712017" y="3229324"/>
            <a:ext cx="4066678" cy="399351"/>
          </a:xfrm>
        </p:spPr>
        <p:txBody>
          <a:bodyPr lIns="0" tIns="0" rIns="0" bIns="0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2D5A15F4-177D-053F-06DF-1070D6B0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646" y="5968952"/>
            <a:ext cx="399351" cy="319865"/>
          </a:xfrm>
        </p:spPr>
        <p:txBody>
          <a:bodyPr lIns="0" tIns="0" rIns="0" bIns="0" anchor="b"/>
          <a:lstStyle>
            <a:lvl1pPr algn="ctr">
              <a:lnSpc>
                <a:spcPct val="75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F77B15C8-F801-CE7B-29D5-1625749857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12796" y="1386335"/>
            <a:ext cx="5807956" cy="5027909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None/>
              <a:defRPr sz="2400" b="1"/>
            </a:lvl1pPr>
            <a:lvl2pPr marL="18288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2pPr>
            <a:lvl3pPr marL="411480" indent="-182880"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3pPr>
            <a:lvl4pPr marL="594360" indent="-182880"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4pPr>
            <a:lvl5pPr marL="777240" indent="-182880"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xmlns="" id="{CD50CAF7-2F1B-2DE8-0836-79855C8FAF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37118" y="1392632"/>
            <a:ext cx="3871728" cy="50216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None/>
              <a:defRPr sz="2400" b="1"/>
            </a:lvl1pPr>
            <a:lvl2pPr marL="0" indent="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 b="0"/>
            </a:lvl2pPr>
            <a:lvl3pPr marL="18288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3pPr>
            <a:lvl4pPr marL="36576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4pPr>
            <a:lvl5pPr marL="54864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88900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75E86F35-1876-7224-ED1D-29C23C0F86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963400" y="5900284"/>
            <a:ext cx="228600" cy="457200"/>
          </a:xfrm>
          <a:custGeom>
            <a:avLst/>
            <a:gdLst>
              <a:gd name="connsiteX0" fmla="*/ 228600 w 228600"/>
              <a:gd name="connsiteY0" fmla="*/ 0 h 457200"/>
              <a:gd name="connsiteX1" fmla="*/ 228600 w 228600"/>
              <a:gd name="connsiteY1" fmla="*/ 457200 h 457200"/>
              <a:gd name="connsiteX2" fmla="*/ 0 w 228600"/>
              <a:gd name="connsiteY2" fmla="*/ 228600 h 457200"/>
              <a:gd name="connsiteX3" fmla="*/ 228600 w 228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457200">
                <a:moveTo>
                  <a:pt x="228600" y="0"/>
                </a:move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C886B185-3833-879A-4CDA-070118A5B9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51398" y="0"/>
            <a:ext cx="0" cy="685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11B4039-8F52-77B8-F9D3-6BE35C73F3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004" y="-4021"/>
            <a:ext cx="11526779" cy="1000390"/>
          </a:xfrm>
          <a:solidFill>
            <a:schemeClr val="accent3"/>
          </a:solidFill>
        </p:spPr>
        <p:txBody>
          <a:bodyPr lIns="91440" anchor="t"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8D8738A-6EF0-C0C7-7C15-2E5BD362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46" y="569183"/>
            <a:ext cx="399350" cy="288759"/>
          </a:xfrm>
        </p:spPr>
        <p:txBody>
          <a:bodyPr lIns="0" tIns="0" rIns="0" bIns="0" anchor="t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6140CFAE-1C78-7504-A1BC-0D36971B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712017" y="3229324"/>
            <a:ext cx="4066678" cy="399351"/>
          </a:xfrm>
        </p:spPr>
        <p:txBody>
          <a:bodyPr lIns="0" tIns="0" rIns="0" bIns="0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2D5A15F4-177D-053F-06DF-1070D6B0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646" y="5968952"/>
            <a:ext cx="399351" cy="319865"/>
          </a:xfrm>
        </p:spPr>
        <p:txBody>
          <a:bodyPr lIns="0" tIns="0" rIns="0" bIns="0" anchor="b"/>
          <a:lstStyle>
            <a:lvl1pPr algn="ctr">
              <a:lnSpc>
                <a:spcPct val="75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xmlns="" id="{151555B5-EB97-120B-13DB-89668075C2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112838" y="1395413"/>
            <a:ext cx="10164762" cy="48926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4810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75E86F35-1876-7224-ED1D-29C23C0F86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963400" y="5900284"/>
            <a:ext cx="228600" cy="457200"/>
          </a:xfrm>
          <a:custGeom>
            <a:avLst/>
            <a:gdLst>
              <a:gd name="connsiteX0" fmla="*/ 228600 w 228600"/>
              <a:gd name="connsiteY0" fmla="*/ 0 h 457200"/>
              <a:gd name="connsiteX1" fmla="*/ 228600 w 228600"/>
              <a:gd name="connsiteY1" fmla="*/ 457200 h 457200"/>
              <a:gd name="connsiteX2" fmla="*/ 0 w 228600"/>
              <a:gd name="connsiteY2" fmla="*/ 228600 h 457200"/>
              <a:gd name="connsiteX3" fmla="*/ 228600 w 228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457200">
                <a:moveTo>
                  <a:pt x="228600" y="0"/>
                </a:move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AE58A1-276A-8069-A8B0-D3794D76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990164"/>
            <a:ext cx="12192001" cy="5007535"/>
          </a:xfrm>
        </p:spPr>
        <p:txBody>
          <a:bodyPr lIns="0" tIns="0" rIns="0" bIns="0" anchor="b">
            <a:normAutofit/>
          </a:bodyPr>
          <a:lstStyle>
            <a:lvl1pPr>
              <a:lnSpc>
                <a:spcPct val="75000"/>
              </a:lnSpc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470F78B2-53B4-4F97-7E6A-90216696C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005" y="71718"/>
            <a:ext cx="11535995" cy="1918446"/>
          </a:xfrm>
        </p:spPr>
        <p:txBody>
          <a:bodyPr lIns="0">
            <a:noAutofit/>
          </a:bodyPr>
          <a:lstStyle>
            <a:lvl1pPr marL="0" indent="0">
              <a:lnSpc>
                <a:spcPct val="75000"/>
              </a:lnSpc>
              <a:buNone/>
              <a:defRPr sz="3600" b="1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xmlns="" val="5878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C886B185-3833-879A-4CDA-070118A5B9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51398" y="0"/>
            <a:ext cx="0" cy="685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11B4039-8F52-77B8-F9D3-6BE35C73F3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2918" y="284176"/>
            <a:ext cx="10867429" cy="1311542"/>
          </a:xfrm>
        </p:spPr>
        <p:txBody>
          <a:bodyPr>
            <a:normAutofit/>
          </a:bodyPr>
          <a:lstStyle>
            <a:lvl1pPr>
              <a:defRPr sz="48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8D8738A-6EF0-C0C7-7C15-2E5BD362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46" y="569183"/>
            <a:ext cx="399350" cy="288759"/>
          </a:xfrm>
        </p:spPr>
        <p:txBody>
          <a:bodyPr lIns="0" tIns="0" rIns="0" bIns="0" anchor="t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6140CFAE-1C78-7504-A1BC-0D36971B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712017" y="3229324"/>
            <a:ext cx="4066678" cy="399351"/>
          </a:xfrm>
        </p:spPr>
        <p:txBody>
          <a:bodyPr lIns="0" tIns="0" rIns="0" bIns="0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2D5A15F4-177D-053F-06DF-1070D6B0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646" y="5968952"/>
            <a:ext cx="399351" cy="319865"/>
          </a:xfrm>
        </p:spPr>
        <p:txBody>
          <a:bodyPr lIns="0" tIns="0" rIns="0" bIns="0" anchor="b"/>
          <a:lstStyle>
            <a:lvl1pPr algn="ctr">
              <a:lnSpc>
                <a:spcPct val="75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75E86F35-1876-7224-ED1D-29C23C0F86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963400" y="5900284"/>
            <a:ext cx="228600" cy="457200"/>
          </a:xfrm>
          <a:custGeom>
            <a:avLst/>
            <a:gdLst>
              <a:gd name="connsiteX0" fmla="*/ 228600 w 228600"/>
              <a:gd name="connsiteY0" fmla="*/ 0 h 457200"/>
              <a:gd name="connsiteX1" fmla="*/ 228600 w 228600"/>
              <a:gd name="connsiteY1" fmla="*/ 457200 h 457200"/>
              <a:gd name="connsiteX2" fmla="*/ 0 w 228600"/>
              <a:gd name="connsiteY2" fmla="*/ 228600 h 457200"/>
              <a:gd name="connsiteX3" fmla="*/ 228600 w 228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457200">
                <a:moveTo>
                  <a:pt x="228600" y="0"/>
                </a:move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5060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xmlns="" id="{1CF17F1E-8E08-2BE6-194B-D6ADE1CE7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963400" y="5900284"/>
            <a:ext cx="228600" cy="457200"/>
          </a:xfrm>
          <a:custGeom>
            <a:avLst/>
            <a:gdLst>
              <a:gd name="connsiteX0" fmla="*/ 228600 w 228600"/>
              <a:gd name="connsiteY0" fmla="*/ 0 h 457200"/>
              <a:gd name="connsiteX1" fmla="*/ 228600 w 228600"/>
              <a:gd name="connsiteY1" fmla="*/ 457200 h 457200"/>
              <a:gd name="connsiteX2" fmla="*/ 0 w 228600"/>
              <a:gd name="connsiteY2" fmla="*/ 228600 h 457200"/>
              <a:gd name="connsiteX3" fmla="*/ 228600 w 228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457200">
                <a:moveTo>
                  <a:pt x="228600" y="0"/>
                </a:move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583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C886B185-3833-879A-4CDA-070118A5B9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51398" y="0"/>
            <a:ext cx="0" cy="685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75E86F35-1876-7224-ED1D-29C23C0F86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963400" y="5900284"/>
            <a:ext cx="228600" cy="457200"/>
          </a:xfrm>
          <a:custGeom>
            <a:avLst/>
            <a:gdLst>
              <a:gd name="connsiteX0" fmla="*/ 228600 w 228600"/>
              <a:gd name="connsiteY0" fmla="*/ 0 h 457200"/>
              <a:gd name="connsiteX1" fmla="*/ 228600 w 228600"/>
              <a:gd name="connsiteY1" fmla="*/ 457200 h 457200"/>
              <a:gd name="connsiteX2" fmla="*/ 0 w 228600"/>
              <a:gd name="connsiteY2" fmla="*/ 228600 h 457200"/>
              <a:gd name="connsiteX3" fmla="*/ 228600 w 228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457200">
                <a:moveTo>
                  <a:pt x="228600" y="0"/>
                </a:move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11B4039-8F52-77B8-F9D3-6BE35C73F3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004" y="-4021"/>
            <a:ext cx="11526779" cy="1000390"/>
          </a:xfrm>
          <a:solidFill>
            <a:schemeClr val="accent3"/>
          </a:solidFill>
        </p:spPr>
        <p:txBody>
          <a:bodyPr lIns="91440" anchor="t"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8D8738A-6EF0-C0C7-7C15-2E5BD362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46" y="569183"/>
            <a:ext cx="399350" cy="288759"/>
          </a:xfrm>
        </p:spPr>
        <p:txBody>
          <a:bodyPr lIns="0" tIns="0" rIns="0" bIns="0" anchor="t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6140CFAE-1C78-7504-A1BC-0D36971B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712017" y="3229324"/>
            <a:ext cx="4066678" cy="399351"/>
          </a:xfrm>
        </p:spPr>
        <p:txBody>
          <a:bodyPr lIns="0" tIns="0" rIns="0" bIns="0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2D5A15F4-177D-053F-06DF-1070D6B0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646" y="5968952"/>
            <a:ext cx="399351" cy="319865"/>
          </a:xfrm>
        </p:spPr>
        <p:txBody>
          <a:bodyPr lIns="0" tIns="0" rIns="0" bIns="0" anchor="b"/>
          <a:lstStyle>
            <a:lvl1pPr algn="ctr">
              <a:lnSpc>
                <a:spcPct val="75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F77B15C8-F801-CE7B-29D5-1625749857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479752" y="1408753"/>
            <a:ext cx="7762875" cy="5072729"/>
          </a:xfrm>
        </p:spPr>
        <p:txBody>
          <a:bodyPr>
            <a:normAutofit/>
          </a:bodyPr>
          <a:lstStyle>
            <a:lvl1pPr marL="740664" indent="-740664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AutoNum type="arabicPeriod"/>
              <a:defRPr sz="3600" b="1"/>
            </a:lvl1pPr>
            <a:lvl2pPr marL="685800" indent="-45720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AutoNum type="arabicPeriod"/>
              <a:defRPr sz="3600" b="1"/>
            </a:lvl2pPr>
            <a:lvl3pPr marL="800100" indent="-34290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AutoNum type="arabicPeriod"/>
              <a:defRPr sz="3200" b="1"/>
            </a:lvl3pPr>
            <a:lvl4pPr marL="1028700" indent="-34290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AutoNum type="arabicPeriod"/>
              <a:defRPr sz="2800" b="1"/>
            </a:lvl4pPr>
            <a:lvl5pPr marL="1257300" indent="-34290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AutoNum type="arabicPeriod"/>
              <a:defRPr sz="28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62474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1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4">
            <a:extLst>
              <a:ext uri="{FF2B5EF4-FFF2-40B4-BE49-F238E27FC236}">
                <a16:creationId xmlns:a16="http://schemas.microsoft.com/office/drawing/2014/main" xmlns="" id="{F00653FB-60D2-643C-1F1B-17F5B766E1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56004" y="3428999"/>
            <a:ext cx="11535996" cy="3429000"/>
          </a:xfrm>
          <a:custGeom>
            <a:avLst/>
            <a:gdLst>
              <a:gd name="connsiteX0" fmla="*/ 0 w 11535996"/>
              <a:gd name="connsiteY0" fmla="*/ 0 h 3429000"/>
              <a:gd name="connsiteX1" fmla="*/ 11535996 w 11535996"/>
              <a:gd name="connsiteY1" fmla="*/ 0 h 3429000"/>
              <a:gd name="connsiteX2" fmla="*/ 11535996 w 11535996"/>
              <a:gd name="connsiteY2" fmla="*/ 2471285 h 3429000"/>
              <a:gd name="connsiteX3" fmla="*/ 11307396 w 11535996"/>
              <a:gd name="connsiteY3" fmla="*/ 2699885 h 3429000"/>
              <a:gd name="connsiteX4" fmla="*/ 11535996 w 11535996"/>
              <a:gd name="connsiteY4" fmla="*/ 2928485 h 3429000"/>
              <a:gd name="connsiteX5" fmla="*/ 11535996 w 11535996"/>
              <a:gd name="connsiteY5" fmla="*/ 3429000 h 3429000"/>
              <a:gd name="connsiteX6" fmla="*/ 0 w 11535996"/>
              <a:gd name="connsiteY6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35996" h="3429000">
                <a:moveTo>
                  <a:pt x="0" y="0"/>
                </a:moveTo>
                <a:lnTo>
                  <a:pt x="11535996" y="0"/>
                </a:lnTo>
                <a:lnTo>
                  <a:pt x="11535996" y="2471285"/>
                </a:lnTo>
                <a:cubicBezTo>
                  <a:pt x="11409744" y="2471285"/>
                  <a:pt x="11307396" y="2573633"/>
                  <a:pt x="11307396" y="2699885"/>
                </a:cubicBezTo>
                <a:cubicBezTo>
                  <a:pt x="11307396" y="2826137"/>
                  <a:pt x="11409744" y="2928485"/>
                  <a:pt x="11535996" y="2928485"/>
                </a:cubicBezTo>
                <a:lnTo>
                  <a:pt x="11535996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AE0C96-F19F-9C72-0ECC-19CEAF520C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004" y="3428999"/>
            <a:ext cx="10879992" cy="3527616"/>
          </a:xfrm>
        </p:spPr>
        <p:txBody>
          <a:bodyPr lIns="91440" bIns="0" anchor="b">
            <a:noAutofit/>
          </a:bodyPr>
          <a:lstStyle>
            <a:lvl1pPr>
              <a:lnSpc>
                <a:spcPct val="75000"/>
              </a:lnSpc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4635F53A-FA3B-FBC0-EEF8-7B34CC1C11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638" y="0"/>
            <a:ext cx="10880725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75E86F35-1876-7224-ED1D-29C23C0F86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963400" y="5900284"/>
            <a:ext cx="228600" cy="457200"/>
          </a:xfrm>
          <a:custGeom>
            <a:avLst/>
            <a:gdLst>
              <a:gd name="connsiteX0" fmla="*/ 228600 w 228600"/>
              <a:gd name="connsiteY0" fmla="*/ 0 h 457200"/>
              <a:gd name="connsiteX1" fmla="*/ 228600 w 228600"/>
              <a:gd name="connsiteY1" fmla="*/ 457200 h 457200"/>
              <a:gd name="connsiteX2" fmla="*/ 0 w 228600"/>
              <a:gd name="connsiteY2" fmla="*/ 228600 h 457200"/>
              <a:gd name="connsiteX3" fmla="*/ 228600 w 228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457200">
                <a:moveTo>
                  <a:pt x="228600" y="0"/>
                </a:move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038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+ Image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A66ED70-517E-1A4B-BF8B-6222E4AFC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51398" y="0"/>
            <a:ext cx="0" cy="685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AE0C96-F19F-9C72-0ECC-19CEAF520C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2" y="-8965"/>
            <a:ext cx="12190418" cy="3435682"/>
          </a:xfrm>
          <a:solidFill>
            <a:schemeClr val="accent3"/>
          </a:solidFill>
        </p:spPr>
        <p:txBody>
          <a:bodyPr lIns="91440" bIns="45720" anchor="b">
            <a:noAutofit/>
          </a:bodyPr>
          <a:lstStyle>
            <a:lvl1pPr>
              <a:lnSpc>
                <a:spcPct val="75000"/>
              </a:lnSpc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D6CFA3FF-DED5-0A57-622D-8B56A5F7D01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10143" y="3827464"/>
            <a:ext cx="4347975" cy="2896066"/>
          </a:xfrm>
        </p:spPr>
        <p:txBody>
          <a:bodyPr lIns="0">
            <a:normAutofit/>
          </a:bodyPr>
          <a:lstStyle>
            <a:lvl1pPr marL="0" indent="0">
              <a:buNone/>
              <a:defRPr sz="3200"/>
            </a:lvl1pPr>
            <a:lvl2pPr marL="228600" indent="0">
              <a:buNone/>
              <a:defRPr sz="3200"/>
            </a:lvl2pPr>
            <a:lvl3pPr marL="457200" indent="0">
              <a:buNone/>
              <a:defRPr sz="2800"/>
            </a:lvl3pPr>
            <a:lvl4pPr marL="685800" indent="0">
              <a:buNone/>
              <a:defRPr sz="2400"/>
            </a:lvl4pPr>
            <a:lvl5pPr marL="914400" indent="0">
              <a:buNone/>
              <a:defRPr sz="2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4635F53A-FA3B-FBC0-EEF8-7B34CC1C11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02703" y="3429000"/>
            <a:ext cx="5439996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75E86F35-1876-7224-ED1D-29C23C0F86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963400" y="5900284"/>
            <a:ext cx="228600" cy="457200"/>
          </a:xfrm>
          <a:custGeom>
            <a:avLst/>
            <a:gdLst>
              <a:gd name="connsiteX0" fmla="*/ 228600 w 228600"/>
              <a:gd name="connsiteY0" fmla="*/ 0 h 457200"/>
              <a:gd name="connsiteX1" fmla="*/ 228600 w 228600"/>
              <a:gd name="connsiteY1" fmla="*/ 457200 h 457200"/>
              <a:gd name="connsiteX2" fmla="*/ 0 w 228600"/>
              <a:gd name="connsiteY2" fmla="*/ 228600 h 457200"/>
              <a:gd name="connsiteX3" fmla="*/ 228600 w 228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457200">
                <a:moveTo>
                  <a:pt x="228600" y="0"/>
                </a:move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560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1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C886B185-3833-879A-4CDA-070118A5B9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51398" y="0"/>
            <a:ext cx="0" cy="685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75E86F35-1876-7224-ED1D-29C23C0F86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963400" y="5900284"/>
            <a:ext cx="228600" cy="457200"/>
          </a:xfrm>
          <a:custGeom>
            <a:avLst/>
            <a:gdLst>
              <a:gd name="connsiteX0" fmla="*/ 228600 w 228600"/>
              <a:gd name="connsiteY0" fmla="*/ 0 h 457200"/>
              <a:gd name="connsiteX1" fmla="*/ 228600 w 228600"/>
              <a:gd name="connsiteY1" fmla="*/ 457200 h 457200"/>
              <a:gd name="connsiteX2" fmla="*/ 0 w 228600"/>
              <a:gd name="connsiteY2" fmla="*/ 228600 h 457200"/>
              <a:gd name="connsiteX3" fmla="*/ 228600 w 228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457200">
                <a:moveTo>
                  <a:pt x="228600" y="0"/>
                </a:move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11B4039-8F52-77B8-F9D3-6BE35C73F3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004" y="-4021"/>
            <a:ext cx="11526779" cy="1000390"/>
          </a:xfrm>
          <a:solidFill>
            <a:schemeClr val="accent3"/>
          </a:solidFill>
        </p:spPr>
        <p:txBody>
          <a:bodyPr lIns="91440" anchor="t"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8D8738A-6EF0-C0C7-7C15-2E5BD362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46" y="569183"/>
            <a:ext cx="399350" cy="288759"/>
          </a:xfrm>
        </p:spPr>
        <p:txBody>
          <a:bodyPr lIns="0" tIns="0" rIns="0" bIns="0" anchor="t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6140CFAE-1C78-7504-A1BC-0D36971B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712017" y="3229324"/>
            <a:ext cx="4066678" cy="399351"/>
          </a:xfrm>
        </p:spPr>
        <p:txBody>
          <a:bodyPr lIns="0" tIns="0" rIns="0" bIns="0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2D5A15F4-177D-053F-06DF-1070D6B0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646" y="5968952"/>
            <a:ext cx="399351" cy="319865"/>
          </a:xfrm>
        </p:spPr>
        <p:txBody>
          <a:bodyPr lIns="0" tIns="0" rIns="0" bIns="0" anchor="b"/>
          <a:lstStyle>
            <a:lvl1pPr algn="ctr">
              <a:lnSpc>
                <a:spcPct val="75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F77B15C8-F801-CE7B-29D5-1625749857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475200" y="1399785"/>
            <a:ext cx="8874117" cy="5027909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None/>
              <a:defRPr sz="2400" b="1"/>
            </a:lvl1pPr>
            <a:lvl2pPr marL="18288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2pPr>
            <a:lvl3pPr marL="36576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3pPr>
            <a:lvl4pPr marL="54864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4pPr>
            <a:lvl5pPr marL="73152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77249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AE0C96-F19F-9C72-0ECC-19CEAF520C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398" y="1640541"/>
            <a:ext cx="11540602" cy="3736130"/>
          </a:xfrm>
          <a:solidFill>
            <a:schemeClr val="accent3"/>
          </a:solidFill>
        </p:spPr>
        <p:txBody>
          <a:bodyPr lIns="91440" bIns="45720" anchor="b">
            <a:noAutofit/>
          </a:bodyPr>
          <a:lstStyle>
            <a:lvl1pPr>
              <a:lnSpc>
                <a:spcPct val="75000"/>
              </a:lnSpc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D6CFA3FF-DED5-0A57-622D-8B56A5F7D01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6792" y="-12632"/>
            <a:ext cx="11545207" cy="1653173"/>
          </a:xfrm>
          <a:solidFill>
            <a:schemeClr val="accent3"/>
          </a:solidFill>
        </p:spPr>
        <p:txBody>
          <a:bodyPr lIns="91440">
            <a:normAutofit/>
          </a:bodyPr>
          <a:lstStyle>
            <a:lvl1pPr marL="0" indent="0">
              <a:buNone/>
              <a:defRPr sz="3600" b="1" cap="all" baseline="0"/>
            </a:lvl1pPr>
            <a:lvl2pPr marL="228600" indent="0">
              <a:buNone/>
              <a:defRPr sz="3600" b="1" cap="all" baseline="0"/>
            </a:lvl2pPr>
            <a:lvl3pPr marL="457200" indent="0">
              <a:buNone/>
              <a:defRPr sz="3200" b="1" cap="all" baseline="0"/>
            </a:lvl3pPr>
            <a:lvl4pPr marL="685800" indent="0">
              <a:buNone/>
              <a:defRPr sz="2800" b="1" cap="all" baseline="0"/>
            </a:lvl4pPr>
            <a:lvl5pPr marL="914400" indent="0">
              <a:buNone/>
              <a:defRPr sz="2800" b="1" cap="all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A66ED70-517E-1A4B-BF8B-6222E4AFC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51398" y="0"/>
            <a:ext cx="0" cy="685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75E86F35-1876-7224-ED1D-29C23C0F86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963400" y="5900284"/>
            <a:ext cx="228600" cy="457200"/>
          </a:xfrm>
          <a:custGeom>
            <a:avLst/>
            <a:gdLst>
              <a:gd name="connsiteX0" fmla="*/ 228600 w 228600"/>
              <a:gd name="connsiteY0" fmla="*/ 0 h 457200"/>
              <a:gd name="connsiteX1" fmla="*/ 228600 w 228600"/>
              <a:gd name="connsiteY1" fmla="*/ 457200 h 457200"/>
              <a:gd name="connsiteX2" fmla="*/ 0 w 228600"/>
              <a:gd name="connsiteY2" fmla="*/ 228600 h 457200"/>
              <a:gd name="connsiteX3" fmla="*/ 228600 w 228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457200">
                <a:moveTo>
                  <a:pt x="228600" y="0"/>
                </a:move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056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1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C886B185-3833-879A-4CDA-070118A5B9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51398" y="0"/>
            <a:ext cx="0" cy="685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75E86F35-1876-7224-ED1D-29C23C0F86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963400" y="5900284"/>
            <a:ext cx="228600" cy="457200"/>
          </a:xfrm>
          <a:custGeom>
            <a:avLst/>
            <a:gdLst>
              <a:gd name="connsiteX0" fmla="*/ 228600 w 228600"/>
              <a:gd name="connsiteY0" fmla="*/ 0 h 457200"/>
              <a:gd name="connsiteX1" fmla="*/ 228600 w 228600"/>
              <a:gd name="connsiteY1" fmla="*/ 457200 h 457200"/>
              <a:gd name="connsiteX2" fmla="*/ 0 w 228600"/>
              <a:gd name="connsiteY2" fmla="*/ 228600 h 457200"/>
              <a:gd name="connsiteX3" fmla="*/ 228600 w 228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457200">
                <a:moveTo>
                  <a:pt x="228600" y="0"/>
                </a:move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11B4039-8F52-77B8-F9D3-6BE35C73F3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004" y="-4021"/>
            <a:ext cx="11526779" cy="1000390"/>
          </a:xfrm>
          <a:solidFill>
            <a:schemeClr val="accent3"/>
          </a:solidFill>
        </p:spPr>
        <p:txBody>
          <a:bodyPr lIns="91440" anchor="t"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8D8738A-6EF0-C0C7-7C15-2E5BD362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46" y="569183"/>
            <a:ext cx="399350" cy="288759"/>
          </a:xfrm>
        </p:spPr>
        <p:txBody>
          <a:bodyPr lIns="0" tIns="0" rIns="0" bIns="0" anchor="t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6140CFAE-1C78-7504-A1BC-0D36971B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712017" y="3229324"/>
            <a:ext cx="4066678" cy="399351"/>
          </a:xfrm>
        </p:spPr>
        <p:txBody>
          <a:bodyPr lIns="0" tIns="0" rIns="0" bIns="0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2D5A15F4-177D-053F-06DF-1070D6B0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646" y="5968952"/>
            <a:ext cx="399351" cy="319865"/>
          </a:xfrm>
        </p:spPr>
        <p:txBody>
          <a:bodyPr lIns="0" tIns="0" rIns="0" bIns="0" anchor="b"/>
          <a:lstStyle>
            <a:lvl1pPr algn="ctr">
              <a:lnSpc>
                <a:spcPct val="75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F77B15C8-F801-CE7B-29D5-1625749857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08600" y="1392631"/>
            <a:ext cx="4853595" cy="5027909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None/>
              <a:defRPr sz="2400" b="1"/>
            </a:lvl1pPr>
            <a:lvl2pPr marL="0" indent="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 b="0"/>
            </a:lvl2pPr>
            <a:lvl3pPr marL="18288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3pPr>
            <a:lvl4pPr marL="36576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4pPr>
            <a:lvl5pPr marL="54864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xmlns="" id="{CD50CAF7-2F1B-2DE8-0836-79855C8FAF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28358" y="1392631"/>
            <a:ext cx="4853595" cy="5027909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None/>
              <a:defRPr sz="2400" b="1"/>
            </a:lvl1pPr>
            <a:lvl2pPr marL="0" indent="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 b="0"/>
            </a:lvl2pPr>
            <a:lvl3pPr marL="18288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3pPr>
            <a:lvl4pPr marL="36576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4pPr>
            <a:lvl5pPr marL="54864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1480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C886B185-3833-879A-4CDA-070118A5B9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51398" y="0"/>
            <a:ext cx="0" cy="685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75E86F35-1876-7224-ED1D-29C23C0F86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963400" y="5900284"/>
            <a:ext cx="228600" cy="457200"/>
          </a:xfrm>
          <a:custGeom>
            <a:avLst/>
            <a:gdLst>
              <a:gd name="connsiteX0" fmla="*/ 228600 w 228600"/>
              <a:gd name="connsiteY0" fmla="*/ 0 h 457200"/>
              <a:gd name="connsiteX1" fmla="*/ 228600 w 228600"/>
              <a:gd name="connsiteY1" fmla="*/ 457200 h 457200"/>
              <a:gd name="connsiteX2" fmla="*/ 0 w 228600"/>
              <a:gd name="connsiteY2" fmla="*/ 228600 h 457200"/>
              <a:gd name="connsiteX3" fmla="*/ 228600 w 228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457200">
                <a:moveTo>
                  <a:pt x="228600" y="0"/>
                </a:move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11B4039-8F52-77B8-F9D3-6BE35C73F3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004" y="-4021"/>
            <a:ext cx="11526779" cy="1000390"/>
          </a:xfrm>
          <a:solidFill>
            <a:schemeClr val="accent3"/>
          </a:solidFill>
        </p:spPr>
        <p:txBody>
          <a:bodyPr lIns="91440" anchor="t"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8D8738A-6EF0-C0C7-7C15-2E5BD362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46" y="569183"/>
            <a:ext cx="399350" cy="288759"/>
          </a:xfrm>
        </p:spPr>
        <p:txBody>
          <a:bodyPr lIns="0" tIns="0" rIns="0" bIns="0" anchor="t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6140CFAE-1C78-7504-A1BC-0D36971B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712017" y="3229324"/>
            <a:ext cx="4066678" cy="399351"/>
          </a:xfrm>
        </p:spPr>
        <p:txBody>
          <a:bodyPr lIns="0" tIns="0" rIns="0" bIns="0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2D5A15F4-177D-053F-06DF-1070D6B0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646" y="5968952"/>
            <a:ext cx="399351" cy="319865"/>
          </a:xfrm>
        </p:spPr>
        <p:txBody>
          <a:bodyPr lIns="0" tIns="0" rIns="0" bIns="0" anchor="b"/>
          <a:lstStyle>
            <a:lvl1pPr algn="ctr">
              <a:lnSpc>
                <a:spcPct val="75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F77B15C8-F801-CE7B-29D5-1625749857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01938" y="1392630"/>
            <a:ext cx="3845084" cy="4964853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None/>
              <a:defRPr sz="2400" b="1"/>
            </a:lvl1pPr>
            <a:lvl2pPr marL="512064" indent="-512064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AutoNum type="arabicPeriod"/>
              <a:defRPr sz="2400" b="0"/>
            </a:lvl2pPr>
            <a:lvl3pPr marL="786384" indent="-512064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AutoNum type="arabicPeriod"/>
              <a:defRPr sz="2400" b="0"/>
            </a:lvl3pPr>
            <a:lvl4pPr marL="969264" indent="-512064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AutoNum type="arabicPeriod"/>
              <a:defRPr sz="2400" b="0"/>
            </a:lvl4pPr>
            <a:lvl5pPr marL="1243584" indent="-512064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AutoNum type="arabicPeriod"/>
              <a:defRPr sz="24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xmlns="" id="{CD50CAF7-2F1B-2DE8-0836-79855C8FAF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410886" y="1392630"/>
            <a:ext cx="5871068" cy="4964853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None/>
              <a:defRPr sz="2400" b="1"/>
            </a:lvl1pPr>
            <a:lvl2pPr marL="0" indent="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 b="0"/>
            </a:lvl2pPr>
            <a:lvl3pPr marL="18288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3pPr>
            <a:lvl4pPr marL="36576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4pPr>
            <a:lvl5pPr marL="54864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55931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+ Content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C886B185-3833-879A-4CDA-070118A5B9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51398" y="0"/>
            <a:ext cx="0" cy="685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75E86F35-1876-7224-ED1D-29C23C0F86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963400" y="5900284"/>
            <a:ext cx="228600" cy="457200"/>
          </a:xfrm>
          <a:custGeom>
            <a:avLst/>
            <a:gdLst>
              <a:gd name="connsiteX0" fmla="*/ 228600 w 228600"/>
              <a:gd name="connsiteY0" fmla="*/ 0 h 457200"/>
              <a:gd name="connsiteX1" fmla="*/ 228600 w 228600"/>
              <a:gd name="connsiteY1" fmla="*/ 457200 h 457200"/>
              <a:gd name="connsiteX2" fmla="*/ 0 w 228600"/>
              <a:gd name="connsiteY2" fmla="*/ 228600 h 457200"/>
              <a:gd name="connsiteX3" fmla="*/ 228600 w 228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457200">
                <a:moveTo>
                  <a:pt x="228600" y="0"/>
                </a:move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11B4039-8F52-77B8-F9D3-6BE35C73F3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004" y="-4021"/>
            <a:ext cx="11526779" cy="1000390"/>
          </a:xfrm>
          <a:solidFill>
            <a:schemeClr val="accent3"/>
          </a:solidFill>
        </p:spPr>
        <p:txBody>
          <a:bodyPr lIns="91440" anchor="t"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8D8738A-6EF0-C0C7-7C15-2E5BD362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46" y="569183"/>
            <a:ext cx="399350" cy="288759"/>
          </a:xfrm>
        </p:spPr>
        <p:txBody>
          <a:bodyPr lIns="0" tIns="0" rIns="0" bIns="0" anchor="t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6140CFAE-1C78-7504-A1BC-0D36971B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712017" y="3229324"/>
            <a:ext cx="4066678" cy="399351"/>
          </a:xfrm>
        </p:spPr>
        <p:txBody>
          <a:bodyPr lIns="0" tIns="0" rIns="0" bIns="0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2D5A15F4-177D-053F-06DF-1070D6B0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646" y="5968952"/>
            <a:ext cx="399351" cy="319865"/>
          </a:xfrm>
        </p:spPr>
        <p:txBody>
          <a:bodyPr lIns="0" tIns="0" rIns="0" bIns="0" anchor="b"/>
          <a:lstStyle>
            <a:lvl1pPr algn="ctr">
              <a:lnSpc>
                <a:spcPct val="75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0580D9F8-D6C3-EF31-2407-3AA183F31F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0875" y="996950"/>
            <a:ext cx="5311775" cy="58610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xmlns="" id="{CD50CAF7-2F1B-2DE8-0836-79855C8FAF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24000" y="1392630"/>
            <a:ext cx="4857953" cy="4964853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None/>
              <a:defRPr sz="2400" b="0"/>
            </a:lvl1pPr>
            <a:lvl2pPr marL="18288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2pPr>
            <a:lvl3pPr marL="36576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3pPr>
            <a:lvl4pPr marL="54864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4pPr>
            <a:lvl5pPr marL="73152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45542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 spc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 spc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70" r:id="rId13"/>
    <p:sldLayoutId id="2147483668" r:id="rId14"/>
    <p:sldLayoutId id="2147483669" r:id="rId15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i="0" kern="1200" cap="all" spc="0" baseline="0">
          <a:solidFill>
            <a:schemeClr val="bg1"/>
          </a:solidFill>
          <a:latin typeface="+mj-lt"/>
          <a:ea typeface="Dotum" panose="020B0600000101010101" pitchFamily="34" charset="-127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 spc="0">
          <a:solidFill>
            <a:schemeClr val="bg1"/>
          </a:solidFill>
          <a:latin typeface="+mn-lt"/>
          <a:ea typeface="Dotum" panose="020B0600000101010101" pitchFamily="34" charset="-127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 spc="0">
          <a:solidFill>
            <a:schemeClr val="bg1"/>
          </a:solidFill>
          <a:latin typeface="+mn-lt"/>
          <a:ea typeface="Dotum" panose="020B0600000101010101" pitchFamily="34" charset="-127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 spc="0">
          <a:solidFill>
            <a:schemeClr val="bg1"/>
          </a:solidFill>
          <a:latin typeface="+mn-lt"/>
          <a:ea typeface="Dotum" panose="020B0600000101010101" pitchFamily="34" charset="-127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 spc="0">
          <a:solidFill>
            <a:schemeClr val="bg1"/>
          </a:solidFill>
          <a:latin typeface="+mn-lt"/>
          <a:ea typeface="Dotum" panose="020B0600000101010101" pitchFamily="34" charset="-127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 spc="0">
          <a:solidFill>
            <a:schemeClr val="bg1"/>
          </a:solidFill>
          <a:latin typeface="+mn-lt"/>
          <a:ea typeface="Dotum" panose="020B0600000101010101" pitchFamily="34" charset="-127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D188E279-F4F0-E9DE-210E-1C0D43E0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 By</a:t>
            </a:r>
            <a:r>
              <a:rPr lang="en-US" sz="7200" u="sng" dirty="0" smtClean="0"/>
              <a:t> 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 smtClean="0"/>
              <a:t>  </a:t>
            </a:r>
            <a:r>
              <a:rPr lang="en-US" sz="4800" dirty="0" smtClean="0"/>
              <a:t>Ashutosh </a:t>
            </a:r>
            <a:r>
              <a:rPr lang="en-US" sz="4800" dirty="0" err="1" smtClean="0"/>
              <a:t>rawat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>                       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/>
        </p:nvSpPr>
        <p:spPr>
          <a:xfrm>
            <a:off x="294969" y="299883"/>
            <a:ext cx="11621729" cy="16026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5400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Insurance Data Dataset Analysis</a:t>
            </a:r>
            <a:endParaRPr lang="en-US" sz="5400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8195" name="Picture 3" descr="C:\Users\Ashutosh\Downloads\bundle-of-insurance-set-icons-free-vect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018" y="1875044"/>
            <a:ext cx="8294401" cy="2785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6400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A884569-E5F3-77D3-7546-57135E185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21" y="0"/>
            <a:ext cx="11526779" cy="1000390"/>
          </a:xfrm>
          <a:solidFill>
            <a:schemeClr val="accent2"/>
          </a:solidFill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sz="4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Data Assessment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AF89DBA6-7DDF-1B21-0526-7EAC46735B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6004" y="996369"/>
            <a:ext cx="11260693" cy="57436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the loan approval and denied related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.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Total claims made and claims approved per month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Answer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:- </a:t>
            </a:r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Gives us the total claims applied and those approved in each month</a:t>
            </a:r>
            <a:endParaRPr lang="en-U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1600" dirty="0" smtClean="0"/>
              <a:t>Percentage </a:t>
            </a:r>
            <a:r>
              <a:rPr lang="en-IN" sz="1600" dirty="0" smtClean="0"/>
              <a:t>of loan approved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Answer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:- </a:t>
            </a:r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Gives what was the percentage of loan that were approved .</a:t>
            </a:r>
            <a:endParaRPr lang="en-U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IN" sz="1600" u="sng" dirty="0" smtClean="0"/>
              <a:t> </a:t>
            </a:r>
            <a:r>
              <a:rPr lang="en-IN" sz="1600" dirty="0" smtClean="0"/>
              <a:t>Percentage of loan denied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Answer :- </a:t>
            </a:r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Gives the percentage of loan denied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4) People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applied for loan more than once and are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approved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Answer </a:t>
            </a:r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:- Finding the no of people who have  claimed for loan more than once to determine if there 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discrepancy going in the process. </a:t>
            </a:r>
            <a:endParaRPr lang="en-US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Ashutosh\Downloads\Screenshot 2025-01-02 11233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30084" y="1068951"/>
            <a:ext cx="2809875" cy="1394029"/>
          </a:xfrm>
          <a:prstGeom prst="rect">
            <a:avLst/>
          </a:prstGeom>
          <a:noFill/>
        </p:spPr>
      </p:pic>
      <p:pic>
        <p:nvPicPr>
          <p:cNvPr id="1027" name="Picture 3" descr="C:\Users\Ashutosh\Downloads\percentage approv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21546" y="2610464"/>
            <a:ext cx="1933267" cy="882228"/>
          </a:xfrm>
          <a:prstGeom prst="rect">
            <a:avLst/>
          </a:prstGeom>
          <a:noFill/>
        </p:spPr>
      </p:pic>
      <p:pic>
        <p:nvPicPr>
          <p:cNvPr id="1028" name="Picture 4" descr="C:\Users\Ashutosh\Downloads\denied percentag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949148" y="3613508"/>
            <a:ext cx="1758181" cy="799173"/>
          </a:xfrm>
          <a:prstGeom prst="rect">
            <a:avLst/>
          </a:prstGeom>
          <a:noFill/>
        </p:spPr>
      </p:pic>
      <p:pic>
        <p:nvPicPr>
          <p:cNvPr id="1029" name="Picture 5" descr="C:\Users\Ashutosh\Downloads\loanapproved more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45067" y="4958121"/>
            <a:ext cx="4056882" cy="12739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8735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C035154-5D8C-B9D5-FFC4-9CB8E81B9A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1162" y="147485"/>
            <a:ext cx="11017044" cy="6710515"/>
          </a:xfrm>
        </p:spPr>
        <p:txBody>
          <a:bodyPr>
            <a:normAutofit/>
          </a:bodyPr>
          <a:lstStyle/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Analysis 2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Criteria basis for approval and denial of claim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1700" dirty="0" smtClean="0"/>
              <a:t>All details related to the loan approved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Answer :-  </a:t>
            </a:r>
            <a:r>
              <a:rPr lang="en-US" sz="17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the details related to all the customers and the conditions that make up the approval criteria </a:t>
            </a:r>
            <a:r>
              <a:rPr lang="en-US" sz="17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17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claims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1600" dirty="0" smtClean="0"/>
              <a:t>Time taken for claim approval</a:t>
            </a:r>
            <a:endParaRPr lang="en-US" sz="1600" dirty="0" smtClean="0"/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Answer :- </a:t>
            </a:r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time between the report date and the loss date for finding time for process and approval of claim.</a:t>
            </a:r>
            <a:endParaRPr lang="en-U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Users\Ashutosh\Downloads\approval condition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5698" y="2160177"/>
            <a:ext cx="10882471" cy="1630157"/>
          </a:xfrm>
          <a:prstGeom prst="rect">
            <a:avLst/>
          </a:prstGeom>
          <a:noFill/>
        </p:spPr>
      </p:pic>
      <p:pic>
        <p:nvPicPr>
          <p:cNvPr id="2052" name="Picture 4" descr="C:\Users\Ashutosh\Downloads\time take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1314" y="4949456"/>
            <a:ext cx="4348828" cy="16430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043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04A5150-0188-3CDA-240E-1F598D88D4D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55407" y="147485"/>
            <a:ext cx="11073908" cy="67105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Analysis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3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Claim Analysis as per each city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1600" b="1" u="sng" dirty="0" smtClean="0">
                <a:latin typeface="Arial" pitchFamily="34" charset="0"/>
                <a:cs typeface="Arial" pitchFamily="34" charset="0"/>
              </a:rPr>
              <a:t>No of </a:t>
            </a:r>
            <a:r>
              <a:rPr lang="en-IN" sz="1600" b="1" u="sng" dirty="0" smtClean="0">
                <a:latin typeface="Arial" pitchFamily="34" charset="0"/>
                <a:cs typeface="Arial" pitchFamily="34" charset="0"/>
              </a:rPr>
              <a:t> insurance </a:t>
            </a:r>
            <a:r>
              <a:rPr lang="en-IN" sz="1600" b="1" u="sng" dirty="0" smtClean="0">
                <a:latin typeface="Arial" pitchFamily="34" charset="0"/>
                <a:cs typeface="Arial" pitchFamily="34" charset="0"/>
              </a:rPr>
              <a:t>claims per city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Answer :-  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the data to find claims to get how many claims are there filed in each city.</a:t>
            </a:r>
            <a:endParaRPr lang="en-US" sz="1400" b="1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400" b="1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400" b="1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400" b="1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400" b="1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None/>
            </a:pPr>
            <a:r>
              <a:rPr lang="en-IN" sz="1600" b="1" u="sng" dirty="0" smtClean="0">
                <a:latin typeface="Arial" pitchFamily="34" charset="0"/>
                <a:cs typeface="Arial" pitchFamily="34" charset="0"/>
              </a:rPr>
              <a:t>2) Claims </a:t>
            </a:r>
            <a:r>
              <a:rPr lang="en-IN" sz="1600" b="1" u="sng" dirty="0" smtClean="0">
                <a:latin typeface="Arial" pitchFamily="34" charset="0"/>
                <a:cs typeface="Arial" pitchFamily="34" charset="0"/>
              </a:rPr>
              <a:t>approved and denied per city and </a:t>
            </a:r>
            <a:r>
              <a:rPr lang="en-IN" sz="1600" b="1" u="sng" dirty="0" smtClean="0">
                <a:latin typeface="Arial" pitchFamily="34" charset="0"/>
                <a:cs typeface="Arial" pitchFamily="34" charset="0"/>
              </a:rPr>
              <a:t>date</a:t>
            </a:r>
          </a:p>
          <a:p>
            <a:pPr marL="342900" indent="-342900"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Answer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:-  </a:t>
            </a:r>
            <a:r>
              <a:rPr lang="en-US" sz="1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gives in each date how many claims were made  how many were approved and how many were denied in each city.</a:t>
            </a:r>
          </a:p>
          <a:p>
            <a:pPr marL="342900" indent="-342900"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None/>
            </a:pPr>
            <a:endParaRPr lang="en-IN" sz="16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None/>
            </a:pPr>
            <a:endParaRPr lang="en-IN" sz="1600" b="1" u="sng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5" name="Picture 3" descr="C:\Users\Ashutosh\Downloads\claims per cit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8450" y="1838788"/>
            <a:ext cx="4398194" cy="1827015"/>
          </a:xfrm>
          <a:prstGeom prst="rect">
            <a:avLst/>
          </a:prstGeom>
          <a:noFill/>
        </p:spPr>
      </p:pic>
      <p:pic>
        <p:nvPicPr>
          <p:cNvPr id="3076" name="Picture 4" descr="C:\Users\Ashutosh\Downloads\date city claim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7018" y="4486224"/>
            <a:ext cx="6430587" cy="17375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7760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98BE43-8325-EC57-B754-398CDAA2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9EC0134-6366-B310-6C7B-8AE78C3067C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11161" y="103239"/>
            <a:ext cx="11061291" cy="6754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 Data related to agent and vendor.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2C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1)Agent and vendor relationship.</a:t>
            </a:r>
            <a:endParaRPr lang="en-US" sz="1600" b="1" dirty="0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Answer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:-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how many agents are associated with each of the claim distributing vendor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IN" sz="1400" b="1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400" b="1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400" b="1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400" b="1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400" b="1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400" b="1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2C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Claims associated with each agent.</a:t>
            </a:r>
          </a:p>
          <a:p>
            <a:pPr marL="0" indent="0">
              <a:buNone/>
            </a:pPr>
            <a:r>
              <a:rPr lang="en-IN" sz="1600" b="1" dirty="0" smtClean="0">
                <a:solidFill>
                  <a:srgbClr val="2C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 :- </a:t>
            </a:r>
            <a:r>
              <a:rPr lang="en-IN" sz="1600" b="1" dirty="0" smtClean="0">
                <a:solidFill>
                  <a:srgbClr val="0070C0"/>
                </a:solidFill>
              </a:rPr>
              <a:t>Claims approved and denied with each agent </a:t>
            </a:r>
            <a:r>
              <a:rPr lang="en-IN" sz="1600" b="1" dirty="0" smtClean="0">
                <a:solidFill>
                  <a:srgbClr val="0070C0"/>
                </a:solidFill>
              </a:rPr>
              <a:t>id.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C:\Users\Ashutosh\Downloads\agent vendor relationshi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7970" y="1503311"/>
            <a:ext cx="4915640" cy="1815076"/>
          </a:xfrm>
          <a:prstGeom prst="rect">
            <a:avLst/>
          </a:prstGeom>
          <a:noFill/>
        </p:spPr>
      </p:pic>
      <p:pic>
        <p:nvPicPr>
          <p:cNvPr id="4099" name="Picture 3" descr="C:\Users\Ashutosh\Downloads\agent approv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41729" y="4462463"/>
            <a:ext cx="4683535" cy="20796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7881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1A7E8644-0346-DBA8-9572-916A250ABA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2336" y="339213"/>
            <a:ext cx="11164528" cy="6651522"/>
          </a:xfrm>
        </p:spPr>
        <p:txBody>
          <a:bodyPr>
            <a:normAutofit/>
          </a:bodyPr>
          <a:lstStyle/>
          <a:p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3)  Top 10 performing agents.</a:t>
            </a:r>
            <a:endParaRPr lang="en-US" sz="18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Answer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:-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are the agents who have succeeded to claim highest amount for their clients.</a:t>
            </a:r>
          </a:p>
          <a:p>
            <a:endParaRPr lang="en-IN" sz="16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 smtClean="0">
                <a:solidFill>
                  <a:srgbClr val="2C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Top 10 performing vendors</a:t>
            </a:r>
          </a:p>
          <a:p>
            <a:r>
              <a:rPr lang="en-IN" sz="1600" dirty="0" smtClean="0">
                <a:solidFill>
                  <a:srgbClr val="2C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 :- 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are the top 10 vendors who have dispensed the highest amt of money.</a:t>
            </a: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C:\Users\Ashutosh\Downloads\agent claim am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9150" y="1217613"/>
            <a:ext cx="5211302" cy="2145830"/>
          </a:xfrm>
          <a:prstGeom prst="rect">
            <a:avLst/>
          </a:prstGeom>
          <a:noFill/>
        </p:spPr>
      </p:pic>
      <p:pic>
        <p:nvPicPr>
          <p:cNvPr id="5123" name="Picture 3" descr="C:\Users\Ashutosh\Downloads\10 vendo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8476" y="4594942"/>
            <a:ext cx="3885124" cy="1880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7164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5538D4B-7399-89DC-AF7E-65276FC15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A80E6B-F69D-876F-63E2-6535D668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46" y="569183"/>
            <a:ext cx="399350" cy="28875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2A1EB85-C824-BAA3-E4DA-33091E1797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0561" y="91440"/>
            <a:ext cx="11216640" cy="676656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Analysis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 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 related to agent and vendor.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There are some issues related to data when loans are approved there are some of the details that are missing </a:t>
            </a:r>
          </a:p>
          <a:p>
            <a:pPr>
              <a:lnSpc>
                <a:spcPct val="100000"/>
              </a:lnSpc>
            </a:pPr>
            <a:r>
              <a:rPr lang="en-IN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we will throw some light on those data. </a:t>
            </a:r>
          </a:p>
          <a:p>
            <a:pPr>
              <a:lnSpc>
                <a:spcPct val="1000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C:\Users\Ashutosh\Downloads\discripanc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348" y="1689458"/>
            <a:ext cx="5427459" cy="22991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4940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151C012B-9D7E-B8B7-306E-1A294ED6E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21" y="0"/>
            <a:ext cx="11526779" cy="100039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Power bi assignment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0CB497-2F9E-9BFB-547C-254FCB51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46" y="569183"/>
            <a:ext cx="399350" cy="28875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F23470-3DF7-259A-5850-CFC496F5B1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6005" y="1106130"/>
            <a:ext cx="11231196" cy="575187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AutoNum type="arabicParenR"/>
            </a:pP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 the yearly approval trends 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claims .</a:t>
            </a:r>
            <a:endParaRPr lang="en-US" sz="1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 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 patterns and/or fluctuations, </a:t>
            </a:r>
            <a:endParaRPr lang="en-US" sz="1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any.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Answer:- There is no big change in the approval or denial of 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Claims.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Amount claimed and premium paid in each city</a:t>
            </a:r>
          </a:p>
          <a:p>
            <a:pPr>
              <a:lnSpc>
                <a:spcPct val="100000"/>
              </a:lnSpc>
            </a:pPr>
            <a:r>
              <a:rPr lang="en-US" sz="19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large difference between the amount claimed and</a:t>
            </a:r>
          </a:p>
          <a:p>
            <a:pPr>
              <a:lnSpc>
                <a:spcPct val="100000"/>
              </a:lnSpc>
            </a:pPr>
            <a:r>
              <a:rPr lang="en-IN" sz="19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9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premium paid by the customers in each and every city which</a:t>
            </a:r>
          </a:p>
          <a:p>
            <a:pPr>
              <a:lnSpc>
                <a:spcPct val="100000"/>
              </a:lnSpc>
            </a:pPr>
            <a:r>
              <a:rPr lang="en-IN" sz="19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should be looked upon and along with this the factor associated</a:t>
            </a:r>
          </a:p>
          <a:p>
            <a:pPr>
              <a:lnSpc>
                <a:spcPct val="100000"/>
              </a:lnSpc>
            </a:pPr>
            <a:r>
              <a:rPr lang="en-IN" sz="19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this should be enquired.</a:t>
            </a:r>
          </a:p>
          <a:p>
            <a:pPr>
              <a:lnSpc>
                <a:spcPct val="10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9948" y="1068950"/>
            <a:ext cx="4173794" cy="1689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6383" y="2886689"/>
            <a:ext cx="30861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5389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xmlns="" id="{687563C6-E390-39FC-21DE-D05846F8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65036"/>
            <a:ext cx="12192001" cy="229296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Thank you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8CAF067-AEFC-B530-8DA2-F9DE3391242E}"/>
              </a:ext>
            </a:extLst>
          </p:cNvPr>
          <p:cNvSpPr/>
          <p:nvPr/>
        </p:nvSpPr>
        <p:spPr>
          <a:xfrm>
            <a:off x="0" y="1"/>
            <a:ext cx="12192000" cy="4571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Final suggestions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pPr marL="514350" indent="-514350">
              <a:buClr>
                <a:schemeClr val="bg1"/>
              </a:buClr>
              <a:buSzPct val="110000"/>
            </a:pPr>
            <a:r>
              <a:rPr lang="en-US" sz="2000" b="1" dirty="0" smtClean="0">
                <a:solidFill>
                  <a:srgbClr val="2C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should take a look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customers who have applied for the same loan more than once.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bg1"/>
              </a:buClr>
              <a:buSzPct val="110000"/>
            </a:pPr>
            <a:r>
              <a:rPr lang="en-US" sz="2000" b="1" dirty="0" smtClean="0">
                <a:solidFill>
                  <a:srgbClr val="2C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amount that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dispersed and the premium amt paid for the loan should also be looked   over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bg1"/>
              </a:buClr>
              <a:buSzPct val="110000"/>
              <a:buAutoNum type="arabicPeriod" startAt="3"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vendors are dispensing the claim amount a thoroughly inspections should be made as the loans that are approved have some essential details missing such as </a:t>
            </a:r>
          </a:p>
          <a:p>
            <a:pPr marL="457200" indent="-457200">
              <a:buClr>
                <a:schemeClr val="bg1"/>
              </a:buClr>
              <a:buSzPct val="110000"/>
            </a:pPr>
            <a:r>
              <a:rPr lang="en-IN" sz="20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For some claims the incident city name is missing , the vendor name is missing and for some the authority contacted is not present.</a:t>
            </a:r>
          </a:p>
          <a:p>
            <a:pPr marL="457200" indent="-457200">
              <a:buClr>
                <a:schemeClr val="bg1"/>
              </a:buClr>
              <a:buSzPct val="110000"/>
            </a:pPr>
            <a:endParaRPr lang="en-IN" sz="2000" b="1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bg1"/>
              </a:buClr>
              <a:buSzPct val="110000"/>
            </a:pPr>
            <a:r>
              <a:rPr lang="en-IN" sz="20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Dotum" panose="020B0600000101010101" pitchFamily="34" charset="-127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endParaRPr lang="en-US" sz="18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1676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TM89910445">
      <a:dk1>
        <a:srgbClr val="000000"/>
      </a:dk1>
      <a:lt1>
        <a:srgbClr val="FFFFFF"/>
      </a:lt1>
      <a:dk2>
        <a:srgbClr val="1F2C28"/>
      </a:dk2>
      <a:lt2>
        <a:srgbClr val="F2F2F2"/>
      </a:lt2>
      <a:accent1>
        <a:srgbClr val="B77EC3"/>
      </a:accent1>
      <a:accent2>
        <a:srgbClr val="78ABF3"/>
      </a:accent2>
      <a:accent3>
        <a:srgbClr val="F3CF23"/>
      </a:accent3>
      <a:accent4>
        <a:srgbClr val="61E98D"/>
      </a:accent4>
      <a:accent5>
        <a:srgbClr val="6D20CD"/>
      </a:accent5>
      <a:accent6>
        <a:srgbClr val="F14730"/>
      </a:accent6>
      <a:hlink>
        <a:srgbClr val="005DBA"/>
      </a:hlink>
      <a:folHlink>
        <a:srgbClr val="6CE3C5"/>
      </a:folHlink>
    </a:clrScheme>
    <a:fontScheme name="Custom 115">
      <a:majorFont>
        <a:latin typeface="Dotum"/>
        <a:ea typeface=""/>
        <a:cs typeface=""/>
      </a:majorFont>
      <a:minorFont>
        <a:latin typeface="Dotum"/>
        <a:ea typeface=""/>
        <a:cs typeface="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89910445_win32_SD_v8" id="{9EAEA56E-8EA8-4896-A0AD-61AECD7A53AA}" vid="{29CF4E89-80A1-46C6-9B4D-1F407FAD02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19A9A3-1299-4C73-A6B6-4CF3BAA3A18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D2373A4-C3EC-45C9-BBF0-0A6D6E76CB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4250B0-171D-4CAE-9DE5-D610D89AF7F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Postmodern marketing meeting</Template>
  <TotalTime>593</TotalTime>
  <Words>496</Words>
  <Application>Microsoft Office PowerPoint</Application>
  <PresentationFormat>Custom</PresentationFormat>
  <Paragraphs>101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Banded</vt:lpstr>
      <vt:lpstr>           presented  By    Ashutosh rawat                         </vt:lpstr>
      <vt:lpstr>      SQL Data Assessment</vt:lpstr>
      <vt:lpstr>Slide 3</vt:lpstr>
      <vt:lpstr>Slide 4</vt:lpstr>
      <vt:lpstr>Slide 5</vt:lpstr>
      <vt:lpstr>Slide 6</vt:lpstr>
      <vt:lpstr>Slide 7</vt:lpstr>
      <vt:lpstr>    Power bi assignment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presenter  Vikas Singh</dc:title>
  <dc:creator>vicky.singh</dc:creator>
  <cp:lastModifiedBy>Ashutosh</cp:lastModifiedBy>
  <cp:revision>22</cp:revision>
  <dcterms:created xsi:type="dcterms:W3CDTF">2024-08-18T11:42:01Z</dcterms:created>
  <dcterms:modified xsi:type="dcterms:W3CDTF">2025-01-02T08:31:34Z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