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0692383" cy="756056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https://docs.openstack.org/python-cinderclient/latest/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4832350" y="6724650"/>
            <a:ext cx="4108450" cy="36195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2241550" y="6724650"/>
            <a:ext cx="2520950" cy="361951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pic>
        <p:nvPicPr>
          <p:cNvPr id="140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9219" y="670559"/>
            <a:ext cx="754381" cy="75438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OpenStack-Python SDK…"/>
          <p:cNvSpPr/>
          <p:nvPr/>
        </p:nvSpPr>
        <p:spPr>
          <a:xfrm>
            <a:off x="2147323" y="1953560"/>
            <a:ext cx="6397738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1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  <a:defRPr sz="5000"/>
            </a:pPr>
          </a:p>
          <a:p>
            <a:pPr algn="l">
              <a:lnSpc>
                <a:spcPts val="400"/>
              </a:lnSpc>
              <a:defRPr sz="5000"/>
            </a:pPr>
          </a:p>
          <a:p>
            <a:pPr algn="l">
              <a:lnSpc>
                <a:spcPts val="4000"/>
              </a:lnSpc>
              <a:defRPr sz="50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OpenStack-Python SDK</a:t>
            </a: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1000"/>
              </a:lnSpc>
            </a:pPr>
          </a:p>
          <a:p>
            <a:pPr algn="l">
              <a:lnSpc>
                <a:spcPts val="800"/>
              </a:lnSpc>
            </a:pPr>
          </a:p>
          <a:p>
            <a:pPr algn="l">
              <a:lnSpc>
                <a:spcPts val="2200"/>
              </a:lnSpc>
            </a:pPr>
            <a:r>
              <a:rPr sz="2000">
                <a:solidFill>
                  <a:srgbClr val="C4C4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12 MAI 2022</a:t>
            </a:r>
          </a:p>
          <a:p>
            <a:pPr algn="l">
              <a:lnSpc>
                <a:spcPts val="600"/>
              </a:lnSpc>
            </a:pPr>
          </a:p>
        </p:txBody>
      </p:sp>
      <p:pic>
        <p:nvPicPr>
          <p:cNvPr id="142" name="O0wTfdZVMP3FT26TUtZbI5jCO8JRtRvOK7I8JEW7b3b7NQ2ZqOuOgANktVHWJJYZWq3VGrJogca_AT-i1BGVojww3s9v0VW6dHYny7ecSC_nPtOiE1QF_eRbrP92WcR6AkEg9T_Tcszyt7oDag.png" descr="O0wTfdZVMP3FT26TUtZbI5jCO8JRtRvOK7I8JEW7b3b7NQ2ZqOuOgANktVHWJJYZWq3VGrJogca_AT-i1BGVojww3s9v0VW6dHYny7ecSC_nPtOiE1QF_eRbrP92WcR6AkEg9T_Tcszyt7oDa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156" y="922781"/>
            <a:ext cx="2520596" cy="68608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Rectangle"/>
          <p:cNvSpPr/>
          <p:nvPr/>
        </p:nvSpPr>
        <p:spPr>
          <a:xfrm>
            <a:off x="755650" y="6724650"/>
            <a:ext cx="1541516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5" name="Rectangle"/>
          <p:cNvSpPr/>
          <p:nvPr/>
        </p:nvSpPr>
        <p:spPr>
          <a:xfrm>
            <a:off x="2241550" y="6724650"/>
            <a:ext cx="2783794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es APIs OpenStack"/>
          <p:cNvSpPr txBox="1"/>
          <p:nvPr/>
        </p:nvSpPr>
        <p:spPr>
          <a:xfrm>
            <a:off x="713860" y="880652"/>
            <a:ext cx="4594827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9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APIs OpenStack</a:t>
            </a:r>
          </a:p>
        </p:txBody>
      </p:sp>
      <p:sp>
        <p:nvSpPr>
          <p:cNvPr id="148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49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0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1" name="Chaque service OpenStack expose une API…"/>
          <p:cNvSpPr/>
          <p:nvPr/>
        </p:nvSpPr>
        <p:spPr>
          <a:xfrm>
            <a:off x="1203451" y="1618029"/>
            <a:ext cx="8285482" cy="3470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9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</a:p>
          <a:p>
            <a:pPr marL="426357" indent="-299357" algn="l" defTabSz="457200">
              <a:lnSpc>
                <a:spcPts val="2900"/>
              </a:lnSpc>
              <a:buSzPct val="136000"/>
              <a:buChar char="•"/>
              <a:tabLst>
                <a:tab pos="787400" algn="l"/>
              </a:tabLst>
              <a:defRPr sz="3900"/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Chaque service OpenStack expose une API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6357" indent="-299357" algn="l" defTabSz="457200">
              <a:lnSpc>
                <a:spcPts val="2900"/>
              </a:lnSpc>
              <a:buSzPct val="136000"/>
              <a:buChar char="•"/>
              <a:tabLst>
                <a:tab pos="787400" algn="l"/>
              </a:tabLst>
              <a:defRPr sz="3900"/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Versionnée, la rétro-compatibilité est assurée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6357" indent="-299357" algn="l" defTabSz="457200">
              <a:lnSpc>
                <a:spcPts val="2900"/>
              </a:lnSpc>
              <a:buSzPct val="136000"/>
              <a:buChar char="•"/>
              <a:tabLst>
                <a:tab pos="787400" algn="l"/>
              </a:tabLst>
              <a:defRPr sz="3900"/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Architecture REST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6357" indent="-299357" algn="l" defTabSz="457200">
              <a:lnSpc>
                <a:spcPts val="2900"/>
              </a:lnSpc>
              <a:buSzPct val="136000"/>
              <a:buChar char="•"/>
              <a:tabLst>
                <a:tab pos="787400" algn="l"/>
              </a:tabLst>
              <a:defRPr sz="3900"/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Le corps des requêtes et réponses est formatté avec JSON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6357" indent="-299357" algn="l" defTabSz="457200">
              <a:lnSpc>
                <a:spcPts val="2900"/>
              </a:lnSpc>
              <a:buSzPct val="136000"/>
              <a:buChar char="•"/>
              <a:tabLst>
                <a:tab pos="787400" algn="l"/>
              </a:tabLst>
              <a:defRPr sz="3900"/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Les ressources gérées sont spécifiques à un projet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900"/>
              </a:lnSpc>
              <a:tabLst>
                <a:tab pos="787400" algn="l"/>
              </a:tabLst>
              <a:defRPr sz="3900"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900"/>
              </a:lnSpc>
              <a:tabLst>
                <a:tab pos="787400" algn="l"/>
              </a:tabLst>
              <a:defRPr sz="3900"/>
            </a:pPr>
          </a:p>
          <a:p>
            <a:pPr marL="778682" indent="-397682" algn="l">
              <a:lnSpc>
                <a:spcPts val="1000"/>
              </a:lnSpc>
              <a:buClr>
                <a:srgbClr val="7C6359"/>
              </a:buClr>
              <a:buSzPct val="98000"/>
              <a:buChar char="‣"/>
            </a:pPr>
          </a:p>
          <a:p>
            <a:pPr marL="778682" indent="-397682" algn="l">
              <a:lnSpc>
                <a:spcPts val="100"/>
              </a:lnSpc>
              <a:buClr>
                <a:srgbClr val="7C6359"/>
              </a:buClr>
              <a:buSzPct val="98000"/>
              <a:buChar char="‣"/>
            </a:pPr>
          </a:p>
        </p:txBody>
      </p:sp>
      <p:sp>
        <p:nvSpPr>
          <p:cNvPr id="152" name="2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ccès aux APIs via Python"/>
          <p:cNvSpPr txBox="1"/>
          <p:nvPr/>
        </p:nvSpPr>
        <p:spPr>
          <a:xfrm>
            <a:off x="713860" y="880652"/>
            <a:ext cx="5887976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9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Accès aux APIs via Python</a:t>
            </a:r>
          </a:p>
        </p:txBody>
      </p:sp>
      <p:sp>
        <p:nvSpPr>
          <p:cNvPr id="155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8" name="OpenStack propose quatre options différentes pour interagir avec ses API à partir de Python:…"/>
          <p:cNvSpPr/>
          <p:nvPr/>
        </p:nvSpPr>
        <p:spPr>
          <a:xfrm>
            <a:off x="1203451" y="1618029"/>
            <a:ext cx="8285482" cy="438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9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</a:p>
          <a:p>
            <a:pPr algn="l" defTabSz="457200">
              <a:lnSpc>
                <a:spcPts val="2900"/>
              </a:lnSpc>
              <a:tabLst>
                <a:tab pos="787400" algn="l"/>
              </a:tabLst>
              <a:defRPr sz="3900"/>
            </a:pP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OpenStack propose quatre options différentes pour interagir avec ses API à partir de Python: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900"/>
              </a:lnSpc>
              <a:tabLst>
                <a:tab pos="787400" algn="l"/>
              </a:tabLst>
              <a:defRPr sz="3900"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8628" indent="-498928" algn="l" defTabSz="457200">
              <a:buClr>
                <a:srgbClr val="333333"/>
              </a:buClr>
              <a:buSzPct val="171000"/>
              <a:buFont typeface="Helvetica"/>
              <a:buChar char="•"/>
              <a:defRPr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calls directs via keystoneauth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8628" indent="-498928" algn="l" defTabSz="457200">
              <a:buClr>
                <a:srgbClr val="333333"/>
              </a:buClr>
              <a:buSzPct val="171000"/>
              <a:buFont typeface="Helvetica"/>
              <a:buChar char="•"/>
              <a:defRPr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library par projet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8628" indent="-498928" algn="l" defTabSz="457200">
              <a:buClr>
                <a:srgbClr val="333333"/>
              </a:buClr>
              <a:buSzPct val="145000"/>
              <a:buFont typeface="Helvetica"/>
              <a:buChar char="•"/>
              <a:defRPr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Shade library (remplacé par openstacksdk et ne prend plus de nouvelles fonctionnalités.)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8628" indent="-498928" algn="l" defTabSz="457200">
              <a:buClr>
                <a:srgbClr val="333333"/>
              </a:buClr>
              <a:buSzPct val="145000"/>
              <a:buFont typeface="Helvetica"/>
              <a:buChar char="•"/>
              <a:defRPr sz="14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OpenStack SDK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900"/>
              </a:lnSpc>
              <a:tabLst>
                <a:tab pos="787400" algn="l"/>
              </a:tabLst>
              <a:defRPr sz="3900"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defTabSz="457200">
              <a:lnSpc>
                <a:spcPts val="2900"/>
              </a:lnSpc>
              <a:tabLst>
                <a:tab pos="787400" algn="l"/>
              </a:tabLst>
              <a:defRPr sz="3900"/>
            </a:pPr>
          </a:p>
          <a:p>
            <a:pPr marL="778682" indent="-397682" algn="l">
              <a:lnSpc>
                <a:spcPts val="1000"/>
              </a:lnSpc>
              <a:buClr>
                <a:srgbClr val="7C6359"/>
              </a:buClr>
              <a:buSzPct val="98000"/>
              <a:buChar char="‣"/>
            </a:pPr>
          </a:p>
          <a:p>
            <a:pPr marL="778682" indent="-397682" algn="l">
              <a:lnSpc>
                <a:spcPts val="100"/>
              </a:lnSpc>
              <a:buClr>
                <a:srgbClr val="7C6359"/>
              </a:buClr>
              <a:buSzPct val="98000"/>
              <a:buChar char="‣"/>
            </a:pPr>
          </a:p>
        </p:txBody>
      </p:sp>
      <p:sp>
        <p:nvSpPr>
          <p:cNvPr id="159" name="3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Informations d'identification"/>
          <p:cNvSpPr txBox="1"/>
          <p:nvPr/>
        </p:nvSpPr>
        <p:spPr>
          <a:xfrm>
            <a:off x="713860" y="880652"/>
            <a:ext cx="6155216" cy="504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9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Informations d'identification</a:t>
            </a:r>
          </a:p>
        </p:txBody>
      </p:sp>
      <p:sp>
        <p:nvSpPr>
          <p:cNvPr id="162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3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65" name="4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  <p:pic>
        <p:nvPicPr>
          <p:cNvPr id="166" name="Screen Shot 2022-05-12 at 11.55.35.png" descr="Screen Shot 2022-05-12 at 11.5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622" y="2177201"/>
            <a:ext cx="4670737" cy="37547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Définir des variables d'environnement à l'aide du fichier Openstack RC."/>
          <p:cNvSpPr txBox="1"/>
          <p:nvPr/>
        </p:nvSpPr>
        <p:spPr>
          <a:xfrm>
            <a:off x="1144890" y="1589862"/>
            <a:ext cx="9258061" cy="443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5769" indent="-445769" algn="l" defTabSz="457200">
              <a:lnSpc>
                <a:spcPts val="2900"/>
              </a:lnSpc>
              <a:buSzPct val="100000"/>
              <a:buChar char="•"/>
              <a:tabLst>
                <a:tab pos="787400" algn="l"/>
              </a:tabLst>
              <a:defRPr sz="1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Définir des variables d'environnement à l'aide du fichier Openstack RC.</a:t>
            </a:r>
          </a:p>
        </p:txBody>
      </p:sp>
      <p:sp>
        <p:nvSpPr>
          <p:cNvPr id="168" name="Rounded Rectangle"/>
          <p:cNvSpPr/>
          <p:nvPr/>
        </p:nvSpPr>
        <p:spPr>
          <a:xfrm>
            <a:off x="1662251" y="6141818"/>
            <a:ext cx="4835203" cy="37295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$ source project-openrc.sh"/>
          <p:cNvSpPr txBox="1"/>
          <p:nvPr/>
        </p:nvSpPr>
        <p:spPr>
          <a:xfrm>
            <a:off x="1842814" y="6175897"/>
            <a:ext cx="207036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pPr/>
            <a:r>
              <a:t>$ source project-openrc.sh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eystoneauth : Bibliothèque d'authentification commune pour les clients OpenStack"/>
          <p:cNvSpPr txBox="1"/>
          <p:nvPr/>
        </p:nvSpPr>
        <p:spPr>
          <a:xfrm>
            <a:off x="713860" y="722018"/>
            <a:ext cx="9355560" cy="82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2000"/>
            </a:pPr>
            <a:r>
              <a:rPr sz="2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Keystoneauth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Bibliothèque d'authentification commune pour les clients OpenStack</a:t>
            </a: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3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4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75" name="5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  <p:pic>
        <p:nvPicPr>
          <p:cNvPr id="176" name="Screen Shot 2022-05-12 at 12.19.47.png" descr="Screen Shot 2022-05-12 at 12.1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4991" y="2186432"/>
            <a:ext cx="6502401" cy="3187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https://docs.openstack.org/keystoneauth/latest/index.html"/>
          <p:cNvSpPr txBox="1"/>
          <p:nvPr/>
        </p:nvSpPr>
        <p:spPr>
          <a:xfrm>
            <a:off x="793223" y="6327685"/>
            <a:ext cx="454324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5E5E5E"/>
                </a:solidFill>
              </a:defRPr>
            </a:lvl1pPr>
          </a:lstStyle>
          <a:p>
            <a:pPr/>
            <a:r>
              <a:t>https://docs.openstack.org/keystoneauth/latest/index.html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réer une image"/>
          <p:cNvSpPr txBox="1"/>
          <p:nvPr/>
        </p:nvSpPr>
        <p:spPr>
          <a:xfrm>
            <a:off x="713860" y="722018"/>
            <a:ext cx="2585592" cy="82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2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 sz="2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image </a:t>
            </a: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1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3" name="6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  <p:pic>
        <p:nvPicPr>
          <p:cNvPr id="184" name="Screen Shot 2022-05-12 at 12.35.13.png" descr="Screen Shot 2022-05-12 at 12.3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501" y="1590007"/>
            <a:ext cx="7180125" cy="398793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https://docs.openstack.org/python-glanceclient/latest"/>
          <p:cNvSpPr txBox="1"/>
          <p:nvPr/>
        </p:nvSpPr>
        <p:spPr>
          <a:xfrm>
            <a:off x="771758" y="6309504"/>
            <a:ext cx="414289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5E5E5E"/>
                </a:solidFill>
              </a:defRPr>
            </a:lvl1pPr>
          </a:lstStyle>
          <a:p>
            <a:pPr/>
            <a:r>
              <a:t>https://docs.openstack.org/python-glanceclient/latest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réer un réseau"/>
          <p:cNvSpPr txBox="1"/>
          <p:nvPr/>
        </p:nvSpPr>
        <p:spPr>
          <a:xfrm>
            <a:off x="713860" y="708282"/>
            <a:ext cx="2885852" cy="84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 réseau</a:t>
            </a: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1" name="7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  <p:pic>
        <p:nvPicPr>
          <p:cNvPr id="192" name="Screen Shot 2022-05-12 at 12.37.16.png" descr="Screen Shot 2022-05-12 at 12.37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691" y="2311400"/>
            <a:ext cx="6223001" cy="195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ttps://docs.openstack.org/python-neutronclient/latest/reference/index.html"/>
          <p:cNvSpPr txBox="1"/>
          <p:nvPr/>
        </p:nvSpPr>
        <p:spPr>
          <a:xfrm>
            <a:off x="807675" y="6337329"/>
            <a:ext cx="5934225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5E5E5E"/>
                </a:solidFill>
              </a:defRPr>
            </a:lvl1pPr>
          </a:lstStyle>
          <a:p>
            <a:pPr/>
            <a:r>
              <a:t>https://docs.openstack.org/python-neutronclient/latest/reference/index.html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réer un volume"/>
          <p:cNvSpPr txBox="1"/>
          <p:nvPr/>
        </p:nvSpPr>
        <p:spPr>
          <a:xfrm>
            <a:off x="713860" y="708282"/>
            <a:ext cx="3055702" cy="84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 volume</a:t>
            </a: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99" name="8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  <p:pic>
        <p:nvPicPr>
          <p:cNvPr id="200" name="Screen Shot 2022-05-12 at 12.45.11.png" descr="Screen Shot 2022-05-12 at 12.45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9091" y="2063750"/>
            <a:ext cx="6934201" cy="24511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https://docs.openstack.org/python-cinderclient/latest/"/>
          <p:cNvSpPr txBox="1"/>
          <p:nvPr/>
        </p:nvSpPr>
        <p:spPr>
          <a:xfrm>
            <a:off x="768728" y="6337329"/>
            <a:ext cx="4201587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u="sng">
                <a:solidFill>
                  <a:srgbClr val="5E5E5E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https://docs.openstack.org/python-cinderclient/latest/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réer une instance"/>
          <p:cNvSpPr txBox="1"/>
          <p:nvPr/>
        </p:nvSpPr>
        <p:spPr>
          <a:xfrm>
            <a:off x="713860" y="708282"/>
            <a:ext cx="3330290" cy="849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indent="381000" algn="l" defTabSz="457200">
              <a:lnSpc>
                <a:spcPts val="2900"/>
              </a:lnSpc>
              <a:buClr>
                <a:srgbClr val="7C6359"/>
              </a:buClr>
              <a:tabLst>
                <a:tab pos="787400" algn="l"/>
              </a:tabLst>
              <a:defRPr sz="30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instance</a:t>
            </a: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Rectangle"/>
          <p:cNvSpPr/>
          <p:nvPr/>
        </p:nvSpPr>
        <p:spPr>
          <a:xfrm>
            <a:off x="755650" y="6724650"/>
            <a:ext cx="1403604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5" name="Rectangle"/>
          <p:cNvSpPr/>
          <p:nvPr/>
        </p:nvSpPr>
        <p:spPr>
          <a:xfrm>
            <a:off x="5107639" y="6724650"/>
            <a:ext cx="4860601" cy="35966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2159550" y="6724650"/>
            <a:ext cx="2985091" cy="359664"/>
          </a:xfrm>
          <a:prstGeom prst="rect">
            <a:avLst/>
          </a:prstGeom>
          <a:solidFill>
            <a:srgbClr val="806E7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07" name="9.                                       Partenariat BCP x Ecole 1337 OpenStack - Python-SDK"/>
          <p:cNvSpPr/>
          <p:nvPr/>
        </p:nvSpPr>
        <p:spPr>
          <a:xfrm>
            <a:off x="1010382" y="6847052"/>
            <a:ext cx="7831822" cy="146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457200">
              <a:lnSpc>
                <a:spcPts val="1100"/>
              </a:lnSpc>
              <a:tabLst>
                <a:tab pos="1854200" algn="l"/>
                <a:tab pos="6489700" algn="l"/>
              </a:tabLst>
            </a:pP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                                      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artenariat BCP x Ecole 1337</a:t>
            </a:r>
            <a:r>
              <a:rPr sz="1000">
                <a:solidFill>
                  <a:srgbClr val="FEFEF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OpenStack - Python-SDK</a:t>
            </a:r>
          </a:p>
        </p:txBody>
      </p:sp>
      <p:pic>
        <p:nvPicPr>
          <p:cNvPr id="208" name="Screen Shot 2022-05-12 at 13.11.47.png" descr="Screen Shot 2022-05-12 at 13.1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191" y="2561082"/>
            <a:ext cx="8636001" cy="2438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https://docs.openstack.org/python-novaclient/latest/"/>
          <p:cNvSpPr txBox="1"/>
          <p:nvPr/>
        </p:nvSpPr>
        <p:spPr>
          <a:xfrm>
            <a:off x="765979" y="6378926"/>
            <a:ext cx="4085314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>
                <a:solidFill>
                  <a:srgbClr val="5E5E5E"/>
                </a:solidFill>
              </a:defRPr>
            </a:lvl1pPr>
          </a:lstStyle>
          <a:p>
            <a:pPr/>
            <a:r>
              <a:t>https://docs.openstack.org/python-novaclient/latest/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