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6" r:id="rId4"/>
    <p:sldId id="259" r:id="rId5"/>
    <p:sldId id="260" r:id="rId6"/>
    <p:sldId id="262" r:id="rId7"/>
    <p:sldId id="263" r:id="rId8"/>
    <p:sldId id="264" r:id="rId9"/>
    <p:sldId id="266" r:id="rId10"/>
    <p:sldId id="257" r:id="rId11"/>
    <p:sldId id="267" r:id="rId12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318AD-3ACB-4A65-8311-9B5DDC7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CB832-AC45-4C1E-902D-5FA4BBEEEEEF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A2B10-1DD2-4E5F-942D-8682FBFA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EDA92-3112-4D8B-83E0-F155A8A1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EE115-E716-432A-9B22-E7D53E79C6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3340B-B4AD-4971-AD6A-E769E208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145B3-F8F4-49BB-9272-E75345525E1F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38F0F-E0F5-440F-ACE0-284F874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E93D-0629-4CC4-A8F1-3B16C807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FE19-1B76-4A5F-AD30-EB8CA663C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6394-B30A-41BF-B71D-BF3A439A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9C090-2A7D-4B6C-99C6-2519D4572D2E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749FB-93A8-4B70-A9E7-1A50F3AA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F82F0-3E3E-45EB-9865-13782D0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99782-989B-4593-999A-87CB9E725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56DA-3B92-46FA-9F52-8EE555BE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6BD3-92D2-4441-8FE2-081F95B72017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B522C7-4CC3-461B-986C-F4C404BD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7EE86-2CDF-4008-BF73-37B11782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64140-2A61-49FE-8271-C26FE7C89D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4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0281E-123B-4FB5-816B-07A85635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04E07-E5CF-4C05-9FAB-5539BD725152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7D34C-F455-4EA8-BE04-536B00CE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0657F-7E48-4A8C-B648-962C5F90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D2AA-F67D-46C7-AE1B-9E49E111CC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94081DC-159C-45A7-9570-0DAE03A0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44456-D696-48D2-833C-6E00409EBD10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823AC382-6396-445F-823A-B118F62C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F92CD8D6-F844-4D60-9A93-BAD699BD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60917-C35D-4D8F-87DE-60AE0B86C8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7B36879D-4B35-4605-97CF-D4FB1018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82381-C53D-4AD9-AF16-5CA705520AC8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3582D77F-7239-4942-A3F6-8256EBC7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A5FDCFB-5F8C-4D61-89C2-25411225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B921B-3518-4C59-B789-2C1DEB39E6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6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ADA32444-A8AE-435A-B183-D490C540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E7C6-591C-4977-9455-DD3E5BA865A8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2AAFF8D5-B598-45AE-A7E2-3135DC7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F79A845-145E-4D6D-B61A-45D3902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1246-E9B5-4FDD-81C4-F01F823A6D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5C2FD127-2A63-4182-AAD5-119A756E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59E7C-1872-4390-982C-1E069BC81324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5FBA877-1840-474C-ACF3-42852464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009F159-F33F-4F7B-9760-5CB56CE3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CEA6B-13EB-4D46-AF86-27F6709D47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2135D6B4-D73B-4716-AE6F-CFB3B73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2D79-C575-46BA-9777-BD0FF7DB7F8D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A8DF837-02D4-42F5-A80C-E585575C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D932EB5-8B3A-4041-9DBB-53DFCFFA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FBC2-71B7-44FB-931E-11650F208C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CFD8B490-D957-4C49-BF33-EADC226D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04C66-625E-471D-978A-8D00EFCCC2CF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6E4658C-968E-463D-A77D-7BD19CBD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CF5EC11-B02B-46F0-A23A-46FC74A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A8F14-88F8-44C8-AE41-083166A189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9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FC713620-6281-4E55-A4CF-C2AE0B1DCE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21C7E45C-C61F-49AA-B83E-12F15FB734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09782-C8A6-47CD-812A-9395DD3CC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4B6172-E92C-4483-AC1B-F3CE29CC476B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32ADF-C8A0-40EA-AB65-633023919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1EFDD-2C95-4E3C-BEBD-F6DAEC991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E9179D-432A-49BA-BBF3-CB1051FA2D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21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12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2F34D-EDC6-4965-AF03-DA5AAD61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760" y="365125"/>
            <a:ext cx="827504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72720-FBDD-498B-85C6-C76D1D27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Задача. </a:t>
            </a:r>
            <a:r>
              <a:rPr lang="ru-RU" dirty="0">
                <a:solidFill>
                  <a:schemeClr val="bg1"/>
                </a:solidFill>
              </a:rPr>
              <a:t>Владелец данных хочет </a:t>
            </a:r>
            <a:r>
              <a:rPr lang="ru-RU" i="1" dirty="0">
                <a:solidFill>
                  <a:schemeClr val="bg1"/>
                </a:solidFill>
              </a:rPr>
              <a:t>передать</a:t>
            </a:r>
            <a:r>
              <a:rPr lang="ru-RU" dirty="0">
                <a:solidFill>
                  <a:schemeClr val="bg1"/>
                </a:solidFill>
              </a:rPr>
              <a:t> свои сведения третьему лицу для анализа. При этом он должен сохранить их </a:t>
            </a:r>
            <a:r>
              <a:rPr lang="ru-RU" i="1" dirty="0">
                <a:solidFill>
                  <a:schemeClr val="bg1"/>
                </a:solidFill>
              </a:rPr>
              <a:t>приватность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Личные сведения клиентов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Каротажные данные (результаты геологических исследований) нефтяных месторождений</a:t>
            </a:r>
          </a:p>
          <a:p>
            <a:r>
              <a:rPr lang="ru-RU" b="1" dirty="0">
                <a:solidFill>
                  <a:schemeClr val="bg1"/>
                </a:solidFill>
              </a:rPr>
              <a:t>Идея. </a:t>
            </a:r>
            <a:r>
              <a:rPr lang="ru-RU" dirty="0">
                <a:solidFill>
                  <a:schemeClr val="bg1"/>
                </a:solidFill>
              </a:rPr>
              <a:t>Построить </a:t>
            </a:r>
            <a:r>
              <a:rPr lang="en-US" dirty="0">
                <a:solidFill>
                  <a:schemeClr val="bg1"/>
                </a:solidFill>
              </a:rPr>
              <a:t>GAN</a:t>
            </a:r>
            <a:r>
              <a:rPr lang="ru-RU" dirty="0">
                <a:solidFill>
                  <a:schemeClr val="bg1"/>
                </a:solidFill>
              </a:rPr>
              <a:t>, который сгенерирует синтетический </a:t>
            </a:r>
            <a:r>
              <a:rPr lang="ru-RU" dirty="0" err="1">
                <a:solidFill>
                  <a:schemeClr val="bg1"/>
                </a:solidFill>
              </a:rPr>
              <a:t>датасет</a:t>
            </a:r>
            <a:r>
              <a:rPr lang="ru-RU" dirty="0">
                <a:solidFill>
                  <a:schemeClr val="bg1"/>
                </a:solidFill>
              </a:rPr>
              <a:t>. Он сохранит ключевые </a:t>
            </a:r>
            <a:r>
              <a:rPr lang="ru-RU" i="1" dirty="0">
                <a:solidFill>
                  <a:schemeClr val="bg1"/>
                </a:solidFill>
              </a:rPr>
              <a:t>особенности</a:t>
            </a:r>
            <a:r>
              <a:rPr lang="ru-RU" dirty="0">
                <a:solidFill>
                  <a:schemeClr val="bg1"/>
                </a:solidFill>
              </a:rPr>
              <a:t> исходного </a:t>
            </a:r>
            <a:r>
              <a:rPr lang="ru-RU" dirty="0" err="1">
                <a:solidFill>
                  <a:schemeClr val="bg1"/>
                </a:solidFill>
              </a:rPr>
              <a:t>датасета</a:t>
            </a:r>
            <a:r>
              <a:rPr lang="ru-RU" dirty="0">
                <a:solidFill>
                  <a:schemeClr val="bg1"/>
                </a:solidFill>
              </a:rPr>
              <a:t>, но в нём не будет </a:t>
            </a:r>
            <a:r>
              <a:rPr lang="ru-RU" i="1" dirty="0">
                <a:solidFill>
                  <a:schemeClr val="bg1"/>
                </a:solidFill>
              </a:rPr>
              <a:t>реальных</a:t>
            </a:r>
            <a:r>
              <a:rPr lang="ru-RU" dirty="0">
                <a:solidFill>
                  <a:schemeClr val="bg1"/>
                </a:solidFill>
              </a:rPr>
              <a:t> сведений.</a:t>
            </a:r>
          </a:p>
          <a:p>
            <a:r>
              <a:rPr lang="ru-RU" b="1" dirty="0">
                <a:solidFill>
                  <a:schemeClr val="bg1"/>
                </a:solidFill>
              </a:rPr>
              <a:t>Проблема. </a:t>
            </a:r>
            <a:r>
              <a:rPr lang="ru-RU" dirty="0">
                <a:solidFill>
                  <a:schemeClr val="bg1"/>
                </a:solidFill>
              </a:rPr>
              <a:t>А если </a:t>
            </a:r>
            <a:r>
              <a:rPr lang="ru-RU" i="1" dirty="0">
                <a:solidFill>
                  <a:schemeClr val="bg1"/>
                </a:solidFill>
              </a:rPr>
              <a:t>найду</a:t>
            </a:r>
            <a:r>
              <a:rPr lang="ru-RU" dirty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D868F-D678-456B-9789-DFF123009301}"/>
              </a:ext>
            </a:extLst>
          </p:cNvPr>
          <p:cNvSpPr txBox="1"/>
          <p:nvPr/>
        </p:nvSpPr>
        <p:spPr>
          <a:xfrm flipH="1">
            <a:off x="1319679" y="5433917"/>
            <a:ext cx="38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cats do not exist. Do they??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DD8072-3318-4B76-B429-3A1009E8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69" y="286639"/>
            <a:ext cx="7805257" cy="1325563"/>
          </a:xfrm>
        </p:spPr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CE44986-3260-4BF2-AEDE-5BD52386EA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32" y="1828526"/>
            <a:ext cx="3391968" cy="3391968"/>
          </a:xfr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1BD7BC-E0E3-43F1-924C-6CC42C55C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Нейросеть, генерирующая котов, выучила название хостинга. А вас – нет??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P.S. </a:t>
            </a:r>
            <a:r>
              <a:rPr lang="ru-RU" dirty="0"/>
              <a:t>Этого кота нет на </a:t>
            </a:r>
            <a:r>
              <a:rPr lang="en-US" dirty="0"/>
              <a:t>shutterstock.com</a:t>
            </a:r>
            <a:r>
              <a:rPr lang="ru-RU" dirty="0"/>
              <a:t>, мы искали.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704B28-0A0D-4240-B6FB-F75469A5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150" y="365125"/>
            <a:ext cx="8115650" cy="1325563"/>
          </a:xfrm>
        </p:spPr>
        <p:txBody>
          <a:bodyPr/>
          <a:lstStyle/>
          <a:p>
            <a:r>
              <a:rPr lang="ru-RU" dirty="0"/>
              <a:t>Обучение </a:t>
            </a:r>
            <a:r>
              <a:rPr lang="en-US" dirty="0"/>
              <a:t>GAN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E8F82FF-63E0-487D-B74A-76EAB34126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5247" y="1825625"/>
            <a:ext cx="4527505" cy="4351338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6EE37ECF-7EA6-4D2D-B667-D31851EB7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Обучение происходило на сервере ШАД </a:t>
            </a:r>
            <a:r>
              <a:rPr lang="en-US" dirty="0" err="1"/>
              <a:t>almaren</a:t>
            </a:r>
            <a:endParaRPr lang="en-US" dirty="0"/>
          </a:p>
          <a:p>
            <a:r>
              <a:rPr lang="ru-RU" dirty="0"/>
              <a:t>Сгенерированные цифры слева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294944-D59E-4F9B-B656-238BAAE49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563224"/>
            <a:ext cx="1437619" cy="14376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F0AAE6-B877-470E-B5BF-071957D1F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19" y="4001209"/>
            <a:ext cx="1332845" cy="9996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E3FD91-8ABB-401C-BA3F-95B741B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000843"/>
            <a:ext cx="1778466" cy="1000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3061C-B52A-4523-BFDA-469BAB86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48" y="365125"/>
            <a:ext cx="8266651" cy="1325563"/>
          </a:xfrm>
        </p:spPr>
        <p:txBody>
          <a:bodyPr/>
          <a:lstStyle/>
          <a:p>
            <a:r>
              <a:rPr lang="en-US" dirty="0"/>
              <a:t>White-box attack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3D1AB-D30E-4C8B-93C4-04A9FC45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. Пусть преступник украл дискриминатор, и он хочет узнать, является ли данный элемент частью </a:t>
            </a:r>
            <a:r>
              <a:rPr lang="en-US" dirty="0"/>
              <a:t>train</a:t>
            </a:r>
            <a:r>
              <a:rPr lang="ru-RU" dirty="0"/>
              <a:t>. Как это сделать?</a:t>
            </a:r>
          </a:p>
          <a:p>
            <a:r>
              <a:rPr lang="ru-RU" b="1" dirty="0"/>
              <a:t>Идея</a:t>
            </a:r>
            <a:r>
              <a:rPr lang="ru-RU" dirty="0"/>
              <a:t>: переобученный дискриминатор сохраняет в себе </a:t>
            </a:r>
            <a:r>
              <a:rPr lang="en-US" dirty="0"/>
              <a:t>train-set</a:t>
            </a:r>
            <a:endParaRPr lang="ru-RU" dirty="0"/>
          </a:p>
          <a:p>
            <a:r>
              <a:rPr lang="ru-RU" b="1" dirty="0"/>
              <a:t>Метод</a:t>
            </a:r>
            <a:r>
              <a:rPr lang="ru-RU" dirty="0"/>
              <a:t>. Прогнать запись через дискриминатор.</a:t>
            </a:r>
          </a:p>
          <a:p>
            <a:r>
              <a:rPr lang="ru-RU" b="1" dirty="0"/>
              <a:t>Результат</a:t>
            </a:r>
            <a:r>
              <a:rPr lang="ru-RU" dirty="0"/>
              <a:t>. Не работает, если избегать переобучения: использовать техники </a:t>
            </a:r>
            <a:r>
              <a:rPr lang="en-US" dirty="0"/>
              <a:t>Dropout, </a:t>
            </a:r>
            <a:r>
              <a:rPr lang="ru-RU" dirty="0"/>
              <a:t>шум в </a:t>
            </a:r>
            <a:r>
              <a:rPr lang="en-US" dirty="0"/>
              <a:t>loss</a:t>
            </a:r>
            <a:r>
              <a:rPr lang="ru-RU" dirty="0"/>
              <a:t>, регуляризацию градиента.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6C6EC-7F3B-4A91-A260-488E11C6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6" y="365125"/>
            <a:ext cx="7998204" cy="1325563"/>
          </a:xfrm>
        </p:spPr>
        <p:txBody>
          <a:bodyPr/>
          <a:lstStyle/>
          <a:p>
            <a:r>
              <a:rPr lang="en-US" dirty="0"/>
              <a:t>Black-box attack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E2330-2648-4792-8055-D91F67FE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. Произошла утечка данных в </a:t>
            </a:r>
            <a:r>
              <a:rPr lang="en-US" dirty="0"/>
              <a:t>train</a:t>
            </a:r>
            <a:r>
              <a:rPr lang="ru-RU" dirty="0"/>
              <a:t>. Злоумышленник имеет доступ либо к генератору, либо к выборке, им созданной. Он хочет по данной записи узнать, использовалась ли она в </a:t>
            </a:r>
            <a:r>
              <a:rPr lang="en-US" dirty="0"/>
              <a:t>train.</a:t>
            </a:r>
            <a:endParaRPr lang="ru-RU" dirty="0"/>
          </a:p>
          <a:p>
            <a:r>
              <a:rPr lang="ru-RU" b="1" dirty="0"/>
              <a:t>Идея</a:t>
            </a:r>
            <a:r>
              <a:rPr lang="ru-RU" dirty="0"/>
              <a:t>. Создать классификатор.</a:t>
            </a:r>
          </a:p>
          <a:p>
            <a:r>
              <a:rPr lang="ru-RU" b="1" dirty="0"/>
              <a:t>Метод</a:t>
            </a:r>
            <a:r>
              <a:rPr lang="ru-RU" dirty="0"/>
              <a:t>. Обучить нейросеть, которая будет отличать настоящие снимки от сгенерированных.</a:t>
            </a:r>
          </a:p>
          <a:p>
            <a:r>
              <a:rPr lang="ru-RU" b="1" dirty="0"/>
              <a:t>Результат</a:t>
            </a:r>
            <a:r>
              <a:rPr lang="ru-RU" dirty="0"/>
              <a:t>. Угадывает правильно в 59-63% случаях. </a:t>
            </a:r>
          </a:p>
        </p:txBody>
      </p:sp>
    </p:spTree>
    <p:extLst>
      <p:ext uri="{BB962C8B-B14F-4D97-AF65-F5344CB8AC3E}">
        <p14:creationId xmlns:p14="http://schemas.microsoft.com/office/powerpoint/2010/main" val="362095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9E6FB-B597-4261-A58F-C106F3D0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72" y="365125"/>
            <a:ext cx="8207928" cy="1325563"/>
          </a:xfrm>
        </p:spPr>
        <p:txBody>
          <a:bodyPr/>
          <a:lstStyle/>
          <a:p>
            <a:r>
              <a:rPr lang="ru-RU" dirty="0"/>
              <a:t>Как противостоять </a:t>
            </a:r>
            <a:r>
              <a:rPr lang="en-US" dirty="0"/>
              <a:t>black-box?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D6AB87-947B-40D1-8FCB-1F9BCAAE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. Разработчик хочет избежать </a:t>
            </a:r>
            <a:r>
              <a:rPr lang="en-US" dirty="0"/>
              <a:t>black-box </a:t>
            </a:r>
            <a:r>
              <a:rPr lang="ru-RU" dirty="0"/>
              <a:t>атаки. Что делать?</a:t>
            </a:r>
          </a:p>
          <a:p>
            <a:r>
              <a:rPr lang="ru-RU" b="1" dirty="0"/>
              <a:t>Идея</a:t>
            </a:r>
            <a:r>
              <a:rPr lang="ru-RU" dirty="0"/>
              <a:t>. Сымитировать её у себя.</a:t>
            </a:r>
          </a:p>
          <a:p>
            <a:r>
              <a:rPr lang="ru-RU" b="1" dirty="0"/>
              <a:t>Метод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Обучить </a:t>
            </a:r>
            <a:r>
              <a:rPr lang="en-US" dirty="0"/>
              <a:t>GAN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Удалить дискриминатор и обучить новый вместо имевшегося.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Доучить генератор с новым дискриминатором.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Повторить несколько раз (пяти хватит).</a:t>
            </a:r>
          </a:p>
          <a:p>
            <a:r>
              <a:rPr lang="ru-RU" b="1" dirty="0"/>
              <a:t>Результат</a:t>
            </a:r>
            <a:r>
              <a:rPr lang="ru-RU" dirty="0"/>
              <a:t>. С натренированным генератором </a:t>
            </a:r>
            <a:r>
              <a:rPr lang="en-US" dirty="0"/>
              <a:t>black-box attack </a:t>
            </a:r>
            <a:r>
              <a:rPr lang="ru-RU" dirty="0"/>
              <a:t>не работает.</a:t>
            </a:r>
          </a:p>
        </p:txBody>
      </p:sp>
    </p:spTree>
    <p:extLst>
      <p:ext uri="{BB962C8B-B14F-4D97-AF65-F5344CB8AC3E}">
        <p14:creationId xmlns:p14="http://schemas.microsoft.com/office/powerpoint/2010/main" val="300314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0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914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Постановка задачи</vt:lpstr>
      <vt:lpstr>Актуальность проблемы</vt:lpstr>
      <vt:lpstr>Обучение GAN</vt:lpstr>
      <vt:lpstr>White-box attack</vt:lpstr>
      <vt:lpstr>Black-box attack</vt:lpstr>
      <vt:lpstr>Как противостоять black-box?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Погосов Артур Самуелович</dc:creator>
  <cp:lastModifiedBy>Артур Сидоренко</cp:lastModifiedBy>
  <cp:revision>9</cp:revision>
  <dcterms:created xsi:type="dcterms:W3CDTF">2019-02-26T12:15:04Z</dcterms:created>
  <dcterms:modified xsi:type="dcterms:W3CDTF">2019-11-11T14:28:21Z</dcterms:modified>
</cp:coreProperties>
</file>