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2" r:id="rId3"/>
    <p:sldId id="263" r:id="rId4"/>
    <p:sldId id="259" r:id="rId5"/>
    <p:sldId id="260" r:id="rId6"/>
    <p:sldId id="264" r:id="rId7"/>
    <p:sldId id="265" r:id="rId8"/>
    <p:sldId id="266" r:id="rId9"/>
    <p:sldId id="276" r:id="rId10"/>
    <p:sldId id="277" r:id="rId11"/>
    <p:sldId id="278" r:id="rId12"/>
    <p:sldId id="267" r:id="rId13"/>
    <p:sldId id="269" r:id="rId14"/>
    <p:sldId id="270"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9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showGuides="1">
      <p:cViewPr>
        <p:scale>
          <a:sx n="100" d="100"/>
          <a:sy n="100" d="100"/>
        </p:scale>
        <p:origin x="798" y="324"/>
      </p:cViewPr>
      <p:guideLst>
        <p:guide orient="horz" pos="2137"/>
        <p:guide pos="39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800" b="1" i="0" u="none" strike="noStrike" kern="1200" baseline="0">
                <a:solidFill>
                  <a:schemeClr val="tx2"/>
                </a:solidFill>
                <a:latin typeface="+mn-lt"/>
                <a:ea typeface="+mn-ea"/>
                <a:cs typeface="+mn-cs"/>
              </a:defRPr>
            </a:pPr>
            <a:r>
              <a:rPr lang="en-GB" sz="2800" dirty="0"/>
              <a:t>Accuracy of the attack</a:t>
            </a:r>
            <a:r>
              <a:rPr lang="en-GB" sz="2800" baseline="0" dirty="0"/>
              <a:t> against the GANs</a:t>
            </a:r>
            <a:r>
              <a:rPr lang="ru-RU" sz="2800" baseline="0" dirty="0"/>
              <a:t> </a:t>
            </a:r>
            <a:r>
              <a:rPr lang="en-US" sz="2800" baseline="0" dirty="0"/>
              <a:t>on an perfectly balanced sample</a:t>
            </a:r>
            <a:endParaRPr lang="en-GB" sz="2800" dirty="0"/>
          </a:p>
        </c:rich>
      </c:tx>
      <c:overlay val="0"/>
      <c:spPr>
        <a:noFill/>
        <a:ln>
          <a:noFill/>
        </a:ln>
        <a:effectLst/>
      </c:spPr>
      <c:txPr>
        <a:bodyPr rot="0" spcFirstLastPara="1" vertOverflow="ellipsis" vert="horz" wrap="square" anchor="ctr" anchorCtr="1"/>
        <a:lstStyle/>
        <a:p>
          <a:pPr>
            <a:defRPr sz="2800" b="1" i="0" u="none" strike="noStrike" kern="1200" baseline="0">
              <a:solidFill>
                <a:schemeClr val="tx2"/>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Лист1!$B$1</c:f>
              <c:strCache>
                <c:ptCount val="1"/>
                <c:pt idx="0">
                  <c:v>Accuracy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Лист1!$A$2:$A$3</c:f>
              <c:strCache>
                <c:ptCount val="2"/>
                <c:pt idx="0">
                  <c:v>DCGAN </c:v>
                </c:pt>
                <c:pt idx="1">
                  <c:v>Vanilla GAN</c:v>
                </c:pt>
              </c:strCache>
            </c:strRef>
          </c:cat>
          <c:val>
            <c:numRef>
              <c:f>Лист1!$B$2:$B$3</c:f>
              <c:numCache>
                <c:formatCode>General</c:formatCode>
                <c:ptCount val="2"/>
                <c:pt idx="0">
                  <c:v>0.94</c:v>
                </c:pt>
                <c:pt idx="1">
                  <c:v>0.51</c:v>
                </c:pt>
              </c:numCache>
            </c:numRef>
          </c:val>
          <c:extLst>
            <c:ext xmlns:c16="http://schemas.microsoft.com/office/drawing/2014/chart" uri="{C3380CC4-5D6E-409C-BE32-E72D297353CC}">
              <c16:uniqueId val="{00000000-35E5-4C85-A676-C9E4E058197D}"/>
            </c:ext>
          </c:extLst>
        </c:ser>
        <c:dLbls>
          <c:showLegendKey val="0"/>
          <c:showVal val="1"/>
          <c:showCatName val="0"/>
          <c:showSerName val="0"/>
          <c:showPercent val="0"/>
          <c:showBubbleSize val="0"/>
        </c:dLbls>
        <c:gapWidth val="75"/>
        <c:shape val="box"/>
        <c:axId val="449098416"/>
        <c:axId val="548259448"/>
        <c:axId val="0"/>
      </c:bar3DChart>
      <c:catAx>
        <c:axId val="449098416"/>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548259448"/>
        <c:crosses val="autoZero"/>
        <c:auto val="1"/>
        <c:lblAlgn val="ctr"/>
        <c:lblOffset val="100"/>
        <c:noMultiLvlLbl val="0"/>
      </c:catAx>
      <c:valAx>
        <c:axId val="548259448"/>
        <c:scaling>
          <c:orientation val="minMax"/>
        </c:scaling>
        <c:delete val="1"/>
        <c:axPos val="b"/>
        <c:numFmt formatCode="General" sourceLinked="1"/>
        <c:majorTickMark val="none"/>
        <c:minorTickMark val="none"/>
        <c:tickLblPos val="nextTo"/>
        <c:crossAx val="449098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800" b="1" i="0" u="none" strike="noStrike" kern="1200" baseline="0">
                <a:solidFill>
                  <a:schemeClr val="tx2"/>
                </a:solidFill>
                <a:latin typeface="+mn-lt"/>
                <a:ea typeface="+mn-ea"/>
                <a:cs typeface="+mn-cs"/>
              </a:defRPr>
            </a:pPr>
            <a:r>
              <a:rPr lang="en-GB" sz="2800" dirty="0"/>
              <a:t>Accuracy of the attack</a:t>
            </a:r>
            <a:r>
              <a:rPr lang="en-GB" sz="2800" baseline="0" dirty="0"/>
              <a:t> against the GANs</a:t>
            </a:r>
            <a:r>
              <a:rPr lang="ru-RU" sz="2800" baseline="0" dirty="0"/>
              <a:t> </a:t>
            </a:r>
            <a:r>
              <a:rPr lang="en-US" sz="2800" baseline="0" dirty="0"/>
              <a:t>on an perfectly balanced sample</a:t>
            </a:r>
            <a:endParaRPr lang="en-GB" sz="2800" dirty="0"/>
          </a:p>
        </c:rich>
      </c:tx>
      <c:overlay val="0"/>
      <c:spPr>
        <a:noFill/>
        <a:ln>
          <a:noFill/>
        </a:ln>
        <a:effectLst/>
      </c:spPr>
      <c:txPr>
        <a:bodyPr rot="0" spcFirstLastPara="1" vertOverflow="ellipsis" vert="horz" wrap="square" anchor="ctr" anchorCtr="1"/>
        <a:lstStyle/>
        <a:p>
          <a:pPr>
            <a:defRPr sz="2800" b="1" i="0" u="none" strike="noStrike" kern="1200" baseline="0">
              <a:solidFill>
                <a:schemeClr val="tx2"/>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dLbls>
          <c:showLegendKey val="0"/>
          <c:showVal val="1"/>
          <c:showCatName val="0"/>
          <c:showSerName val="0"/>
          <c:showPercent val="0"/>
          <c:showBubbleSize val="0"/>
        </c:dLbls>
        <c:gapWidth val="75"/>
        <c:shape val="box"/>
        <c:axId val="449098416"/>
        <c:axId val="548259448"/>
        <c:axId val="0"/>
      </c:bar3DChart>
      <c:catAx>
        <c:axId val="449098416"/>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548259448"/>
        <c:crosses val="autoZero"/>
        <c:auto val="1"/>
        <c:lblAlgn val="ctr"/>
        <c:lblOffset val="100"/>
        <c:noMultiLvlLbl val="0"/>
      </c:catAx>
      <c:valAx>
        <c:axId val="5482594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2"/>
                </a:solidFill>
                <a:latin typeface="+mn-lt"/>
                <a:ea typeface="+mn-ea"/>
                <a:cs typeface="+mn-cs"/>
              </a:defRPr>
            </a:pPr>
            <a:endParaRPr lang="en-US"/>
          </a:p>
        </c:txPr>
        <c:crossAx val="449098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400" b="1" i="0" u="none" strike="noStrike" kern="1200" baseline="0">
                <a:solidFill>
                  <a:schemeClr val="tx2"/>
                </a:solidFill>
                <a:latin typeface="+mn-lt"/>
                <a:ea typeface="+mn-ea"/>
                <a:cs typeface="+mn-cs"/>
              </a:defRPr>
            </a:pPr>
            <a:r>
              <a:rPr lang="en-GB" sz="2400" dirty="0"/>
              <a:t>Accuracy of the attack</a:t>
            </a:r>
            <a:r>
              <a:rPr lang="en-GB" sz="2400" baseline="0" dirty="0"/>
              <a:t> against the GANs</a:t>
            </a:r>
            <a:r>
              <a:rPr lang="ru-RU" sz="2400" baseline="0" dirty="0"/>
              <a:t> </a:t>
            </a:r>
            <a:r>
              <a:rPr lang="en-US" sz="2400" b="1" i="0" u="none" strike="noStrike" baseline="0" dirty="0">
                <a:effectLst/>
              </a:rPr>
              <a:t>on an perfectly balanced sample</a:t>
            </a:r>
            <a:endParaRPr lang="en-GB" sz="2400" dirty="0"/>
          </a:p>
        </c:rich>
      </c:tx>
      <c:layout>
        <c:manualLayout>
          <c:xMode val="edge"/>
          <c:yMode val="edge"/>
          <c:x val="0.15981977300636657"/>
          <c:y val="3.0197433283018688E-2"/>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2"/>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Лист1!$B$1</c:f>
              <c:strCache>
                <c:ptCount val="1"/>
                <c:pt idx="0">
                  <c:v>Accuracy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Лист1!$A$2:$A$3</c:f>
              <c:strCache>
                <c:ptCount val="2"/>
                <c:pt idx="0">
                  <c:v>Vanilla GAN against DCGAN</c:v>
                </c:pt>
                <c:pt idx="1">
                  <c:v>Vanilla GAN against Vanilla GAN</c:v>
                </c:pt>
              </c:strCache>
            </c:strRef>
          </c:cat>
          <c:val>
            <c:numRef>
              <c:f>Лист1!$B$2:$B$3</c:f>
              <c:numCache>
                <c:formatCode>General</c:formatCode>
                <c:ptCount val="2"/>
                <c:pt idx="0">
                  <c:v>1</c:v>
                </c:pt>
                <c:pt idx="1">
                  <c:v>0.63</c:v>
                </c:pt>
              </c:numCache>
            </c:numRef>
          </c:val>
          <c:extLst>
            <c:ext xmlns:c16="http://schemas.microsoft.com/office/drawing/2014/chart" uri="{C3380CC4-5D6E-409C-BE32-E72D297353CC}">
              <c16:uniqueId val="{00000000-53E6-4ACF-A2DF-3CCAB00C014F}"/>
            </c:ext>
          </c:extLst>
        </c:ser>
        <c:dLbls>
          <c:showLegendKey val="0"/>
          <c:showVal val="1"/>
          <c:showCatName val="0"/>
          <c:showSerName val="0"/>
          <c:showPercent val="0"/>
          <c:showBubbleSize val="0"/>
        </c:dLbls>
        <c:gapWidth val="75"/>
        <c:shape val="box"/>
        <c:axId val="449098416"/>
        <c:axId val="548259448"/>
        <c:axId val="0"/>
      </c:bar3DChart>
      <c:catAx>
        <c:axId val="449098416"/>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2"/>
                </a:solidFill>
                <a:latin typeface="+mn-lt"/>
                <a:ea typeface="+mn-ea"/>
                <a:cs typeface="+mn-cs"/>
              </a:defRPr>
            </a:pPr>
            <a:endParaRPr lang="en-US"/>
          </a:p>
        </c:txPr>
        <c:crossAx val="548259448"/>
        <c:crosses val="autoZero"/>
        <c:auto val="1"/>
        <c:lblAlgn val="ctr"/>
        <c:lblOffset val="100"/>
        <c:noMultiLvlLbl val="0"/>
      </c:catAx>
      <c:valAx>
        <c:axId val="548259448"/>
        <c:scaling>
          <c:orientation val="minMax"/>
        </c:scaling>
        <c:delete val="1"/>
        <c:axPos val="b"/>
        <c:numFmt formatCode="General" sourceLinked="1"/>
        <c:majorTickMark val="none"/>
        <c:minorTickMark val="none"/>
        <c:tickLblPos val="nextTo"/>
        <c:crossAx val="449098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400" b="1" i="0" u="none" strike="noStrike" kern="1200" baseline="0">
                <a:solidFill>
                  <a:schemeClr val="tx2"/>
                </a:solidFill>
                <a:latin typeface="+mn-lt"/>
                <a:ea typeface="+mn-ea"/>
                <a:cs typeface="+mn-cs"/>
              </a:defRPr>
            </a:pPr>
            <a:r>
              <a:rPr lang="en-GB" sz="2400" dirty="0"/>
              <a:t>Accuracy of the attack</a:t>
            </a:r>
            <a:r>
              <a:rPr lang="en-GB" sz="2400" baseline="0" dirty="0"/>
              <a:t> against the GANs</a:t>
            </a:r>
            <a:r>
              <a:rPr lang="ru-RU" sz="2400" baseline="0" dirty="0"/>
              <a:t> </a:t>
            </a:r>
            <a:r>
              <a:rPr lang="en-US" sz="2400" b="1" i="0" u="none" strike="noStrike" baseline="0" dirty="0">
                <a:effectLst/>
              </a:rPr>
              <a:t>on an perfectly balanced sample</a:t>
            </a:r>
            <a:endParaRPr lang="en-GB" sz="2400" dirty="0"/>
          </a:p>
        </c:rich>
      </c:tx>
      <c:overlay val="0"/>
      <c:spPr>
        <a:noFill/>
        <a:ln>
          <a:noFill/>
        </a:ln>
        <a:effectLst/>
      </c:spPr>
      <c:txPr>
        <a:bodyPr rot="0" spcFirstLastPara="1" vertOverflow="ellipsis" vert="horz" wrap="square" anchor="ctr" anchorCtr="1"/>
        <a:lstStyle/>
        <a:p>
          <a:pPr>
            <a:defRPr sz="2400" b="1" i="0" u="none" strike="noStrike" kern="1200" baseline="0">
              <a:solidFill>
                <a:schemeClr val="tx2"/>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Лист1!$B$1</c:f>
              <c:strCache>
                <c:ptCount val="1"/>
                <c:pt idx="0">
                  <c:v>Accuracy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Лист1!$A$2:$A$3</c:f>
              <c:strCache>
                <c:ptCount val="2"/>
                <c:pt idx="0">
                  <c:v>DCGAN against DCGAN</c:v>
                </c:pt>
                <c:pt idx="1">
                  <c:v>Vanilla GAN against DCGAN</c:v>
                </c:pt>
              </c:strCache>
            </c:strRef>
          </c:cat>
          <c:val>
            <c:numRef>
              <c:f>Лист1!$B$2:$B$3</c:f>
              <c:numCache>
                <c:formatCode>General</c:formatCode>
                <c:ptCount val="2"/>
                <c:pt idx="0">
                  <c:v>1</c:v>
                </c:pt>
                <c:pt idx="1">
                  <c:v>0.56999999999999995</c:v>
                </c:pt>
              </c:numCache>
            </c:numRef>
          </c:val>
          <c:extLst>
            <c:ext xmlns:c16="http://schemas.microsoft.com/office/drawing/2014/chart" uri="{C3380CC4-5D6E-409C-BE32-E72D297353CC}">
              <c16:uniqueId val="{00000000-186E-4508-BE2D-F701B29A67B9}"/>
            </c:ext>
          </c:extLst>
        </c:ser>
        <c:dLbls>
          <c:showLegendKey val="0"/>
          <c:showVal val="1"/>
          <c:showCatName val="0"/>
          <c:showSerName val="0"/>
          <c:showPercent val="0"/>
          <c:showBubbleSize val="0"/>
        </c:dLbls>
        <c:gapWidth val="75"/>
        <c:shape val="box"/>
        <c:axId val="449098416"/>
        <c:axId val="548259448"/>
        <c:axId val="0"/>
      </c:bar3DChart>
      <c:catAx>
        <c:axId val="449098416"/>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2"/>
                </a:solidFill>
                <a:latin typeface="+mn-lt"/>
                <a:ea typeface="+mn-ea"/>
                <a:cs typeface="+mn-cs"/>
              </a:defRPr>
            </a:pPr>
            <a:endParaRPr lang="en-US"/>
          </a:p>
        </c:txPr>
        <c:crossAx val="548259448"/>
        <c:crosses val="autoZero"/>
        <c:auto val="1"/>
        <c:lblAlgn val="ctr"/>
        <c:lblOffset val="100"/>
        <c:noMultiLvlLbl val="0"/>
      </c:catAx>
      <c:valAx>
        <c:axId val="548259448"/>
        <c:scaling>
          <c:orientation val="minMax"/>
        </c:scaling>
        <c:delete val="1"/>
        <c:axPos val="b"/>
        <c:numFmt formatCode="General" sourceLinked="1"/>
        <c:majorTickMark val="none"/>
        <c:minorTickMark val="none"/>
        <c:tickLblPos val="nextTo"/>
        <c:crossAx val="449098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colors2.xml><?xml version="1.0" encoding="utf-8"?>
<cs:colorStyle xmlns:cs="http://schemas.microsoft.com/office/drawing/2012/chartStyle" xmlns:a="http://schemas.openxmlformats.org/drawingml/2006/main" meth="withinLinearReversed" id="22">
  <a:schemeClr val="accent2"/>
</cs:colorStyle>
</file>

<file path=ppt/charts/colors3.xml><?xml version="1.0" encoding="utf-8"?>
<cs:colorStyle xmlns:cs="http://schemas.microsoft.com/office/drawing/2012/chartStyle" xmlns:a="http://schemas.openxmlformats.org/drawingml/2006/main" meth="withinLinearReversed" id="22">
  <a:schemeClr val="accent2"/>
</cs:colorStyle>
</file>

<file path=ppt/charts/colors4.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29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9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9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9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C7E5CE-D274-4B78-B4BE-D96248D2A88D}" type="doc">
      <dgm:prSet loTypeId="urn:microsoft.com/office/officeart/2005/8/layout/process5" loCatId="process" qsTypeId="urn:microsoft.com/office/officeart/2005/8/quickstyle/simple1" qsCatId="simple" csTypeId="urn:microsoft.com/office/officeart/2005/8/colors/accent0_3" csCatId="mainScheme" phldr="1"/>
      <dgm:spPr/>
      <dgm:t>
        <a:bodyPr/>
        <a:lstStyle/>
        <a:p>
          <a:endParaRPr lang="ru-RU"/>
        </a:p>
      </dgm:t>
    </dgm:pt>
    <dgm:pt modelId="{8D4F923A-AD2E-4FD4-8AD2-E5538DDCA71F}">
      <dgm:prSet phldrT="[Текст]"/>
      <dgm:spPr/>
      <dgm:t>
        <a:bodyPr/>
        <a:lstStyle/>
        <a:p>
          <a:r>
            <a:rPr lang="en-US" dirty="0"/>
            <a:t>Neural network</a:t>
          </a:r>
          <a:endParaRPr lang="ru-RU" dirty="0"/>
        </a:p>
      </dgm:t>
    </dgm:pt>
    <dgm:pt modelId="{768D7AAB-C01A-4F5E-A5DC-8D028FAD24C2}" type="parTrans" cxnId="{335257F0-3E9A-434F-B647-576304C0243B}">
      <dgm:prSet/>
      <dgm:spPr/>
      <dgm:t>
        <a:bodyPr/>
        <a:lstStyle/>
        <a:p>
          <a:endParaRPr lang="ru-RU"/>
        </a:p>
      </dgm:t>
    </dgm:pt>
    <dgm:pt modelId="{58F2C2F1-E971-4348-831E-3F563E787949}" type="sibTrans" cxnId="{335257F0-3E9A-434F-B647-576304C0243B}">
      <dgm:prSet/>
      <dgm:spPr/>
      <dgm:t>
        <a:bodyPr/>
        <a:lstStyle/>
        <a:p>
          <a:endParaRPr lang="ru-RU"/>
        </a:p>
      </dgm:t>
    </dgm:pt>
    <dgm:pt modelId="{A4163192-A660-46DB-8708-D57F077B0313}">
      <dgm:prSet phldrT="[Текст]"/>
      <dgm:spPr/>
      <dgm:t>
        <a:bodyPr/>
        <a:lstStyle/>
        <a:p>
          <a:r>
            <a:rPr lang="en-US" dirty="0"/>
            <a:t>Synthetic data</a:t>
          </a:r>
          <a:endParaRPr lang="ru-RU" dirty="0"/>
        </a:p>
      </dgm:t>
    </dgm:pt>
    <dgm:pt modelId="{A6195E6B-F251-4D66-AEC3-772003374019}" type="parTrans" cxnId="{5F9327C7-102B-4529-8C11-19787D68D39D}">
      <dgm:prSet/>
      <dgm:spPr/>
      <dgm:t>
        <a:bodyPr/>
        <a:lstStyle/>
        <a:p>
          <a:endParaRPr lang="ru-RU"/>
        </a:p>
      </dgm:t>
    </dgm:pt>
    <dgm:pt modelId="{F2B56948-26D1-4299-A848-A0AC1A2CCF28}" type="sibTrans" cxnId="{5F9327C7-102B-4529-8C11-19787D68D39D}">
      <dgm:prSet/>
      <dgm:spPr/>
      <dgm:t>
        <a:bodyPr/>
        <a:lstStyle/>
        <a:p>
          <a:endParaRPr lang="ru-RU"/>
        </a:p>
      </dgm:t>
    </dgm:pt>
    <dgm:pt modelId="{AE78730A-ACD7-4D3C-AA67-110A95A44D66}">
      <dgm:prSet phldrT="[Текст]"/>
      <dgm:spPr/>
      <dgm:t>
        <a:bodyPr/>
        <a:lstStyle/>
        <a:p>
          <a:r>
            <a:rPr lang="en-US" dirty="0"/>
            <a:t>Third party</a:t>
          </a:r>
          <a:endParaRPr lang="ru-RU" dirty="0"/>
        </a:p>
      </dgm:t>
    </dgm:pt>
    <dgm:pt modelId="{E841DBA6-D5B3-4248-B877-D8A32F1ED7AD}" type="parTrans" cxnId="{8CE00DB1-E654-4DB1-84FD-33D1112E2471}">
      <dgm:prSet/>
      <dgm:spPr/>
      <dgm:t>
        <a:bodyPr/>
        <a:lstStyle/>
        <a:p>
          <a:endParaRPr lang="ru-RU"/>
        </a:p>
      </dgm:t>
    </dgm:pt>
    <dgm:pt modelId="{EA5031D5-4EC2-421E-AF0D-5A8F9547C294}" type="sibTrans" cxnId="{8CE00DB1-E654-4DB1-84FD-33D1112E2471}">
      <dgm:prSet/>
      <dgm:spPr/>
      <dgm:t>
        <a:bodyPr/>
        <a:lstStyle/>
        <a:p>
          <a:endParaRPr lang="ru-RU"/>
        </a:p>
      </dgm:t>
    </dgm:pt>
    <dgm:pt modelId="{CC026E6C-9050-46DA-BDDC-0B3CAE3D9E61}">
      <dgm:prSet phldrT="[Текст]"/>
      <dgm:spPr/>
      <dgm:t>
        <a:bodyPr/>
        <a:lstStyle/>
        <a:p>
          <a:r>
            <a:rPr lang="en-US" dirty="0"/>
            <a:t>Private data</a:t>
          </a:r>
          <a:endParaRPr lang="ru-RU" dirty="0"/>
        </a:p>
      </dgm:t>
    </dgm:pt>
    <dgm:pt modelId="{794419BE-B5AF-49D3-8224-028BD88CA9A6}" type="parTrans" cxnId="{DBEF6769-9F62-4767-B7F7-5C4EC5A1CEF7}">
      <dgm:prSet/>
      <dgm:spPr/>
      <dgm:t>
        <a:bodyPr/>
        <a:lstStyle/>
        <a:p>
          <a:endParaRPr lang="ru-RU"/>
        </a:p>
      </dgm:t>
    </dgm:pt>
    <dgm:pt modelId="{93000491-380B-4DE7-A809-F6A41840F7D8}" type="sibTrans" cxnId="{DBEF6769-9F62-4767-B7F7-5C4EC5A1CEF7}">
      <dgm:prSet/>
      <dgm:spPr/>
      <dgm:t>
        <a:bodyPr/>
        <a:lstStyle/>
        <a:p>
          <a:endParaRPr lang="ru-RU"/>
        </a:p>
      </dgm:t>
    </dgm:pt>
    <dgm:pt modelId="{5FF7E5EA-B50B-45AF-811D-7B39E14CC50C}" type="pres">
      <dgm:prSet presAssocID="{10C7E5CE-D274-4B78-B4BE-D96248D2A88D}" presName="diagram" presStyleCnt="0">
        <dgm:presLayoutVars>
          <dgm:dir/>
          <dgm:resizeHandles val="exact"/>
        </dgm:presLayoutVars>
      </dgm:prSet>
      <dgm:spPr/>
    </dgm:pt>
    <dgm:pt modelId="{DAB06006-B63B-4FC5-9B94-E66251D6E008}" type="pres">
      <dgm:prSet presAssocID="{CC026E6C-9050-46DA-BDDC-0B3CAE3D9E61}" presName="node" presStyleLbl="node1" presStyleIdx="0" presStyleCnt="4">
        <dgm:presLayoutVars>
          <dgm:bulletEnabled val="1"/>
        </dgm:presLayoutVars>
      </dgm:prSet>
      <dgm:spPr/>
    </dgm:pt>
    <dgm:pt modelId="{5C4A1E86-39D5-4482-A4DF-BBB582A4EAFD}" type="pres">
      <dgm:prSet presAssocID="{93000491-380B-4DE7-A809-F6A41840F7D8}" presName="sibTrans" presStyleLbl="sibTrans2D1" presStyleIdx="0" presStyleCnt="3"/>
      <dgm:spPr/>
    </dgm:pt>
    <dgm:pt modelId="{ACA735BD-12D7-4E5B-AB35-F1D559ABD11D}" type="pres">
      <dgm:prSet presAssocID="{93000491-380B-4DE7-A809-F6A41840F7D8}" presName="connectorText" presStyleLbl="sibTrans2D1" presStyleIdx="0" presStyleCnt="3"/>
      <dgm:spPr/>
    </dgm:pt>
    <dgm:pt modelId="{37E4DDC8-3D7F-4B0A-851A-CF25947A3DB0}" type="pres">
      <dgm:prSet presAssocID="{8D4F923A-AD2E-4FD4-8AD2-E5538DDCA71F}" presName="node" presStyleLbl="node1" presStyleIdx="1" presStyleCnt="4">
        <dgm:presLayoutVars>
          <dgm:bulletEnabled val="1"/>
        </dgm:presLayoutVars>
      </dgm:prSet>
      <dgm:spPr/>
    </dgm:pt>
    <dgm:pt modelId="{9AEC6E6C-A793-4BC6-8659-CC06A585407D}" type="pres">
      <dgm:prSet presAssocID="{58F2C2F1-E971-4348-831E-3F563E787949}" presName="sibTrans" presStyleLbl="sibTrans2D1" presStyleIdx="1" presStyleCnt="3"/>
      <dgm:spPr/>
    </dgm:pt>
    <dgm:pt modelId="{07DE3775-A513-46B3-BC57-CBB286DA3080}" type="pres">
      <dgm:prSet presAssocID="{58F2C2F1-E971-4348-831E-3F563E787949}" presName="connectorText" presStyleLbl="sibTrans2D1" presStyleIdx="1" presStyleCnt="3"/>
      <dgm:spPr/>
    </dgm:pt>
    <dgm:pt modelId="{98C9BC6B-7F81-4CCA-89AD-5A83A94605E9}" type="pres">
      <dgm:prSet presAssocID="{A4163192-A660-46DB-8708-D57F077B0313}" presName="node" presStyleLbl="node1" presStyleIdx="2" presStyleCnt="4">
        <dgm:presLayoutVars>
          <dgm:bulletEnabled val="1"/>
        </dgm:presLayoutVars>
      </dgm:prSet>
      <dgm:spPr/>
    </dgm:pt>
    <dgm:pt modelId="{AC19DDBB-2596-48C2-A139-784D08EA06C5}" type="pres">
      <dgm:prSet presAssocID="{F2B56948-26D1-4299-A848-A0AC1A2CCF28}" presName="sibTrans" presStyleLbl="sibTrans2D1" presStyleIdx="2" presStyleCnt="3"/>
      <dgm:spPr/>
    </dgm:pt>
    <dgm:pt modelId="{252B0B2B-AE7C-48CD-9325-29CF4D1F9593}" type="pres">
      <dgm:prSet presAssocID="{F2B56948-26D1-4299-A848-A0AC1A2CCF28}" presName="connectorText" presStyleLbl="sibTrans2D1" presStyleIdx="2" presStyleCnt="3"/>
      <dgm:spPr/>
    </dgm:pt>
    <dgm:pt modelId="{63989C62-AB1A-4974-A745-DA3B2F280AEB}" type="pres">
      <dgm:prSet presAssocID="{AE78730A-ACD7-4D3C-AA67-110A95A44D66}" presName="node" presStyleLbl="node1" presStyleIdx="3" presStyleCnt="4">
        <dgm:presLayoutVars>
          <dgm:bulletEnabled val="1"/>
        </dgm:presLayoutVars>
      </dgm:prSet>
      <dgm:spPr/>
    </dgm:pt>
  </dgm:ptLst>
  <dgm:cxnLst>
    <dgm:cxn modelId="{FB50CA02-7208-4DF1-A800-15FB31EDAE54}" type="presOf" srcId="{F2B56948-26D1-4299-A848-A0AC1A2CCF28}" destId="{AC19DDBB-2596-48C2-A139-784D08EA06C5}" srcOrd="0" destOrd="0" presId="urn:microsoft.com/office/officeart/2005/8/layout/process5"/>
    <dgm:cxn modelId="{34053D22-DC2E-475A-9DF0-095F1E04EB52}" type="presOf" srcId="{AE78730A-ACD7-4D3C-AA67-110A95A44D66}" destId="{63989C62-AB1A-4974-A745-DA3B2F280AEB}" srcOrd="0" destOrd="0" presId="urn:microsoft.com/office/officeart/2005/8/layout/process5"/>
    <dgm:cxn modelId="{3684CB5E-05BE-4D02-9EA1-5CDAF92E334C}" type="presOf" srcId="{A4163192-A660-46DB-8708-D57F077B0313}" destId="{98C9BC6B-7F81-4CCA-89AD-5A83A94605E9}" srcOrd="0" destOrd="0" presId="urn:microsoft.com/office/officeart/2005/8/layout/process5"/>
    <dgm:cxn modelId="{7B965661-5885-4698-B8C8-79D2608FF9E3}" type="presOf" srcId="{10C7E5CE-D274-4B78-B4BE-D96248D2A88D}" destId="{5FF7E5EA-B50B-45AF-811D-7B39E14CC50C}" srcOrd="0" destOrd="0" presId="urn:microsoft.com/office/officeart/2005/8/layout/process5"/>
    <dgm:cxn modelId="{DBEF6769-9F62-4767-B7F7-5C4EC5A1CEF7}" srcId="{10C7E5CE-D274-4B78-B4BE-D96248D2A88D}" destId="{CC026E6C-9050-46DA-BDDC-0B3CAE3D9E61}" srcOrd="0" destOrd="0" parTransId="{794419BE-B5AF-49D3-8224-028BD88CA9A6}" sibTransId="{93000491-380B-4DE7-A809-F6A41840F7D8}"/>
    <dgm:cxn modelId="{E797B66D-DFA9-444D-AFED-863C618D1D6E}" type="presOf" srcId="{93000491-380B-4DE7-A809-F6A41840F7D8}" destId="{ACA735BD-12D7-4E5B-AB35-F1D559ABD11D}" srcOrd="1" destOrd="0" presId="urn:microsoft.com/office/officeart/2005/8/layout/process5"/>
    <dgm:cxn modelId="{C833D16E-B4FB-4847-8055-D5B618F39245}" type="presOf" srcId="{CC026E6C-9050-46DA-BDDC-0B3CAE3D9E61}" destId="{DAB06006-B63B-4FC5-9B94-E66251D6E008}" srcOrd="0" destOrd="0" presId="urn:microsoft.com/office/officeart/2005/8/layout/process5"/>
    <dgm:cxn modelId="{B8F14A84-F737-4DCF-BB1D-1693FF5A17B6}" type="presOf" srcId="{58F2C2F1-E971-4348-831E-3F563E787949}" destId="{07DE3775-A513-46B3-BC57-CBB286DA3080}" srcOrd="1" destOrd="0" presId="urn:microsoft.com/office/officeart/2005/8/layout/process5"/>
    <dgm:cxn modelId="{D6881390-EF30-4CED-8DF1-228B2EEDED38}" type="presOf" srcId="{93000491-380B-4DE7-A809-F6A41840F7D8}" destId="{5C4A1E86-39D5-4482-A4DF-BBB582A4EAFD}" srcOrd="0" destOrd="0" presId="urn:microsoft.com/office/officeart/2005/8/layout/process5"/>
    <dgm:cxn modelId="{12DF949D-5FD1-4F88-BCC1-28FB82C9149B}" type="presOf" srcId="{58F2C2F1-E971-4348-831E-3F563E787949}" destId="{9AEC6E6C-A793-4BC6-8659-CC06A585407D}" srcOrd="0" destOrd="0" presId="urn:microsoft.com/office/officeart/2005/8/layout/process5"/>
    <dgm:cxn modelId="{54C417A9-C353-4587-87E8-8B6C3044DDA7}" type="presOf" srcId="{8D4F923A-AD2E-4FD4-8AD2-E5538DDCA71F}" destId="{37E4DDC8-3D7F-4B0A-851A-CF25947A3DB0}" srcOrd="0" destOrd="0" presId="urn:microsoft.com/office/officeart/2005/8/layout/process5"/>
    <dgm:cxn modelId="{8CE00DB1-E654-4DB1-84FD-33D1112E2471}" srcId="{10C7E5CE-D274-4B78-B4BE-D96248D2A88D}" destId="{AE78730A-ACD7-4D3C-AA67-110A95A44D66}" srcOrd="3" destOrd="0" parTransId="{E841DBA6-D5B3-4248-B877-D8A32F1ED7AD}" sibTransId="{EA5031D5-4EC2-421E-AF0D-5A8F9547C294}"/>
    <dgm:cxn modelId="{5F9327C7-102B-4529-8C11-19787D68D39D}" srcId="{10C7E5CE-D274-4B78-B4BE-D96248D2A88D}" destId="{A4163192-A660-46DB-8708-D57F077B0313}" srcOrd="2" destOrd="0" parTransId="{A6195E6B-F251-4D66-AEC3-772003374019}" sibTransId="{F2B56948-26D1-4299-A848-A0AC1A2CCF28}"/>
    <dgm:cxn modelId="{335257F0-3E9A-434F-B647-576304C0243B}" srcId="{10C7E5CE-D274-4B78-B4BE-D96248D2A88D}" destId="{8D4F923A-AD2E-4FD4-8AD2-E5538DDCA71F}" srcOrd="1" destOrd="0" parTransId="{768D7AAB-C01A-4F5E-A5DC-8D028FAD24C2}" sibTransId="{58F2C2F1-E971-4348-831E-3F563E787949}"/>
    <dgm:cxn modelId="{DDBDB5F8-047C-4428-9502-47DC455F3C62}" type="presOf" srcId="{F2B56948-26D1-4299-A848-A0AC1A2CCF28}" destId="{252B0B2B-AE7C-48CD-9325-29CF4D1F9593}" srcOrd="1" destOrd="0" presId="urn:microsoft.com/office/officeart/2005/8/layout/process5"/>
    <dgm:cxn modelId="{8FE94A22-F27B-47CB-B964-A8CE053E8E11}" type="presParOf" srcId="{5FF7E5EA-B50B-45AF-811D-7B39E14CC50C}" destId="{DAB06006-B63B-4FC5-9B94-E66251D6E008}" srcOrd="0" destOrd="0" presId="urn:microsoft.com/office/officeart/2005/8/layout/process5"/>
    <dgm:cxn modelId="{0206FEA1-F6B8-4EFD-B8AF-1A032D3E80A5}" type="presParOf" srcId="{5FF7E5EA-B50B-45AF-811D-7B39E14CC50C}" destId="{5C4A1E86-39D5-4482-A4DF-BBB582A4EAFD}" srcOrd="1" destOrd="0" presId="urn:microsoft.com/office/officeart/2005/8/layout/process5"/>
    <dgm:cxn modelId="{C72EE63A-7653-4EB1-BDD8-75B7B3898152}" type="presParOf" srcId="{5C4A1E86-39D5-4482-A4DF-BBB582A4EAFD}" destId="{ACA735BD-12D7-4E5B-AB35-F1D559ABD11D}" srcOrd="0" destOrd="0" presId="urn:microsoft.com/office/officeart/2005/8/layout/process5"/>
    <dgm:cxn modelId="{95370E4B-F480-4B7A-B888-743965F8078B}" type="presParOf" srcId="{5FF7E5EA-B50B-45AF-811D-7B39E14CC50C}" destId="{37E4DDC8-3D7F-4B0A-851A-CF25947A3DB0}" srcOrd="2" destOrd="0" presId="urn:microsoft.com/office/officeart/2005/8/layout/process5"/>
    <dgm:cxn modelId="{F272E5F2-010F-4ABD-8A4D-A14148B0AF73}" type="presParOf" srcId="{5FF7E5EA-B50B-45AF-811D-7B39E14CC50C}" destId="{9AEC6E6C-A793-4BC6-8659-CC06A585407D}" srcOrd="3" destOrd="0" presId="urn:microsoft.com/office/officeart/2005/8/layout/process5"/>
    <dgm:cxn modelId="{E5725667-DD6A-438A-8F1A-AEEA68625687}" type="presParOf" srcId="{9AEC6E6C-A793-4BC6-8659-CC06A585407D}" destId="{07DE3775-A513-46B3-BC57-CBB286DA3080}" srcOrd="0" destOrd="0" presId="urn:microsoft.com/office/officeart/2005/8/layout/process5"/>
    <dgm:cxn modelId="{16A9B5EF-871A-41D6-83E2-891BF8E0A772}" type="presParOf" srcId="{5FF7E5EA-B50B-45AF-811D-7B39E14CC50C}" destId="{98C9BC6B-7F81-4CCA-89AD-5A83A94605E9}" srcOrd="4" destOrd="0" presId="urn:microsoft.com/office/officeart/2005/8/layout/process5"/>
    <dgm:cxn modelId="{AE25A27B-ECA4-4868-AB9F-FCB82E5F070B}" type="presParOf" srcId="{5FF7E5EA-B50B-45AF-811D-7B39E14CC50C}" destId="{AC19DDBB-2596-48C2-A139-784D08EA06C5}" srcOrd="5" destOrd="0" presId="urn:microsoft.com/office/officeart/2005/8/layout/process5"/>
    <dgm:cxn modelId="{18376ADB-D3E4-4FA6-AF78-5FA9F08B65AF}" type="presParOf" srcId="{AC19DDBB-2596-48C2-A139-784D08EA06C5}" destId="{252B0B2B-AE7C-48CD-9325-29CF4D1F9593}" srcOrd="0" destOrd="0" presId="urn:microsoft.com/office/officeart/2005/8/layout/process5"/>
    <dgm:cxn modelId="{2DBCD0FF-A6F7-457F-9575-D81F605F308B}" type="presParOf" srcId="{5FF7E5EA-B50B-45AF-811D-7B39E14CC50C}" destId="{63989C62-AB1A-4974-A745-DA3B2F280AEB}"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C7E5CE-D274-4B78-B4BE-D96248D2A88D}" type="doc">
      <dgm:prSet loTypeId="urn:microsoft.com/office/officeart/2005/8/layout/process5" loCatId="process" qsTypeId="urn:microsoft.com/office/officeart/2005/8/quickstyle/simple1" qsCatId="simple" csTypeId="urn:microsoft.com/office/officeart/2005/8/colors/accent0_3" csCatId="mainScheme" phldr="1"/>
      <dgm:spPr/>
      <dgm:t>
        <a:bodyPr/>
        <a:lstStyle/>
        <a:p>
          <a:endParaRPr lang="ru-RU"/>
        </a:p>
      </dgm:t>
    </dgm:pt>
    <dgm:pt modelId="{8D4F923A-AD2E-4FD4-8AD2-E5538DDCA71F}">
      <dgm:prSet phldrT="[Текст]"/>
      <dgm:spPr/>
      <dgm:t>
        <a:bodyPr/>
        <a:lstStyle/>
        <a:p>
          <a:r>
            <a:rPr lang="en-US" dirty="0"/>
            <a:t>Neural network</a:t>
          </a:r>
          <a:endParaRPr lang="ru-RU" dirty="0"/>
        </a:p>
      </dgm:t>
    </dgm:pt>
    <dgm:pt modelId="{768D7AAB-C01A-4F5E-A5DC-8D028FAD24C2}" type="parTrans" cxnId="{335257F0-3E9A-434F-B647-576304C0243B}">
      <dgm:prSet/>
      <dgm:spPr/>
      <dgm:t>
        <a:bodyPr/>
        <a:lstStyle/>
        <a:p>
          <a:endParaRPr lang="ru-RU"/>
        </a:p>
      </dgm:t>
    </dgm:pt>
    <dgm:pt modelId="{58F2C2F1-E971-4348-831E-3F563E787949}" type="sibTrans" cxnId="{335257F0-3E9A-434F-B647-576304C0243B}">
      <dgm:prSet/>
      <dgm:spPr/>
      <dgm:t>
        <a:bodyPr/>
        <a:lstStyle/>
        <a:p>
          <a:endParaRPr lang="ru-RU"/>
        </a:p>
      </dgm:t>
    </dgm:pt>
    <dgm:pt modelId="{A4163192-A660-46DB-8708-D57F077B0313}">
      <dgm:prSet phldrT="[Текст]"/>
      <dgm:spPr/>
      <dgm:t>
        <a:bodyPr/>
        <a:lstStyle/>
        <a:p>
          <a:r>
            <a:rPr lang="en-US" dirty="0"/>
            <a:t>Synthetic data</a:t>
          </a:r>
          <a:endParaRPr lang="ru-RU" dirty="0"/>
        </a:p>
      </dgm:t>
    </dgm:pt>
    <dgm:pt modelId="{A6195E6B-F251-4D66-AEC3-772003374019}" type="parTrans" cxnId="{5F9327C7-102B-4529-8C11-19787D68D39D}">
      <dgm:prSet/>
      <dgm:spPr/>
      <dgm:t>
        <a:bodyPr/>
        <a:lstStyle/>
        <a:p>
          <a:endParaRPr lang="ru-RU"/>
        </a:p>
      </dgm:t>
    </dgm:pt>
    <dgm:pt modelId="{F2B56948-26D1-4299-A848-A0AC1A2CCF28}" type="sibTrans" cxnId="{5F9327C7-102B-4529-8C11-19787D68D39D}">
      <dgm:prSet/>
      <dgm:spPr/>
      <dgm:t>
        <a:bodyPr/>
        <a:lstStyle/>
        <a:p>
          <a:endParaRPr lang="ru-RU"/>
        </a:p>
      </dgm:t>
    </dgm:pt>
    <dgm:pt modelId="{AE78730A-ACD7-4D3C-AA67-110A95A44D66}">
      <dgm:prSet phldrT="[Текст]"/>
      <dgm:spPr/>
      <dgm:t>
        <a:bodyPr/>
        <a:lstStyle/>
        <a:p>
          <a:r>
            <a:rPr lang="en-US" dirty="0"/>
            <a:t>Third party</a:t>
          </a:r>
          <a:endParaRPr lang="ru-RU" dirty="0"/>
        </a:p>
      </dgm:t>
    </dgm:pt>
    <dgm:pt modelId="{E841DBA6-D5B3-4248-B877-D8A32F1ED7AD}" type="parTrans" cxnId="{8CE00DB1-E654-4DB1-84FD-33D1112E2471}">
      <dgm:prSet/>
      <dgm:spPr/>
      <dgm:t>
        <a:bodyPr/>
        <a:lstStyle/>
        <a:p>
          <a:endParaRPr lang="ru-RU"/>
        </a:p>
      </dgm:t>
    </dgm:pt>
    <dgm:pt modelId="{EA5031D5-4EC2-421E-AF0D-5A8F9547C294}" type="sibTrans" cxnId="{8CE00DB1-E654-4DB1-84FD-33D1112E2471}">
      <dgm:prSet/>
      <dgm:spPr/>
      <dgm:t>
        <a:bodyPr/>
        <a:lstStyle/>
        <a:p>
          <a:endParaRPr lang="ru-RU"/>
        </a:p>
      </dgm:t>
    </dgm:pt>
    <dgm:pt modelId="{CC026E6C-9050-46DA-BDDC-0B3CAE3D9E61}">
      <dgm:prSet phldrT="[Текст]"/>
      <dgm:spPr/>
      <dgm:t>
        <a:bodyPr/>
        <a:lstStyle/>
        <a:p>
          <a:r>
            <a:rPr lang="en-US" dirty="0"/>
            <a:t>Private data</a:t>
          </a:r>
          <a:endParaRPr lang="ru-RU" dirty="0"/>
        </a:p>
      </dgm:t>
    </dgm:pt>
    <dgm:pt modelId="{93000491-380B-4DE7-A809-F6A41840F7D8}" type="sibTrans" cxnId="{DBEF6769-9F62-4767-B7F7-5C4EC5A1CEF7}">
      <dgm:prSet/>
      <dgm:spPr/>
      <dgm:t>
        <a:bodyPr/>
        <a:lstStyle/>
        <a:p>
          <a:endParaRPr lang="ru-RU"/>
        </a:p>
      </dgm:t>
    </dgm:pt>
    <dgm:pt modelId="{794419BE-B5AF-49D3-8224-028BD88CA9A6}" type="parTrans" cxnId="{DBEF6769-9F62-4767-B7F7-5C4EC5A1CEF7}">
      <dgm:prSet/>
      <dgm:spPr/>
      <dgm:t>
        <a:bodyPr/>
        <a:lstStyle/>
        <a:p>
          <a:endParaRPr lang="ru-RU"/>
        </a:p>
      </dgm:t>
    </dgm:pt>
    <dgm:pt modelId="{5FF7E5EA-B50B-45AF-811D-7B39E14CC50C}" type="pres">
      <dgm:prSet presAssocID="{10C7E5CE-D274-4B78-B4BE-D96248D2A88D}" presName="diagram" presStyleCnt="0">
        <dgm:presLayoutVars>
          <dgm:dir/>
          <dgm:resizeHandles val="exact"/>
        </dgm:presLayoutVars>
      </dgm:prSet>
      <dgm:spPr/>
    </dgm:pt>
    <dgm:pt modelId="{DAB06006-B63B-4FC5-9B94-E66251D6E008}" type="pres">
      <dgm:prSet presAssocID="{CC026E6C-9050-46DA-BDDC-0B3CAE3D9E61}" presName="node" presStyleLbl="node1" presStyleIdx="0" presStyleCnt="4">
        <dgm:presLayoutVars>
          <dgm:bulletEnabled val="1"/>
        </dgm:presLayoutVars>
      </dgm:prSet>
      <dgm:spPr/>
    </dgm:pt>
    <dgm:pt modelId="{5C4A1E86-39D5-4482-A4DF-BBB582A4EAFD}" type="pres">
      <dgm:prSet presAssocID="{93000491-380B-4DE7-A809-F6A41840F7D8}" presName="sibTrans" presStyleLbl="sibTrans2D1" presStyleIdx="0" presStyleCnt="3" custAng="10800000"/>
      <dgm:spPr/>
    </dgm:pt>
    <dgm:pt modelId="{ACA735BD-12D7-4E5B-AB35-F1D559ABD11D}" type="pres">
      <dgm:prSet presAssocID="{93000491-380B-4DE7-A809-F6A41840F7D8}" presName="connectorText" presStyleLbl="sibTrans2D1" presStyleIdx="0" presStyleCnt="3"/>
      <dgm:spPr/>
    </dgm:pt>
    <dgm:pt modelId="{37E4DDC8-3D7F-4B0A-851A-CF25947A3DB0}" type="pres">
      <dgm:prSet presAssocID="{8D4F923A-AD2E-4FD4-8AD2-E5538DDCA71F}" presName="node" presStyleLbl="node1" presStyleIdx="1" presStyleCnt="4">
        <dgm:presLayoutVars>
          <dgm:bulletEnabled val="1"/>
        </dgm:presLayoutVars>
      </dgm:prSet>
      <dgm:spPr/>
    </dgm:pt>
    <dgm:pt modelId="{9AEC6E6C-A793-4BC6-8659-CC06A585407D}" type="pres">
      <dgm:prSet presAssocID="{58F2C2F1-E971-4348-831E-3F563E787949}" presName="sibTrans" presStyleLbl="sibTrans2D1" presStyleIdx="1" presStyleCnt="3" custAng="10800000"/>
      <dgm:spPr/>
    </dgm:pt>
    <dgm:pt modelId="{07DE3775-A513-46B3-BC57-CBB286DA3080}" type="pres">
      <dgm:prSet presAssocID="{58F2C2F1-E971-4348-831E-3F563E787949}" presName="connectorText" presStyleLbl="sibTrans2D1" presStyleIdx="1" presStyleCnt="3"/>
      <dgm:spPr/>
    </dgm:pt>
    <dgm:pt modelId="{98C9BC6B-7F81-4CCA-89AD-5A83A94605E9}" type="pres">
      <dgm:prSet presAssocID="{A4163192-A660-46DB-8708-D57F077B0313}" presName="node" presStyleLbl="node1" presStyleIdx="2" presStyleCnt="4">
        <dgm:presLayoutVars>
          <dgm:bulletEnabled val="1"/>
        </dgm:presLayoutVars>
      </dgm:prSet>
      <dgm:spPr/>
    </dgm:pt>
    <dgm:pt modelId="{AC19DDBB-2596-48C2-A139-784D08EA06C5}" type="pres">
      <dgm:prSet presAssocID="{F2B56948-26D1-4299-A848-A0AC1A2CCF28}" presName="sibTrans" presStyleLbl="sibTrans2D1" presStyleIdx="2" presStyleCnt="3" custAng="10800000"/>
      <dgm:spPr/>
    </dgm:pt>
    <dgm:pt modelId="{252B0B2B-AE7C-48CD-9325-29CF4D1F9593}" type="pres">
      <dgm:prSet presAssocID="{F2B56948-26D1-4299-A848-A0AC1A2CCF28}" presName="connectorText" presStyleLbl="sibTrans2D1" presStyleIdx="2" presStyleCnt="3"/>
      <dgm:spPr/>
    </dgm:pt>
    <dgm:pt modelId="{63989C62-AB1A-4974-A745-DA3B2F280AEB}" type="pres">
      <dgm:prSet presAssocID="{AE78730A-ACD7-4D3C-AA67-110A95A44D66}" presName="node" presStyleLbl="node1" presStyleIdx="3" presStyleCnt="4">
        <dgm:presLayoutVars>
          <dgm:bulletEnabled val="1"/>
        </dgm:presLayoutVars>
      </dgm:prSet>
      <dgm:spPr/>
    </dgm:pt>
  </dgm:ptLst>
  <dgm:cxnLst>
    <dgm:cxn modelId="{FB50CA02-7208-4DF1-A800-15FB31EDAE54}" type="presOf" srcId="{F2B56948-26D1-4299-A848-A0AC1A2CCF28}" destId="{AC19DDBB-2596-48C2-A139-784D08EA06C5}" srcOrd="0" destOrd="0" presId="urn:microsoft.com/office/officeart/2005/8/layout/process5"/>
    <dgm:cxn modelId="{34053D22-DC2E-475A-9DF0-095F1E04EB52}" type="presOf" srcId="{AE78730A-ACD7-4D3C-AA67-110A95A44D66}" destId="{63989C62-AB1A-4974-A745-DA3B2F280AEB}" srcOrd="0" destOrd="0" presId="urn:microsoft.com/office/officeart/2005/8/layout/process5"/>
    <dgm:cxn modelId="{3684CB5E-05BE-4D02-9EA1-5CDAF92E334C}" type="presOf" srcId="{A4163192-A660-46DB-8708-D57F077B0313}" destId="{98C9BC6B-7F81-4CCA-89AD-5A83A94605E9}" srcOrd="0" destOrd="0" presId="urn:microsoft.com/office/officeart/2005/8/layout/process5"/>
    <dgm:cxn modelId="{7B965661-5885-4698-B8C8-79D2608FF9E3}" type="presOf" srcId="{10C7E5CE-D274-4B78-B4BE-D96248D2A88D}" destId="{5FF7E5EA-B50B-45AF-811D-7B39E14CC50C}" srcOrd="0" destOrd="0" presId="urn:microsoft.com/office/officeart/2005/8/layout/process5"/>
    <dgm:cxn modelId="{DBEF6769-9F62-4767-B7F7-5C4EC5A1CEF7}" srcId="{10C7E5CE-D274-4B78-B4BE-D96248D2A88D}" destId="{CC026E6C-9050-46DA-BDDC-0B3CAE3D9E61}" srcOrd="0" destOrd="0" parTransId="{794419BE-B5AF-49D3-8224-028BD88CA9A6}" sibTransId="{93000491-380B-4DE7-A809-F6A41840F7D8}"/>
    <dgm:cxn modelId="{E797B66D-DFA9-444D-AFED-863C618D1D6E}" type="presOf" srcId="{93000491-380B-4DE7-A809-F6A41840F7D8}" destId="{ACA735BD-12D7-4E5B-AB35-F1D559ABD11D}" srcOrd="1" destOrd="0" presId="urn:microsoft.com/office/officeart/2005/8/layout/process5"/>
    <dgm:cxn modelId="{C833D16E-B4FB-4847-8055-D5B618F39245}" type="presOf" srcId="{CC026E6C-9050-46DA-BDDC-0B3CAE3D9E61}" destId="{DAB06006-B63B-4FC5-9B94-E66251D6E008}" srcOrd="0" destOrd="0" presId="urn:microsoft.com/office/officeart/2005/8/layout/process5"/>
    <dgm:cxn modelId="{B8F14A84-F737-4DCF-BB1D-1693FF5A17B6}" type="presOf" srcId="{58F2C2F1-E971-4348-831E-3F563E787949}" destId="{07DE3775-A513-46B3-BC57-CBB286DA3080}" srcOrd="1" destOrd="0" presId="urn:microsoft.com/office/officeart/2005/8/layout/process5"/>
    <dgm:cxn modelId="{D6881390-EF30-4CED-8DF1-228B2EEDED38}" type="presOf" srcId="{93000491-380B-4DE7-A809-F6A41840F7D8}" destId="{5C4A1E86-39D5-4482-A4DF-BBB582A4EAFD}" srcOrd="0" destOrd="0" presId="urn:microsoft.com/office/officeart/2005/8/layout/process5"/>
    <dgm:cxn modelId="{12DF949D-5FD1-4F88-BCC1-28FB82C9149B}" type="presOf" srcId="{58F2C2F1-E971-4348-831E-3F563E787949}" destId="{9AEC6E6C-A793-4BC6-8659-CC06A585407D}" srcOrd="0" destOrd="0" presId="urn:microsoft.com/office/officeart/2005/8/layout/process5"/>
    <dgm:cxn modelId="{54C417A9-C353-4587-87E8-8B6C3044DDA7}" type="presOf" srcId="{8D4F923A-AD2E-4FD4-8AD2-E5538DDCA71F}" destId="{37E4DDC8-3D7F-4B0A-851A-CF25947A3DB0}" srcOrd="0" destOrd="0" presId="urn:microsoft.com/office/officeart/2005/8/layout/process5"/>
    <dgm:cxn modelId="{8CE00DB1-E654-4DB1-84FD-33D1112E2471}" srcId="{10C7E5CE-D274-4B78-B4BE-D96248D2A88D}" destId="{AE78730A-ACD7-4D3C-AA67-110A95A44D66}" srcOrd="3" destOrd="0" parTransId="{E841DBA6-D5B3-4248-B877-D8A32F1ED7AD}" sibTransId="{EA5031D5-4EC2-421E-AF0D-5A8F9547C294}"/>
    <dgm:cxn modelId="{5F9327C7-102B-4529-8C11-19787D68D39D}" srcId="{10C7E5CE-D274-4B78-B4BE-D96248D2A88D}" destId="{A4163192-A660-46DB-8708-D57F077B0313}" srcOrd="2" destOrd="0" parTransId="{A6195E6B-F251-4D66-AEC3-772003374019}" sibTransId="{F2B56948-26D1-4299-A848-A0AC1A2CCF28}"/>
    <dgm:cxn modelId="{335257F0-3E9A-434F-B647-576304C0243B}" srcId="{10C7E5CE-D274-4B78-B4BE-D96248D2A88D}" destId="{8D4F923A-AD2E-4FD4-8AD2-E5538DDCA71F}" srcOrd="1" destOrd="0" parTransId="{768D7AAB-C01A-4F5E-A5DC-8D028FAD24C2}" sibTransId="{58F2C2F1-E971-4348-831E-3F563E787949}"/>
    <dgm:cxn modelId="{DDBDB5F8-047C-4428-9502-47DC455F3C62}" type="presOf" srcId="{F2B56948-26D1-4299-A848-A0AC1A2CCF28}" destId="{252B0B2B-AE7C-48CD-9325-29CF4D1F9593}" srcOrd="1" destOrd="0" presId="urn:microsoft.com/office/officeart/2005/8/layout/process5"/>
    <dgm:cxn modelId="{8FE94A22-F27B-47CB-B964-A8CE053E8E11}" type="presParOf" srcId="{5FF7E5EA-B50B-45AF-811D-7B39E14CC50C}" destId="{DAB06006-B63B-4FC5-9B94-E66251D6E008}" srcOrd="0" destOrd="0" presId="urn:microsoft.com/office/officeart/2005/8/layout/process5"/>
    <dgm:cxn modelId="{0206FEA1-F6B8-4EFD-B8AF-1A032D3E80A5}" type="presParOf" srcId="{5FF7E5EA-B50B-45AF-811D-7B39E14CC50C}" destId="{5C4A1E86-39D5-4482-A4DF-BBB582A4EAFD}" srcOrd="1" destOrd="0" presId="urn:microsoft.com/office/officeart/2005/8/layout/process5"/>
    <dgm:cxn modelId="{C72EE63A-7653-4EB1-BDD8-75B7B3898152}" type="presParOf" srcId="{5C4A1E86-39D5-4482-A4DF-BBB582A4EAFD}" destId="{ACA735BD-12D7-4E5B-AB35-F1D559ABD11D}" srcOrd="0" destOrd="0" presId="urn:microsoft.com/office/officeart/2005/8/layout/process5"/>
    <dgm:cxn modelId="{95370E4B-F480-4B7A-B888-743965F8078B}" type="presParOf" srcId="{5FF7E5EA-B50B-45AF-811D-7B39E14CC50C}" destId="{37E4DDC8-3D7F-4B0A-851A-CF25947A3DB0}" srcOrd="2" destOrd="0" presId="urn:microsoft.com/office/officeart/2005/8/layout/process5"/>
    <dgm:cxn modelId="{F272E5F2-010F-4ABD-8A4D-A14148B0AF73}" type="presParOf" srcId="{5FF7E5EA-B50B-45AF-811D-7B39E14CC50C}" destId="{9AEC6E6C-A793-4BC6-8659-CC06A585407D}" srcOrd="3" destOrd="0" presId="urn:microsoft.com/office/officeart/2005/8/layout/process5"/>
    <dgm:cxn modelId="{E5725667-DD6A-438A-8F1A-AEEA68625687}" type="presParOf" srcId="{9AEC6E6C-A793-4BC6-8659-CC06A585407D}" destId="{07DE3775-A513-46B3-BC57-CBB286DA3080}" srcOrd="0" destOrd="0" presId="urn:microsoft.com/office/officeart/2005/8/layout/process5"/>
    <dgm:cxn modelId="{16A9B5EF-871A-41D6-83E2-891BF8E0A772}" type="presParOf" srcId="{5FF7E5EA-B50B-45AF-811D-7B39E14CC50C}" destId="{98C9BC6B-7F81-4CCA-89AD-5A83A94605E9}" srcOrd="4" destOrd="0" presId="urn:microsoft.com/office/officeart/2005/8/layout/process5"/>
    <dgm:cxn modelId="{AE25A27B-ECA4-4868-AB9F-FCB82E5F070B}" type="presParOf" srcId="{5FF7E5EA-B50B-45AF-811D-7B39E14CC50C}" destId="{AC19DDBB-2596-48C2-A139-784D08EA06C5}" srcOrd="5" destOrd="0" presId="urn:microsoft.com/office/officeart/2005/8/layout/process5"/>
    <dgm:cxn modelId="{18376ADB-D3E4-4FA6-AF78-5FA9F08B65AF}" type="presParOf" srcId="{AC19DDBB-2596-48C2-A139-784D08EA06C5}" destId="{252B0B2B-AE7C-48CD-9325-29CF4D1F9593}" srcOrd="0" destOrd="0" presId="urn:microsoft.com/office/officeart/2005/8/layout/process5"/>
    <dgm:cxn modelId="{2DBCD0FF-A6F7-457F-9575-D81F605F308B}" type="presParOf" srcId="{5FF7E5EA-B50B-45AF-811D-7B39E14CC50C}" destId="{63989C62-AB1A-4974-A745-DA3B2F280AEB}"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B06006-B63B-4FC5-9B94-E66251D6E008}">
      <dsp:nvSpPr>
        <dsp:cNvPr id="0" name=""/>
        <dsp:cNvSpPr/>
      </dsp:nvSpPr>
      <dsp:spPr>
        <a:xfrm>
          <a:off x="145150" y="898"/>
          <a:ext cx="2643819" cy="158629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Private data</a:t>
          </a:r>
          <a:endParaRPr lang="ru-RU" sz="4200" kern="1200" dirty="0"/>
        </a:p>
      </dsp:txBody>
      <dsp:txXfrm>
        <a:off x="191611" y="47359"/>
        <a:ext cx="2550897" cy="1493369"/>
      </dsp:txXfrm>
    </dsp:sp>
    <dsp:sp modelId="{5C4A1E86-39D5-4482-A4DF-BBB582A4EAFD}">
      <dsp:nvSpPr>
        <dsp:cNvPr id="0" name=""/>
        <dsp:cNvSpPr/>
      </dsp:nvSpPr>
      <dsp:spPr>
        <a:xfrm>
          <a:off x="3021626" y="466210"/>
          <a:ext cx="560489" cy="65566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ru-RU" sz="2800" kern="1200"/>
        </a:p>
      </dsp:txBody>
      <dsp:txXfrm>
        <a:off x="3021626" y="597343"/>
        <a:ext cx="392342" cy="393401"/>
      </dsp:txXfrm>
    </dsp:sp>
    <dsp:sp modelId="{37E4DDC8-3D7F-4B0A-851A-CF25947A3DB0}">
      <dsp:nvSpPr>
        <dsp:cNvPr id="0" name=""/>
        <dsp:cNvSpPr/>
      </dsp:nvSpPr>
      <dsp:spPr>
        <a:xfrm>
          <a:off x="3846498" y="898"/>
          <a:ext cx="2643819" cy="158629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Neural network</a:t>
          </a:r>
          <a:endParaRPr lang="ru-RU" sz="4200" kern="1200" dirty="0"/>
        </a:p>
      </dsp:txBody>
      <dsp:txXfrm>
        <a:off x="3892959" y="47359"/>
        <a:ext cx="2550897" cy="1493369"/>
      </dsp:txXfrm>
    </dsp:sp>
    <dsp:sp modelId="{9AEC6E6C-A793-4BC6-8659-CC06A585407D}">
      <dsp:nvSpPr>
        <dsp:cNvPr id="0" name=""/>
        <dsp:cNvSpPr/>
      </dsp:nvSpPr>
      <dsp:spPr>
        <a:xfrm rot="5400000">
          <a:off x="4888163" y="1772257"/>
          <a:ext cx="560489" cy="65566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ru-RU" sz="2800" kern="1200"/>
        </a:p>
      </dsp:txBody>
      <dsp:txXfrm rot="-5400000">
        <a:off x="4971708" y="1819846"/>
        <a:ext cx="393401" cy="392342"/>
      </dsp:txXfrm>
    </dsp:sp>
    <dsp:sp modelId="{98C9BC6B-7F81-4CCA-89AD-5A83A94605E9}">
      <dsp:nvSpPr>
        <dsp:cNvPr id="0" name=""/>
        <dsp:cNvSpPr/>
      </dsp:nvSpPr>
      <dsp:spPr>
        <a:xfrm>
          <a:off x="3846498" y="2644717"/>
          <a:ext cx="2643819" cy="158629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Synthetic data</a:t>
          </a:r>
          <a:endParaRPr lang="ru-RU" sz="4200" kern="1200" dirty="0"/>
        </a:p>
      </dsp:txBody>
      <dsp:txXfrm>
        <a:off x="3892959" y="2691178"/>
        <a:ext cx="2550897" cy="1493369"/>
      </dsp:txXfrm>
    </dsp:sp>
    <dsp:sp modelId="{AC19DDBB-2596-48C2-A139-784D08EA06C5}">
      <dsp:nvSpPr>
        <dsp:cNvPr id="0" name=""/>
        <dsp:cNvSpPr/>
      </dsp:nvSpPr>
      <dsp:spPr>
        <a:xfrm rot="10800000">
          <a:off x="3053352" y="3110030"/>
          <a:ext cx="560489" cy="65566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ru-RU" sz="2800" kern="1200"/>
        </a:p>
      </dsp:txBody>
      <dsp:txXfrm rot="10800000">
        <a:off x="3221499" y="3241163"/>
        <a:ext cx="392342" cy="393401"/>
      </dsp:txXfrm>
    </dsp:sp>
    <dsp:sp modelId="{63989C62-AB1A-4974-A745-DA3B2F280AEB}">
      <dsp:nvSpPr>
        <dsp:cNvPr id="0" name=""/>
        <dsp:cNvSpPr/>
      </dsp:nvSpPr>
      <dsp:spPr>
        <a:xfrm>
          <a:off x="145150" y="2644717"/>
          <a:ext cx="2643819" cy="158629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Third party</a:t>
          </a:r>
          <a:endParaRPr lang="ru-RU" sz="4200" kern="1200" dirty="0"/>
        </a:p>
      </dsp:txBody>
      <dsp:txXfrm>
        <a:off x="191611" y="2691178"/>
        <a:ext cx="2550897" cy="1493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B06006-B63B-4FC5-9B94-E66251D6E008}">
      <dsp:nvSpPr>
        <dsp:cNvPr id="0" name=""/>
        <dsp:cNvSpPr/>
      </dsp:nvSpPr>
      <dsp:spPr>
        <a:xfrm>
          <a:off x="258666" y="1049"/>
          <a:ext cx="2643630" cy="158617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Private data</a:t>
          </a:r>
          <a:endParaRPr lang="ru-RU" sz="4200" kern="1200" dirty="0"/>
        </a:p>
      </dsp:txBody>
      <dsp:txXfrm>
        <a:off x="305124" y="47507"/>
        <a:ext cx="2550714" cy="1493262"/>
      </dsp:txXfrm>
    </dsp:sp>
    <dsp:sp modelId="{5C4A1E86-39D5-4482-A4DF-BBB582A4EAFD}">
      <dsp:nvSpPr>
        <dsp:cNvPr id="0" name=""/>
        <dsp:cNvSpPr/>
      </dsp:nvSpPr>
      <dsp:spPr>
        <a:xfrm rot="10800000">
          <a:off x="3134936" y="466328"/>
          <a:ext cx="560449" cy="65562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ru-RU" sz="2800" kern="1200"/>
        </a:p>
      </dsp:txBody>
      <dsp:txXfrm>
        <a:off x="3303071" y="597452"/>
        <a:ext cx="392314" cy="393372"/>
      </dsp:txXfrm>
    </dsp:sp>
    <dsp:sp modelId="{37E4DDC8-3D7F-4B0A-851A-CF25947A3DB0}">
      <dsp:nvSpPr>
        <dsp:cNvPr id="0" name=""/>
        <dsp:cNvSpPr/>
      </dsp:nvSpPr>
      <dsp:spPr>
        <a:xfrm>
          <a:off x="3959749" y="1049"/>
          <a:ext cx="2643630" cy="158617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Neural network</a:t>
          </a:r>
          <a:endParaRPr lang="ru-RU" sz="4200" kern="1200" dirty="0"/>
        </a:p>
      </dsp:txBody>
      <dsp:txXfrm>
        <a:off x="4006207" y="47507"/>
        <a:ext cx="2550714" cy="1493262"/>
      </dsp:txXfrm>
    </dsp:sp>
    <dsp:sp modelId="{9AEC6E6C-A793-4BC6-8659-CC06A585407D}">
      <dsp:nvSpPr>
        <dsp:cNvPr id="0" name=""/>
        <dsp:cNvSpPr/>
      </dsp:nvSpPr>
      <dsp:spPr>
        <a:xfrm rot="16200000">
          <a:off x="5001339" y="1772282"/>
          <a:ext cx="560449" cy="65562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ru-RU" sz="2800" kern="1200"/>
        </a:p>
      </dsp:txBody>
      <dsp:txXfrm rot="-5400000">
        <a:off x="5084878" y="1988003"/>
        <a:ext cx="393372" cy="392314"/>
      </dsp:txXfrm>
    </dsp:sp>
    <dsp:sp modelId="{98C9BC6B-7F81-4CCA-89AD-5A83A94605E9}">
      <dsp:nvSpPr>
        <dsp:cNvPr id="0" name=""/>
        <dsp:cNvSpPr/>
      </dsp:nvSpPr>
      <dsp:spPr>
        <a:xfrm>
          <a:off x="3959749" y="2644680"/>
          <a:ext cx="2643630" cy="158617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Synthetic data</a:t>
          </a:r>
          <a:endParaRPr lang="ru-RU" sz="4200" kern="1200" dirty="0"/>
        </a:p>
      </dsp:txBody>
      <dsp:txXfrm>
        <a:off x="4006207" y="2691138"/>
        <a:ext cx="2550714" cy="1493262"/>
      </dsp:txXfrm>
    </dsp:sp>
    <dsp:sp modelId="{AC19DDBB-2596-48C2-A139-784D08EA06C5}">
      <dsp:nvSpPr>
        <dsp:cNvPr id="0" name=""/>
        <dsp:cNvSpPr/>
      </dsp:nvSpPr>
      <dsp:spPr>
        <a:xfrm>
          <a:off x="3166659" y="3109958"/>
          <a:ext cx="560449" cy="65562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ru-RU" sz="2800" kern="1200"/>
        </a:p>
      </dsp:txBody>
      <dsp:txXfrm rot="10800000">
        <a:off x="3166659" y="3241082"/>
        <a:ext cx="392314" cy="393372"/>
      </dsp:txXfrm>
    </dsp:sp>
    <dsp:sp modelId="{63989C62-AB1A-4974-A745-DA3B2F280AEB}">
      <dsp:nvSpPr>
        <dsp:cNvPr id="0" name=""/>
        <dsp:cNvSpPr/>
      </dsp:nvSpPr>
      <dsp:spPr>
        <a:xfrm>
          <a:off x="258666" y="2644680"/>
          <a:ext cx="2643630" cy="158617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Third party</a:t>
          </a:r>
          <a:endParaRPr lang="ru-RU" sz="4200" kern="1200" dirty="0"/>
        </a:p>
      </dsp:txBody>
      <dsp:txXfrm>
        <a:off x="305124" y="2691138"/>
        <a:ext cx="2550714" cy="1493262"/>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84FF94-EBC4-47D4-9A2F-5EAF52EA83B2}" type="datetimeFigureOut">
              <a:rPr lang="en-GB" smtClean="0"/>
              <a:t>19/08/2020</a:t>
            </a:fld>
            <a:endParaRPr lang="en-GB"/>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07A3A-5D49-4FC0-B62B-4AE882074E9C}" type="slidenum">
              <a:rPr lang="en-GB" smtClean="0"/>
              <a:t>‹#›</a:t>
            </a:fld>
            <a:endParaRPr lang="en-GB"/>
          </a:p>
        </p:txBody>
      </p:sp>
    </p:spTree>
    <p:extLst>
      <p:ext uri="{BB962C8B-B14F-4D97-AF65-F5344CB8AC3E}">
        <p14:creationId xmlns:p14="http://schemas.microsoft.com/office/powerpoint/2010/main" val="257859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2E530A-E3EC-4913-BE69-61F3CEB64376}"/>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GB"/>
          </a:p>
        </p:txBody>
      </p:sp>
      <p:sp>
        <p:nvSpPr>
          <p:cNvPr id="3" name="Подзаголовок 2">
            <a:extLst>
              <a:ext uri="{FF2B5EF4-FFF2-40B4-BE49-F238E27FC236}">
                <a16:creationId xmlns:a16="http://schemas.microsoft.com/office/drawing/2014/main" id="{AD476E46-D06F-4E25-B02D-9957E6340D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Образец подзаголовка</a:t>
            </a:r>
            <a:endParaRPr lang="en-GB" dirty="0"/>
          </a:p>
        </p:txBody>
      </p:sp>
      <p:sp>
        <p:nvSpPr>
          <p:cNvPr id="4" name="Дата 3">
            <a:extLst>
              <a:ext uri="{FF2B5EF4-FFF2-40B4-BE49-F238E27FC236}">
                <a16:creationId xmlns:a16="http://schemas.microsoft.com/office/drawing/2014/main" id="{3248FBCA-DAEC-470C-8254-3C70EF9CCA27}"/>
              </a:ext>
            </a:extLst>
          </p:cNvPr>
          <p:cNvSpPr>
            <a:spLocks noGrp="1"/>
          </p:cNvSpPr>
          <p:nvPr>
            <p:ph type="dt" sz="half" idx="10"/>
          </p:nvPr>
        </p:nvSpPr>
        <p:spPr/>
        <p:txBody>
          <a:bodyPr/>
          <a:lstStyle/>
          <a:p>
            <a:fld id="{55E0F4E9-9620-49FD-BB07-31747E063CFA}" type="datetime1">
              <a:rPr lang="en-GB" smtClean="0"/>
              <a:t>19/08/2020</a:t>
            </a:fld>
            <a:endParaRPr lang="en-GB"/>
          </a:p>
        </p:txBody>
      </p:sp>
      <p:sp>
        <p:nvSpPr>
          <p:cNvPr id="5" name="Нижний колонтитул 4">
            <a:extLst>
              <a:ext uri="{FF2B5EF4-FFF2-40B4-BE49-F238E27FC236}">
                <a16:creationId xmlns:a16="http://schemas.microsoft.com/office/drawing/2014/main" id="{023F20F2-43AF-4E5D-809E-77D5AA0FB30C}"/>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5C11519E-953A-44A0-9CFD-5AEC6F0EA353}"/>
              </a:ext>
            </a:extLst>
          </p:cNvPr>
          <p:cNvSpPr>
            <a:spLocks noGrp="1"/>
          </p:cNvSpPr>
          <p:nvPr>
            <p:ph type="sldNum" sz="quarter" idx="12"/>
          </p:nvPr>
        </p:nvSpPr>
        <p:spPr/>
        <p:txBody>
          <a:bodyPr/>
          <a:lstStyle/>
          <a:p>
            <a:fld id="{6313B6CD-7995-4B69-BCB6-69D78642F3C6}" type="slidenum">
              <a:rPr lang="en-GB" smtClean="0"/>
              <a:t>‹#›</a:t>
            </a:fld>
            <a:endParaRPr lang="en-GB"/>
          </a:p>
        </p:txBody>
      </p:sp>
      <p:pic>
        <p:nvPicPr>
          <p:cNvPr id="7" name="Рисунок 6">
            <a:extLst>
              <a:ext uri="{FF2B5EF4-FFF2-40B4-BE49-F238E27FC236}">
                <a16:creationId xmlns:a16="http://schemas.microsoft.com/office/drawing/2014/main" id="{66829E42-2ADE-4D38-AEEE-6F62B93AFBF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14875" y="219107"/>
            <a:ext cx="1876427" cy="660536"/>
          </a:xfrm>
          <a:prstGeom prst="rect">
            <a:avLst/>
          </a:prstGeom>
        </p:spPr>
      </p:pic>
      <p:pic>
        <p:nvPicPr>
          <p:cNvPr id="8" name="Рисунок 7">
            <a:extLst>
              <a:ext uri="{FF2B5EF4-FFF2-40B4-BE49-F238E27FC236}">
                <a16:creationId xmlns:a16="http://schemas.microsoft.com/office/drawing/2014/main" id="{E47E5C8A-76E5-45EE-ADD3-2813053D405F}"/>
              </a:ext>
            </a:extLst>
          </p:cNvPr>
          <p:cNvPicPr>
            <a:picLocks noChangeAspect="1"/>
          </p:cNvPicPr>
          <p:nvPr userDrawn="1"/>
        </p:nvPicPr>
        <p:blipFill>
          <a:blip r:embed="rId4" cstate="print">
            <a:clrChange>
              <a:clrFrom>
                <a:srgbClr val="FEFEFE"/>
              </a:clrFrom>
              <a:clrTo>
                <a:srgbClr val="FEFEFE">
                  <a:alpha val="0"/>
                </a:srgbClr>
              </a:clrTo>
            </a:clrChange>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7810501" y="76201"/>
            <a:ext cx="2424348" cy="954087"/>
          </a:xfrm>
          <a:prstGeom prst="rect">
            <a:avLst/>
          </a:prstGeom>
        </p:spPr>
      </p:pic>
      <p:pic>
        <p:nvPicPr>
          <p:cNvPr id="9" name="Рисунок 8">
            <a:extLst>
              <a:ext uri="{FF2B5EF4-FFF2-40B4-BE49-F238E27FC236}">
                <a16:creationId xmlns:a16="http://schemas.microsoft.com/office/drawing/2014/main" id="{A8A4CAC0-1175-45E1-BB9B-5DDB1E0432A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524000" y="225425"/>
            <a:ext cx="1603217" cy="647700"/>
          </a:xfrm>
          <a:prstGeom prst="rect">
            <a:avLst/>
          </a:prstGeom>
        </p:spPr>
      </p:pic>
    </p:spTree>
    <p:extLst>
      <p:ext uri="{BB962C8B-B14F-4D97-AF65-F5344CB8AC3E}">
        <p14:creationId xmlns:p14="http://schemas.microsoft.com/office/powerpoint/2010/main" val="3552872968"/>
      </p:ext>
    </p:extLst>
  </p:cSld>
  <p:clrMapOvr>
    <a:masterClrMapping/>
  </p:clrMapOvr>
  <p:extLst>
    <p:ext uri="{DCECCB84-F9BA-43D5-87BE-67443E8EF086}">
      <p15:sldGuideLst xmlns:p15="http://schemas.microsoft.com/office/powerpoint/2012/main">
        <p15:guide id="1" orient="horz" pos="550" userDrawn="1">
          <p15:clr>
            <a:srgbClr val="FBAE40"/>
          </p15:clr>
        </p15:guide>
        <p15:guide id="2" orient="horz" pos="14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536266-9ABC-49D1-A142-5FDC9BD14E92}"/>
              </a:ext>
            </a:extLst>
          </p:cNvPr>
          <p:cNvSpPr>
            <a:spLocks noGrp="1"/>
          </p:cNvSpPr>
          <p:nvPr>
            <p:ph type="title"/>
          </p:nvPr>
        </p:nvSpPr>
        <p:spPr/>
        <p:txBody>
          <a:bodyPr/>
          <a:lstStyle/>
          <a:p>
            <a:r>
              <a:rPr lang="ru-RU"/>
              <a:t>Образец заголовка</a:t>
            </a:r>
            <a:endParaRPr lang="en-GB"/>
          </a:p>
        </p:txBody>
      </p:sp>
      <p:sp>
        <p:nvSpPr>
          <p:cNvPr id="3" name="Вертикальный текст 2">
            <a:extLst>
              <a:ext uri="{FF2B5EF4-FFF2-40B4-BE49-F238E27FC236}">
                <a16:creationId xmlns:a16="http://schemas.microsoft.com/office/drawing/2014/main" id="{24A96BE6-C9CA-4549-97F3-406ECDF7685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Дата 3">
            <a:extLst>
              <a:ext uri="{FF2B5EF4-FFF2-40B4-BE49-F238E27FC236}">
                <a16:creationId xmlns:a16="http://schemas.microsoft.com/office/drawing/2014/main" id="{338A781F-D323-42E9-8468-DDC94D73CDBB}"/>
              </a:ext>
            </a:extLst>
          </p:cNvPr>
          <p:cNvSpPr>
            <a:spLocks noGrp="1"/>
          </p:cNvSpPr>
          <p:nvPr>
            <p:ph type="dt" sz="half" idx="10"/>
          </p:nvPr>
        </p:nvSpPr>
        <p:spPr/>
        <p:txBody>
          <a:bodyPr/>
          <a:lstStyle/>
          <a:p>
            <a:fld id="{A3F60A7D-0518-45E2-AEE1-15D4051C4BC8}" type="datetime1">
              <a:rPr lang="en-GB" smtClean="0"/>
              <a:t>19/08/2020</a:t>
            </a:fld>
            <a:endParaRPr lang="en-GB"/>
          </a:p>
        </p:txBody>
      </p:sp>
      <p:sp>
        <p:nvSpPr>
          <p:cNvPr id="5" name="Нижний колонтитул 4">
            <a:extLst>
              <a:ext uri="{FF2B5EF4-FFF2-40B4-BE49-F238E27FC236}">
                <a16:creationId xmlns:a16="http://schemas.microsoft.com/office/drawing/2014/main" id="{C21999D5-5139-479D-A802-1F9277683861}"/>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D7CA17E0-1482-4961-8ED0-75204C8180F7}"/>
              </a:ext>
            </a:extLst>
          </p:cNvPr>
          <p:cNvSpPr>
            <a:spLocks noGrp="1"/>
          </p:cNvSpPr>
          <p:nvPr>
            <p:ph type="sldNum" sz="quarter" idx="12"/>
          </p:nvPr>
        </p:nvSpPr>
        <p:spPr/>
        <p:txBody>
          <a:bodyPr/>
          <a:lstStyle/>
          <a:p>
            <a:fld id="{6313B6CD-7995-4B69-BCB6-69D78642F3C6}" type="slidenum">
              <a:rPr lang="en-GB" smtClean="0"/>
              <a:t>‹#›</a:t>
            </a:fld>
            <a:endParaRPr lang="en-GB"/>
          </a:p>
        </p:txBody>
      </p:sp>
    </p:spTree>
    <p:extLst>
      <p:ext uri="{BB962C8B-B14F-4D97-AF65-F5344CB8AC3E}">
        <p14:creationId xmlns:p14="http://schemas.microsoft.com/office/powerpoint/2010/main" val="3087219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F414BA1D-917B-4B74-9361-BA27853A221A}"/>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GB"/>
          </a:p>
        </p:txBody>
      </p:sp>
      <p:sp>
        <p:nvSpPr>
          <p:cNvPr id="3" name="Вертикальный текст 2">
            <a:extLst>
              <a:ext uri="{FF2B5EF4-FFF2-40B4-BE49-F238E27FC236}">
                <a16:creationId xmlns:a16="http://schemas.microsoft.com/office/drawing/2014/main" id="{D9AB9E8D-9DCF-4B00-A31A-F2373012CE21}"/>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Дата 3">
            <a:extLst>
              <a:ext uri="{FF2B5EF4-FFF2-40B4-BE49-F238E27FC236}">
                <a16:creationId xmlns:a16="http://schemas.microsoft.com/office/drawing/2014/main" id="{EDD34D39-C2C3-4FEB-BA0A-A51B743DF7BE}"/>
              </a:ext>
            </a:extLst>
          </p:cNvPr>
          <p:cNvSpPr>
            <a:spLocks noGrp="1"/>
          </p:cNvSpPr>
          <p:nvPr>
            <p:ph type="dt" sz="half" idx="10"/>
          </p:nvPr>
        </p:nvSpPr>
        <p:spPr/>
        <p:txBody>
          <a:bodyPr/>
          <a:lstStyle/>
          <a:p>
            <a:fld id="{A036AC70-89C3-4043-B959-4A0C96CCD09D}" type="datetime1">
              <a:rPr lang="en-GB" smtClean="0"/>
              <a:t>19/08/2020</a:t>
            </a:fld>
            <a:endParaRPr lang="en-GB"/>
          </a:p>
        </p:txBody>
      </p:sp>
      <p:sp>
        <p:nvSpPr>
          <p:cNvPr id="5" name="Нижний колонтитул 4">
            <a:extLst>
              <a:ext uri="{FF2B5EF4-FFF2-40B4-BE49-F238E27FC236}">
                <a16:creationId xmlns:a16="http://schemas.microsoft.com/office/drawing/2014/main" id="{38520850-7B75-4627-BEBF-C4552A676F60}"/>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53032CE9-C5C3-454A-8F50-0559B134A82E}"/>
              </a:ext>
            </a:extLst>
          </p:cNvPr>
          <p:cNvSpPr>
            <a:spLocks noGrp="1"/>
          </p:cNvSpPr>
          <p:nvPr>
            <p:ph type="sldNum" sz="quarter" idx="12"/>
          </p:nvPr>
        </p:nvSpPr>
        <p:spPr/>
        <p:txBody>
          <a:bodyPr/>
          <a:lstStyle/>
          <a:p>
            <a:fld id="{6313B6CD-7995-4B69-BCB6-69D78642F3C6}" type="slidenum">
              <a:rPr lang="en-GB" smtClean="0"/>
              <a:t>‹#›</a:t>
            </a:fld>
            <a:endParaRPr lang="en-GB"/>
          </a:p>
        </p:txBody>
      </p:sp>
    </p:spTree>
    <p:extLst>
      <p:ext uri="{BB962C8B-B14F-4D97-AF65-F5344CB8AC3E}">
        <p14:creationId xmlns:p14="http://schemas.microsoft.com/office/powerpoint/2010/main" val="991505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91B625-D15A-4360-9D34-9F9CBDA7260E}"/>
              </a:ext>
            </a:extLst>
          </p:cNvPr>
          <p:cNvSpPr>
            <a:spLocks noGrp="1"/>
          </p:cNvSpPr>
          <p:nvPr>
            <p:ph type="title"/>
          </p:nvPr>
        </p:nvSpPr>
        <p:spPr/>
        <p:txBody>
          <a:bodyPr/>
          <a:lstStyle/>
          <a:p>
            <a:r>
              <a:rPr lang="ru-RU"/>
              <a:t>Образец заголовка</a:t>
            </a:r>
            <a:endParaRPr lang="en-GB"/>
          </a:p>
        </p:txBody>
      </p:sp>
      <p:sp>
        <p:nvSpPr>
          <p:cNvPr id="3" name="Объект 2">
            <a:extLst>
              <a:ext uri="{FF2B5EF4-FFF2-40B4-BE49-F238E27FC236}">
                <a16:creationId xmlns:a16="http://schemas.microsoft.com/office/drawing/2014/main" id="{82AF7FBE-7293-4CA7-9956-4A37318B8F46}"/>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Дата 3">
            <a:extLst>
              <a:ext uri="{FF2B5EF4-FFF2-40B4-BE49-F238E27FC236}">
                <a16:creationId xmlns:a16="http://schemas.microsoft.com/office/drawing/2014/main" id="{918F7791-BA01-4F88-BB7E-95ECA7D92F72}"/>
              </a:ext>
            </a:extLst>
          </p:cNvPr>
          <p:cNvSpPr>
            <a:spLocks noGrp="1"/>
          </p:cNvSpPr>
          <p:nvPr>
            <p:ph type="dt" sz="half" idx="10"/>
          </p:nvPr>
        </p:nvSpPr>
        <p:spPr/>
        <p:txBody>
          <a:bodyPr/>
          <a:lstStyle/>
          <a:p>
            <a:fld id="{05883442-F8A4-48F7-B534-7368C8AB1E9F}" type="datetime1">
              <a:rPr lang="en-GB" smtClean="0"/>
              <a:t>19/08/2020</a:t>
            </a:fld>
            <a:endParaRPr lang="en-GB"/>
          </a:p>
        </p:txBody>
      </p:sp>
      <p:sp>
        <p:nvSpPr>
          <p:cNvPr id="5" name="Нижний колонтитул 4">
            <a:extLst>
              <a:ext uri="{FF2B5EF4-FFF2-40B4-BE49-F238E27FC236}">
                <a16:creationId xmlns:a16="http://schemas.microsoft.com/office/drawing/2014/main" id="{09F9B759-3BB5-4201-8146-AC79E7ACD067}"/>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40179FBA-93DE-440D-8534-3C01277F8290}"/>
              </a:ext>
            </a:extLst>
          </p:cNvPr>
          <p:cNvSpPr>
            <a:spLocks noGrp="1"/>
          </p:cNvSpPr>
          <p:nvPr>
            <p:ph type="sldNum" sz="quarter" idx="12"/>
          </p:nvPr>
        </p:nvSpPr>
        <p:spPr/>
        <p:txBody>
          <a:bodyPr/>
          <a:lstStyle/>
          <a:p>
            <a:fld id="{6313B6CD-7995-4B69-BCB6-69D78642F3C6}" type="slidenum">
              <a:rPr lang="en-GB" smtClean="0"/>
              <a:t>‹#›</a:t>
            </a:fld>
            <a:endParaRPr lang="en-GB"/>
          </a:p>
        </p:txBody>
      </p:sp>
    </p:spTree>
    <p:extLst>
      <p:ext uri="{BB962C8B-B14F-4D97-AF65-F5344CB8AC3E}">
        <p14:creationId xmlns:p14="http://schemas.microsoft.com/office/powerpoint/2010/main" val="269647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BE3F3B-9C01-49B6-913B-A98EE3EB04FC}"/>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GB"/>
          </a:p>
        </p:txBody>
      </p:sp>
      <p:sp>
        <p:nvSpPr>
          <p:cNvPr id="3" name="Текст 2">
            <a:extLst>
              <a:ext uri="{FF2B5EF4-FFF2-40B4-BE49-F238E27FC236}">
                <a16:creationId xmlns:a16="http://schemas.microsoft.com/office/drawing/2014/main" id="{1DF9F12E-6C71-4F72-A2D0-8BAA8D3C12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105D1931-D584-45E6-8100-D043C3408266}"/>
              </a:ext>
            </a:extLst>
          </p:cNvPr>
          <p:cNvSpPr>
            <a:spLocks noGrp="1"/>
          </p:cNvSpPr>
          <p:nvPr>
            <p:ph type="dt" sz="half" idx="10"/>
          </p:nvPr>
        </p:nvSpPr>
        <p:spPr/>
        <p:txBody>
          <a:bodyPr/>
          <a:lstStyle/>
          <a:p>
            <a:fld id="{7CE1FB77-DF91-4F36-BC80-530A142C6598}" type="datetime1">
              <a:rPr lang="en-GB" smtClean="0"/>
              <a:t>19/08/2020</a:t>
            </a:fld>
            <a:endParaRPr lang="en-GB"/>
          </a:p>
        </p:txBody>
      </p:sp>
      <p:sp>
        <p:nvSpPr>
          <p:cNvPr id="5" name="Нижний колонтитул 4">
            <a:extLst>
              <a:ext uri="{FF2B5EF4-FFF2-40B4-BE49-F238E27FC236}">
                <a16:creationId xmlns:a16="http://schemas.microsoft.com/office/drawing/2014/main" id="{AAEC9881-D6A0-4205-AA3B-59C6155790F1}"/>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A5E1B488-AF92-4549-88E9-7FB3DE7B08D8}"/>
              </a:ext>
            </a:extLst>
          </p:cNvPr>
          <p:cNvSpPr>
            <a:spLocks noGrp="1"/>
          </p:cNvSpPr>
          <p:nvPr>
            <p:ph type="sldNum" sz="quarter" idx="12"/>
          </p:nvPr>
        </p:nvSpPr>
        <p:spPr/>
        <p:txBody>
          <a:bodyPr/>
          <a:lstStyle/>
          <a:p>
            <a:fld id="{6313B6CD-7995-4B69-BCB6-69D78642F3C6}" type="slidenum">
              <a:rPr lang="en-GB" smtClean="0"/>
              <a:t>‹#›</a:t>
            </a:fld>
            <a:endParaRPr lang="en-GB"/>
          </a:p>
        </p:txBody>
      </p:sp>
    </p:spTree>
    <p:extLst>
      <p:ext uri="{BB962C8B-B14F-4D97-AF65-F5344CB8AC3E}">
        <p14:creationId xmlns:p14="http://schemas.microsoft.com/office/powerpoint/2010/main" val="4035629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2154A3-D062-4C7F-B648-8D8779C74632}"/>
              </a:ext>
            </a:extLst>
          </p:cNvPr>
          <p:cNvSpPr>
            <a:spLocks noGrp="1"/>
          </p:cNvSpPr>
          <p:nvPr>
            <p:ph type="title"/>
          </p:nvPr>
        </p:nvSpPr>
        <p:spPr/>
        <p:txBody>
          <a:bodyPr/>
          <a:lstStyle/>
          <a:p>
            <a:r>
              <a:rPr lang="ru-RU"/>
              <a:t>Образец заголовка</a:t>
            </a:r>
            <a:endParaRPr lang="en-GB"/>
          </a:p>
        </p:txBody>
      </p:sp>
      <p:sp>
        <p:nvSpPr>
          <p:cNvPr id="3" name="Объект 2">
            <a:extLst>
              <a:ext uri="{FF2B5EF4-FFF2-40B4-BE49-F238E27FC236}">
                <a16:creationId xmlns:a16="http://schemas.microsoft.com/office/drawing/2014/main" id="{F58959FE-B81F-4E46-8011-26EBE13CD5DD}"/>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Объект 3">
            <a:extLst>
              <a:ext uri="{FF2B5EF4-FFF2-40B4-BE49-F238E27FC236}">
                <a16:creationId xmlns:a16="http://schemas.microsoft.com/office/drawing/2014/main" id="{13A37E32-23BA-42BC-8B09-BAD944D8C7A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5" name="Дата 4">
            <a:extLst>
              <a:ext uri="{FF2B5EF4-FFF2-40B4-BE49-F238E27FC236}">
                <a16:creationId xmlns:a16="http://schemas.microsoft.com/office/drawing/2014/main" id="{164B5E3E-06D3-4FE4-BAAC-8FAC476C0D6D}"/>
              </a:ext>
            </a:extLst>
          </p:cNvPr>
          <p:cNvSpPr>
            <a:spLocks noGrp="1"/>
          </p:cNvSpPr>
          <p:nvPr>
            <p:ph type="dt" sz="half" idx="10"/>
          </p:nvPr>
        </p:nvSpPr>
        <p:spPr/>
        <p:txBody>
          <a:bodyPr/>
          <a:lstStyle/>
          <a:p>
            <a:fld id="{A5FF18E1-87C9-412E-819E-860B2276EE1B}" type="datetime1">
              <a:rPr lang="en-GB" smtClean="0"/>
              <a:t>19/08/2020</a:t>
            </a:fld>
            <a:endParaRPr lang="en-GB"/>
          </a:p>
        </p:txBody>
      </p:sp>
      <p:sp>
        <p:nvSpPr>
          <p:cNvPr id="6" name="Нижний колонтитул 5">
            <a:extLst>
              <a:ext uri="{FF2B5EF4-FFF2-40B4-BE49-F238E27FC236}">
                <a16:creationId xmlns:a16="http://schemas.microsoft.com/office/drawing/2014/main" id="{3CBB825E-474B-4C92-9372-48807B07E784}"/>
              </a:ext>
            </a:extLst>
          </p:cNvPr>
          <p:cNvSpPr>
            <a:spLocks noGrp="1"/>
          </p:cNvSpPr>
          <p:nvPr>
            <p:ph type="ftr" sz="quarter" idx="11"/>
          </p:nvPr>
        </p:nvSpPr>
        <p:spPr/>
        <p:txBody>
          <a:bodyPr/>
          <a:lstStyle/>
          <a:p>
            <a:endParaRPr lang="en-GB"/>
          </a:p>
        </p:txBody>
      </p:sp>
      <p:sp>
        <p:nvSpPr>
          <p:cNvPr id="7" name="Номер слайда 6">
            <a:extLst>
              <a:ext uri="{FF2B5EF4-FFF2-40B4-BE49-F238E27FC236}">
                <a16:creationId xmlns:a16="http://schemas.microsoft.com/office/drawing/2014/main" id="{B0E9D6D0-BE7F-4F46-96EB-22797861A8DF}"/>
              </a:ext>
            </a:extLst>
          </p:cNvPr>
          <p:cNvSpPr>
            <a:spLocks noGrp="1"/>
          </p:cNvSpPr>
          <p:nvPr>
            <p:ph type="sldNum" sz="quarter" idx="12"/>
          </p:nvPr>
        </p:nvSpPr>
        <p:spPr/>
        <p:txBody>
          <a:bodyPr/>
          <a:lstStyle/>
          <a:p>
            <a:fld id="{6313B6CD-7995-4B69-BCB6-69D78642F3C6}" type="slidenum">
              <a:rPr lang="en-GB" smtClean="0"/>
              <a:t>‹#›</a:t>
            </a:fld>
            <a:endParaRPr lang="en-GB"/>
          </a:p>
        </p:txBody>
      </p:sp>
    </p:spTree>
    <p:extLst>
      <p:ext uri="{BB962C8B-B14F-4D97-AF65-F5344CB8AC3E}">
        <p14:creationId xmlns:p14="http://schemas.microsoft.com/office/powerpoint/2010/main" val="131554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60CF85-A2B0-4143-A61E-62198F4CE8AE}"/>
              </a:ext>
            </a:extLst>
          </p:cNvPr>
          <p:cNvSpPr>
            <a:spLocks noGrp="1"/>
          </p:cNvSpPr>
          <p:nvPr>
            <p:ph type="title"/>
          </p:nvPr>
        </p:nvSpPr>
        <p:spPr>
          <a:xfrm>
            <a:off x="839788" y="365125"/>
            <a:ext cx="10515600" cy="1325563"/>
          </a:xfrm>
        </p:spPr>
        <p:txBody>
          <a:bodyPr/>
          <a:lstStyle/>
          <a:p>
            <a:r>
              <a:rPr lang="ru-RU"/>
              <a:t>Образец заголовка</a:t>
            </a:r>
            <a:endParaRPr lang="en-GB"/>
          </a:p>
        </p:txBody>
      </p:sp>
      <p:sp>
        <p:nvSpPr>
          <p:cNvPr id="3" name="Текст 2">
            <a:extLst>
              <a:ext uri="{FF2B5EF4-FFF2-40B4-BE49-F238E27FC236}">
                <a16:creationId xmlns:a16="http://schemas.microsoft.com/office/drawing/2014/main" id="{339E18D8-622C-4B13-A541-32D967919E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E655C0B-9322-404B-B40C-33E2C8F5B84C}"/>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5" name="Текст 4">
            <a:extLst>
              <a:ext uri="{FF2B5EF4-FFF2-40B4-BE49-F238E27FC236}">
                <a16:creationId xmlns:a16="http://schemas.microsoft.com/office/drawing/2014/main" id="{0F259CEB-71A1-4C92-97A1-320ECE21E9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7E94C162-93AD-4B0E-B21C-CBB77547F39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7" name="Дата 6">
            <a:extLst>
              <a:ext uri="{FF2B5EF4-FFF2-40B4-BE49-F238E27FC236}">
                <a16:creationId xmlns:a16="http://schemas.microsoft.com/office/drawing/2014/main" id="{77EDDF3B-7299-44AA-AADB-BE29EE9F3898}"/>
              </a:ext>
            </a:extLst>
          </p:cNvPr>
          <p:cNvSpPr>
            <a:spLocks noGrp="1"/>
          </p:cNvSpPr>
          <p:nvPr>
            <p:ph type="dt" sz="half" idx="10"/>
          </p:nvPr>
        </p:nvSpPr>
        <p:spPr/>
        <p:txBody>
          <a:bodyPr/>
          <a:lstStyle/>
          <a:p>
            <a:fld id="{D83715C9-D90C-4D1C-804E-88E091C9A9DA}" type="datetime1">
              <a:rPr lang="en-GB" smtClean="0"/>
              <a:t>19/08/2020</a:t>
            </a:fld>
            <a:endParaRPr lang="en-GB"/>
          </a:p>
        </p:txBody>
      </p:sp>
      <p:sp>
        <p:nvSpPr>
          <p:cNvPr id="8" name="Нижний колонтитул 7">
            <a:extLst>
              <a:ext uri="{FF2B5EF4-FFF2-40B4-BE49-F238E27FC236}">
                <a16:creationId xmlns:a16="http://schemas.microsoft.com/office/drawing/2014/main" id="{888AB62A-5AC5-4CFB-95E6-F1BC1E63B66C}"/>
              </a:ext>
            </a:extLst>
          </p:cNvPr>
          <p:cNvSpPr>
            <a:spLocks noGrp="1"/>
          </p:cNvSpPr>
          <p:nvPr>
            <p:ph type="ftr" sz="quarter" idx="11"/>
          </p:nvPr>
        </p:nvSpPr>
        <p:spPr/>
        <p:txBody>
          <a:bodyPr/>
          <a:lstStyle/>
          <a:p>
            <a:endParaRPr lang="en-GB"/>
          </a:p>
        </p:txBody>
      </p:sp>
      <p:sp>
        <p:nvSpPr>
          <p:cNvPr id="9" name="Номер слайда 8">
            <a:extLst>
              <a:ext uri="{FF2B5EF4-FFF2-40B4-BE49-F238E27FC236}">
                <a16:creationId xmlns:a16="http://schemas.microsoft.com/office/drawing/2014/main" id="{940F6361-EEDE-487A-93C3-A94E90197BDC}"/>
              </a:ext>
            </a:extLst>
          </p:cNvPr>
          <p:cNvSpPr>
            <a:spLocks noGrp="1"/>
          </p:cNvSpPr>
          <p:nvPr>
            <p:ph type="sldNum" sz="quarter" idx="12"/>
          </p:nvPr>
        </p:nvSpPr>
        <p:spPr/>
        <p:txBody>
          <a:bodyPr/>
          <a:lstStyle/>
          <a:p>
            <a:fld id="{6313B6CD-7995-4B69-BCB6-69D78642F3C6}" type="slidenum">
              <a:rPr lang="en-GB" smtClean="0"/>
              <a:t>‹#›</a:t>
            </a:fld>
            <a:endParaRPr lang="en-GB"/>
          </a:p>
        </p:txBody>
      </p:sp>
    </p:spTree>
    <p:extLst>
      <p:ext uri="{BB962C8B-B14F-4D97-AF65-F5344CB8AC3E}">
        <p14:creationId xmlns:p14="http://schemas.microsoft.com/office/powerpoint/2010/main" val="1815244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33A0B2-6D17-428D-9906-3A46519AEACA}"/>
              </a:ext>
            </a:extLst>
          </p:cNvPr>
          <p:cNvSpPr>
            <a:spLocks noGrp="1"/>
          </p:cNvSpPr>
          <p:nvPr>
            <p:ph type="title"/>
          </p:nvPr>
        </p:nvSpPr>
        <p:spPr/>
        <p:txBody>
          <a:bodyPr/>
          <a:lstStyle/>
          <a:p>
            <a:r>
              <a:rPr lang="ru-RU"/>
              <a:t>Образец заголовка</a:t>
            </a:r>
            <a:endParaRPr lang="en-GB"/>
          </a:p>
        </p:txBody>
      </p:sp>
      <p:sp>
        <p:nvSpPr>
          <p:cNvPr id="3" name="Дата 2">
            <a:extLst>
              <a:ext uri="{FF2B5EF4-FFF2-40B4-BE49-F238E27FC236}">
                <a16:creationId xmlns:a16="http://schemas.microsoft.com/office/drawing/2014/main" id="{FB2F49F0-9039-40D2-9E2A-E6A52335D715}"/>
              </a:ext>
            </a:extLst>
          </p:cNvPr>
          <p:cNvSpPr>
            <a:spLocks noGrp="1"/>
          </p:cNvSpPr>
          <p:nvPr>
            <p:ph type="dt" sz="half" idx="10"/>
          </p:nvPr>
        </p:nvSpPr>
        <p:spPr/>
        <p:txBody>
          <a:bodyPr/>
          <a:lstStyle/>
          <a:p>
            <a:fld id="{8ECF030C-DD04-4A34-BC6C-9C06A3C012C7}" type="datetime1">
              <a:rPr lang="en-GB" smtClean="0"/>
              <a:t>19/08/2020</a:t>
            </a:fld>
            <a:endParaRPr lang="en-GB"/>
          </a:p>
        </p:txBody>
      </p:sp>
      <p:sp>
        <p:nvSpPr>
          <p:cNvPr id="4" name="Нижний колонтитул 3">
            <a:extLst>
              <a:ext uri="{FF2B5EF4-FFF2-40B4-BE49-F238E27FC236}">
                <a16:creationId xmlns:a16="http://schemas.microsoft.com/office/drawing/2014/main" id="{5EE3D67C-1315-469F-B544-1512D8A80A65}"/>
              </a:ext>
            </a:extLst>
          </p:cNvPr>
          <p:cNvSpPr>
            <a:spLocks noGrp="1"/>
          </p:cNvSpPr>
          <p:nvPr>
            <p:ph type="ftr" sz="quarter" idx="11"/>
          </p:nvPr>
        </p:nvSpPr>
        <p:spPr/>
        <p:txBody>
          <a:bodyPr/>
          <a:lstStyle/>
          <a:p>
            <a:endParaRPr lang="en-GB"/>
          </a:p>
        </p:txBody>
      </p:sp>
      <p:sp>
        <p:nvSpPr>
          <p:cNvPr id="5" name="Номер слайда 4">
            <a:extLst>
              <a:ext uri="{FF2B5EF4-FFF2-40B4-BE49-F238E27FC236}">
                <a16:creationId xmlns:a16="http://schemas.microsoft.com/office/drawing/2014/main" id="{0E99EA76-F907-4C25-8A05-474F904CC185}"/>
              </a:ext>
            </a:extLst>
          </p:cNvPr>
          <p:cNvSpPr>
            <a:spLocks noGrp="1"/>
          </p:cNvSpPr>
          <p:nvPr>
            <p:ph type="sldNum" sz="quarter" idx="12"/>
          </p:nvPr>
        </p:nvSpPr>
        <p:spPr/>
        <p:txBody>
          <a:bodyPr/>
          <a:lstStyle/>
          <a:p>
            <a:fld id="{6313B6CD-7995-4B69-BCB6-69D78642F3C6}" type="slidenum">
              <a:rPr lang="en-GB" smtClean="0"/>
              <a:t>‹#›</a:t>
            </a:fld>
            <a:endParaRPr lang="en-GB"/>
          </a:p>
        </p:txBody>
      </p:sp>
    </p:spTree>
    <p:extLst>
      <p:ext uri="{BB962C8B-B14F-4D97-AF65-F5344CB8AC3E}">
        <p14:creationId xmlns:p14="http://schemas.microsoft.com/office/powerpoint/2010/main" val="2505084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6EBDEF02-ED32-4CE4-9ED9-1C24CD9ACDBC}"/>
              </a:ext>
            </a:extLst>
          </p:cNvPr>
          <p:cNvSpPr>
            <a:spLocks noGrp="1"/>
          </p:cNvSpPr>
          <p:nvPr>
            <p:ph type="dt" sz="half" idx="10"/>
          </p:nvPr>
        </p:nvSpPr>
        <p:spPr/>
        <p:txBody>
          <a:bodyPr/>
          <a:lstStyle/>
          <a:p>
            <a:fld id="{8FE36D17-0B7C-495B-841E-EF1960109F80}" type="datetime1">
              <a:rPr lang="en-GB" smtClean="0"/>
              <a:t>19/08/2020</a:t>
            </a:fld>
            <a:endParaRPr lang="en-GB"/>
          </a:p>
        </p:txBody>
      </p:sp>
      <p:sp>
        <p:nvSpPr>
          <p:cNvPr id="3" name="Нижний колонтитул 2">
            <a:extLst>
              <a:ext uri="{FF2B5EF4-FFF2-40B4-BE49-F238E27FC236}">
                <a16:creationId xmlns:a16="http://schemas.microsoft.com/office/drawing/2014/main" id="{CEA6CD57-D243-46E8-AEEC-BF54FF231959}"/>
              </a:ext>
            </a:extLst>
          </p:cNvPr>
          <p:cNvSpPr>
            <a:spLocks noGrp="1"/>
          </p:cNvSpPr>
          <p:nvPr>
            <p:ph type="ftr" sz="quarter" idx="11"/>
          </p:nvPr>
        </p:nvSpPr>
        <p:spPr/>
        <p:txBody>
          <a:bodyPr/>
          <a:lstStyle/>
          <a:p>
            <a:endParaRPr lang="en-GB"/>
          </a:p>
        </p:txBody>
      </p:sp>
      <p:sp>
        <p:nvSpPr>
          <p:cNvPr id="4" name="Номер слайда 3">
            <a:extLst>
              <a:ext uri="{FF2B5EF4-FFF2-40B4-BE49-F238E27FC236}">
                <a16:creationId xmlns:a16="http://schemas.microsoft.com/office/drawing/2014/main" id="{DD19AAA9-F2A0-419B-BA28-BBEDC9269ED2}"/>
              </a:ext>
            </a:extLst>
          </p:cNvPr>
          <p:cNvSpPr>
            <a:spLocks noGrp="1"/>
          </p:cNvSpPr>
          <p:nvPr>
            <p:ph type="sldNum" sz="quarter" idx="12"/>
          </p:nvPr>
        </p:nvSpPr>
        <p:spPr/>
        <p:txBody>
          <a:bodyPr/>
          <a:lstStyle/>
          <a:p>
            <a:fld id="{6313B6CD-7995-4B69-BCB6-69D78642F3C6}" type="slidenum">
              <a:rPr lang="en-GB" smtClean="0"/>
              <a:t>‹#›</a:t>
            </a:fld>
            <a:endParaRPr lang="en-GB"/>
          </a:p>
        </p:txBody>
      </p:sp>
    </p:spTree>
    <p:extLst>
      <p:ext uri="{BB962C8B-B14F-4D97-AF65-F5344CB8AC3E}">
        <p14:creationId xmlns:p14="http://schemas.microsoft.com/office/powerpoint/2010/main" val="122092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4C01A1-E2FB-46AE-896A-7F1C94860D5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GB"/>
          </a:p>
        </p:txBody>
      </p:sp>
      <p:sp>
        <p:nvSpPr>
          <p:cNvPr id="3" name="Объект 2">
            <a:extLst>
              <a:ext uri="{FF2B5EF4-FFF2-40B4-BE49-F238E27FC236}">
                <a16:creationId xmlns:a16="http://schemas.microsoft.com/office/drawing/2014/main" id="{46ED06CE-CAF2-4CB8-A245-11F40EE0B5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Текст 3">
            <a:extLst>
              <a:ext uri="{FF2B5EF4-FFF2-40B4-BE49-F238E27FC236}">
                <a16:creationId xmlns:a16="http://schemas.microsoft.com/office/drawing/2014/main" id="{C3A9331A-6323-49C5-9A14-B2E5D9760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A8AF38E-F567-47D3-AB95-D2B45489CC45}"/>
              </a:ext>
            </a:extLst>
          </p:cNvPr>
          <p:cNvSpPr>
            <a:spLocks noGrp="1"/>
          </p:cNvSpPr>
          <p:nvPr>
            <p:ph type="dt" sz="half" idx="10"/>
          </p:nvPr>
        </p:nvSpPr>
        <p:spPr/>
        <p:txBody>
          <a:bodyPr/>
          <a:lstStyle/>
          <a:p>
            <a:fld id="{96A6173A-3A6A-4F19-BFCA-1300487D9D1E}" type="datetime1">
              <a:rPr lang="en-GB" smtClean="0"/>
              <a:t>19/08/2020</a:t>
            </a:fld>
            <a:endParaRPr lang="en-GB"/>
          </a:p>
        </p:txBody>
      </p:sp>
      <p:sp>
        <p:nvSpPr>
          <p:cNvPr id="6" name="Нижний колонтитул 5">
            <a:extLst>
              <a:ext uri="{FF2B5EF4-FFF2-40B4-BE49-F238E27FC236}">
                <a16:creationId xmlns:a16="http://schemas.microsoft.com/office/drawing/2014/main" id="{1B38833C-7681-4F1B-87DF-C375BF12B831}"/>
              </a:ext>
            </a:extLst>
          </p:cNvPr>
          <p:cNvSpPr>
            <a:spLocks noGrp="1"/>
          </p:cNvSpPr>
          <p:nvPr>
            <p:ph type="ftr" sz="quarter" idx="11"/>
          </p:nvPr>
        </p:nvSpPr>
        <p:spPr/>
        <p:txBody>
          <a:bodyPr/>
          <a:lstStyle/>
          <a:p>
            <a:endParaRPr lang="en-GB"/>
          </a:p>
        </p:txBody>
      </p:sp>
      <p:sp>
        <p:nvSpPr>
          <p:cNvPr id="7" name="Номер слайда 6">
            <a:extLst>
              <a:ext uri="{FF2B5EF4-FFF2-40B4-BE49-F238E27FC236}">
                <a16:creationId xmlns:a16="http://schemas.microsoft.com/office/drawing/2014/main" id="{883F556A-80E4-4E79-9B78-AB2834AF3950}"/>
              </a:ext>
            </a:extLst>
          </p:cNvPr>
          <p:cNvSpPr>
            <a:spLocks noGrp="1"/>
          </p:cNvSpPr>
          <p:nvPr>
            <p:ph type="sldNum" sz="quarter" idx="12"/>
          </p:nvPr>
        </p:nvSpPr>
        <p:spPr/>
        <p:txBody>
          <a:bodyPr/>
          <a:lstStyle/>
          <a:p>
            <a:fld id="{6313B6CD-7995-4B69-BCB6-69D78642F3C6}" type="slidenum">
              <a:rPr lang="en-GB" smtClean="0"/>
              <a:t>‹#›</a:t>
            </a:fld>
            <a:endParaRPr lang="en-GB"/>
          </a:p>
        </p:txBody>
      </p:sp>
    </p:spTree>
    <p:extLst>
      <p:ext uri="{BB962C8B-B14F-4D97-AF65-F5344CB8AC3E}">
        <p14:creationId xmlns:p14="http://schemas.microsoft.com/office/powerpoint/2010/main" val="2933532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88FEA8-366D-4B1C-A170-29C90038FD6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GB"/>
          </a:p>
        </p:txBody>
      </p:sp>
      <p:sp>
        <p:nvSpPr>
          <p:cNvPr id="3" name="Рисунок 2">
            <a:extLst>
              <a:ext uri="{FF2B5EF4-FFF2-40B4-BE49-F238E27FC236}">
                <a16:creationId xmlns:a16="http://schemas.microsoft.com/office/drawing/2014/main" id="{BFD96648-8BC9-4B84-BEE8-EA2882692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Текст 3">
            <a:extLst>
              <a:ext uri="{FF2B5EF4-FFF2-40B4-BE49-F238E27FC236}">
                <a16:creationId xmlns:a16="http://schemas.microsoft.com/office/drawing/2014/main" id="{FA4FA4BA-1231-4609-91CD-82CF273B50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C2D9269-1F4B-4057-AE14-21951F4F14AE}"/>
              </a:ext>
            </a:extLst>
          </p:cNvPr>
          <p:cNvSpPr>
            <a:spLocks noGrp="1"/>
          </p:cNvSpPr>
          <p:nvPr>
            <p:ph type="dt" sz="half" idx="10"/>
          </p:nvPr>
        </p:nvSpPr>
        <p:spPr/>
        <p:txBody>
          <a:bodyPr/>
          <a:lstStyle/>
          <a:p>
            <a:fld id="{F9F90F88-CB5A-499C-B033-58E6BC398954}" type="datetime1">
              <a:rPr lang="en-GB" smtClean="0"/>
              <a:t>19/08/2020</a:t>
            </a:fld>
            <a:endParaRPr lang="en-GB"/>
          </a:p>
        </p:txBody>
      </p:sp>
      <p:sp>
        <p:nvSpPr>
          <p:cNvPr id="6" name="Нижний колонтитул 5">
            <a:extLst>
              <a:ext uri="{FF2B5EF4-FFF2-40B4-BE49-F238E27FC236}">
                <a16:creationId xmlns:a16="http://schemas.microsoft.com/office/drawing/2014/main" id="{960D34D0-92DB-4A5A-AEB7-BE77F23D29F4}"/>
              </a:ext>
            </a:extLst>
          </p:cNvPr>
          <p:cNvSpPr>
            <a:spLocks noGrp="1"/>
          </p:cNvSpPr>
          <p:nvPr>
            <p:ph type="ftr" sz="quarter" idx="11"/>
          </p:nvPr>
        </p:nvSpPr>
        <p:spPr/>
        <p:txBody>
          <a:bodyPr/>
          <a:lstStyle/>
          <a:p>
            <a:endParaRPr lang="en-GB"/>
          </a:p>
        </p:txBody>
      </p:sp>
      <p:sp>
        <p:nvSpPr>
          <p:cNvPr id="7" name="Номер слайда 6">
            <a:extLst>
              <a:ext uri="{FF2B5EF4-FFF2-40B4-BE49-F238E27FC236}">
                <a16:creationId xmlns:a16="http://schemas.microsoft.com/office/drawing/2014/main" id="{B0A57351-390F-4431-AD45-A9F83964540E}"/>
              </a:ext>
            </a:extLst>
          </p:cNvPr>
          <p:cNvSpPr>
            <a:spLocks noGrp="1"/>
          </p:cNvSpPr>
          <p:nvPr>
            <p:ph type="sldNum" sz="quarter" idx="12"/>
          </p:nvPr>
        </p:nvSpPr>
        <p:spPr/>
        <p:txBody>
          <a:bodyPr/>
          <a:lstStyle/>
          <a:p>
            <a:fld id="{6313B6CD-7995-4B69-BCB6-69D78642F3C6}" type="slidenum">
              <a:rPr lang="en-GB" smtClean="0"/>
              <a:t>‹#›</a:t>
            </a:fld>
            <a:endParaRPr lang="en-GB"/>
          </a:p>
        </p:txBody>
      </p:sp>
    </p:spTree>
    <p:extLst>
      <p:ext uri="{BB962C8B-B14F-4D97-AF65-F5344CB8AC3E}">
        <p14:creationId xmlns:p14="http://schemas.microsoft.com/office/powerpoint/2010/main" val="3975640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539AE4-043B-4D34-B5EC-E373F6C584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GB"/>
          </a:p>
        </p:txBody>
      </p:sp>
      <p:sp>
        <p:nvSpPr>
          <p:cNvPr id="3" name="Текст 2">
            <a:extLst>
              <a:ext uri="{FF2B5EF4-FFF2-40B4-BE49-F238E27FC236}">
                <a16:creationId xmlns:a16="http://schemas.microsoft.com/office/drawing/2014/main" id="{BB716D75-918F-4CF8-86A8-0600928026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Дата 3">
            <a:extLst>
              <a:ext uri="{FF2B5EF4-FFF2-40B4-BE49-F238E27FC236}">
                <a16:creationId xmlns:a16="http://schemas.microsoft.com/office/drawing/2014/main" id="{6337F358-8217-429E-A525-4AC4000194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F2289F-0427-437B-AB4E-CBDA34E485EB}" type="datetime1">
              <a:rPr lang="en-GB" smtClean="0"/>
              <a:t>19/08/2020</a:t>
            </a:fld>
            <a:endParaRPr lang="en-GB"/>
          </a:p>
        </p:txBody>
      </p:sp>
      <p:sp>
        <p:nvSpPr>
          <p:cNvPr id="5" name="Нижний колонтитул 4">
            <a:extLst>
              <a:ext uri="{FF2B5EF4-FFF2-40B4-BE49-F238E27FC236}">
                <a16:creationId xmlns:a16="http://schemas.microsoft.com/office/drawing/2014/main" id="{3669E936-A363-4820-BF66-185DAAD3F0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Номер слайда 5">
            <a:extLst>
              <a:ext uri="{FF2B5EF4-FFF2-40B4-BE49-F238E27FC236}">
                <a16:creationId xmlns:a16="http://schemas.microsoft.com/office/drawing/2014/main" id="{B9983FA5-8F75-492E-824D-DFE864B38B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13B6CD-7995-4B69-BCB6-69D78642F3C6}" type="slidenum">
              <a:rPr lang="en-GB" smtClean="0"/>
              <a:pPr/>
              <a:t>‹#›</a:t>
            </a:fld>
            <a:endParaRPr lang="en-GB" dirty="0"/>
          </a:p>
        </p:txBody>
      </p:sp>
      <p:pic>
        <p:nvPicPr>
          <p:cNvPr id="7" name="Рисунок 6">
            <a:extLst>
              <a:ext uri="{FF2B5EF4-FFF2-40B4-BE49-F238E27FC236}">
                <a16:creationId xmlns:a16="http://schemas.microsoft.com/office/drawing/2014/main" id="{D61357C0-5DD2-40B0-83B8-5AF99B8225E4}"/>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388379" y="798617"/>
            <a:ext cx="606259" cy="213414"/>
          </a:xfrm>
          <a:prstGeom prst="rect">
            <a:avLst/>
          </a:prstGeom>
        </p:spPr>
      </p:pic>
      <p:pic>
        <p:nvPicPr>
          <p:cNvPr id="8" name="Рисунок 7">
            <a:extLst>
              <a:ext uri="{FF2B5EF4-FFF2-40B4-BE49-F238E27FC236}">
                <a16:creationId xmlns:a16="http://schemas.microsoft.com/office/drawing/2014/main" id="{AF5F6633-A6EE-40F6-8999-E5730BF4F703}"/>
              </a:ext>
            </a:extLst>
          </p:cNvPr>
          <p:cNvPicPr>
            <a:picLocks noChangeAspect="1"/>
          </p:cNvPicPr>
          <p:nvPr userDrawn="1"/>
        </p:nvPicPr>
        <p:blipFill>
          <a:blip r:embed="rId15" cstate="print">
            <a:clrChange>
              <a:clrFrom>
                <a:srgbClr val="FEFEFE"/>
              </a:clrFrom>
              <a:clrTo>
                <a:srgbClr val="FEFEFE">
                  <a:alpha val="0"/>
                </a:srgbClr>
              </a:clrTo>
            </a:clrChange>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11312347" y="1027906"/>
            <a:ext cx="744576" cy="293023"/>
          </a:xfrm>
          <a:prstGeom prst="rect">
            <a:avLst/>
          </a:prstGeom>
        </p:spPr>
      </p:pic>
      <p:pic>
        <p:nvPicPr>
          <p:cNvPr id="9" name="Рисунок 8">
            <a:extLst>
              <a:ext uri="{FF2B5EF4-FFF2-40B4-BE49-F238E27FC236}">
                <a16:creationId xmlns:a16="http://schemas.microsoft.com/office/drawing/2014/main" id="{3CE2E4AA-0EBE-4F60-B271-AD7C64FF3AB2}"/>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1353800" y="543367"/>
            <a:ext cx="592512" cy="239375"/>
          </a:xfrm>
          <a:prstGeom prst="rect">
            <a:avLst/>
          </a:prstGeom>
        </p:spPr>
      </p:pic>
      <p:pic>
        <p:nvPicPr>
          <p:cNvPr id="10" name="Рисунок 9">
            <a:extLst>
              <a:ext uri="{FF2B5EF4-FFF2-40B4-BE49-F238E27FC236}">
                <a16:creationId xmlns:a16="http://schemas.microsoft.com/office/drawing/2014/main" id="{F9B1B80F-32FA-464A-91F2-9ECDFA2E4507}"/>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14651" y="798617"/>
            <a:ext cx="606259" cy="213414"/>
          </a:xfrm>
          <a:prstGeom prst="rect">
            <a:avLst/>
          </a:prstGeom>
        </p:spPr>
      </p:pic>
      <p:pic>
        <p:nvPicPr>
          <p:cNvPr id="11" name="Рисунок 10">
            <a:extLst>
              <a:ext uri="{FF2B5EF4-FFF2-40B4-BE49-F238E27FC236}">
                <a16:creationId xmlns:a16="http://schemas.microsoft.com/office/drawing/2014/main" id="{5D411264-3D57-42C0-8112-3C4356262C8E}"/>
              </a:ext>
            </a:extLst>
          </p:cNvPr>
          <p:cNvPicPr>
            <a:picLocks noChangeAspect="1"/>
          </p:cNvPicPr>
          <p:nvPr userDrawn="1"/>
        </p:nvPicPr>
        <p:blipFill>
          <a:blip r:embed="rId15" cstate="print">
            <a:clrChange>
              <a:clrFrom>
                <a:srgbClr val="FEFEFE"/>
              </a:clrFrom>
              <a:clrTo>
                <a:srgbClr val="FEFEFE">
                  <a:alpha val="0"/>
                </a:srgbClr>
              </a:clrTo>
            </a:clrChange>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135077" y="1027906"/>
            <a:ext cx="744576" cy="293023"/>
          </a:xfrm>
          <a:prstGeom prst="rect">
            <a:avLst/>
          </a:prstGeom>
        </p:spPr>
      </p:pic>
      <p:pic>
        <p:nvPicPr>
          <p:cNvPr id="12" name="Рисунок 11">
            <a:extLst>
              <a:ext uri="{FF2B5EF4-FFF2-40B4-BE49-F238E27FC236}">
                <a16:creationId xmlns:a16="http://schemas.microsoft.com/office/drawing/2014/main" id="{CED5AFF8-1772-4AA0-9161-D63B38F61278}"/>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211109" y="543367"/>
            <a:ext cx="592512" cy="239375"/>
          </a:xfrm>
          <a:prstGeom prst="rect">
            <a:avLst/>
          </a:prstGeom>
        </p:spPr>
      </p:pic>
    </p:spTree>
    <p:extLst>
      <p:ext uri="{BB962C8B-B14F-4D97-AF65-F5344CB8AC3E}">
        <p14:creationId xmlns:p14="http://schemas.microsoft.com/office/powerpoint/2010/main" val="9763814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rxiv.org/pdf/1701.07875.pdf%20http:/arxiv.org/abs/1701.07875.pdf" TargetMode="External"/><Relationship Id="rId2" Type="http://schemas.openxmlformats.org/officeDocument/2006/relationships/hyperlink" Target="https://openreview.net/pdf?id=S1zk9iRqF7" TargetMode="External"/><Relationship Id="rId1" Type="http://schemas.openxmlformats.org/officeDocument/2006/relationships/slideLayout" Target="../slideLayouts/slideLayout2.xml"/><Relationship Id="rId4" Type="http://schemas.openxmlformats.org/officeDocument/2006/relationships/hyperlink" Target="https://github.com/csinva/gan-vae-pretrained-pytorch/tree/master/mnist_dcga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5" Type="http://schemas.openxmlformats.org/officeDocument/2006/relationships/image" Target="../media/image180.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sinva/gan-vae-pretrained-pytorch/tree/master/mnist_dcga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csinva/gan-vae-pretrained-pytorch/tree/master/mnist_dcga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github.com/csinva/gan-vae-pretrained-pytorch/tree/master/mnist_dcgan"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3E1BCE-272B-4A3E-B9AF-1F85E4373979}"/>
              </a:ext>
            </a:extLst>
          </p:cNvPr>
          <p:cNvSpPr>
            <a:spLocks noGrp="1"/>
          </p:cNvSpPr>
          <p:nvPr>
            <p:ph type="ctrTitle"/>
          </p:nvPr>
        </p:nvSpPr>
        <p:spPr>
          <a:xfrm>
            <a:off x="1524000" y="1743465"/>
            <a:ext cx="9144000" cy="2387600"/>
          </a:xfrm>
        </p:spPr>
        <p:txBody>
          <a:bodyPr>
            <a:normAutofit fontScale="90000"/>
          </a:bodyPr>
          <a:lstStyle/>
          <a:p>
            <a:r>
              <a:rPr lang="en-GB" sz="6000" b="1" dirty="0">
                <a:latin typeface="+mn-lt"/>
              </a:rPr>
              <a:t>Robustness of GAN-based image generators against adversarial attacks</a:t>
            </a:r>
            <a:endParaRPr lang="en-GB" dirty="0"/>
          </a:p>
        </p:txBody>
      </p:sp>
      <p:sp>
        <p:nvSpPr>
          <p:cNvPr id="3" name="Подзаголовок 2">
            <a:extLst>
              <a:ext uri="{FF2B5EF4-FFF2-40B4-BE49-F238E27FC236}">
                <a16:creationId xmlns:a16="http://schemas.microsoft.com/office/drawing/2014/main" id="{EF0FFFE1-C390-493F-A9C4-F0813ABBCA2C}"/>
              </a:ext>
            </a:extLst>
          </p:cNvPr>
          <p:cNvSpPr>
            <a:spLocks noGrp="1"/>
          </p:cNvSpPr>
          <p:nvPr>
            <p:ph type="subTitle" idx="1"/>
          </p:nvPr>
        </p:nvSpPr>
        <p:spPr>
          <a:xfrm>
            <a:off x="1524000" y="4223140"/>
            <a:ext cx="9144000" cy="1655762"/>
          </a:xfrm>
        </p:spPr>
        <p:txBody>
          <a:bodyPr/>
          <a:lstStyle/>
          <a:p>
            <a:pPr algn="ctr" eaLnBrk="1" hangingPunct="1"/>
            <a:r>
              <a:rPr lang="en-US" sz="2400" dirty="0">
                <a:latin typeface="+mn-lt"/>
              </a:rPr>
              <a:t>Artur Sidorenko</a:t>
            </a:r>
            <a:r>
              <a:rPr lang="en-US" sz="2400" baseline="30000" dirty="0">
                <a:latin typeface="+mn-lt"/>
              </a:rPr>
              <a:t>1</a:t>
            </a:r>
            <a:r>
              <a:rPr lang="en-US" sz="2400" dirty="0">
                <a:latin typeface="+mn-lt"/>
              </a:rPr>
              <a:t>; Natalya Denisenko</a:t>
            </a:r>
            <a:r>
              <a:rPr lang="en-US" sz="2400" baseline="30000" dirty="0">
                <a:latin typeface="+mn-lt"/>
              </a:rPr>
              <a:t>2</a:t>
            </a:r>
            <a:r>
              <a:rPr lang="en-US" sz="2400" dirty="0">
                <a:latin typeface="+mn-lt"/>
              </a:rPr>
              <a:t>; Alexey Mironov</a:t>
            </a:r>
            <a:r>
              <a:rPr lang="en-US" sz="2400" baseline="30000" dirty="0"/>
              <a:t>2</a:t>
            </a:r>
            <a:r>
              <a:rPr lang="en-US" sz="2400" dirty="0">
                <a:latin typeface="+mn-lt"/>
              </a:rPr>
              <a:t>; Denis </a:t>
            </a:r>
            <a:r>
              <a:rPr lang="en-US" sz="2400" dirty="0" err="1">
                <a:latin typeface="+mn-lt"/>
              </a:rPr>
              <a:t>Derkach</a:t>
            </a:r>
            <a:r>
              <a:rPr lang="en-US" sz="2400" dirty="0">
                <a:latin typeface="+mn-lt"/>
              </a:rPr>
              <a:t>, PhD</a:t>
            </a:r>
            <a:r>
              <a:rPr lang="en-US" sz="2400" baseline="30000" dirty="0"/>
              <a:t>2</a:t>
            </a:r>
            <a:r>
              <a:rPr lang="en-US" sz="2400" dirty="0">
                <a:latin typeface="+mn-lt"/>
              </a:rPr>
              <a:t>; Nikita Kaseev</a:t>
            </a:r>
            <a:r>
              <a:rPr lang="en-US" sz="2400" baseline="30000" dirty="0"/>
              <a:t>2</a:t>
            </a:r>
            <a:r>
              <a:rPr lang="en-US" sz="2400" dirty="0">
                <a:latin typeface="+mn-lt"/>
              </a:rPr>
              <a:t>; Andrey Ustushanin</a:t>
            </a:r>
            <a:r>
              <a:rPr lang="en-US" sz="2400" baseline="30000" dirty="0"/>
              <a:t>2</a:t>
            </a:r>
            <a:endParaRPr lang="ru-RU" sz="2400" dirty="0"/>
          </a:p>
          <a:p>
            <a:pPr algn="ctr" eaLnBrk="1" hangingPunct="1"/>
            <a:r>
              <a:rPr lang="en-US" sz="2400" baseline="30000" dirty="0">
                <a:latin typeface="+mn-lt"/>
              </a:rPr>
              <a:t>1</a:t>
            </a:r>
            <a:r>
              <a:rPr lang="en-US" sz="2400" dirty="0">
                <a:latin typeface="+mn-lt"/>
              </a:rPr>
              <a:t>Moscow State University, </a:t>
            </a:r>
            <a:r>
              <a:rPr lang="en-US" sz="2400" baseline="30000" dirty="0">
                <a:latin typeface="+mn-lt"/>
              </a:rPr>
              <a:t>2</a:t>
            </a:r>
            <a:r>
              <a:rPr lang="en-US" sz="2400" dirty="0">
                <a:latin typeface="+mn-lt"/>
              </a:rPr>
              <a:t>Higher School of Economics</a:t>
            </a:r>
          </a:p>
          <a:p>
            <a:endParaRPr lang="en-GB" dirty="0"/>
          </a:p>
        </p:txBody>
      </p:sp>
      <p:sp>
        <p:nvSpPr>
          <p:cNvPr id="5" name="Номер слайда 4">
            <a:extLst>
              <a:ext uri="{FF2B5EF4-FFF2-40B4-BE49-F238E27FC236}">
                <a16:creationId xmlns:a16="http://schemas.microsoft.com/office/drawing/2014/main" id="{9F702347-C70A-4FC2-933A-20810D240026}"/>
              </a:ext>
            </a:extLst>
          </p:cNvPr>
          <p:cNvSpPr>
            <a:spLocks noGrp="1"/>
          </p:cNvSpPr>
          <p:nvPr>
            <p:ph type="sldNum" sz="quarter" idx="12"/>
          </p:nvPr>
        </p:nvSpPr>
        <p:spPr/>
        <p:txBody>
          <a:bodyPr/>
          <a:lstStyle/>
          <a:p>
            <a:fld id="{6313B6CD-7995-4B69-BCB6-69D78642F3C6}" type="slidenum">
              <a:rPr lang="en-GB" smtClean="0"/>
              <a:t>1</a:t>
            </a:fld>
            <a:endParaRPr lang="en-GB"/>
          </a:p>
        </p:txBody>
      </p:sp>
    </p:spTree>
    <p:extLst>
      <p:ext uri="{BB962C8B-B14F-4D97-AF65-F5344CB8AC3E}">
        <p14:creationId xmlns:p14="http://schemas.microsoft.com/office/powerpoint/2010/main" val="2453777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1843AD-ADF8-40BD-946A-39973B841242}"/>
              </a:ext>
            </a:extLst>
          </p:cNvPr>
          <p:cNvSpPr>
            <a:spLocks noGrp="1"/>
          </p:cNvSpPr>
          <p:nvPr>
            <p:ph type="title"/>
          </p:nvPr>
        </p:nvSpPr>
        <p:spPr/>
        <p:txBody>
          <a:bodyPr/>
          <a:lstStyle/>
          <a:p>
            <a:r>
              <a:rPr lang="en-US" dirty="0"/>
              <a:t>Even simplistic GANs are robust against black-box attacks (20% leakage)</a:t>
            </a:r>
            <a:endParaRPr lang="en-GB" dirty="0"/>
          </a:p>
        </p:txBody>
      </p:sp>
      <p:graphicFrame>
        <p:nvGraphicFramePr>
          <p:cNvPr id="6" name="Объект 6">
            <a:extLst>
              <a:ext uri="{FF2B5EF4-FFF2-40B4-BE49-F238E27FC236}">
                <a16:creationId xmlns:a16="http://schemas.microsoft.com/office/drawing/2014/main" id="{CB9DEE82-0C52-40E7-B413-9E851636279C}"/>
              </a:ext>
            </a:extLst>
          </p:cNvPr>
          <p:cNvGraphicFramePr>
            <a:graphicFrameLocks noGrp="1"/>
          </p:cNvGraphicFramePr>
          <p:nvPr>
            <p:ph idx="1"/>
          </p:nvPr>
        </p:nvGraphicFramePr>
        <p:xfrm>
          <a:off x="285226" y="1690688"/>
          <a:ext cx="11515710" cy="4468572"/>
        </p:xfrm>
        <a:graphic>
          <a:graphicData uri="http://schemas.openxmlformats.org/drawingml/2006/chart">
            <c:chart xmlns:c="http://schemas.openxmlformats.org/drawingml/2006/chart" xmlns:r="http://schemas.openxmlformats.org/officeDocument/2006/relationships" r:id="rId2"/>
          </a:graphicData>
        </a:graphic>
      </p:graphicFrame>
      <p:sp>
        <p:nvSpPr>
          <p:cNvPr id="5" name="Номер слайда 4">
            <a:extLst>
              <a:ext uri="{FF2B5EF4-FFF2-40B4-BE49-F238E27FC236}">
                <a16:creationId xmlns:a16="http://schemas.microsoft.com/office/drawing/2014/main" id="{38AFD8C0-AFDF-4822-ADEB-ADAC1A536053}"/>
              </a:ext>
            </a:extLst>
          </p:cNvPr>
          <p:cNvSpPr>
            <a:spLocks noGrp="1"/>
          </p:cNvSpPr>
          <p:nvPr>
            <p:ph type="sldNum" sz="quarter" idx="12"/>
          </p:nvPr>
        </p:nvSpPr>
        <p:spPr/>
        <p:txBody>
          <a:bodyPr/>
          <a:lstStyle/>
          <a:p>
            <a:fld id="{6313B6CD-7995-4B69-BCB6-69D78642F3C6}" type="slidenum">
              <a:rPr lang="en-GB" smtClean="0"/>
              <a:t>10</a:t>
            </a:fld>
            <a:endParaRPr lang="en-GB"/>
          </a:p>
        </p:txBody>
      </p:sp>
      <p:sp>
        <p:nvSpPr>
          <p:cNvPr id="77" name="TextBox 76">
            <a:extLst>
              <a:ext uri="{FF2B5EF4-FFF2-40B4-BE49-F238E27FC236}">
                <a16:creationId xmlns:a16="http://schemas.microsoft.com/office/drawing/2014/main" id="{58A65591-7AA9-4CF6-9442-C81F51D67B8D}"/>
              </a:ext>
            </a:extLst>
          </p:cNvPr>
          <p:cNvSpPr txBox="1"/>
          <p:nvPr/>
        </p:nvSpPr>
        <p:spPr>
          <a:xfrm>
            <a:off x="4440188" y="1808847"/>
            <a:ext cx="229550" cy="200055"/>
          </a:xfrm>
          <a:prstGeom prst="rect">
            <a:avLst/>
          </a:prstGeom>
          <a:noFill/>
        </p:spPr>
        <p:txBody>
          <a:bodyPr wrap="none" rtlCol="0">
            <a:spAutoFit/>
          </a:bodyPr>
          <a:lstStyle/>
          <a:p>
            <a:r>
              <a:rPr lang="en-US" sz="700" dirty="0"/>
              <a:t>*</a:t>
            </a:r>
            <a:endParaRPr lang="en-GB" sz="700" dirty="0"/>
          </a:p>
        </p:txBody>
      </p:sp>
      <p:graphicFrame>
        <p:nvGraphicFramePr>
          <p:cNvPr id="3" name="Объект 6">
            <a:extLst>
              <a:ext uri="{FF2B5EF4-FFF2-40B4-BE49-F238E27FC236}">
                <a16:creationId xmlns:a16="http://schemas.microsoft.com/office/drawing/2014/main" id="{7A46DEC3-D84C-4C9A-9FBB-950C77057D8E}"/>
              </a:ext>
            </a:extLst>
          </p:cNvPr>
          <p:cNvGraphicFramePr>
            <a:graphicFrameLocks/>
          </p:cNvGraphicFramePr>
          <p:nvPr>
            <p:extLst>
              <p:ext uri="{D42A27DB-BD31-4B8C-83A1-F6EECF244321}">
                <p14:modId xmlns:p14="http://schemas.microsoft.com/office/powerpoint/2010/main" val="1425113765"/>
              </p:ext>
            </p:extLst>
          </p:nvPr>
        </p:nvGraphicFramePr>
        <p:xfrm>
          <a:off x="360727" y="1690688"/>
          <a:ext cx="11258025" cy="46262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2748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1843AD-ADF8-40BD-946A-39973B841242}"/>
              </a:ext>
            </a:extLst>
          </p:cNvPr>
          <p:cNvSpPr>
            <a:spLocks noGrp="1"/>
          </p:cNvSpPr>
          <p:nvPr>
            <p:ph type="title"/>
          </p:nvPr>
        </p:nvSpPr>
        <p:spPr/>
        <p:txBody>
          <a:bodyPr>
            <a:normAutofit fontScale="90000"/>
          </a:bodyPr>
          <a:lstStyle/>
          <a:p>
            <a:r>
              <a:rPr lang="en-US" dirty="0"/>
              <a:t>Black-box attacks without leakages and knowledge about attacked GAN are ineffective</a:t>
            </a:r>
            <a:endParaRPr lang="en-GB" dirty="0"/>
          </a:p>
        </p:txBody>
      </p:sp>
      <p:sp>
        <p:nvSpPr>
          <p:cNvPr id="4" name="Номер слайда 3">
            <a:extLst>
              <a:ext uri="{FF2B5EF4-FFF2-40B4-BE49-F238E27FC236}">
                <a16:creationId xmlns:a16="http://schemas.microsoft.com/office/drawing/2014/main" id="{BBA14335-336A-4A27-879D-4F47F31A1675}"/>
              </a:ext>
            </a:extLst>
          </p:cNvPr>
          <p:cNvSpPr>
            <a:spLocks noGrp="1"/>
          </p:cNvSpPr>
          <p:nvPr>
            <p:ph type="sldNum" sz="quarter" idx="12"/>
          </p:nvPr>
        </p:nvSpPr>
        <p:spPr/>
        <p:txBody>
          <a:bodyPr/>
          <a:lstStyle/>
          <a:p>
            <a:fld id="{6313B6CD-7995-4B69-BCB6-69D78642F3C6}" type="slidenum">
              <a:rPr lang="en-GB" smtClean="0"/>
              <a:t>11</a:t>
            </a:fld>
            <a:endParaRPr lang="en-GB"/>
          </a:p>
        </p:txBody>
      </p:sp>
      <p:sp>
        <p:nvSpPr>
          <p:cNvPr id="77" name="TextBox 76">
            <a:extLst>
              <a:ext uri="{FF2B5EF4-FFF2-40B4-BE49-F238E27FC236}">
                <a16:creationId xmlns:a16="http://schemas.microsoft.com/office/drawing/2014/main" id="{58A65591-7AA9-4CF6-9442-C81F51D67B8D}"/>
              </a:ext>
            </a:extLst>
          </p:cNvPr>
          <p:cNvSpPr txBox="1"/>
          <p:nvPr/>
        </p:nvSpPr>
        <p:spPr>
          <a:xfrm>
            <a:off x="4440188" y="1808847"/>
            <a:ext cx="229550" cy="200055"/>
          </a:xfrm>
          <a:prstGeom prst="rect">
            <a:avLst/>
          </a:prstGeom>
          <a:noFill/>
        </p:spPr>
        <p:txBody>
          <a:bodyPr wrap="none" rtlCol="0">
            <a:spAutoFit/>
          </a:bodyPr>
          <a:lstStyle/>
          <a:p>
            <a:r>
              <a:rPr lang="en-US" sz="700" dirty="0"/>
              <a:t>*</a:t>
            </a:r>
            <a:endParaRPr lang="en-GB" sz="700" dirty="0"/>
          </a:p>
        </p:txBody>
      </p:sp>
      <p:graphicFrame>
        <p:nvGraphicFramePr>
          <p:cNvPr id="8" name="Объект 6">
            <a:extLst>
              <a:ext uri="{FF2B5EF4-FFF2-40B4-BE49-F238E27FC236}">
                <a16:creationId xmlns:a16="http://schemas.microsoft.com/office/drawing/2014/main" id="{A0EA21D9-F45C-4026-86CD-97C1B83C05C2}"/>
              </a:ext>
            </a:extLst>
          </p:cNvPr>
          <p:cNvGraphicFramePr>
            <a:graphicFrameLocks/>
          </p:cNvGraphicFramePr>
          <p:nvPr>
            <p:extLst>
              <p:ext uri="{D42A27DB-BD31-4B8C-83A1-F6EECF244321}">
                <p14:modId xmlns:p14="http://schemas.microsoft.com/office/powerpoint/2010/main" val="3680063688"/>
              </p:ext>
            </p:extLst>
          </p:nvPr>
        </p:nvGraphicFramePr>
        <p:xfrm>
          <a:off x="360727" y="1690688"/>
          <a:ext cx="11258025" cy="46262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89318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01390F-72B9-4D78-864D-957CC76CB266}"/>
              </a:ext>
            </a:extLst>
          </p:cNvPr>
          <p:cNvSpPr>
            <a:spLocks noGrp="1"/>
          </p:cNvSpPr>
          <p:nvPr>
            <p:ph type="title"/>
          </p:nvPr>
        </p:nvSpPr>
        <p:spPr/>
        <p:txBody>
          <a:bodyPr/>
          <a:lstStyle/>
          <a:p>
            <a:r>
              <a:rPr lang="en-US" dirty="0"/>
              <a:t>Results </a:t>
            </a:r>
            <a:endParaRPr lang="en-GB" dirty="0"/>
          </a:p>
        </p:txBody>
      </p:sp>
      <p:sp>
        <p:nvSpPr>
          <p:cNvPr id="3" name="Объект 2">
            <a:extLst>
              <a:ext uri="{FF2B5EF4-FFF2-40B4-BE49-F238E27FC236}">
                <a16:creationId xmlns:a16="http://schemas.microsoft.com/office/drawing/2014/main" id="{1694F1F2-D2E0-4ACB-8CE7-59D035EC136F}"/>
              </a:ext>
            </a:extLst>
          </p:cNvPr>
          <p:cNvSpPr>
            <a:spLocks noGrp="1"/>
          </p:cNvSpPr>
          <p:nvPr>
            <p:ph idx="1"/>
          </p:nvPr>
        </p:nvSpPr>
        <p:spPr>
          <a:xfrm>
            <a:off x="838200" y="1690688"/>
            <a:ext cx="10515600" cy="4486275"/>
          </a:xfrm>
        </p:spPr>
        <p:txBody>
          <a:bodyPr>
            <a:normAutofit fontScale="92500" lnSpcReduction="10000"/>
          </a:bodyPr>
          <a:lstStyle/>
          <a:p>
            <a:pPr marL="0" indent="0">
              <a:buNone/>
            </a:pPr>
            <a:r>
              <a:rPr lang="en-GB" sz="2800" dirty="0">
                <a:latin typeface="Calibri" pitchFamily="34" charset="0"/>
              </a:rPr>
              <a:t>Both Vanilla GAN and DCGAN replicate handwritten digits at the same quality. Vanilla GAN, however, demonstrates extreme robustness. DCGAN can be easily subverted once its structure is uncovered. Despite straightforwardness of the white-box attack, black-box attacks can also show high efficiency if particular information (the structure of the GAN or a fraction of the dataset itself) has flown to the adversary.</a:t>
            </a:r>
          </a:p>
          <a:p>
            <a:pPr marL="0" indent="0">
              <a:buNone/>
            </a:pPr>
            <a:endParaRPr lang="en-GB" dirty="0">
              <a:latin typeface="Calibri" pitchFamily="34" charset="0"/>
            </a:endParaRPr>
          </a:p>
          <a:p>
            <a:pPr marL="0" indent="0">
              <a:buNone/>
            </a:pPr>
            <a:endParaRPr lang="en-GB" dirty="0">
              <a:latin typeface="Calibri" pitchFamily="34" charset="0"/>
            </a:endParaRPr>
          </a:p>
          <a:p>
            <a:pPr marL="0" indent="0">
              <a:buNone/>
            </a:pPr>
            <a:r>
              <a:rPr lang="en-US" sz="2800" dirty="0">
                <a:latin typeface="Calibri" pitchFamily="34" charset="0"/>
              </a:rPr>
              <a:t>Simple structures show high robustness against them if one follows recommendations given in [1]: avoidance of overfitting, placing dropout layers, implementing proposed attacks before committing the network. </a:t>
            </a:r>
          </a:p>
          <a:p>
            <a:pPr marL="0" indent="0">
              <a:buNone/>
            </a:pPr>
            <a:r>
              <a:rPr lang="en-US" sz="2800" dirty="0">
                <a:latin typeface="Calibri" pitchFamily="34" charset="0"/>
              </a:rPr>
              <a:t> </a:t>
            </a:r>
          </a:p>
          <a:p>
            <a:pPr marL="0" indent="0">
              <a:buNone/>
            </a:pPr>
            <a:endParaRPr lang="en-GB" dirty="0"/>
          </a:p>
        </p:txBody>
      </p:sp>
      <p:sp>
        <p:nvSpPr>
          <p:cNvPr id="5" name="Номер слайда 4">
            <a:extLst>
              <a:ext uri="{FF2B5EF4-FFF2-40B4-BE49-F238E27FC236}">
                <a16:creationId xmlns:a16="http://schemas.microsoft.com/office/drawing/2014/main" id="{ADA180B2-FCD8-4B31-8EC6-D1B5E00EA2BC}"/>
              </a:ext>
            </a:extLst>
          </p:cNvPr>
          <p:cNvSpPr>
            <a:spLocks noGrp="1"/>
          </p:cNvSpPr>
          <p:nvPr>
            <p:ph type="sldNum" sz="quarter" idx="12"/>
          </p:nvPr>
        </p:nvSpPr>
        <p:spPr/>
        <p:txBody>
          <a:bodyPr/>
          <a:lstStyle/>
          <a:p>
            <a:fld id="{6313B6CD-7995-4B69-BCB6-69D78642F3C6}" type="slidenum">
              <a:rPr lang="en-GB" smtClean="0"/>
              <a:t>12</a:t>
            </a:fld>
            <a:endParaRPr lang="en-GB"/>
          </a:p>
        </p:txBody>
      </p:sp>
    </p:spTree>
    <p:extLst>
      <p:ext uri="{BB962C8B-B14F-4D97-AF65-F5344CB8AC3E}">
        <p14:creationId xmlns:p14="http://schemas.microsoft.com/office/powerpoint/2010/main" val="4064807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D07E32-CA14-4BB7-92E5-46A3F6096C37}"/>
              </a:ext>
            </a:extLst>
          </p:cNvPr>
          <p:cNvSpPr>
            <a:spLocks noGrp="1"/>
          </p:cNvSpPr>
          <p:nvPr>
            <p:ph type="title"/>
          </p:nvPr>
        </p:nvSpPr>
        <p:spPr/>
        <p:txBody>
          <a:bodyPr/>
          <a:lstStyle/>
          <a:p>
            <a:r>
              <a:rPr lang="en-US" dirty="0"/>
              <a:t>References</a:t>
            </a:r>
            <a:endParaRPr lang="en-GB" dirty="0"/>
          </a:p>
        </p:txBody>
      </p:sp>
      <p:sp>
        <p:nvSpPr>
          <p:cNvPr id="3" name="Объект 2">
            <a:extLst>
              <a:ext uri="{FF2B5EF4-FFF2-40B4-BE49-F238E27FC236}">
                <a16:creationId xmlns:a16="http://schemas.microsoft.com/office/drawing/2014/main" id="{26048B66-9ADC-4934-B166-30DE2F8EE026}"/>
              </a:ext>
            </a:extLst>
          </p:cNvPr>
          <p:cNvSpPr>
            <a:spLocks noGrp="1"/>
          </p:cNvSpPr>
          <p:nvPr>
            <p:ph idx="1"/>
          </p:nvPr>
        </p:nvSpPr>
        <p:spPr/>
        <p:txBody>
          <a:bodyPr>
            <a:normAutofit fontScale="92500" lnSpcReduction="20000"/>
          </a:bodyPr>
          <a:lstStyle/>
          <a:p>
            <a:pPr marL="342900" indent="-342900">
              <a:buFont typeface="+mj-lt"/>
              <a:buAutoNum type="arabicPeriod"/>
            </a:pPr>
            <a:r>
              <a:rPr lang="en-GB" sz="2800" dirty="0"/>
              <a:t>J</a:t>
            </a:r>
            <a:r>
              <a:rPr lang="en-US" sz="2800" dirty="0"/>
              <a:t>.</a:t>
            </a:r>
            <a:r>
              <a:rPr lang="en-GB" sz="2800" dirty="0"/>
              <a:t> Hayes , L. </a:t>
            </a:r>
            <a:r>
              <a:rPr lang="en-GB" sz="2800" dirty="0" err="1"/>
              <a:t>Melis</a:t>
            </a:r>
            <a:r>
              <a:rPr lang="en-GB" sz="2800" dirty="0"/>
              <a:t> , G. </a:t>
            </a:r>
            <a:r>
              <a:rPr lang="en-GB" sz="2800" dirty="0" err="1"/>
              <a:t>Danezis</a:t>
            </a:r>
            <a:r>
              <a:rPr lang="en-GB" sz="2800" dirty="0"/>
              <a:t>, E. De </a:t>
            </a:r>
            <a:r>
              <a:rPr lang="en-GB" sz="2800" dirty="0" err="1"/>
              <a:t>Cristofaro</a:t>
            </a:r>
            <a:r>
              <a:rPr lang="en-GB" sz="2800" dirty="0"/>
              <a:t>. </a:t>
            </a:r>
            <a:r>
              <a:rPr lang="en-GB" sz="2800" i="1" dirty="0"/>
              <a:t>LOGAN: Membership Inference Attacks Against Generative Models.</a:t>
            </a:r>
            <a:r>
              <a:rPr lang="en-GB" sz="2800" dirty="0"/>
              <a:t> Proceedings on Privacy Enhancing Technologies, 2019(1), pp.133-152</a:t>
            </a:r>
            <a:endParaRPr lang="en-US" sz="2800" dirty="0"/>
          </a:p>
          <a:p>
            <a:pPr marL="342900" indent="-342900">
              <a:buFont typeface="+mj-lt"/>
              <a:buAutoNum type="arabicPeriod"/>
            </a:pPr>
            <a:r>
              <a:rPr lang="en-US" sz="2800" dirty="0"/>
              <a:t>J. Jordon, J. Yoon, M. van der </a:t>
            </a:r>
            <a:r>
              <a:rPr lang="en-US" sz="2800" dirty="0" err="1"/>
              <a:t>Schaar</a:t>
            </a:r>
            <a:r>
              <a:rPr lang="en-US" sz="2800" dirty="0"/>
              <a:t>. </a:t>
            </a:r>
            <a:r>
              <a:rPr lang="en-GB" sz="2800" i="1" dirty="0"/>
              <a:t>PATE-GAN: Generating synthetic data with differential privacy guarantee., </a:t>
            </a:r>
            <a:r>
              <a:rPr lang="en-GB" sz="2800" i="1" dirty="0">
                <a:hlinkClick r:id="rId2"/>
              </a:rPr>
              <a:t>https://openreview.net/pdf?id=S1zk9iRqF7</a:t>
            </a:r>
            <a:r>
              <a:rPr lang="en-GB" sz="2800" i="1" dirty="0"/>
              <a:t> , 2019</a:t>
            </a:r>
            <a:endParaRPr lang="en-US" sz="2800" i="1" dirty="0"/>
          </a:p>
          <a:p>
            <a:pPr marL="342900" indent="-342900">
              <a:buFont typeface="+mj-lt"/>
              <a:buAutoNum type="arabicPeriod"/>
            </a:pPr>
            <a:r>
              <a:rPr lang="en-US" sz="2800" dirty="0"/>
              <a:t> </a:t>
            </a:r>
            <a:r>
              <a:rPr lang="en-GB" sz="2800" dirty="0"/>
              <a:t>M. Abadi, A. Chu, I. Goodfellow, H. B. McMahan, I. Mironov, K. Talwar, and L. Zhang. </a:t>
            </a:r>
            <a:r>
              <a:rPr lang="en-GB" sz="2800" i="1" dirty="0"/>
              <a:t>Deep learning with differential privacy</a:t>
            </a:r>
            <a:r>
              <a:rPr lang="en-GB" sz="2800" dirty="0"/>
              <a:t>. In CCS, 2016.</a:t>
            </a:r>
            <a:endParaRPr lang="en-US" sz="2800" dirty="0"/>
          </a:p>
          <a:p>
            <a:pPr marL="342900" indent="-342900">
              <a:buFont typeface="+mj-lt"/>
              <a:buAutoNum type="arabicPeriod"/>
            </a:pPr>
            <a:r>
              <a:rPr lang="en-US" sz="2800" dirty="0"/>
              <a:t> </a:t>
            </a:r>
            <a:r>
              <a:rPr lang="en-GB" sz="2800" dirty="0"/>
              <a:t>M. </a:t>
            </a:r>
            <a:r>
              <a:rPr lang="en-GB" sz="2800" dirty="0" err="1"/>
              <a:t>Arjovsky</a:t>
            </a:r>
            <a:r>
              <a:rPr lang="en-GB" sz="2800" dirty="0"/>
              <a:t>, S. </a:t>
            </a:r>
            <a:r>
              <a:rPr lang="en-GB" sz="2800" dirty="0" err="1"/>
              <a:t>Chintala</a:t>
            </a:r>
            <a:r>
              <a:rPr lang="en-GB" sz="2800" dirty="0"/>
              <a:t>, and L. </a:t>
            </a:r>
            <a:r>
              <a:rPr lang="en-GB" sz="2800" dirty="0" err="1"/>
              <a:t>Bottou</a:t>
            </a:r>
            <a:r>
              <a:rPr lang="en-GB" sz="2800" dirty="0"/>
              <a:t>. </a:t>
            </a:r>
            <a:r>
              <a:rPr lang="en-GB" sz="2800" i="1" dirty="0"/>
              <a:t>Wasserstein GAN</a:t>
            </a:r>
            <a:r>
              <a:rPr lang="en-GB" sz="2800" dirty="0"/>
              <a:t>. </a:t>
            </a:r>
            <a:r>
              <a:rPr lang="en-GB" sz="2800" dirty="0">
                <a:hlinkClick r:id="rId3"/>
              </a:rPr>
              <a:t>https://arxiv.org/pdf/1701.07875.pdf%20http://arxiv.org/abs/1701.07875.pdf</a:t>
            </a:r>
            <a:r>
              <a:rPr lang="en-GB" sz="2800" dirty="0"/>
              <a:t> , 2017.</a:t>
            </a:r>
            <a:endParaRPr lang="en-US" sz="2800" dirty="0"/>
          </a:p>
          <a:p>
            <a:pPr marL="342900" indent="-342900">
              <a:buFont typeface="+mj-lt"/>
              <a:buAutoNum type="arabicPeriod"/>
            </a:pPr>
            <a:r>
              <a:rPr lang="en-US" sz="2800" dirty="0"/>
              <a:t>Pretrained DCGAN for MNIST: </a:t>
            </a:r>
            <a:r>
              <a:rPr lang="en-US" sz="2800" dirty="0">
                <a:hlinkClick r:id="rId4"/>
              </a:rPr>
              <a:t>https://github.com/csinva/gan-vae-pretrained-pytorch/tree/master/mnist_dcgan</a:t>
            </a:r>
            <a:r>
              <a:rPr lang="en-US" sz="2800" dirty="0"/>
              <a:t>  </a:t>
            </a:r>
          </a:p>
          <a:p>
            <a:pPr marL="0" indent="0">
              <a:buNone/>
            </a:pPr>
            <a:endParaRPr lang="en-GB" dirty="0"/>
          </a:p>
        </p:txBody>
      </p:sp>
      <p:sp>
        <p:nvSpPr>
          <p:cNvPr id="5" name="Номер слайда 4">
            <a:extLst>
              <a:ext uri="{FF2B5EF4-FFF2-40B4-BE49-F238E27FC236}">
                <a16:creationId xmlns:a16="http://schemas.microsoft.com/office/drawing/2014/main" id="{06FE7349-3D13-4664-B366-B13E18DE22B9}"/>
              </a:ext>
            </a:extLst>
          </p:cNvPr>
          <p:cNvSpPr>
            <a:spLocks noGrp="1"/>
          </p:cNvSpPr>
          <p:nvPr>
            <p:ph type="sldNum" sz="quarter" idx="12"/>
          </p:nvPr>
        </p:nvSpPr>
        <p:spPr/>
        <p:txBody>
          <a:bodyPr/>
          <a:lstStyle/>
          <a:p>
            <a:fld id="{6313B6CD-7995-4B69-BCB6-69D78642F3C6}" type="slidenum">
              <a:rPr lang="en-GB" smtClean="0"/>
              <a:t>13</a:t>
            </a:fld>
            <a:endParaRPr lang="en-GB"/>
          </a:p>
        </p:txBody>
      </p:sp>
    </p:spTree>
    <p:extLst>
      <p:ext uri="{BB962C8B-B14F-4D97-AF65-F5344CB8AC3E}">
        <p14:creationId xmlns:p14="http://schemas.microsoft.com/office/powerpoint/2010/main" val="2134576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3DFC5F-E02B-4E0D-9AF6-4EE236AFC8D7}"/>
              </a:ext>
            </a:extLst>
          </p:cNvPr>
          <p:cNvSpPr>
            <a:spLocks noGrp="1"/>
          </p:cNvSpPr>
          <p:nvPr>
            <p:ph type="title"/>
          </p:nvPr>
        </p:nvSpPr>
        <p:spPr/>
        <p:txBody>
          <a:bodyPr/>
          <a:lstStyle/>
          <a:p>
            <a:r>
              <a:rPr lang="en-US" dirty="0"/>
              <a:t>Thanks for your attention!</a:t>
            </a:r>
            <a:endParaRPr lang="en-GB" dirty="0"/>
          </a:p>
        </p:txBody>
      </p:sp>
      <p:sp>
        <p:nvSpPr>
          <p:cNvPr id="4" name="Номер слайда 3">
            <a:extLst>
              <a:ext uri="{FF2B5EF4-FFF2-40B4-BE49-F238E27FC236}">
                <a16:creationId xmlns:a16="http://schemas.microsoft.com/office/drawing/2014/main" id="{AFCAEB2D-2B07-445B-924A-3553B3CB78CD}"/>
              </a:ext>
            </a:extLst>
          </p:cNvPr>
          <p:cNvSpPr>
            <a:spLocks noGrp="1"/>
          </p:cNvSpPr>
          <p:nvPr>
            <p:ph type="sldNum" sz="quarter" idx="12"/>
          </p:nvPr>
        </p:nvSpPr>
        <p:spPr/>
        <p:txBody>
          <a:bodyPr/>
          <a:lstStyle/>
          <a:p>
            <a:fld id="{6313B6CD-7995-4B69-BCB6-69D78642F3C6}" type="slidenum">
              <a:rPr lang="en-GB" smtClean="0"/>
              <a:t>14</a:t>
            </a:fld>
            <a:endParaRPr lang="en-GB"/>
          </a:p>
        </p:txBody>
      </p:sp>
      <p:sp>
        <p:nvSpPr>
          <p:cNvPr id="5" name="TextBox 4">
            <a:extLst>
              <a:ext uri="{FF2B5EF4-FFF2-40B4-BE49-F238E27FC236}">
                <a16:creationId xmlns:a16="http://schemas.microsoft.com/office/drawing/2014/main" id="{E8BA223D-6A25-45D4-A0D3-541A1DAA7D84}"/>
              </a:ext>
            </a:extLst>
          </p:cNvPr>
          <p:cNvSpPr txBox="1"/>
          <p:nvPr/>
        </p:nvSpPr>
        <p:spPr>
          <a:xfrm>
            <a:off x="336790" y="4784586"/>
            <a:ext cx="3552825" cy="1754326"/>
          </a:xfrm>
          <a:prstGeom prst="rect">
            <a:avLst/>
          </a:prstGeom>
          <a:noFill/>
        </p:spPr>
        <p:txBody>
          <a:bodyPr wrap="square">
            <a:spAutoFit/>
          </a:bodyPr>
          <a:lstStyle/>
          <a:p>
            <a:r>
              <a:rPr lang="en-US" sz="1800" dirty="0"/>
              <a:t>Artur Sidorenko</a:t>
            </a:r>
          </a:p>
          <a:p>
            <a:endParaRPr lang="en-US" sz="1800" dirty="0"/>
          </a:p>
          <a:p>
            <a:r>
              <a:rPr lang="en-US" sz="1800" dirty="0"/>
              <a:t>Moscow State University, Faculty of Mechanics of Mathematics</a:t>
            </a:r>
          </a:p>
          <a:p>
            <a:endParaRPr lang="en-US" sz="1800" dirty="0"/>
          </a:p>
          <a:p>
            <a:r>
              <a:rPr lang="en-US" sz="1800" dirty="0"/>
              <a:t>a.sidorenko1998@yandex.ru</a:t>
            </a:r>
          </a:p>
        </p:txBody>
      </p:sp>
    </p:spTree>
    <p:extLst>
      <p:ext uri="{BB962C8B-B14F-4D97-AF65-F5344CB8AC3E}">
        <p14:creationId xmlns:p14="http://schemas.microsoft.com/office/powerpoint/2010/main" val="705805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78C896-B3D6-401A-9EB8-D4BA88D32E6A}"/>
              </a:ext>
            </a:extLst>
          </p:cNvPr>
          <p:cNvSpPr txBox="1">
            <a:spLocks/>
          </p:cNvSpPr>
          <p:nvPr/>
        </p:nvSpPr>
        <p:spPr>
          <a:xfrm>
            <a:off x="3981000" y="714593"/>
            <a:ext cx="5220000" cy="1325563"/>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hangingPunct="1"/>
            <a:r>
              <a:rPr lang="en-US" dirty="0"/>
              <a:t>Differential privacy</a:t>
            </a:r>
            <a:endParaRPr lang="ru-RU"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91C36379-CED7-4321-B630-40CE795CBA10}"/>
                  </a:ext>
                </a:extLst>
              </p:cNvPr>
              <p:cNvSpPr txBox="1">
                <a:spLocks/>
              </p:cNvSpPr>
              <p:nvPr/>
            </p:nvSpPr>
            <p:spPr>
              <a:xfrm>
                <a:off x="570451" y="1792069"/>
                <a:ext cx="10783349" cy="4351338"/>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dirty="0"/>
                  <a:t>Two datasets </a:t>
                </a:r>
                <a14:m>
                  <m:oMath xmlns:m="http://schemas.openxmlformats.org/officeDocument/2006/math">
                    <m:r>
                      <a:rPr lang="en-US" i="1" dirty="0" smtClean="0">
                        <a:latin typeface="Cambria Math" panose="02040503050406030204" pitchFamily="18" charset="0"/>
                      </a:rPr>
                      <m:t>𝐷</m:t>
                    </m:r>
                  </m:oMath>
                </a14:m>
                <a:r>
                  <a:rPr lang="en-US" dirty="0"/>
                  <a:t> and </a:t>
                </a:r>
                <a14:m>
                  <m:oMath xmlns:m="http://schemas.openxmlformats.org/officeDocument/2006/math">
                    <m:r>
                      <a:rPr lang="en-US" i="1" dirty="0" smtClean="0">
                        <a:latin typeface="Cambria Math" panose="02040503050406030204" pitchFamily="18" charset="0"/>
                      </a:rPr>
                      <m:t>𝐷</m:t>
                    </m:r>
                    <m:r>
                      <a:rPr lang="en-US" i="1" dirty="0" smtClean="0">
                        <a:latin typeface="Cambria Math" panose="02040503050406030204" pitchFamily="18" charset="0"/>
                      </a:rPr>
                      <m:t>’ </m:t>
                    </m:r>
                  </m:oMath>
                </a14:m>
                <a:r>
                  <a:rPr lang="en-US" dirty="0"/>
                  <a:t>are said to be </a:t>
                </a:r>
                <a:r>
                  <a:rPr lang="en-US" dirty="0" err="1"/>
                  <a:t>neighbouring</a:t>
                </a:r>
                <a:r>
                  <a:rPr lang="en-US" dirty="0"/>
                  <a:t> if there is such </a:t>
                </a:r>
                <a14:m>
                  <m:oMath xmlns:m="http://schemas.openxmlformats.org/officeDocument/2006/math">
                    <m:r>
                      <a:rPr lang="en-US" i="1" dirty="0" smtClean="0">
                        <a:latin typeface="Cambria Math" panose="02040503050406030204" pitchFamily="18" charset="0"/>
                      </a:rPr>
                      <m:t>𝑥</m:t>
                    </m:r>
                  </m:oMath>
                </a14:m>
                <a:r>
                  <a:rPr lang="en-US" dirty="0"/>
                  <a:t> in </a:t>
                </a:r>
                <a14:m>
                  <m:oMath xmlns:m="http://schemas.openxmlformats.org/officeDocument/2006/math">
                    <m:r>
                      <a:rPr lang="en-US" i="1" dirty="0" smtClean="0">
                        <a:latin typeface="Cambria Math" panose="02040503050406030204" pitchFamily="18" charset="0"/>
                      </a:rPr>
                      <m:t>𝐷</m:t>
                    </m:r>
                  </m:oMath>
                </a14:m>
                <a:r>
                  <a:rPr lang="en-US" dirty="0"/>
                  <a:t> that </a:t>
                </a:r>
                <a14:m>
                  <m:oMath xmlns:m="http://schemas.openxmlformats.org/officeDocument/2006/math">
                    <m:r>
                      <a:rPr lang="en-US" i="1" smtClean="0">
                        <a:latin typeface="Cambria Math" panose="02040503050406030204" pitchFamily="18" charset="0"/>
                      </a:rPr>
                      <m:t>𝐷</m:t>
                    </m:r>
                    <m:r>
                      <a:rPr lang="en-US" i="1" smtClean="0">
                        <a:latin typeface="Cambria Math" panose="02040503050406030204" pitchFamily="18" charset="0"/>
                      </a:rPr>
                      <m:t> \</m:t>
                    </m:r>
                    <m:r>
                      <m:rPr>
                        <m:lit/>
                      </m:rPr>
                      <a:rPr lang="en-US" i="1" smtClean="0">
                        <a:latin typeface="Cambria Math" panose="02040503050406030204" pitchFamily="18" charset="0"/>
                      </a:rPr>
                      <m:t> </m:t>
                    </m:r>
                    <m:d>
                      <m:dPr>
                        <m:begChr m:val="{"/>
                        <m:endChr m:val="}"/>
                        <m:ctrlPr>
                          <a:rPr lang="en-US" i="1" smtClean="0">
                            <a:latin typeface="Cambria Math" panose="02040503050406030204" pitchFamily="18" charset="0"/>
                          </a:rPr>
                        </m:ctrlPr>
                      </m:dPr>
                      <m:e>
                        <m:r>
                          <a:rPr lang="en-US" i="1" smtClean="0">
                            <a:latin typeface="Cambria Math" panose="02040503050406030204" pitchFamily="18" charset="0"/>
                          </a:rPr>
                          <m:t>𝑥</m:t>
                        </m:r>
                      </m:e>
                    </m:d>
                    <m:r>
                      <a:rPr lang="en-US" i="1" smtClean="0">
                        <a:latin typeface="Cambria Math" panose="02040503050406030204" pitchFamily="18" charset="0"/>
                      </a:rPr>
                      <m:t>=</m:t>
                    </m:r>
                    <m:r>
                      <a:rPr lang="en-US" i="1" smtClean="0">
                        <a:latin typeface="Cambria Math" panose="02040503050406030204" pitchFamily="18" charset="0"/>
                      </a:rPr>
                      <m:t>𝐷</m:t>
                    </m:r>
                    <m:r>
                      <a:rPr lang="en-US" i="1" smtClean="0">
                        <a:latin typeface="Cambria Math" panose="02040503050406030204" pitchFamily="18" charset="0"/>
                      </a:rPr>
                      <m:t>′</m:t>
                    </m:r>
                  </m:oMath>
                </a14:m>
                <a:r>
                  <a:rPr lang="en-US" dirty="0"/>
                  <a:t>.</a:t>
                </a:r>
              </a:p>
              <a:p>
                <a:pPr eaLnBrk="1" hangingPunct="1"/>
                <a:r>
                  <a:rPr lang="en-US" dirty="0"/>
                  <a:t>Let </a:t>
                </a:r>
                <a14:m>
                  <m:oMath xmlns:m="http://schemas.openxmlformats.org/officeDocument/2006/math">
                    <m:d>
                      <m:dPr>
                        <m:ctrlPr>
                          <a:rPr lang="en-US" i="1" smtClean="0">
                            <a:latin typeface="Cambria Math" panose="02040503050406030204" pitchFamily="18" charset="0"/>
                          </a:rPr>
                        </m:ctrlPr>
                      </m:dPr>
                      <m:e>
                        <m:r>
                          <a:rPr lang="en-US" i="1" smtClean="0">
                            <a:latin typeface="Cambria Math" panose="02040503050406030204" pitchFamily="18" charset="0"/>
                          </a:rPr>
                          <m:t> </m:t>
                        </m:r>
                        <m:r>
                          <m:rPr>
                            <m:sty m:val="p"/>
                          </m:rPr>
                          <a:rPr lang="el-GR" i="1" smtClean="0">
                            <a:latin typeface="Cambria Math" panose="02040503050406030204" pitchFamily="18" charset="0"/>
                            <a:ea typeface="Cambria Math" panose="02040503050406030204" pitchFamily="18" charset="0"/>
                          </a:rPr>
                          <m:t>Ω</m:t>
                        </m:r>
                        <m:r>
                          <a:rPr lang="en-US"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ℱ</m:t>
                        </m:r>
                        <m:r>
                          <a:rPr lang="en-US"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𝑃</m:t>
                        </m:r>
                      </m:e>
                    </m:d>
                  </m:oMath>
                </a14:m>
                <a:r>
                  <a:rPr lang="en-US" dirty="0"/>
                  <a:t> be a probability space, let </a:t>
                </a:r>
                <a14:m>
                  <m:oMath xmlns:m="http://schemas.openxmlformats.org/officeDocument/2006/math">
                    <m:d>
                      <m:dPr>
                        <m:ctrlPr>
                          <a:rPr lang="en-US" i="1" smtClean="0">
                            <a:latin typeface="Cambria Math" panose="02040503050406030204" pitchFamily="18" charset="0"/>
                          </a:rPr>
                        </m:ctrlPr>
                      </m:dPr>
                      <m:e>
                        <m:r>
                          <a:rPr lang="en-US" i="1" smtClean="0">
                            <a:latin typeface="Cambria Math" panose="02040503050406030204" pitchFamily="18" charset="0"/>
                          </a:rPr>
                          <m:t>𝑋</m:t>
                        </m:r>
                        <m:r>
                          <a:rPr lang="en-US" i="1" smtClean="0">
                            <a:latin typeface="Cambria Math" panose="02040503050406030204" pitchFamily="18" charset="0"/>
                          </a:rPr>
                          <m:t>, </m:t>
                        </m:r>
                        <m:r>
                          <a:rPr lang="en-US" i="1" smtClean="0">
                            <a:latin typeface="Cambria Math" panose="02040503050406030204" pitchFamily="18" charset="0"/>
                          </a:rPr>
                          <m:t>𝑆</m:t>
                        </m:r>
                      </m:e>
                    </m:d>
                  </m:oMath>
                </a14:m>
                <a:r>
                  <a:rPr lang="en-US" dirty="0"/>
                  <a:t> be a measurable space representing datasets, and let </a:t>
                </a:r>
                <a14:m>
                  <m:oMath xmlns:m="http://schemas.openxmlformats.org/officeDocument/2006/math">
                    <m:d>
                      <m:dPr>
                        <m:ctrlPr>
                          <a:rPr lang="en-US" i="1" smtClean="0">
                            <a:latin typeface="Cambria Math" panose="02040503050406030204" pitchFamily="18" charset="0"/>
                          </a:rPr>
                        </m:ctrlPr>
                      </m:dPr>
                      <m:e>
                        <m:r>
                          <a:rPr lang="en-US" i="1" smtClean="0">
                            <a:latin typeface="Cambria Math" panose="02040503050406030204" pitchFamily="18" charset="0"/>
                          </a:rPr>
                          <m:t>𝑌</m:t>
                        </m:r>
                        <m:r>
                          <a:rPr lang="en-US" i="1" smtClean="0">
                            <a:latin typeface="Cambria Math" panose="02040503050406030204" pitchFamily="18" charset="0"/>
                          </a:rPr>
                          <m:t>, </m:t>
                        </m:r>
                        <m:r>
                          <a:rPr lang="en-US" i="1" smtClean="0">
                            <a:latin typeface="Cambria Math" panose="02040503050406030204" pitchFamily="18" charset="0"/>
                          </a:rPr>
                          <m:t>𝑇</m:t>
                        </m:r>
                      </m:e>
                    </m:d>
                  </m:oMath>
                </a14:m>
                <a:r>
                  <a:rPr lang="en-US" dirty="0"/>
                  <a:t> be a measurable space of outcomes.</a:t>
                </a:r>
              </a:p>
              <a:p>
                <a:pPr eaLnBrk="1" hangingPunct="1"/>
                <a:r>
                  <a:rPr lang="en-US" dirty="0"/>
                  <a:t>Let M be a </a:t>
                </a:r>
                <a:r>
                  <a:rPr lang="en-US" i="1" dirty="0" err="1"/>
                  <a:t>randomised</a:t>
                </a:r>
                <a:r>
                  <a:rPr lang="en-US" i="1" dirty="0"/>
                  <a:t> algorithm</a:t>
                </a:r>
                <a:r>
                  <a:rPr lang="en-US" dirty="0"/>
                  <a:t>, i.e. a measurable mapping </a:t>
                </a:r>
                <a:endParaRPr lang="en-US" i="1" dirty="0">
                  <a:latin typeface="Cambria Math" panose="02040503050406030204" pitchFamily="18" charset="0"/>
                </a:endParaRPr>
              </a:p>
              <a:p>
                <a:pPr marL="0" indent="0" eaLnBrk="1" hangingPunct="1">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𝑀</m:t>
                      </m:r>
                      <m:r>
                        <a:rPr lang="en-US" sz="3600" i="1" smtClean="0">
                          <a:latin typeface="Cambria Math" panose="02040503050406030204" pitchFamily="18" charset="0"/>
                        </a:rPr>
                        <m:t>:</m:t>
                      </m:r>
                      <m:r>
                        <a:rPr lang="en-US" sz="3600" i="1" smtClean="0">
                          <a:latin typeface="Cambria Math" panose="02040503050406030204" pitchFamily="18" charset="0"/>
                        </a:rPr>
                        <m:t>𝑋</m:t>
                      </m:r>
                      <m:r>
                        <a:rPr lang="en-US" sz="3600" i="1" smtClean="0">
                          <a:latin typeface="Cambria Math" panose="02040503050406030204" pitchFamily="18" charset="0"/>
                        </a:rPr>
                        <m:t> × </m:t>
                      </m:r>
                      <m:r>
                        <m:rPr>
                          <m:sty m:val="p"/>
                        </m:rPr>
                        <a:rPr lang="el-GR" sz="3600" i="1">
                          <a:latin typeface="Cambria Math" panose="02040503050406030204" pitchFamily="18" charset="0"/>
                          <a:ea typeface="Cambria Math" panose="02040503050406030204" pitchFamily="18" charset="0"/>
                        </a:rPr>
                        <m:t>Ω</m:t>
                      </m:r>
                      <m:r>
                        <a:rPr lang="en-US" sz="3600" i="1" smtClean="0">
                          <a:latin typeface="Cambria Math" panose="02040503050406030204" pitchFamily="18" charset="0"/>
                          <a:ea typeface="Cambria Math" panose="02040503050406030204" pitchFamily="18" charset="0"/>
                        </a:rPr>
                        <m:t> →</m:t>
                      </m:r>
                      <m:r>
                        <a:rPr lang="en-US" sz="3600" i="1" smtClean="0">
                          <a:latin typeface="Cambria Math" panose="02040503050406030204" pitchFamily="18" charset="0"/>
                          <a:ea typeface="Cambria Math" panose="02040503050406030204" pitchFamily="18" charset="0"/>
                        </a:rPr>
                        <m:t>𝑌</m:t>
                      </m:r>
                    </m:oMath>
                  </m:oMathPara>
                </a14:m>
                <a:endParaRPr lang="en-US" sz="3600" dirty="0"/>
              </a:p>
              <a:p>
                <a:pPr marL="0" indent="0" eaLnBrk="1" hangingPunct="1">
                  <a:buFont typeface="Arial" panose="020B0604020202020204" pitchFamily="34" charset="0"/>
                  <a:buNone/>
                </a:pPr>
                <a:r>
                  <a:rPr lang="en-US" dirty="0"/>
                  <a:t>The algorithm is said to be </a:t>
                </a:r>
                <a14:m>
                  <m:oMath xmlns:m="http://schemas.openxmlformats.org/officeDocument/2006/math">
                    <m:d>
                      <m:dPr>
                        <m:ctrlPr>
                          <a:rPr lang="en-US" i="1" smtClean="0">
                            <a:latin typeface="Cambria Math" panose="02040503050406030204" pitchFamily="18" charset="0"/>
                            <a:ea typeface="Cambria Math" panose="02040503050406030204" pitchFamily="18" charset="0"/>
                          </a:rPr>
                        </m:ctrlPr>
                      </m:dPr>
                      <m:e>
                        <m:r>
                          <m:rPr>
                            <m:sty m:val="p"/>
                          </m:rPr>
                          <a:rPr lang="el-GR" i="1" smtClean="0">
                            <a:latin typeface="Cambria Math" panose="02040503050406030204" pitchFamily="18" charset="0"/>
                            <a:ea typeface="Cambria Math" panose="02040503050406030204" pitchFamily="18" charset="0"/>
                          </a:rPr>
                          <m:t>ε</m:t>
                        </m:r>
                        <m:r>
                          <a:rPr lang="en-US" i="1" smtClean="0">
                            <a:latin typeface="Cambria Math" panose="02040503050406030204" pitchFamily="18" charset="0"/>
                            <a:ea typeface="Cambria Math" panose="02040503050406030204" pitchFamily="18" charset="0"/>
                          </a:rPr>
                          <m:t>, </m:t>
                        </m:r>
                        <m:r>
                          <m:rPr>
                            <m:sty m:val="p"/>
                          </m:rPr>
                          <a:rPr lang="el-GR" i="1" smtClean="0">
                            <a:latin typeface="Cambria Math" panose="02040503050406030204" pitchFamily="18" charset="0"/>
                            <a:ea typeface="Cambria Math" panose="02040503050406030204" pitchFamily="18" charset="0"/>
                          </a:rPr>
                          <m:t>δ</m:t>
                        </m:r>
                      </m:e>
                    </m:d>
                  </m:oMath>
                </a14:m>
                <a:r>
                  <a:rPr lang="en-US" dirty="0"/>
                  <a:t>-private, if for all </a:t>
                </a:r>
                <a:r>
                  <a:rPr lang="en-US" dirty="0" err="1"/>
                  <a:t>neighbouring</a:t>
                </a:r>
                <a:r>
                  <a:rPr lang="en-US" dirty="0"/>
                  <a:t> datasets </a:t>
                </a:r>
                <a14:m>
                  <m:oMath xmlns:m="http://schemas.openxmlformats.org/officeDocument/2006/math">
                    <m:r>
                      <a:rPr lang="en-US" i="1" dirty="0" smtClean="0">
                        <a:latin typeface="Cambria Math" panose="02040503050406030204" pitchFamily="18" charset="0"/>
                      </a:rPr>
                      <m:t>𝐷</m:t>
                    </m:r>
                  </m:oMath>
                </a14:m>
                <a:r>
                  <a:rPr lang="en-US" dirty="0"/>
                  <a:t> and </a:t>
                </a:r>
                <a14:m>
                  <m:oMath xmlns:m="http://schemas.openxmlformats.org/officeDocument/2006/math">
                    <m:r>
                      <a:rPr lang="en-US" i="1" dirty="0" smtClean="0">
                        <a:latin typeface="Cambria Math" panose="02040503050406030204" pitchFamily="18" charset="0"/>
                      </a:rPr>
                      <m:t>𝐷</m:t>
                    </m:r>
                    <m:r>
                      <a:rPr lang="en-US" i="1" dirty="0" smtClean="0">
                        <a:latin typeface="Cambria Math" panose="02040503050406030204" pitchFamily="18" charset="0"/>
                      </a:rPr>
                      <m:t>’ </m:t>
                    </m:r>
                  </m:oMath>
                </a14:m>
                <a:r>
                  <a:rPr lang="en-US" dirty="0"/>
                  <a:t>and for all sets </a:t>
                </a:r>
                <a14:m>
                  <m:oMath xmlns:m="http://schemas.openxmlformats.org/officeDocument/2006/math">
                    <m:r>
                      <a:rPr lang="en-US" i="1" smtClean="0">
                        <a:latin typeface="Cambria Math" panose="02040503050406030204" pitchFamily="18" charset="0"/>
                      </a:rPr>
                      <m:t>𝑌</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𝑇</m:t>
                    </m:r>
                  </m:oMath>
                </a14:m>
                <a:r>
                  <a:rPr lang="en-US" dirty="0"/>
                  <a:t>: </a:t>
                </a:r>
                <a14:m>
                  <m:oMath xmlns:m="http://schemas.openxmlformats.org/officeDocument/2006/math">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𝑀</m:t>
                        </m:r>
                        <m:d>
                          <m:dPr>
                            <m:ctrlPr>
                              <a:rPr lang="en-US" i="1" smtClean="0">
                                <a:latin typeface="Cambria Math" panose="02040503050406030204" pitchFamily="18" charset="0"/>
                              </a:rPr>
                            </m:ctrlPr>
                          </m:dPr>
                          <m:e>
                            <m:r>
                              <a:rPr lang="en-US" i="1" smtClean="0">
                                <a:latin typeface="Cambria Math" panose="02040503050406030204" pitchFamily="18" charset="0"/>
                              </a:rPr>
                              <m:t>𝐷</m:t>
                            </m:r>
                          </m:e>
                        </m:d>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𝑌</m:t>
                        </m:r>
                      </m:e>
                    </m:d>
                    <m:r>
                      <a:rPr lang="en-US" i="1" smtClean="0">
                        <a:latin typeface="Cambria Math" panose="02040503050406030204" pitchFamily="18" charset="0"/>
                        <a:ea typeface="Cambria Math" panose="02040503050406030204" pitchFamily="18" charset="0"/>
                      </a:rPr>
                      <m:t>&lt;</m:t>
                    </m:r>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𝑒</m:t>
                        </m:r>
                      </m:e>
                      <m:sup>
                        <m:r>
                          <m:rPr>
                            <m:sty m:val="p"/>
                          </m:rPr>
                          <a:rPr lang="el-GR" i="1">
                            <a:latin typeface="Cambria Math" panose="02040503050406030204" pitchFamily="18" charset="0"/>
                            <a:ea typeface="Cambria Math" panose="02040503050406030204" pitchFamily="18" charset="0"/>
                          </a:rPr>
                          <m:t>ε</m:t>
                        </m:r>
                      </m:sup>
                    </m:sSup>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𝑀</m:t>
                        </m:r>
                        <m:d>
                          <m:dPr>
                            <m:ctrlPr>
                              <a:rPr lang="en-US" i="1">
                                <a:latin typeface="Cambria Math" panose="02040503050406030204" pitchFamily="18" charset="0"/>
                              </a:rPr>
                            </m:ctrlPr>
                          </m:dPr>
                          <m:e>
                            <m:r>
                              <a:rPr lang="en-US" i="1">
                                <a:latin typeface="Cambria Math" panose="02040503050406030204" pitchFamily="18" charset="0"/>
                              </a:rPr>
                              <m:t>𝐷</m:t>
                            </m:r>
                            <m:r>
                              <a:rPr lang="en-US" i="1" smtClean="0">
                                <a:latin typeface="Cambria Math" panose="02040503050406030204" pitchFamily="18" charset="0"/>
                              </a:rPr>
                              <m:t>′</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𝑌</m:t>
                        </m:r>
                      </m:e>
                    </m:d>
                    <m:r>
                      <a:rPr lang="en-US"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δ</m:t>
                    </m:r>
                  </m:oMath>
                </a14:m>
                <a:endParaRPr lang="ru-RU" dirty="0"/>
              </a:p>
            </p:txBody>
          </p:sp>
        </mc:Choice>
        <mc:Fallback xmlns="">
          <p:sp>
            <p:nvSpPr>
              <p:cNvPr id="3" name="Объект 2">
                <a:extLst>
                  <a:ext uri="{FF2B5EF4-FFF2-40B4-BE49-F238E27FC236}">
                    <a16:creationId xmlns:a16="http://schemas.microsoft.com/office/drawing/2014/main" id="{91C36379-CED7-4321-B630-40CE795CBA10}"/>
                  </a:ext>
                </a:extLst>
              </p:cNvPr>
              <p:cNvSpPr txBox="1">
                <a:spLocks noRot="1" noChangeAspect="1" noMove="1" noResize="1" noEditPoints="1" noAdjustHandles="1" noChangeArrowheads="1" noChangeShapeType="1" noTextEdit="1"/>
              </p:cNvSpPr>
              <p:nvPr/>
            </p:nvSpPr>
            <p:spPr>
              <a:xfrm>
                <a:off x="570451" y="1792069"/>
                <a:ext cx="10783349" cy="4351338"/>
              </a:xfrm>
              <a:prstGeom prst="rect">
                <a:avLst/>
              </a:prstGeom>
              <a:blipFill>
                <a:blip r:embed="rId5"/>
                <a:stretch>
                  <a:fillRect l="-1187" t="-2381"/>
                </a:stretch>
              </a:blipFill>
            </p:spPr>
            <p:txBody>
              <a:bodyPr/>
              <a:lstStyle/>
              <a:p>
                <a:r>
                  <a:rPr lang="ru-RU">
                    <a:noFill/>
                  </a:rPr>
                  <a:t> </a:t>
                </a:r>
              </a:p>
            </p:txBody>
          </p:sp>
        </mc:Fallback>
      </mc:AlternateContent>
      <p:sp>
        <p:nvSpPr>
          <p:cNvPr id="4" name="Номер слайда 3">
            <a:extLst>
              <a:ext uri="{FF2B5EF4-FFF2-40B4-BE49-F238E27FC236}">
                <a16:creationId xmlns:a16="http://schemas.microsoft.com/office/drawing/2014/main" id="{2C26F1C4-AA0C-415E-8BDD-7B56BC5076B5}"/>
              </a:ext>
            </a:extLst>
          </p:cNvPr>
          <p:cNvSpPr>
            <a:spLocks noGrp="1"/>
          </p:cNvSpPr>
          <p:nvPr>
            <p:ph type="sldNum" sz="quarter" idx="12"/>
          </p:nvPr>
        </p:nvSpPr>
        <p:spPr/>
        <p:txBody>
          <a:bodyPr/>
          <a:lstStyle/>
          <a:p>
            <a:pPr>
              <a:defRPr/>
            </a:pPr>
            <a:fld id="{42BCEA6B-13EB-4D46-AF86-27F6709D4791}" type="slidenum">
              <a:rPr lang="ru-RU" smtClean="0"/>
              <a:pPr>
                <a:defRPr/>
              </a:pPr>
              <a:t>15</a:t>
            </a:fld>
            <a:endParaRPr lang="ru-RU"/>
          </a:p>
        </p:txBody>
      </p:sp>
    </p:spTree>
    <p:extLst>
      <p:ext uri="{BB962C8B-B14F-4D97-AF65-F5344CB8AC3E}">
        <p14:creationId xmlns:p14="http://schemas.microsoft.com/office/powerpoint/2010/main" val="2347618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BDFADB44-F04D-4F1F-8585-9F608DBB0E52}"/>
              </a:ext>
            </a:extLst>
          </p:cNvPr>
          <p:cNvPicPr>
            <a:picLocks noChangeAspect="1"/>
          </p:cNvPicPr>
          <p:nvPr/>
        </p:nvPicPr>
        <p:blipFill>
          <a:blip r:embed="rId2"/>
          <a:stretch>
            <a:fillRect/>
          </a:stretch>
        </p:blipFill>
        <p:spPr>
          <a:xfrm>
            <a:off x="337096" y="2189526"/>
            <a:ext cx="7949694" cy="4155522"/>
          </a:xfrm>
          <a:prstGeom prst="rect">
            <a:avLst/>
          </a:prstGeom>
        </p:spPr>
      </p:pic>
      <p:sp>
        <p:nvSpPr>
          <p:cNvPr id="4" name="TextBox 3">
            <a:extLst>
              <a:ext uri="{FF2B5EF4-FFF2-40B4-BE49-F238E27FC236}">
                <a16:creationId xmlns:a16="http://schemas.microsoft.com/office/drawing/2014/main" id="{53D5AF75-F085-4180-921F-73B45EC0FC98}"/>
              </a:ext>
            </a:extLst>
          </p:cNvPr>
          <p:cNvSpPr txBox="1"/>
          <p:nvPr/>
        </p:nvSpPr>
        <p:spPr>
          <a:xfrm>
            <a:off x="6202139" y="1633505"/>
            <a:ext cx="5634607" cy="1384995"/>
          </a:xfrm>
          <a:prstGeom prst="rect">
            <a:avLst/>
          </a:prstGeom>
          <a:noFill/>
        </p:spPr>
        <p:txBody>
          <a:bodyPr wrap="square" rtlCol="0">
            <a:spAutoFit/>
          </a:bodyPr>
          <a:lstStyle/>
          <a:p>
            <a:r>
              <a:rPr lang="en-US" sz="2800" dirty="0"/>
              <a:t>Slight changes of the dataset do not cause significant difference in the distribution of the output</a:t>
            </a:r>
            <a:endParaRPr lang="ru-RU" sz="2800" dirty="0"/>
          </a:p>
        </p:txBody>
      </p:sp>
      <p:sp>
        <p:nvSpPr>
          <p:cNvPr id="8" name="TextBox 7">
            <a:extLst>
              <a:ext uri="{FF2B5EF4-FFF2-40B4-BE49-F238E27FC236}">
                <a16:creationId xmlns:a16="http://schemas.microsoft.com/office/drawing/2014/main" id="{A0D69BB4-467E-475D-B7D9-979204B75D4E}"/>
              </a:ext>
            </a:extLst>
          </p:cNvPr>
          <p:cNvSpPr txBox="1"/>
          <p:nvPr/>
        </p:nvSpPr>
        <p:spPr>
          <a:xfrm>
            <a:off x="545285" y="2327660"/>
            <a:ext cx="2401298" cy="461665"/>
          </a:xfrm>
          <a:prstGeom prst="rect">
            <a:avLst/>
          </a:prstGeom>
          <a:noFill/>
        </p:spPr>
        <p:txBody>
          <a:bodyPr wrap="none" rtlCol="0">
            <a:spAutoFit/>
          </a:bodyPr>
          <a:lstStyle/>
          <a:p>
            <a:r>
              <a:rPr lang="en-US" sz="2400" dirty="0"/>
              <a:t>M: dataset -&gt; PDF</a:t>
            </a:r>
            <a:endParaRPr lang="ru-RU" sz="2400" dirty="0"/>
          </a:p>
        </p:txBody>
      </p:sp>
      <p:cxnSp>
        <p:nvCxnSpPr>
          <p:cNvPr id="10" name="Прямая со стрелкой 9">
            <a:extLst>
              <a:ext uri="{FF2B5EF4-FFF2-40B4-BE49-F238E27FC236}">
                <a16:creationId xmlns:a16="http://schemas.microsoft.com/office/drawing/2014/main" id="{03EC2E27-5A74-4311-AD77-F05042FC7D8B}"/>
              </a:ext>
            </a:extLst>
          </p:cNvPr>
          <p:cNvCxnSpPr>
            <a:cxnSpLocks/>
            <a:stCxn id="4" idx="2"/>
          </p:cNvCxnSpPr>
          <p:nvPr/>
        </p:nvCxnSpPr>
        <p:spPr>
          <a:xfrm flipH="1">
            <a:off x="5092119" y="3018500"/>
            <a:ext cx="3927324" cy="8426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a:extLst>
              <a:ext uri="{FF2B5EF4-FFF2-40B4-BE49-F238E27FC236}">
                <a16:creationId xmlns:a16="http://schemas.microsoft.com/office/drawing/2014/main" id="{D4DD665D-2956-4D3C-8680-2875579E1603}"/>
              </a:ext>
            </a:extLst>
          </p:cNvPr>
          <p:cNvCxnSpPr>
            <a:cxnSpLocks/>
          </p:cNvCxnSpPr>
          <p:nvPr/>
        </p:nvCxnSpPr>
        <p:spPr>
          <a:xfrm flipV="1">
            <a:off x="5008227" y="3598877"/>
            <a:ext cx="0" cy="38589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Заголовок 1">
            <a:extLst>
              <a:ext uri="{FF2B5EF4-FFF2-40B4-BE49-F238E27FC236}">
                <a16:creationId xmlns:a16="http://schemas.microsoft.com/office/drawing/2014/main" id="{0DB81204-6C5E-4314-B23C-97F0A76FF323}"/>
              </a:ext>
            </a:extLst>
          </p:cNvPr>
          <p:cNvSpPr txBox="1">
            <a:spLocks/>
          </p:cNvSpPr>
          <p:nvPr/>
        </p:nvSpPr>
        <p:spPr>
          <a:xfrm>
            <a:off x="3981000" y="714593"/>
            <a:ext cx="5220000" cy="1325563"/>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hangingPunct="1"/>
            <a:r>
              <a:rPr lang="en-US" dirty="0"/>
              <a:t>Differential privacy</a:t>
            </a:r>
            <a:endParaRPr lang="ru-RU" dirty="0"/>
          </a:p>
        </p:txBody>
      </p:sp>
      <p:sp>
        <p:nvSpPr>
          <p:cNvPr id="14" name="Номер слайда 13">
            <a:extLst>
              <a:ext uri="{FF2B5EF4-FFF2-40B4-BE49-F238E27FC236}">
                <a16:creationId xmlns:a16="http://schemas.microsoft.com/office/drawing/2014/main" id="{A01A4FED-65BA-4C81-8289-9376D4E9F196}"/>
              </a:ext>
            </a:extLst>
          </p:cNvPr>
          <p:cNvSpPr>
            <a:spLocks noGrp="1"/>
          </p:cNvSpPr>
          <p:nvPr>
            <p:ph type="sldNum" sz="quarter" idx="12"/>
          </p:nvPr>
        </p:nvSpPr>
        <p:spPr/>
        <p:txBody>
          <a:bodyPr/>
          <a:lstStyle/>
          <a:p>
            <a:pPr>
              <a:defRPr/>
            </a:pPr>
            <a:fld id="{42BCEA6B-13EB-4D46-AF86-27F6709D4791}" type="slidenum">
              <a:rPr lang="ru-RU" smtClean="0"/>
              <a:pPr>
                <a:defRPr/>
              </a:pPr>
              <a:t>16</a:t>
            </a:fld>
            <a:endParaRPr lang="ru-RU"/>
          </a:p>
        </p:txBody>
      </p:sp>
    </p:spTree>
    <p:extLst>
      <p:ext uri="{BB962C8B-B14F-4D97-AF65-F5344CB8AC3E}">
        <p14:creationId xmlns:p14="http://schemas.microsoft.com/office/powerpoint/2010/main" val="796531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768166-D015-42B3-BED8-48A0684AF736}"/>
              </a:ext>
            </a:extLst>
          </p:cNvPr>
          <p:cNvSpPr>
            <a:spLocks noGrp="1"/>
          </p:cNvSpPr>
          <p:nvPr>
            <p:ph type="title"/>
          </p:nvPr>
        </p:nvSpPr>
        <p:spPr/>
        <p:txBody>
          <a:bodyPr/>
          <a:lstStyle/>
          <a:p>
            <a:r>
              <a:rPr lang="en-US" dirty="0"/>
              <a:t>Private datasets cannot be outsourced, but one can generate synthetic data via a GAN </a:t>
            </a:r>
            <a:endParaRPr lang="en-GB" dirty="0"/>
          </a:p>
        </p:txBody>
      </p:sp>
      <p:sp>
        <p:nvSpPr>
          <p:cNvPr id="4" name="Номер слайда 3">
            <a:extLst>
              <a:ext uri="{FF2B5EF4-FFF2-40B4-BE49-F238E27FC236}">
                <a16:creationId xmlns:a16="http://schemas.microsoft.com/office/drawing/2014/main" id="{2922241B-1592-4B65-BCDB-2E12BC35EAA8}"/>
              </a:ext>
            </a:extLst>
          </p:cNvPr>
          <p:cNvSpPr>
            <a:spLocks noGrp="1"/>
          </p:cNvSpPr>
          <p:nvPr>
            <p:ph type="sldNum" sz="quarter" idx="12"/>
          </p:nvPr>
        </p:nvSpPr>
        <p:spPr/>
        <p:txBody>
          <a:bodyPr/>
          <a:lstStyle/>
          <a:p>
            <a:fld id="{6313B6CD-7995-4B69-BCB6-69D78642F3C6}" type="slidenum">
              <a:rPr lang="en-GB" smtClean="0"/>
              <a:t>2</a:t>
            </a:fld>
            <a:endParaRPr lang="en-GB"/>
          </a:p>
        </p:txBody>
      </p:sp>
      <p:graphicFrame>
        <p:nvGraphicFramePr>
          <p:cNvPr id="7" name="Схема 6">
            <a:extLst>
              <a:ext uri="{FF2B5EF4-FFF2-40B4-BE49-F238E27FC236}">
                <a16:creationId xmlns:a16="http://schemas.microsoft.com/office/drawing/2014/main" id="{65B6AC67-A120-4272-8061-B1E1130FD259}"/>
              </a:ext>
            </a:extLst>
          </p:cNvPr>
          <p:cNvGraphicFramePr/>
          <p:nvPr>
            <p:extLst>
              <p:ext uri="{D42A27DB-BD31-4B8C-83A1-F6EECF244321}">
                <p14:modId xmlns:p14="http://schemas.microsoft.com/office/powerpoint/2010/main" val="468471695"/>
              </p:ext>
            </p:extLst>
          </p:nvPr>
        </p:nvGraphicFramePr>
        <p:xfrm>
          <a:off x="2508531" y="1945055"/>
          <a:ext cx="6635469" cy="42319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1128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86EC98-E55F-4D1E-8289-F3094E7B62F2}"/>
              </a:ext>
            </a:extLst>
          </p:cNvPr>
          <p:cNvSpPr>
            <a:spLocks noGrp="1"/>
          </p:cNvSpPr>
          <p:nvPr>
            <p:ph type="title"/>
          </p:nvPr>
        </p:nvSpPr>
        <p:spPr/>
        <p:txBody>
          <a:bodyPr/>
          <a:lstStyle/>
          <a:p>
            <a:r>
              <a:rPr lang="en-US" dirty="0"/>
              <a:t>An adversary can subvert the GAN to get information about the private dataset</a:t>
            </a:r>
            <a:endParaRPr lang="en-GB" dirty="0"/>
          </a:p>
        </p:txBody>
      </p:sp>
      <p:sp>
        <p:nvSpPr>
          <p:cNvPr id="4" name="Номер слайда 3">
            <a:extLst>
              <a:ext uri="{FF2B5EF4-FFF2-40B4-BE49-F238E27FC236}">
                <a16:creationId xmlns:a16="http://schemas.microsoft.com/office/drawing/2014/main" id="{A8FCE3AB-F61C-485E-8D3A-ED88171F1BE1}"/>
              </a:ext>
            </a:extLst>
          </p:cNvPr>
          <p:cNvSpPr>
            <a:spLocks noGrp="1"/>
          </p:cNvSpPr>
          <p:nvPr>
            <p:ph type="sldNum" sz="quarter" idx="12"/>
          </p:nvPr>
        </p:nvSpPr>
        <p:spPr/>
        <p:txBody>
          <a:bodyPr/>
          <a:lstStyle/>
          <a:p>
            <a:fld id="{6313B6CD-7995-4B69-BCB6-69D78642F3C6}" type="slidenum">
              <a:rPr lang="en-GB" smtClean="0"/>
              <a:t>3</a:t>
            </a:fld>
            <a:endParaRPr lang="en-GB"/>
          </a:p>
        </p:txBody>
      </p:sp>
      <p:grpSp>
        <p:nvGrpSpPr>
          <p:cNvPr id="8" name="Группа 7">
            <a:extLst>
              <a:ext uri="{FF2B5EF4-FFF2-40B4-BE49-F238E27FC236}">
                <a16:creationId xmlns:a16="http://schemas.microsoft.com/office/drawing/2014/main" id="{1F760A91-6668-420B-90E1-0CDEA83629D2}"/>
              </a:ext>
            </a:extLst>
          </p:cNvPr>
          <p:cNvGrpSpPr/>
          <p:nvPr/>
        </p:nvGrpSpPr>
        <p:grpSpPr>
          <a:xfrm>
            <a:off x="2411427" y="1945055"/>
            <a:ext cx="6862046" cy="4231908"/>
            <a:chOff x="6642127" y="2209214"/>
            <a:chExt cx="5016472" cy="3584160"/>
          </a:xfrm>
        </p:grpSpPr>
        <p:graphicFrame>
          <p:nvGraphicFramePr>
            <p:cNvPr id="5" name="Схема 4">
              <a:extLst>
                <a:ext uri="{FF2B5EF4-FFF2-40B4-BE49-F238E27FC236}">
                  <a16:creationId xmlns:a16="http://schemas.microsoft.com/office/drawing/2014/main" id="{257EF282-26E6-4B83-8B65-72C58CC1D476}"/>
                </a:ext>
              </a:extLst>
            </p:cNvPr>
            <p:cNvGraphicFramePr/>
            <p:nvPr>
              <p:extLst>
                <p:ext uri="{D42A27DB-BD31-4B8C-83A1-F6EECF244321}">
                  <p14:modId xmlns:p14="http://schemas.microsoft.com/office/powerpoint/2010/main" val="3850128524"/>
                </p:ext>
              </p:extLst>
            </p:nvPr>
          </p:nvGraphicFramePr>
          <p:xfrm>
            <a:off x="6642127" y="2209214"/>
            <a:ext cx="5016472" cy="3584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2CBEFCDE-2537-41B4-B640-7FDBADD89186}"/>
                </a:ext>
              </a:extLst>
            </p:cNvPr>
            <p:cNvSpPr txBox="1"/>
            <p:nvPr/>
          </p:nvSpPr>
          <p:spPr>
            <a:xfrm>
              <a:off x="8977737" y="3636984"/>
              <a:ext cx="526971" cy="923330"/>
            </a:xfrm>
            <a:prstGeom prst="rect">
              <a:avLst/>
            </a:prstGeom>
            <a:noFill/>
          </p:spPr>
          <p:txBody>
            <a:bodyPr wrap="square" rtlCol="0">
              <a:spAutoFit/>
            </a:bodyPr>
            <a:lstStyle/>
            <a:p>
              <a:r>
                <a:rPr lang="en-US" sz="5400" b="1" dirty="0"/>
                <a:t>?</a:t>
              </a:r>
              <a:endParaRPr lang="en-GB" sz="5400" b="1" dirty="0"/>
            </a:p>
          </p:txBody>
        </p:sp>
      </p:grpSp>
    </p:spTree>
    <p:extLst>
      <p:ext uri="{BB962C8B-B14F-4D97-AF65-F5344CB8AC3E}">
        <p14:creationId xmlns:p14="http://schemas.microsoft.com/office/powerpoint/2010/main" val="890045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874303-1A6A-434E-AD9C-4BF6E57ACA7C}"/>
              </a:ext>
            </a:extLst>
          </p:cNvPr>
          <p:cNvSpPr>
            <a:spLocks noGrp="1"/>
          </p:cNvSpPr>
          <p:nvPr>
            <p:ph type="title"/>
          </p:nvPr>
        </p:nvSpPr>
        <p:spPr/>
        <p:txBody>
          <a:bodyPr/>
          <a:lstStyle/>
          <a:p>
            <a:r>
              <a:rPr lang="en-US" dirty="0"/>
              <a:t>GANs are highly effective, but they should not disclose private information  </a:t>
            </a:r>
            <a:endParaRPr lang="en-GB" dirty="0"/>
          </a:p>
        </p:txBody>
      </p:sp>
      <p:sp>
        <p:nvSpPr>
          <p:cNvPr id="3" name="Объект 2">
            <a:extLst>
              <a:ext uri="{FF2B5EF4-FFF2-40B4-BE49-F238E27FC236}">
                <a16:creationId xmlns:a16="http://schemas.microsoft.com/office/drawing/2014/main" id="{BC30F73B-BEA1-4066-AF26-D11EE9088407}"/>
              </a:ext>
            </a:extLst>
          </p:cNvPr>
          <p:cNvSpPr>
            <a:spLocks noGrp="1"/>
          </p:cNvSpPr>
          <p:nvPr>
            <p:ph idx="1"/>
          </p:nvPr>
        </p:nvSpPr>
        <p:spPr/>
        <p:txBody>
          <a:bodyPr>
            <a:normAutofit/>
          </a:bodyPr>
          <a:lstStyle/>
          <a:p>
            <a:pPr marL="0" indent="0" eaLnBrk="1" hangingPunct="1">
              <a:buNone/>
            </a:pPr>
            <a:r>
              <a:rPr lang="en-GB" sz="2800" dirty="0">
                <a:latin typeface="Calibri" pitchFamily="34" charset="0"/>
              </a:rPr>
              <a:t>Generative Adversarial Network (GAN) has proven to be a highly efficient technology. It shows remarkable results in a wide range of applications. </a:t>
            </a:r>
          </a:p>
          <a:p>
            <a:pPr marL="0" indent="0" eaLnBrk="1" hangingPunct="1">
              <a:buNone/>
            </a:pPr>
            <a:r>
              <a:rPr lang="en-GB" sz="2800" dirty="0">
                <a:latin typeface="Calibri" pitchFamily="34" charset="0"/>
              </a:rPr>
              <a:t>However, sufficient and representative datasets are prerequisite for successful training of a GAN. These datasets are often crowdsourced and outsourced and may contain private information. These models must not expose private information because disclosure of such data is treated as a breach of law. </a:t>
            </a:r>
          </a:p>
          <a:p>
            <a:pPr marL="0" indent="0" eaLnBrk="1" hangingPunct="1">
              <a:buNone/>
            </a:pPr>
            <a:endParaRPr lang="en-GB" sz="2800" dirty="0">
              <a:latin typeface="Calibri" pitchFamily="34" charset="0"/>
            </a:endParaRPr>
          </a:p>
          <a:p>
            <a:pPr marL="0" indent="0">
              <a:buNone/>
            </a:pPr>
            <a:endParaRPr lang="en-GB" dirty="0"/>
          </a:p>
        </p:txBody>
      </p:sp>
      <p:sp>
        <p:nvSpPr>
          <p:cNvPr id="5" name="Номер слайда 4">
            <a:extLst>
              <a:ext uri="{FF2B5EF4-FFF2-40B4-BE49-F238E27FC236}">
                <a16:creationId xmlns:a16="http://schemas.microsoft.com/office/drawing/2014/main" id="{A6EA36B9-27A2-4A88-BC55-59F5E855C313}"/>
              </a:ext>
            </a:extLst>
          </p:cNvPr>
          <p:cNvSpPr>
            <a:spLocks noGrp="1"/>
          </p:cNvSpPr>
          <p:nvPr>
            <p:ph type="sldNum" sz="quarter" idx="12"/>
          </p:nvPr>
        </p:nvSpPr>
        <p:spPr/>
        <p:txBody>
          <a:bodyPr/>
          <a:lstStyle/>
          <a:p>
            <a:fld id="{6313B6CD-7995-4B69-BCB6-69D78642F3C6}" type="slidenum">
              <a:rPr lang="en-GB" smtClean="0"/>
              <a:t>4</a:t>
            </a:fld>
            <a:endParaRPr lang="en-GB"/>
          </a:p>
        </p:txBody>
      </p:sp>
    </p:spTree>
    <p:extLst>
      <p:ext uri="{BB962C8B-B14F-4D97-AF65-F5344CB8AC3E}">
        <p14:creationId xmlns:p14="http://schemas.microsoft.com/office/powerpoint/2010/main" val="3275721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FCA5B0-9F71-487F-9A10-A0C24533CEBB}"/>
              </a:ext>
            </a:extLst>
          </p:cNvPr>
          <p:cNvSpPr>
            <a:spLocks noGrp="1"/>
          </p:cNvSpPr>
          <p:nvPr>
            <p:ph type="title"/>
          </p:nvPr>
        </p:nvSpPr>
        <p:spPr/>
        <p:txBody>
          <a:bodyPr/>
          <a:lstStyle/>
          <a:p>
            <a:r>
              <a:rPr lang="en-US" dirty="0"/>
              <a:t>Cheap but good solutions can be helpful</a:t>
            </a:r>
            <a:endParaRPr lang="en-GB" dirty="0"/>
          </a:p>
        </p:txBody>
      </p:sp>
      <p:sp>
        <p:nvSpPr>
          <p:cNvPr id="3" name="Объект 2">
            <a:extLst>
              <a:ext uri="{FF2B5EF4-FFF2-40B4-BE49-F238E27FC236}">
                <a16:creationId xmlns:a16="http://schemas.microsoft.com/office/drawing/2014/main" id="{A4E33F22-2A19-4135-B8E5-8526FD81347D}"/>
              </a:ext>
            </a:extLst>
          </p:cNvPr>
          <p:cNvSpPr>
            <a:spLocks noGrp="1"/>
          </p:cNvSpPr>
          <p:nvPr>
            <p:ph idx="1"/>
          </p:nvPr>
        </p:nvSpPr>
        <p:spPr/>
        <p:txBody>
          <a:bodyPr/>
          <a:lstStyle/>
          <a:p>
            <a:pPr marL="0" indent="0">
              <a:buNone/>
            </a:pPr>
            <a:r>
              <a:rPr lang="en-GB" sz="2800" dirty="0">
                <a:latin typeface="Calibri" pitchFamily="34" charset="0"/>
              </a:rPr>
              <a:t>In this research study, we investigate attacks against generative models proposed in [1]: given a record, the adversary determines if it was present in the training dataset. These attacks are aimed at detecting any disclosure of personal data. </a:t>
            </a:r>
          </a:p>
          <a:p>
            <a:pPr marL="0" indent="0">
              <a:buNone/>
            </a:pPr>
            <a:endParaRPr lang="en-GB" dirty="0">
              <a:latin typeface="Calibri" pitchFamily="34" charset="0"/>
            </a:endParaRPr>
          </a:p>
          <a:p>
            <a:pPr marL="0" indent="0">
              <a:buNone/>
            </a:pPr>
            <a:r>
              <a:rPr lang="en-GB" sz="2800" dirty="0">
                <a:latin typeface="Calibri" pitchFamily="34" charset="0"/>
              </a:rPr>
              <a:t>We have discovered that even a simplistic GAN can be potent to secure private information if one follows recommendations given in [1]. </a:t>
            </a:r>
            <a:endParaRPr lang="en-US" sz="2800" dirty="0">
              <a:latin typeface="Calibri" pitchFamily="34" charset="0"/>
            </a:endParaRPr>
          </a:p>
          <a:p>
            <a:endParaRPr lang="en-GB" dirty="0"/>
          </a:p>
        </p:txBody>
      </p:sp>
      <p:sp>
        <p:nvSpPr>
          <p:cNvPr id="6" name="Номер слайда 5">
            <a:extLst>
              <a:ext uri="{FF2B5EF4-FFF2-40B4-BE49-F238E27FC236}">
                <a16:creationId xmlns:a16="http://schemas.microsoft.com/office/drawing/2014/main" id="{6F12A5D9-EF93-48E0-B718-DD7683F8CFDB}"/>
              </a:ext>
            </a:extLst>
          </p:cNvPr>
          <p:cNvSpPr>
            <a:spLocks noGrp="1"/>
          </p:cNvSpPr>
          <p:nvPr>
            <p:ph type="sldNum" sz="quarter" idx="12"/>
          </p:nvPr>
        </p:nvSpPr>
        <p:spPr/>
        <p:txBody>
          <a:bodyPr/>
          <a:lstStyle/>
          <a:p>
            <a:fld id="{6313B6CD-7995-4B69-BCB6-69D78642F3C6}" type="slidenum">
              <a:rPr lang="en-GB" smtClean="0"/>
              <a:t>5</a:t>
            </a:fld>
            <a:endParaRPr lang="en-GB"/>
          </a:p>
        </p:txBody>
      </p:sp>
      <p:sp>
        <p:nvSpPr>
          <p:cNvPr id="5" name="TextBox 4">
            <a:extLst>
              <a:ext uri="{FF2B5EF4-FFF2-40B4-BE49-F238E27FC236}">
                <a16:creationId xmlns:a16="http://schemas.microsoft.com/office/drawing/2014/main" id="{128E489A-FDD0-4BC1-9702-0AB3BB28AF95}"/>
              </a:ext>
            </a:extLst>
          </p:cNvPr>
          <p:cNvSpPr txBox="1"/>
          <p:nvPr/>
        </p:nvSpPr>
        <p:spPr>
          <a:xfrm>
            <a:off x="228599" y="6457890"/>
            <a:ext cx="10106025" cy="400110"/>
          </a:xfrm>
          <a:prstGeom prst="rect">
            <a:avLst/>
          </a:prstGeom>
          <a:noFill/>
        </p:spPr>
        <p:txBody>
          <a:bodyPr wrap="square">
            <a:spAutoFit/>
          </a:bodyPr>
          <a:lstStyle/>
          <a:p>
            <a:pPr marL="228600" indent="-228600">
              <a:buAutoNum type="arabicPeriod"/>
            </a:pPr>
            <a:r>
              <a:rPr lang="en-GB" sz="1000" dirty="0"/>
              <a:t>J</a:t>
            </a:r>
            <a:r>
              <a:rPr lang="en-US" sz="1000" dirty="0"/>
              <a:t>.</a:t>
            </a:r>
            <a:r>
              <a:rPr lang="en-GB" sz="1000" dirty="0"/>
              <a:t> Hayes , L. </a:t>
            </a:r>
            <a:r>
              <a:rPr lang="en-GB" sz="1000" dirty="0" err="1"/>
              <a:t>Melis</a:t>
            </a:r>
            <a:r>
              <a:rPr lang="en-GB" sz="1000" dirty="0"/>
              <a:t> , G. </a:t>
            </a:r>
            <a:r>
              <a:rPr lang="en-GB" sz="1000" dirty="0" err="1"/>
              <a:t>Danezis</a:t>
            </a:r>
            <a:r>
              <a:rPr lang="en-GB" sz="1000" dirty="0"/>
              <a:t>, E. De </a:t>
            </a:r>
            <a:r>
              <a:rPr lang="en-GB" sz="1000" dirty="0" err="1"/>
              <a:t>Cristofaro</a:t>
            </a:r>
            <a:r>
              <a:rPr lang="en-GB" sz="1000" dirty="0"/>
              <a:t>. </a:t>
            </a:r>
            <a:r>
              <a:rPr lang="en-GB" sz="1000" i="1" dirty="0"/>
              <a:t>LOGAN: Membership Inference Attacks Against Generative Models.</a:t>
            </a:r>
            <a:r>
              <a:rPr lang="en-GB" sz="1000" dirty="0"/>
              <a:t> Proceedings on Privacy Enhancing Technologies, 2019(1), pp.133-152</a:t>
            </a:r>
          </a:p>
          <a:p>
            <a:r>
              <a:rPr lang="en-GB" sz="1000" dirty="0"/>
              <a:t>5.    </a:t>
            </a:r>
            <a:r>
              <a:rPr lang="en-US" sz="1000" dirty="0"/>
              <a:t>Pretrained DCGAN for MNIST: </a:t>
            </a:r>
            <a:r>
              <a:rPr lang="en-US" sz="1000" dirty="0">
                <a:hlinkClick r:id="rId2"/>
              </a:rPr>
              <a:t>https://github.com/csinva/gan-vae-pretrained-pytorch/tree/master/mnist_dcgan</a:t>
            </a:r>
            <a:endParaRPr lang="en-GB" sz="1000" dirty="0"/>
          </a:p>
        </p:txBody>
      </p:sp>
    </p:spTree>
    <p:extLst>
      <p:ext uri="{BB962C8B-B14F-4D97-AF65-F5344CB8AC3E}">
        <p14:creationId xmlns:p14="http://schemas.microsoft.com/office/powerpoint/2010/main" val="2098334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9AE42F-1FE6-492B-AA63-65ABF343FBA0}"/>
              </a:ext>
            </a:extLst>
          </p:cNvPr>
          <p:cNvSpPr>
            <a:spLocks noGrp="1"/>
          </p:cNvSpPr>
          <p:nvPr>
            <p:ph type="title"/>
          </p:nvPr>
        </p:nvSpPr>
        <p:spPr/>
        <p:txBody>
          <a:bodyPr/>
          <a:lstStyle/>
          <a:p>
            <a:r>
              <a:rPr lang="en-US" dirty="0"/>
              <a:t>Research structure: training two networks and imitating different types of attacks </a:t>
            </a:r>
            <a:endParaRPr lang="en-GB" dirty="0"/>
          </a:p>
        </p:txBody>
      </p:sp>
      <p:sp>
        <p:nvSpPr>
          <p:cNvPr id="3" name="Объект 2">
            <a:extLst>
              <a:ext uri="{FF2B5EF4-FFF2-40B4-BE49-F238E27FC236}">
                <a16:creationId xmlns:a16="http://schemas.microsoft.com/office/drawing/2014/main" id="{4ED1252A-02B3-4F45-9371-422A2908C737}"/>
              </a:ext>
            </a:extLst>
          </p:cNvPr>
          <p:cNvSpPr>
            <a:spLocks noGrp="1"/>
          </p:cNvSpPr>
          <p:nvPr>
            <p:ph idx="1"/>
          </p:nvPr>
        </p:nvSpPr>
        <p:spPr/>
        <p:txBody>
          <a:bodyPr/>
          <a:lstStyle/>
          <a:p>
            <a:pPr marL="457200" indent="-457200" eaLnBrk="1" hangingPunct="1">
              <a:buFont typeface="Wingdings" panose="05000000000000000000" pitchFamily="2" charset="2"/>
              <a:buChar char="Ø"/>
            </a:pPr>
            <a:r>
              <a:rPr lang="en-US" sz="2800" b="1" dirty="0">
                <a:latin typeface="Calibri" pitchFamily="34" charset="0"/>
              </a:rPr>
              <a:t>Training</a:t>
            </a:r>
            <a:r>
              <a:rPr lang="en-US" sz="2800" dirty="0">
                <a:latin typeface="Calibri" pitchFamily="34" charset="0"/>
              </a:rPr>
              <a:t> two neural networks: DCGAN [5] and Vanilla GAN (a simple sequence of convolutional layers). </a:t>
            </a:r>
            <a:endParaRPr lang="ru-RU" sz="2800" dirty="0">
              <a:latin typeface="Calibri" pitchFamily="34" charset="0"/>
            </a:endParaRPr>
          </a:p>
          <a:p>
            <a:pPr marL="457200" indent="-457200" eaLnBrk="1" hangingPunct="1">
              <a:buFont typeface="Wingdings" panose="05000000000000000000" pitchFamily="2" charset="2"/>
              <a:buChar char="Ø"/>
            </a:pPr>
            <a:r>
              <a:rPr lang="en-US" sz="2800" b="1" dirty="0">
                <a:latin typeface="Calibri" pitchFamily="34" charset="0"/>
              </a:rPr>
              <a:t>Imitating</a:t>
            </a:r>
            <a:r>
              <a:rPr lang="en-US" sz="2800" dirty="0">
                <a:latin typeface="Calibri" pitchFamily="34" charset="0"/>
              </a:rPr>
              <a:t> typical attacks: white-box, black-box with and without leakage. </a:t>
            </a:r>
          </a:p>
          <a:p>
            <a:pPr marL="914400" lvl="1" indent="-457200">
              <a:buFont typeface="Wingdings" panose="05000000000000000000" pitchFamily="2" charset="2"/>
              <a:buChar char="Ø"/>
            </a:pPr>
            <a:r>
              <a:rPr lang="en-US" b="1" dirty="0">
                <a:latin typeface="Calibri" pitchFamily="34" charset="0"/>
              </a:rPr>
              <a:t>White-box attack</a:t>
            </a:r>
            <a:r>
              <a:rPr lang="en-US" dirty="0">
                <a:latin typeface="Calibri" pitchFamily="34" charset="0"/>
              </a:rPr>
              <a:t>: given discriminator reveal if a given image is a part of the training set.</a:t>
            </a:r>
          </a:p>
          <a:p>
            <a:pPr marL="914400" lvl="1" indent="-457200">
              <a:buFont typeface="Wingdings" panose="05000000000000000000" pitchFamily="2" charset="2"/>
              <a:buChar char="Ø"/>
            </a:pPr>
            <a:r>
              <a:rPr lang="en-US" b="1" dirty="0">
                <a:latin typeface="Calibri" pitchFamily="34" charset="0"/>
              </a:rPr>
              <a:t>Black-box attack with leakage</a:t>
            </a:r>
            <a:r>
              <a:rPr lang="en-US" dirty="0">
                <a:latin typeface="Calibri" pitchFamily="34" charset="0"/>
              </a:rPr>
              <a:t>: training a home-made classifier using leakage and artificially generated images.</a:t>
            </a:r>
          </a:p>
          <a:p>
            <a:pPr marL="914400" lvl="1" indent="-457200">
              <a:buFont typeface="Wingdings" panose="05000000000000000000" pitchFamily="2" charset="2"/>
              <a:buChar char="Ø"/>
            </a:pPr>
            <a:r>
              <a:rPr lang="en-US" b="1" dirty="0">
                <a:latin typeface="Calibri" pitchFamily="34" charset="0"/>
              </a:rPr>
              <a:t>Black-box attack without leakage</a:t>
            </a:r>
            <a:r>
              <a:rPr lang="en-US" dirty="0">
                <a:latin typeface="Calibri" pitchFamily="34" charset="0"/>
              </a:rPr>
              <a:t>: training a home-made GAN. </a:t>
            </a:r>
          </a:p>
          <a:p>
            <a:pPr marL="0" indent="0">
              <a:buNone/>
            </a:pPr>
            <a:endParaRPr lang="en-GB" dirty="0"/>
          </a:p>
        </p:txBody>
      </p:sp>
      <p:sp>
        <p:nvSpPr>
          <p:cNvPr id="6" name="Номер слайда 5">
            <a:extLst>
              <a:ext uri="{FF2B5EF4-FFF2-40B4-BE49-F238E27FC236}">
                <a16:creationId xmlns:a16="http://schemas.microsoft.com/office/drawing/2014/main" id="{B94388ED-32B5-4883-B2EE-D6199362B5EB}"/>
              </a:ext>
            </a:extLst>
          </p:cNvPr>
          <p:cNvSpPr>
            <a:spLocks noGrp="1"/>
          </p:cNvSpPr>
          <p:nvPr>
            <p:ph type="sldNum" sz="quarter" idx="12"/>
          </p:nvPr>
        </p:nvSpPr>
        <p:spPr/>
        <p:txBody>
          <a:bodyPr/>
          <a:lstStyle/>
          <a:p>
            <a:fld id="{6313B6CD-7995-4B69-BCB6-69D78642F3C6}" type="slidenum">
              <a:rPr lang="en-GB" smtClean="0"/>
              <a:t>6</a:t>
            </a:fld>
            <a:endParaRPr lang="en-GB"/>
          </a:p>
        </p:txBody>
      </p:sp>
      <p:sp>
        <p:nvSpPr>
          <p:cNvPr id="5" name="TextBox 4">
            <a:extLst>
              <a:ext uri="{FF2B5EF4-FFF2-40B4-BE49-F238E27FC236}">
                <a16:creationId xmlns:a16="http://schemas.microsoft.com/office/drawing/2014/main" id="{BAB5DEB4-06C3-4D03-A518-C58BBB9E859C}"/>
              </a:ext>
            </a:extLst>
          </p:cNvPr>
          <p:cNvSpPr txBox="1"/>
          <p:nvPr/>
        </p:nvSpPr>
        <p:spPr>
          <a:xfrm>
            <a:off x="228599" y="6457890"/>
            <a:ext cx="10106025" cy="400110"/>
          </a:xfrm>
          <a:prstGeom prst="rect">
            <a:avLst/>
          </a:prstGeom>
          <a:noFill/>
        </p:spPr>
        <p:txBody>
          <a:bodyPr wrap="square">
            <a:spAutoFit/>
          </a:bodyPr>
          <a:lstStyle/>
          <a:p>
            <a:pPr marL="228600" indent="-228600">
              <a:buAutoNum type="arabicPeriod"/>
            </a:pPr>
            <a:r>
              <a:rPr lang="en-GB" sz="1000" dirty="0"/>
              <a:t>J</a:t>
            </a:r>
            <a:r>
              <a:rPr lang="en-US" sz="1000" dirty="0"/>
              <a:t>.</a:t>
            </a:r>
            <a:r>
              <a:rPr lang="en-GB" sz="1000" dirty="0"/>
              <a:t> Hayes , L. </a:t>
            </a:r>
            <a:r>
              <a:rPr lang="en-GB" sz="1000" dirty="0" err="1"/>
              <a:t>Melis</a:t>
            </a:r>
            <a:r>
              <a:rPr lang="en-GB" sz="1000" dirty="0"/>
              <a:t> , G. </a:t>
            </a:r>
            <a:r>
              <a:rPr lang="en-GB" sz="1000" dirty="0" err="1"/>
              <a:t>Danezis</a:t>
            </a:r>
            <a:r>
              <a:rPr lang="en-GB" sz="1000" dirty="0"/>
              <a:t>, E. De </a:t>
            </a:r>
            <a:r>
              <a:rPr lang="en-GB" sz="1000" dirty="0" err="1"/>
              <a:t>Cristofaro</a:t>
            </a:r>
            <a:r>
              <a:rPr lang="en-GB" sz="1000" dirty="0"/>
              <a:t>. </a:t>
            </a:r>
            <a:r>
              <a:rPr lang="en-GB" sz="1000" i="1" dirty="0"/>
              <a:t>LOGAN: Membership Inference Attacks Against Generative Models.</a:t>
            </a:r>
            <a:r>
              <a:rPr lang="en-GB" sz="1000" dirty="0"/>
              <a:t> Proceedings on Privacy Enhancing Technologies, 2019(1), pp.133-152</a:t>
            </a:r>
          </a:p>
          <a:p>
            <a:r>
              <a:rPr lang="en-GB" sz="1000" dirty="0"/>
              <a:t>5.    </a:t>
            </a:r>
            <a:r>
              <a:rPr lang="en-US" sz="1000" dirty="0"/>
              <a:t>Pretrained DCGAN for MNIST: </a:t>
            </a:r>
            <a:r>
              <a:rPr lang="en-US" sz="1000" dirty="0">
                <a:hlinkClick r:id="rId2"/>
              </a:rPr>
              <a:t>https://github.com/csinva/gan-vae-pretrained-pytorch/tree/master/mnist_dcgan</a:t>
            </a:r>
            <a:endParaRPr lang="en-GB" sz="1000" dirty="0"/>
          </a:p>
        </p:txBody>
      </p:sp>
    </p:spTree>
    <p:extLst>
      <p:ext uri="{BB962C8B-B14F-4D97-AF65-F5344CB8AC3E}">
        <p14:creationId xmlns:p14="http://schemas.microsoft.com/office/powerpoint/2010/main" val="3464372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2939A6-903F-420C-AC05-F7AEBF2D0864}"/>
              </a:ext>
            </a:extLst>
          </p:cNvPr>
          <p:cNvSpPr>
            <a:spLocks noGrp="1"/>
          </p:cNvSpPr>
          <p:nvPr>
            <p:ph type="title"/>
          </p:nvPr>
        </p:nvSpPr>
        <p:spPr/>
        <p:txBody>
          <a:bodyPr/>
          <a:lstStyle/>
          <a:p>
            <a:r>
              <a:rPr lang="en-US" dirty="0"/>
              <a:t>We trained a simplistic GAN and employed a pre-trained DCGAN [5]</a:t>
            </a:r>
            <a:endParaRPr lang="en-GB" dirty="0"/>
          </a:p>
        </p:txBody>
      </p:sp>
      <p:sp>
        <p:nvSpPr>
          <p:cNvPr id="9" name="Номер слайда 8">
            <a:extLst>
              <a:ext uri="{FF2B5EF4-FFF2-40B4-BE49-F238E27FC236}">
                <a16:creationId xmlns:a16="http://schemas.microsoft.com/office/drawing/2014/main" id="{AF64817C-EC70-4963-859F-7706043B5446}"/>
              </a:ext>
            </a:extLst>
          </p:cNvPr>
          <p:cNvSpPr>
            <a:spLocks noGrp="1"/>
          </p:cNvSpPr>
          <p:nvPr>
            <p:ph type="sldNum" sz="quarter" idx="12"/>
          </p:nvPr>
        </p:nvSpPr>
        <p:spPr/>
        <p:txBody>
          <a:bodyPr/>
          <a:lstStyle/>
          <a:p>
            <a:fld id="{6313B6CD-7995-4B69-BCB6-69D78642F3C6}" type="slidenum">
              <a:rPr lang="en-GB" smtClean="0"/>
              <a:t>7</a:t>
            </a:fld>
            <a:endParaRPr lang="en-GB"/>
          </a:p>
        </p:txBody>
      </p:sp>
      <p:grpSp>
        <p:nvGrpSpPr>
          <p:cNvPr id="4" name="Группа 3">
            <a:extLst>
              <a:ext uri="{FF2B5EF4-FFF2-40B4-BE49-F238E27FC236}">
                <a16:creationId xmlns:a16="http://schemas.microsoft.com/office/drawing/2014/main" id="{FE5BF62B-FB04-4890-A541-D0B3AE203CB0}"/>
              </a:ext>
            </a:extLst>
          </p:cNvPr>
          <p:cNvGrpSpPr/>
          <p:nvPr/>
        </p:nvGrpSpPr>
        <p:grpSpPr>
          <a:xfrm>
            <a:off x="838200" y="1966918"/>
            <a:ext cx="5519015" cy="2924163"/>
            <a:chOff x="14935200" y="8015713"/>
            <a:chExt cx="10387800" cy="4771060"/>
          </a:xfrm>
        </p:grpSpPr>
        <p:pic>
          <p:nvPicPr>
            <p:cNvPr id="5" name="Объект 5">
              <a:extLst>
                <a:ext uri="{FF2B5EF4-FFF2-40B4-BE49-F238E27FC236}">
                  <a16:creationId xmlns:a16="http://schemas.microsoft.com/office/drawing/2014/main" id="{A287BFA9-CB0B-48CA-B62B-78A37F2E280A}"/>
                </a:ext>
              </a:extLst>
            </p:cNvPr>
            <p:cNvPicPr>
              <a:picLocks noChangeAspect="1"/>
            </p:cNvPicPr>
            <p:nvPr/>
          </p:nvPicPr>
          <p:blipFill>
            <a:blip r:embed="rId2"/>
            <a:stretch>
              <a:fillRect/>
            </a:stretch>
          </p:blipFill>
          <p:spPr>
            <a:xfrm>
              <a:off x="14935200" y="8073617"/>
              <a:ext cx="4527505" cy="4351338"/>
            </a:xfrm>
            <a:prstGeom prst="rect">
              <a:avLst/>
            </a:prstGeom>
          </p:spPr>
        </p:pic>
        <p:pic>
          <p:nvPicPr>
            <p:cNvPr id="6" name="Рисунок 5">
              <a:extLst>
                <a:ext uri="{FF2B5EF4-FFF2-40B4-BE49-F238E27FC236}">
                  <a16:creationId xmlns:a16="http://schemas.microsoft.com/office/drawing/2014/main" id="{C9EC76EB-BDD7-421B-8627-9E53262749C6}"/>
                </a:ext>
              </a:extLst>
            </p:cNvPr>
            <p:cNvPicPr>
              <a:picLocks noChangeAspect="1"/>
            </p:cNvPicPr>
            <p:nvPr/>
          </p:nvPicPr>
          <p:blipFill>
            <a:blip r:embed="rId3"/>
            <a:stretch>
              <a:fillRect/>
            </a:stretch>
          </p:blipFill>
          <p:spPr>
            <a:xfrm>
              <a:off x="20835580" y="8015713"/>
              <a:ext cx="4487420" cy="4409242"/>
            </a:xfrm>
            <a:prstGeom prst="rect">
              <a:avLst/>
            </a:prstGeom>
          </p:spPr>
        </p:pic>
        <p:sp>
          <p:nvSpPr>
            <p:cNvPr id="7" name="TextBox 6">
              <a:extLst>
                <a:ext uri="{FF2B5EF4-FFF2-40B4-BE49-F238E27FC236}">
                  <a16:creationId xmlns:a16="http://schemas.microsoft.com/office/drawing/2014/main" id="{CD2C1595-657C-41CE-864A-2E7429AE13F7}"/>
                </a:ext>
              </a:extLst>
            </p:cNvPr>
            <p:cNvSpPr txBox="1"/>
            <p:nvPr/>
          </p:nvSpPr>
          <p:spPr>
            <a:xfrm>
              <a:off x="16330200" y="12424955"/>
              <a:ext cx="2221040" cy="361818"/>
            </a:xfrm>
            <a:prstGeom prst="rect">
              <a:avLst/>
            </a:prstGeom>
            <a:noFill/>
          </p:spPr>
          <p:txBody>
            <a:bodyPr wrap="square" rtlCol="0">
              <a:spAutoFit/>
            </a:bodyPr>
            <a:lstStyle/>
            <a:p>
              <a:r>
                <a:rPr lang="en-US" sz="1400" dirty="0"/>
                <a:t>Vanilla GAN</a:t>
              </a:r>
              <a:endParaRPr lang="ru-RU" sz="1400" dirty="0"/>
            </a:p>
          </p:txBody>
        </p:sp>
        <p:sp>
          <p:nvSpPr>
            <p:cNvPr id="8" name="TextBox 7">
              <a:extLst>
                <a:ext uri="{FF2B5EF4-FFF2-40B4-BE49-F238E27FC236}">
                  <a16:creationId xmlns:a16="http://schemas.microsoft.com/office/drawing/2014/main" id="{EA7EE44A-A25D-42FE-A2AB-1829C2523121}"/>
                </a:ext>
              </a:extLst>
            </p:cNvPr>
            <p:cNvSpPr txBox="1"/>
            <p:nvPr/>
          </p:nvSpPr>
          <p:spPr>
            <a:xfrm>
              <a:off x="22504633" y="12424954"/>
              <a:ext cx="2221040" cy="361818"/>
            </a:xfrm>
            <a:prstGeom prst="rect">
              <a:avLst/>
            </a:prstGeom>
            <a:noFill/>
          </p:spPr>
          <p:txBody>
            <a:bodyPr wrap="square" rtlCol="0">
              <a:spAutoFit/>
            </a:bodyPr>
            <a:lstStyle/>
            <a:p>
              <a:r>
                <a:rPr lang="en-US" sz="1400" dirty="0"/>
                <a:t>DCGAN</a:t>
              </a:r>
              <a:endParaRPr lang="ru-RU" sz="2800" dirty="0"/>
            </a:p>
          </p:txBody>
        </p:sp>
      </p:grpSp>
      <p:sp>
        <p:nvSpPr>
          <p:cNvPr id="10" name="Полилиния: фигура 9">
            <a:extLst>
              <a:ext uri="{FF2B5EF4-FFF2-40B4-BE49-F238E27FC236}">
                <a16:creationId xmlns:a16="http://schemas.microsoft.com/office/drawing/2014/main" id="{6756C8AD-5092-44D3-87BC-253EA38E3971}"/>
              </a:ext>
            </a:extLst>
          </p:cNvPr>
          <p:cNvSpPr/>
          <p:nvPr/>
        </p:nvSpPr>
        <p:spPr>
          <a:xfrm>
            <a:off x="9333087" y="2707257"/>
            <a:ext cx="2575085" cy="484264"/>
          </a:xfrm>
          <a:custGeom>
            <a:avLst/>
            <a:gdLst>
              <a:gd name="connsiteX0" fmla="*/ 0 w 5181600"/>
              <a:gd name="connsiteY0" fmla="*/ 211604 h 1269598"/>
              <a:gd name="connsiteX1" fmla="*/ 211604 w 5181600"/>
              <a:gd name="connsiteY1" fmla="*/ 0 h 1269598"/>
              <a:gd name="connsiteX2" fmla="*/ 4969996 w 5181600"/>
              <a:gd name="connsiteY2" fmla="*/ 0 h 1269598"/>
              <a:gd name="connsiteX3" fmla="*/ 5181600 w 5181600"/>
              <a:gd name="connsiteY3" fmla="*/ 211604 h 1269598"/>
              <a:gd name="connsiteX4" fmla="*/ 5181600 w 5181600"/>
              <a:gd name="connsiteY4" fmla="*/ 1057994 h 1269598"/>
              <a:gd name="connsiteX5" fmla="*/ 4969996 w 5181600"/>
              <a:gd name="connsiteY5" fmla="*/ 1269598 h 1269598"/>
              <a:gd name="connsiteX6" fmla="*/ 211604 w 5181600"/>
              <a:gd name="connsiteY6" fmla="*/ 1269598 h 1269598"/>
              <a:gd name="connsiteX7" fmla="*/ 0 w 5181600"/>
              <a:gd name="connsiteY7" fmla="*/ 1057994 h 1269598"/>
              <a:gd name="connsiteX8" fmla="*/ 0 w 5181600"/>
              <a:gd name="connsiteY8" fmla="*/ 211604 h 1269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1269598">
                <a:moveTo>
                  <a:pt x="0" y="211604"/>
                </a:moveTo>
                <a:cubicBezTo>
                  <a:pt x="0" y="94738"/>
                  <a:pt x="94738" y="0"/>
                  <a:pt x="211604" y="0"/>
                </a:cubicBezTo>
                <a:lnTo>
                  <a:pt x="4969996" y="0"/>
                </a:lnTo>
                <a:cubicBezTo>
                  <a:pt x="5086862" y="0"/>
                  <a:pt x="5181600" y="94738"/>
                  <a:pt x="5181600" y="211604"/>
                </a:cubicBezTo>
                <a:lnTo>
                  <a:pt x="5181600" y="1057994"/>
                </a:lnTo>
                <a:cubicBezTo>
                  <a:pt x="5181600" y="1174860"/>
                  <a:pt x="5086862" y="1269598"/>
                  <a:pt x="4969996" y="1269598"/>
                </a:cubicBezTo>
                <a:lnTo>
                  <a:pt x="211604" y="1269598"/>
                </a:lnTo>
                <a:cubicBezTo>
                  <a:pt x="94738" y="1269598"/>
                  <a:pt x="0" y="1174860"/>
                  <a:pt x="0" y="1057994"/>
                </a:cubicBezTo>
                <a:lnTo>
                  <a:pt x="0" y="211604"/>
                </a:lnTo>
                <a:close/>
              </a:path>
            </a:pathLst>
          </a:custGeom>
          <a:solidFill>
            <a:srgbClr val="F0A22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9617" tIns="229617" rIns="229617" bIns="229617" numCol="1" spcCol="1270" anchor="ctr" anchorCtr="0">
            <a:noAutofit/>
          </a:bodyPr>
          <a:lstStyle/>
          <a:p>
            <a:pPr marL="0" lvl="0" indent="0" algn="l" defTabSz="1955800">
              <a:lnSpc>
                <a:spcPct val="90000"/>
              </a:lnSpc>
              <a:spcBef>
                <a:spcPct val="0"/>
              </a:spcBef>
              <a:spcAft>
                <a:spcPct val="35000"/>
              </a:spcAft>
              <a:buNone/>
            </a:pPr>
            <a:r>
              <a:rPr lang="en-US" sz="2400" kern="1200" dirty="0"/>
              <a:t>Discriminator</a:t>
            </a:r>
            <a:endParaRPr lang="ru-RU" sz="3200" kern="1200" dirty="0"/>
          </a:p>
        </p:txBody>
      </p:sp>
      <p:sp>
        <p:nvSpPr>
          <p:cNvPr id="12" name="Полилиния: фигура 11">
            <a:extLst>
              <a:ext uri="{FF2B5EF4-FFF2-40B4-BE49-F238E27FC236}">
                <a16:creationId xmlns:a16="http://schemas.microsoft.com/office/drawing/2014/main" id="{82C80039-F5FA-45D2-A00F-98A197577635}"/>
              </a:ext>
            </a:extLst>
          </p:cNvPr>
          <p:cNvSpPr/>
          <p:nvPr/>
        </p:nvSpPr>
        <p:spPr>
          <a:xfrm>
            <a:off x="9340690" y="3222918"/>
            <a:ext cx="2575085" cy="799329"/>
          </a:xfrm>
          <a:custGeom>
            <a:avLst/>
            <a:gdLst>
              <a:gd name="connsiteX0" fmla="*/ 0 w 5181600"/>
              <a:gd name="connsiteY0" fmla="*/ 0 h 1501546"/>
              <a:gd name="connsiteX1" fmla="*/ 5181600 w 5181600"/>
              <a:gd name="connsiteY1" fmla="*/ 0 h 1501546"/>
              <a:gd name="connsiteX2" fmla="*/ 5181600 w 5181600"/>
              <a:gd name="connsiteY2" fmla="*/ 1501546 h 1501546"/>
              <a:gd name="connsiteX3" fmla="*/ 0 w 5181600"/>
              <a:gd name="connsiteY3" fmla="*/ 1501546 h 1501546"/>
              <a:gd name="connsiteX4" fmla="*/ 0 w 5181600"/>
              <a:gd name="connsiteY4" fmla="*/ 0 h 1501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1600" h="1501546">
                <a:moveTo>
                  <a:pt x="0" y="0"/>
                </a:moveTo>
                <a:lnTo>
                  <a:pt x="5181600" y="0"/>
                </a:lnTo>
                <a:lnTo>
                  <a:pt x="5181600" y="1501546"/>
                </a:lnTo>
                <a:lnTo>
                  <a:pt x="0" y="150154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451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1400" kern="1200" dirty="0"/>
              <a:t>Conv2d (ELU, </a:t>
            </a:r>
            <a:r>
              <a:rPr lang="en-US" sz="1400" kern="1200" dirty="0" err="1"/>
              <a:t>kernel_size</a:t>
            </a:r>
            <a:r>
              <a:rPr lang="en-US" sz="1400" kern="1200" dirty="0"/>
              <a:t>=3)</a:t>
            </a:r>
            <a:endParaRPr lang="ru-RU" sz="1400" kern="1200" dirty="0"/>
          </a:p>
          <a:p>
            <a:pPr marL="228600" lvl="1" indent="-228600" algn="l" defTabSz="889000">
              <a:lnSpc>
                <a:spcPct val="90000"/>
              </a:lnSpc>
              <a:spcBef>
                <a:spcPct val="0"/>
              </a:spcBef>
              <a:spcAft>
                <a:spcPct val="20000"/>
              </a:spcAft>
              <a:buChar char="•"/>
            </a:pPr>
            <a:r>
              <a:rPr lang="en-US" sz="1400" kern="1200" dirty="0"/>
              <a:t> Dropout</a:t>
            </a:r>
            <a:endParaRPr lang="ru-RU" sz="1400" kern="1200" dirty="0"/>
          </a:p>
          <a:p>
            <a:pPr marL="228600" lvl="1" indent="-228600" algn="l" defTabSz="889000">
              <a:lnSpc>
                <a:spcPct val="90000"/>
              </a:lnSpc>
              <a:spcBef>
                <a:spcPct val="0"/>
              </a:spcBef>
              <a:spcAft>
                <a:spcPct val="20000"/>
              </a:spcAft>
              <a:buChar char="•"/>
            </a:pPr>
            <a:r>
              <a:rPr lang="en-US" sz="1400" kern="1200" dirty="0"/>
              <a:t>MaxPool2d(2)</a:t>
            </a:r>
            <a:endParaRPr lang="ru-RU" sz="1400" kern="1200" dirty="0"/>
          </a:p>
          <a:p>
            <a:pPr marL="228600" lvl="1" indent="-228600" algn="l" defTabSz="889000">
              <a:lnSpc>
                <a:spcPct val="90000"/>
              </a:lnSpc>
              <a:spcBef>
                <a:spcPct val="0"/>
              </a:spcBef>
              <a:spcAft>
                <a:spcPct val="20000"/>
              </a:spcAft>
              <a:buChar char="•"/>
            </a:pPr>
            <a:r>
              <a:rPr lang="en-US" sz="1400" kern="1200" dirty="0"/>
              <a:t>Conv2d(</a:t>
            </a:r>
            <a:r>
              <a:rPr lang="en-US" sz="1400" kern="1200" dirty="0" err="1"/>
              <a:t>ELU,kernel_size</a:t>
            </a:r>
            <a:r>
              <a:rPr lang="en-US" sz="1400" kern="1200" dirty="0"/>
              <a:t>=3) </a:t>
            </a:r>
            <a:r>
              <a:rPr lang="ru-RU" sz="1400" kern="1200" dirty="0"/>
              <a:t>и </a:t>
            </a:r>
            <a:r>
              <a:rPr lang="en-US" sz="1400" kern="1200" dirty="0"/>
              <a:t>Dropout</a:t>
            </a:r>
            <a:endParaRPr lang="ru-RU" sz="1400" kern="1200" dirty="0"/>
          </a:p>
          <a:p>
            <a:pPr marL="228600" lvl="1" indent="-228600" algn="l" defTabSz="889000">
              <a:lnSpc>
                <a:spcPct val="90000"/>
              </a:lnSpc>
              <a:spcBef>
                <a:spcPct val="0"/>
              </a:spcBef>
              <a:spcAft>
                <a:spcPct val="20000"/>
              </a:spcAft>
              <a:buChar char="•"/>
            </a:pPr>
            <a:r>
              <a:rPr lang="en-US" sz="1400" kern="1200" dirty="0"/>
              <a:t>Conv2d(</a:t>
            </a:r>
            <a:r>
              <a:rPr lang="en-US" sz="1400" kern="1200" dirty="0" err="1"/>
              <a:t>ELU,kernel_size</a:t>
            </a:r>
            <a:r>
              <a:rPr lang="en-US" sz="1400" kern="1200" dirty="0"/>
              <a:t>=3) </a:t>
            </a:r>
            <a:r>
              <a:rPr lang="ru-RU" sz="1400" kern="1200" dirty="0"/>
              <a:t>и </a:t>
            </a:r>
            <a:r>
              <a:rPr lang="en-US" sz="1400" kern="1200" dirty="0"/>
              <a:t>Dropout</a:t>
            </a:r>
            <a:endParaRPr lang="ru-RU" sz="1400" kern="1200" dirty="0"/>
          </a:p>
          <a:p>
            <a:pPr marL="228600" lvl="1" indent="-228600" algn="l" defTabSz="889000">
              <a:lnSpc>
                <a:spcPct val="90000"/>
              </a:lnSpc>
              <a:spcBef>
                <a:spcPct val="0"/>
              </a:spcBef>
              <a:spcAft>
                <a:spcPct val="20000"/>
              </a:spcAft>
              <a:buChar char="•"/>
            </a:pPr>
            <a:r>
              <a:rPr lang="en-US" sz="1400" kern="1200" dirty="0"/>
              <a:t>Conv2d(</a:t>
            </a:r>
            <a:r>
              <a:rPr lang="en-US" sz="1400" kern="1200" dirty="0" err="1"/>
              <a:t>ELU,kernel_size</a:t>
            </a:r>
            <a:r>
              <a:rPr lang="en-US" sz="1400" kern="1200" dirty="0"/>
              <a:t>=3) </a:t>
            </a:r>
            <a:r>
              <a:rPr lang="ru-RU" sz="1400" kern="1200" dirty="0"/>
              <a:t>и </a:t>
            </a:r>
            <a:r>
              <a:rPr lang="en-US" sz="1400" kern="1200" dirty="0"/>
              <a:t>Dropout</a:t>
            </a:r>
            <a:endParaRPr lang="ru-RU" sz="1400" kern="1200" dirty="0"/>
          </a:p>
          <a:p>
            <a:pPr marL="228600" lvl="1" indent="-228600" algn="l" defTabSz="889000">
              <a:lnSpc>
                <a:spcPct val="90000"/>
              </a:lnSpc>
              <a:spcBef>
                <a:spcPct val="0"/>
              </a:spcBef>
              <a:spcAft>
                <a:spcPct val="20000"/>
              </a:spcAft>
              <a:buChar char="•"/>
            </a:pPr>
            <a:r>
              <a:rPr lang="en-US" sz="1400" kern="1200" dirty="0"/>
              <a:t>Linear() with sigmoid</a:t>
            </a:r>
            <a:endParaRPr lang="ru-RU" sz="2000" kern="1200" dirty="0"/>
          </a:p>
        </p:txBody>
      </p:sp>
      <p:sp>
        <p:nvSpPr>
          <p:cNvPr id="14" name="Полилиния: фигура 13">
            <a:extLst>
              <a:ext uri="{FF2B5EF4-FFF2-40B4-BE49-F238E27FC236}">
                <a16:creationId xmlns:a16="http://schemas.microsoft.com/office/drawing/2014/main" id="{F1F7671C-C7C0-480C-970C-78B505EEFC84}"/>
              </a:ext>
            </a:extLst>
          </p:cNvPr>
          <p:cNvSpPr/>
          <p:nvPr/>
        </p:nvSpPr>
        <p:spPr>
          <a:xfrm>
            <a:off x="6677025" y="2707257"/>
            <a:ext cx="2575085" cy="484264"/>
          </a:xfrm>
          <a:custGeom>
            <a:avLst/>
            <a:gdLst>
              <a:gd name="connsiteX0" fmla="*/ 0 w 5181600"/>
              <a:gd name="connsiteY0" fmla="*/ 202804 h 1216800"/>
              <a:gd name="connsiteX1" fmla="*/ 202804 w 5181600"/>
              <a:gd name="connsiteY1" fmla="*/ 0 h 1216800"/>
              <a:gd name="connsiteX2" fmla="*/ 4978796 w 5181600"/>
              <a:gd name="connsiteY2" fmla="*/ 0 h 1216800"/>
              <a:gd name="connsiteX3" fmla="*/ 5181600 w 5181600"/>
              <a:gd name="connsiteY3" fmla="*/ 202804 h 1216800"/>
              <a:gd name="connsiteX4" fmla="*/ 5181600 w 5181600"/>
              <a:gd name="connsiteY4" fmla="*/ 1013996 h 1216800"/>
              <a:gd name="connsiteX5" fmla="*/ 4978796 w 5181600"/>
              <a:gd name="connsiteY5" fmla="*/ 1216800 h 1216800"/>
              <a:gd name="connsiteX6" fmla="*/ 202804 w 5181600"/>
              <a:gd name="connsiteY6" fmla="*/ 1216800 h 1216800"/>
              <a:gd name="connsiteX7" fmla="*/ 0 w 5181600"/>
              <a:gd name="connsiteY7" fmla="*/ 1013996 h 1216800"/>
              <a:gd name="connsiteX8" fmla="*/ 0 w 5181600"/>
              <a:gd name="connsiteY8" fmla="*/ 20280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1216800">
                <a:moveTo>
                  <a:pt x="0" y="202804"/>
                </a:moveTo>
                <a:cubicBezTo>
                  <a:pt x="0" y="90798"/>
                  <a:pt x="90798" y="0"/>
                  <a:pt x="202804" y="0"/>
                </a:cubicBezTo>
                <a:lnTo>
                  <a:pt x="4978796" y="0"/>
                </a:lnTo>
                <a:cubicBezTo>
                  <a:pt x="5090802" y="0"/>
                  <a:pt x="5181600" y="90798"/>
                  <a:pt x="5181600" y="202804"/>
                </a:cubicBezTo>
                <a:lnTo>
                  <a:pt x="5181600" y="1013996"/>
                </a:lnTo>
                <a:cubicBezTo>
                  <a:pt x="5181600" y="1126002"/>
                  <a:pt x="5090802" y="1216800"/>
                  <a:pt x="4978796" y="1216800"/>
                </a:cubicBezTo>
                <a:lnTo>
                  <a:pt x="202804" y="1216800"/>
                </a:lnTo>
                <a:cubicBezTo>
                  <a:pt x="90798" y="1216800"/>
                  <a:pt x="0" y="1126002"/>
                  <a:pt x="0" y="1013996"/>
                </a:cubicBezTo>
                <a:lnTo>
                  <a:pt x="0" y="202804"/>
                </a:lnTo>
                <a:close/>
              </a:path>
            </a:pathLst>
          </a:custGeom>
          <a:solidFill>
            <a:srgbClr val="F0A22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7039" tIns="227039" rIns="227039" bIns="227039" numCol="1" spcCol="1270" anchor="ctr" anchorCtr="0">
            <a:noAutofit/>
          </a:bodyPr>
          <a:lstStyle/>
          <a:p>
            <a:pPr marL="0" lvl="0" indent="0" algn="l" defTabSz="1955800">
              <a:lnSpc>
                <a:spcPct val="90000"/>
              </a:lnSpc>
              <a:spcBef>
                <a:spcPct val="0"/>
              </a:spcBef>
              <a:spcAft>
                <a:spcPct val="35000"/>
              </a:spcAft>
              <a:buNone/>
            </a:pPr>
            <a:r>
              <a:rPr lang="en-US" sz="2400" kern="1200" dirty="0" err="1"/>
              <a:t>Generarator</a:t>
            </a:r>
            <a:endParaRPr lang="ru-RU" sz="3200" kern="1200" dirty="0"/>
          </a:p>
        </p:txBody>
      </p:sp>
      <p:sp>
        <p:nvSpPr>
          <p:cNvPr id="16" name="Полилиния: фигура 15">
            <a:extLst>
              <a:ext uri="{FF2B5EF4-FFF2-40B4-BE49-F238E27FC236}">
                <a16:creationId xmlns:a16="http://schemas.microsoft.com/office/drawing/2014/main" id="{0D54C7DE-2718-4884-843E-69030CC469B3}"/>
              </a:ext>
            </a:extLst>
          </p:cNvPr>
          <p:cNvSpPr/>
          <p:nvPr/>
        </p:nvSpPr>
        <p:spPr>
          <a:xfrm>
            <a:off x="6677025" y="3288081"/>
            <a:ext cx="2575085" cy="1468332"/>
          </a:xfrm>
          <a:custGeom>
            <a:avLst/>
            <a:gdLst>
              <a:gd name="connsiteX0" fmla="*/ 0 w 5181600"/>
              <a:gd name="connsiteY0" fmla="*/ 0 h 2758274"/>
              <a:gd name="connsiteX1" fmla="*/ 5181600 w 5181600"/>
              <a:gd name="connsiteY1" fmla="*/ 0 h 2758274"/>
              <a:gd name="connsiteX2" fmla="*/ 5181600 w 5181600"/>
              <a:gd name="connsiteY2" fmla="*/ 2758274 h 2758274"/>
              <a:gd name="connsiteX3" fmla="*/ 0 w 5181600"/>
              <a:gd name="connsiteY3" fmla="*/ 2758274 h 2758274"/>
              <a:gd name="connsiteX4" fmla="*/ 0 w 5181600"/>
              <a:gd name="connsiteY4" fmla="*/ 0 h 2758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1600" h="2758274">
                <a:moveTo>
                  <a:pt x="0" y="0"/>
                </a:moveTo>
                <a:lnTo>
                  <a:pt x="5181600" y="0"/>
                </a:lnTo>
                <a:lnTo>
                  <a:pt x="5181600" y="2758274"/>
                </a:lnTo>
                <a:lnTo>
                  <a:pt x="0" y="275827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451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1400" kern="1200" dirty="0"/>
              <a:t>Dense (ELU)</a:t>
            </a:r>
            <a:endParaRPr lang="ru-RU" sz="1400" kern="1200" dirty="0"/>
          </a:p>
          <a:p>
            <a:pPr marL="228600" lvl="1" indent="-228600" algn="l" defTabSz="889000">
              <a:lnSpc>
                <a:spcPct val="90000"/>
              </a:lnSpc>
              <a:spcBef>
                <a:spcPct val="0"/>
              </a:spcBef>
              <a:spcAft>
                <a:spcPct val="20000"/>
              </a:spcAft>
              <a:buChar char="•"/>
            </a:pPr>
            <a:r>
              <a:rPr lang="en-US" sz="1400" kern="1200" dirty="0"/>
              <a:t>Dropout</a:t>
            </a:r>
            <a:endParaRPr lang="ru-RU" sz="1400" kern="1200" dirty="0"/>
          </a:p>
          <a:p>
            <a:pPr marL="228600" lvl="1" indent="-228600" algn="l" defTabSz="889000">
              <a:lnSpc>
                <a:spcPct val="90000"/>
              </a:lnSpc>
              <a:spcBef>
                <a:spcPct val="0"/>
              </a:spcBef>
              <a:spcAft>
                <a:spcPct val="20000"/>
              </a:spcAft>
              <a:buChar char="•"/>
            </a:pPr>
            <a:r>
              <a:rPr lang="en-US" sz="1400" kern="1200" dirty="0"/>
              <a:t>Conv2d (</a:t>
            </a:r>
            <a:r>
              <a:rPr lang="en-US" sz="1400" kern="1200" dirty="0" err="1"/>
              <a:t>kernel_size</a:t>
            </a:r>
            <a:r>
              <a:rPr lang="en-US" sz="1400" kern="1200" dirty="0"/>
              <a:t>=3, ELU)</a:t>
            </a:r>
            <a:endParaRPr lang="ru-RU" sz="1400" kern="1200" dirty="0"/>
          </a:p>
          <a:p>
            <a:pPr marL="228600" lvl="1" indent="-228600" algn="l" defTabSz="889000">
              <a:lnSpc>
                <a:spcPct val="90000"/>
              </a:lnSpc>
              <a:spcBef>
                <a:spcPct val="0"/>
              </a:spcBef>
              <a:spcAft>
                <a:spcPct val="20000"/>
              </a:spcAft>
              <a:buChar char="•"/>
            </a:pPr>
            <a:r>
              <a:rPr lang="en-US" sz="1400" kern="1200" dirty="0"/>
              <a:t>Dropout</a:t>
            </a:r>
            <a:endParaRPr lang="ru-RU" sz="1400" kern="1200" dirty="0"/>
          </a:p>
          <a:p>
            <a:pPr marL="228600" lvl="1" indent="-228600" algn="l" defTabSz="889000">
              <a:lnSpc>
                <a:spcPct val="90000"/>
              </a:lnSpc>
              <a:spcBef>
                <a:spcPct val="0"/>
              </a:spcBef>
              <a:spcAft>
                <a:spcPct val="20000"/>
              </a:spcAft>
              <a:buChar char="•"/>
            </a:pPr>
            <a:r>
              <a:rPr lang="en-US" sz="1400" kern="1200" dirty="0"/>
              <a:t>ConvTranspose2d</a:t>
            </a:r>
            <a:endParaRPr lang="ru-RU" sz="1400" kern="1200" dirty="0"/>
          </a:p>
          <a:p>
            <a:pPr marL="228600" lvl="1" indent="-228600" algn="l" defTabSz="889000">
              <a:lnSpc>
                <a:spcPct val="90000"/>
              </a:lnSpc>
              <a:spcBef>
                <a:spcPct val="0"/>
              </a:spcBef>
              <a:spcAft>
                <a:spcPct val="20000"/>
              </a:spcAft>
              <a:buChar char="•"/>
            </a:pPr>
            <a:r>
              <a:rPr lang="en-US" sz="1400" kern="1200" dirty="0"/>
              <a:t>Dropout</a:t>
            </a:r>
            <a:endParaRPr lang="ru-RU" sz="1400" kern="1200" dirty="0"/>
          </a:p>
          <a:p>
            <a:pPr marL="228600" lvl="1" indent="-228600" algn="l" defTabSz="889000">
              <a:lnSpc>
                <a:spcPct val="90000"/>
              </a:lnSpc>
              <a:spcBef>
                <a:spcPct val="0"/>
              </a:spcBef>
              <a:spcAft>
                <a:spcPct val="20000"/>
              </a:spcAft>
              <a:buChar char="•"/>
            </a:pPr>
            <a:r>
              <a:rPr lang="en-US" sz="1400" kern="1200" dirty="0"/>
              <a:t>Conv2d </a:t>
            </a:r>
            <a:r>
              <a:rPr lang="ru-RU" sz="1400" kern="1200" dirty="0"/>
              <a:t>и </a:t>
            </a:r>
            <a:r>
              <a:rPr lang="en-US" sz="1400" kern="1200" dirty="0"/>
              <a:t>Dropout</a:t>
            </a:r>
            <a:endParaRPr lang="ru-RU" sz="1400" kern="1200" dirty="0"/>
          </a:p>
          <a:p>
            <a:pPr marL="228600" lvl="1" indent="-228600" algn="l" defTabSz="889000">
              <a:lnSpc>
                <a:spcPct val="90000"/>
              </a:lnSpc>
              <a:spcBef>
                <a:spcPct val="0"/>
              </a:spcBef>
              <a:spcAft>
                <a:spcPct val="20000"/>
              </a:spcAft>
              <a:buChar char="•"/>
            </a:pPr>
            <a:r>
              <a:rPr lang="en-US" sz="1400" kern="1200" dirty="0"/>
              <a:t>Conv2d </a:t>
            </a:r>
            <a:r>
              <a:rPr lang="ru-RU" sz="1400" kern="1200" dirty="0"/>
              <a:t>и </a:t>
            </a:r>
            <a:r>
              <a:rPr lang="en-US" sz="1400" kern="1200" dirty="0"/>
              <a:t>Dropout</a:t>
            </a:r>
            <a:endParaRPr lang="ru-RU" sz="1400" kern="1200" dirty="0"/>
          </a:p>
        </p:txBody>
      </p:sp>
      <p:sp>
        <p:nvSpPr>
          <p:cNvPr id="17" name="TextBox 16">
            <a:extLst>
              <a:ext uri="{FF2B5EF4-FFF2-40B4-BE49-F238E27FC236}">
                <a16:creationId xmlns:a16="http://schemas.microsoft.com/office/drawing/2014/main" id="{37202CB8-690B-4C00-BD74-37D20259CF12}"/>
              </a:ext>
            </a:extLst>
          </p:cNvPr>
          <p:cNvSpPr txBox="1"/>
          <p:nvPr/>
        </p:nvSpPr>
        <p:spPr>
          <a:xfrm>
            <a:off x="7651832" y="2124075"/>
            <a:ext cx="3200556" cy="369332"/>
          </a:xfrm>
          <a:prstGeom prst="rect">
            <a:avLst/>
          </a:prstGeom>
          <a:noFill/>
        </p:spPr>
        <p:txBody>
          <a:bodyPr wrap="none" rtlCol="0">
            <a:spAutoFit/>
          </a:bodyPr>
          <a:lstStyle/>
          <a:p>
            <a:r>
              <a:rPr lang="en-US" dirty="0"/>
              <a:t>The structure of our vanilla GAN</a:t>
            </a:r>
            <a:endParaRPr lang="en-GB" dirty="0"/>
          </a:p>
        </p:txBody>
      </p:sp>
      <p:sp>
        <p:nvSpPr>
          <p:cNvPr id="19" name="TextBox 18">
            <a:extLst>
              <a:ext uri="{FF2B5EF4-FFF2-40B4-BE49-F238E27FC236}">
                <a16:creationId xmlns:a16="http://schemas.microsoft.com/office/drawing/2014/main" id="{E5F4C41D-9B21-4FFA-A3B9-43165D566FF8}"/>
              </a:ext>
            </a:extLst>
          </p:cNvPr>
          <p:cNvSpPr txBox="1"/>
          <p:nvPr/>
        </p:nvSpPr>
        <p:spPr>
          <a:xfrm>
            <a:off x="228599" y="6457890"/>
            <a:ext cx="10106025" cy="400110"/>
          </a:xfrm>
          <a:prstGeom prst="rect">
            <a:avLst/>
          </a:prstGeom>
          <a:noFill/>
        </p:spPr>
        <p:txBody>
          <a:bodyPr wrap="square">
            <a:spAutoFit/>
          </a:bodyPr>
          <a:lstStyle/>
          <a:p>
            <a:pPr marL="228600" indent="-228600">
              <a:buAutoNum type="arabicPeriod"/>
            </a:pPr>
            <a:r>
              <a:rPr lang="en-GB" sz="1000" dirty="0"/>
              <a:t>J</a:t>
            </a:r>
            <a:r>
              <a:rPr lang="en-US" sz="1000" dirty="0"/>
              <a:t>.</a:t>
            </a:r>
            <a:r>
              <a:rPr lang="en-GB" sz="1000" dirty="0"/>
              <a:t> Hayes , L. </a:t>
            </a:r>
            <a:r>
              <a:rPr lang="en-GB" sz="1000" dirty="0" err="1"/>
              <a:t>Melis</a:t>
            </a:r>
            <a:r>
              <a:rPr lang="en-GB" sz="1000" dirty="0"/>
              <a:t> , G. </a:t>
            </a:r>
            <a:r>
              <a:rPr lang="en-GB" sz="1000" dirty="0" err="1"/>
              <a:t>Danezis</a:t>
            </a:r>
            <a:r>
              <a:rPr lang="en-GB" sz="1000" dirty="0"/>
              <a:t>, E. De </a:t>
            </a:r>
            <a:r>
              <a:rPr lang="en-GB" sz="1000" dirty="0" err="1"/>
              <a:t>Cristofaro</a:t>
            </a:r>
            <a:r>
              <a:rPr lang="en-GB" sz="1000" dirty="0"/>
              <a:t>. </a:t>
            </a:r>
            <a:r>
              <a:rPr lang="en-GB" sz="1000" i="1" dirty="0"/>
              <a:t>LOGAN: Membership Inference Attacks Against Generative Models.</a:t>
            </a:r>
            <a:r>
              <a:rPr lang="en-GB" sz="1000" dirty="0"/>
              <a:t> Proceedings on Privacy Enhancing Technologies, 2019(1), pp.133-152</a:t>
            </a:r>
          </a:p>
          <a:p>
            <a:r>
              <a:rPr lang="en-GB" sz="1000" dirty="0"/>
              <a:t>5.    </a:t>
            </a:r>
            <a:r>
              <a:rPr lang="en-US" sz="1000" dirty="0"/>
              <a:t>Pretrained DCGAN for MNIST: </a:t>
            </a:r>
            <a:r>
              <a:rPr lang="en-US" sz="1000" dirty="0">
                <a:hlinkClick r:id="rId4"/>
              </a:rPr>
              <a:t>https://github.com/csinva/gan-vae-pretrained-pytorch/tree/master/mnist_dcgan</a:t>
            </a:r>
            <a:endParaRPr lang="en-GB" sz="1000" dirty="0"/>
          </a:p>
        </p:txBody>
      </p:sp>
    </p:spTree>
    <p:extLst>
      <p:ext uri="{BB962C8B-B14F-4D97-AF65-F5344CB8AC3E}">
        <p14:creationId xmlns:p14="http://schemas.microsoft.com/office/powerpoint/2010/main" val="428555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8B5DC7-2150-4A32-B115-368FADE1F64F}"/>
              </a:ext>
            </a:extLst>
          </p:cNvPr>
          <p:cNvSpPr>
            <a:spLocks noGrp="1"/>
          </p:cNvSpPr>
          <p:nvPr>
            <p:ph type="title"/>
          </p:nvPr>
        </p:nvSpPr>
        <p:spPr/>
        <p:txBody>
          <a:bodyPr/>
          <a:lstStyle/>
          <a:p>
            <a:r>
              <a:rPr lang="en-US" dirty="0"/>
              <a:t>Each type of attack requires certain leakage of data</a:t>
            </a:r>
            <a:endParaRPr lang="en-GB" dirty="0"/>
          </a:p>
        </p:txBody>
      </p:sp>
      <p:sp>
        <p:nvSpPr>
          <p:cNvPr id="4" name="Номер слайда 3">
            <a:extLst>
              <a:ext uri="{FF2B5EF4-FFF2-40B4-BE49-F238E27FC236}">
                <a16:creationId xmlns:a16="http://schemas.microsoft.com/office/drawing/2014/main" id="{EA7DCD29-8907-4748-A35E-07CD5EAB56C5}"/>
              </a:ext>
            </a:extLst>
          </p:cNvPr>
          <p:cNvSpPr>
            <a:spLocks noGrp="1"/>
          </p:cNvSpPr>
          <p:nvPr>
            <p:ph type="sldNum" sz="quarter" idx="12"/>
          </p:nvPr>
        </p:nvSpPr>
        <p:spPr/>
        <p:txBody>
          <a:bodyPr/>
          <a:lstStyle/>
          <a:p>
            <a:fld id="{6313B6CD-7995-4B69-BCB6-69D78642F3C6}" type="slidenum">
              <a:rPr lang="en-GB" smtClean="0"/>
              <a:t>8</a:t>
            </a:fld>
            <a:endParaRPr lang="en-GB"/>
          </a:p>
        </p:txBody>
      </p:sp>
      <p:pic>
        <p:nvPicPr>
          <p:cNvPr id="5" name="Рисунок 4">
            <a:extLst>
              <a:ext uri="{FF2B5EF4-FFF2-40B4-BE49-F238E27FC236}">
                <a16:creationId xmlns:a16="http://schemas.microsoft.com/office/drawing/2014/main" id="{C114ABAF-0448-40A5-A957-ECC5E3BA7B16}"/>
              </a:ext>
            </a:extLst>
          </p:cNvPr>
          <p:cNvPicPr>
            <a:picLocks noChangeAspect="1"/>
          </p:cNvPicPr>
          <p:nvPr/>
        </p:nvPicPr>
        <p:blipFill>
          <a:blip r:embed="rId2"/>
          <a:stretch>
            <a:fillRect/>
          </a:stretch>
        </p:blipFill>
        <p:spPr>
          <a:xfrm>
            <a:off x="971770" y="1609735"/>
            <a:ext cx="5833574" cy="1621563"/>
          </a:xfrm>
          <a:prstGeom prst="rect">
            <a:avLst/>
          </a:prstGeom>
        </p:spPr>
      </p:pic>
      <p:grpSp>
        <p:nvGrpSpPr>
          <p:cNvPr id="6" name="Группа 5">
            <a:extLst>
              <a:ext uri="{FF2B5EF4-FFF2-40B4-BE49-F238E27FC236}">
                <a16:creationId xmlns:a16="http://schemas.microsoft.com/office/drawing/2014/main" id="{09D43FD3-82CB-49D8-BDB2-C606AFA615B8}"/>
              </a:ext>
            </a:extLst>
          </p:cNvPr>
          <p:cNvGrpSpPr/>
          <p:nvPr/>
        </p:nvGrpSpPr>
        <p:grpSpPr>
          <a:xfrm>
            <a:off x="8548585" y="3376184"/>
            <a:ext cx="2652369" cy="3047161"/>
            <a:chOff x="20878800" y="20140721"/>
            <a:chExt cx="4636563" cy="4964292"/>
          </a:xfrm>
          <a:solidFill>
            <a:schemeClr val="bg1">
              <a:lumMod val="65000"/>
            </a:schemeClr>
          </a:solidFill>
        </p:grpSpPr>
        <p:sp>
          <p:nvSpPr>
            <p:cNvPr id="7" name="Полилиния: фигура 6">
              <a:extLst>
                <a:ext uri="{FF2B5EF4-FFF2-40B4-BE49-F238E27FC236}">
                  <a16:creationId xmlns:a16="http://schemas.microsoft.com/office/drawing/2014/main" id="{9756B9D6-D3BD-43B5-86D8-F962ADCFB41B}"/>
                </a:ext>
              </a:extLst>
            </p:cNvPr>
            <p:cNvSpPr/>
            <p:nvPr/>
          </p:nvSpPr>
          <p:spPr>
            <a:xfrm>
              <a:off x="20911094" y="20140721"/>
              <a:ext cx="1918445" cy="1151067"/>
            </a:xfrm>
            <a:custGeom>
              <a:avLst/>
              <a:gdLst>
                <a:gd name="connsiteX0" fmla="*/ 0 w 1918445"/>
                <a:gd name="connsiteY0" fmla="*/ 115107 h 1151067"/>
                <a:gd name="connsiteX1" fmla="*/ 115107 w 1918445"/>
                <a:gd name="connsiteY1" fmla="*/ 0 h 1151067"/>
                <a:gd name="connsiteX2" fmla="*/ 1803338 w 1918445"/>
                <a:gd name="connsiteY2" fmla="*/ 0 h 1151067"/>
                <a:gd name="connsiteX3" fmla="*/ 1918445 w 1918445"/>
                <a:gd name="connsiteY3" fmla="*/ 115107 h 1151067"/>
                <a:gd name="connsiteX4" fmla="*/ 1918445 w 1918445"/>
                <a:gd name="connsiteY4" fmla="*/ 1035960 h 1151067"/>
                <a:gd name="connsiteX5" fmla="*/ 1803338 w 1918445"/>
                <a:gd name="connsiteY5" fmla="*/ 1151067 h 1151067"/>
                <a:gd name="connsiteX6" fmla="*/ 115107 w 1918445"/>
                <a:gd name="connsiteY6" fmla="*/ 1151067 h 1151067"/>
                <a:gd name="connsiteX7" fmla="*/ 0 w 1918445"/>
                <a:gd name="connsiteY7" fmla="*/ 1035960 h 1151067"/>
                <a:gd name="connsiteX8" fmla="*/ 0 w 1918445"/>
                <a:gd name="connsiteY8" fmla="*/ 115107 h 115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445" h="1151067">
                  <a:moveTo>
                    <a:pt x="0" y="115107"/>
                  </a:moveTo>
                  <a:cubicBezTo>
                    <a:pt x="0" y="51535"/>
                    <a:pt x="51535" y="0"/>
                    <a:pt x="115107" y="0"/>
                  </a:cubicBezTo>
                  <a:lnTo>
                    <a:pt x="1803338" y="0"/>
                  </a:lnTo>
                  <a:cubicBezTo>
                    <a:pt x="1866910" y="0"/>
                    <a:pt x="1918445" y="51535"/>
                    <a:pt x="1918445" y="115107"/>
                  </a:cubicBezTo>
                  <a:lnTo>
                    <a:pt x="1918445" y="1035960"/>
                  </a:lnTo>
                  <a:cubicBezTo>
                    <a:pt x="1918445" y="1099532"/>
                    <a:pt x="1866910" y="1151067"/>
                    <a:pt x="1803338" y="1151067"/>
                  </a:cubicBezTo>
                  <a:lnTo>
                    <a:pt x="115107" y="1151067"/>
                  </a:lnTo>
                  <a:cubicBezTo>
                    <a:pt x="51535" y="1151067"/>
                    <a:pt x="0" y="1099532"/>
                    <a:pt x="0" y="1035960"/>
                  </a:cubicBezTo>
                  <a:lnTo>
                    <a:pt x="0" y="115107"/>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5154" tIns="125154" rIns="125154" bIns="125154" numCol="1" spcCol="1270" anchor="ctr" anchorCtr="0">
              <a:noAutofit/>
            </a:bodyPr>
            <a:lstStyle/>
            <a:p>
              <a:pPr marL="0" lvl="0" indent="0" algn="ctr" defTabSz="1066800">
                <a:lnSpc>
                  <a:spcPct val="90000"/>
                </a:lnSpc>
                <a:spcBef>
                  <a:spcPct val="0"/>
                </a:spcBef>
                <a:spcAft>
                  <a:spcPct val="35000"/>
                </a:spcAft>
                <a:buNone/>
              </a:pPr>
              <a:r>
                <a:rPr lang="en-US" sz="1050" kern="1200" dirty="0"/>
                <a:t>Homemade generator</a:t>
              </a:r>
              <a:endParaRPr lang="ru-RU" sz="1050" kern="1200" dirty="0"/>
            </a:p>
          </p:txBody>
        </p:sp>
        <p:sp>
          <p:nvSpPr>
            <p:cNvPr id="8" name="Полилиния: фигура 7">
              <a:extLst>
                <a:ext uri="{FF2B5EF4-FFF2-40B4-BE49-F238E27FC236}">
                  <a16:creationId xmlns:a16="http://schemas.microsoft.com/office/drawing/2014/main" id="{0B901DAF-D7F7-443D-8CB6-36820F47AAC8}"/>
                </a:ext>
              </a:extLst>
            </p:cNvPr>
            <p:cNvSpPr/>
            <p:nvPr/>
          </p:nvSpPr>
          <p:spPr>
            <a:xfrm>
              <a:off x="22998363" y="20478368"/>
              <a:ext cx="406710" cy="475774"/>
            </a:xfrm>
            <a:custGeom>
              <a:avLst/>
              <a:gdLst>
                <a:gd name="connsiteX0" fmla="*/ 0 w 406710"/>
                <a:gd name="connsiteY0" fmla="*/ 95155 h 475774"/>
                <a:gd name="connsiteX1" fmla="*/ 203355 w 406710"/>
                <a:gd name="connsiteY1" fmla="*/ 95155 h 475774"/>
                <a:gd name="connsiteX2" fmla="*/ 203355 w 406710"/>
                <a:gd name="connsiteY2" fmla="*/ 0 h 475774"/>
                <a:gd name="connsiteX3" fmla="*/ 406710 w 406710"/>
                <a:gd name="connsiteY3" fmla="*/ 237887 h 475774"/>
                <a:gd name="connsiteX4" fmla="*/ 203355 w 406710"/>
                <a:gd name="connsiteY4" fmla="*/ 475774 h 475774"/>
                <a:gd name="connsiteX5" fmla="*/ 203355 w 406710"/>
                <a:gd name="connsiteY5" fmla="*/ 380619 h 475774"/>
                <a:gd name="connsiteX6" fmla="*/ 0 w 406710"/>
                <a:gd name="connsiteY6" fmla="*/ 380619 h 475774"/>
                <a:gd name="connsiteX7" fmla="*/ 0 w 406710"/>
                <a:gd name="connsiteY7" fmla="*/ 95155 h 47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710" h="475774">
                  <a:moveTo>
                    <a:pt x="0" y="95155"/>
                  </a:moveTo>
                  <a:lnTo>
                    <a:pt x="203355" y="95155"/>
                  </a:lnTo>
                  <a:lnTo>
                    <a:pt x="203355" y="0"/>
                  </a:lnTo>
                  <a:lnTo>
                    <a:pt x="406710" y="237887"/>
                  </a:lnTo>
                  <a:lnTo>
                    <a:pt x="203355" y="475774"/>
                  </a:lnTo>
                  <a:lnTo>
                    <a:pt x="203355" y="380619"/>
                  </a:lnTo>
                  <a:lnTo>
                    <a:pt x="0" y="380619"/>
                  </a:lnTo>
                  <a:lnTo>
                    <a:pt x="0" y="95155"/>
                  </a:lnTo>
                  <a:close/>
                </a:path>
              </a:pathLst>
            </a:cu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5155" rIns="122013" bIns="95155" numCol="1" spcCol="1270" anchor="ctr" anchorCtr="0">
              <a:noAutofit/>
            </a:bodyPr>
            <a:lstStyle/>
            <a:p>
              <a:pPr marL="0" lvl="0" indent="0" algn="ctr" defTabSz="844550">
                <a:lnSpc>
                  <a:spcPct val="90000"/>
                </a:lnSpc>
                <a:spcBef>
                  <a:spcPct val="0"/>
                </a:spcBef>
                <a:spcAft>
                  <a:spcPct val="35000"/>
                </a:spcAft>
                <a:buNone/>
              </a:pPr>
              <a:endParaRPr lang="ru-RU" sz="1000" kern="1200"/>
            </a:p>
          </p:txBody>
        </p:sp>
        <p:sp>
          <p:nvSpPr>
            <p:cNvPr id="9" name="Полилиния: фигура 8">
              <a:extLst>
                <a:ext uri="{FF2B5EF4-FFF2-40B4-BE49-F238E27FC236}">
                  <a16:creationId xmlns:a16="http://schemas.microsoft.com/office/drawing/2014/main" id="{9CADE79A-1EFA-4AC8-A9FB-DBA1355AC3A0}"/>
                </a:ext>
              </a:extLst>
            </p:cNvPr>
            <p:cNvSpPr/>
            <p:nvPr/>
          </p:nvSpPr>
          <p:spPr>
            <a:xfrm>
              <a:off x="23596918" y="20140721"/>
              <a:ext cx="1918445" cy="1151067"/>
            </a:xfrm>
            <a:custGeom>
              <a:avLst/>
              <a:gdLst>
                <a:gd name="connsiteX0" fmla="*/ 0 w 1918445"/>
                <a:gd name="connsiteY0" fmla="*/ 115107 h 1151067"/>
                <a:gd name="connsiteX1" fmla="*/ 115107 w 1918445"/>
                <a:gd name="connsiteY1" fmla="*/ 0 h 1151067"/>
                <a:gd name="connsiteX2" fmla="*/ 1803338 w 1918445"/>
                <a:gd name="connsiteY2" fmla="*/ 0 h 1151067"/>
                <a:gd name="connsiteX3" fmla="*/ 1918445 w 1918445"/>
                <a:gd name="connsiteY3" fmla="*/ 115107 h 1151067"/>
                <a:gd name="connsiteX4" fmla="*/ 1918445 w 1918445"/>
                <a:gd name="connsiteY4" fmla="*/ 1035960 h 1151067"/>
                <a:gd name="connsiteX5" fmla="*/ 1803338 w 1918445"/>
                <a:gd name="connsiteY5" fmla="*/ 1151067 h 1151067"/>
                <a:gd name="connsiteX6" fmla="*/ 115107 w 1918445"/>
                <a:gd name="connsiteY6" fmla="*/ 1151067 h 1151067"/>
                <a:gd name="connsiteX7" fmla="*/ 0 w 1918445"/>
                <a:gd name="connsiteY7" fmla="*/ 1035960 h 1151067"/>
                <a:gd name="connsiteX8" fmla="*/ 0 w 1918445"/>
                <a:gd name="connsiteY8" fmla="*/ 115107 h 115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445" h="1151067">
                  <a:moveTo>
                    <a:pt x="0" y="115107"/>
                  </a:moveTo>
                  <a:cubicBezTo>
                    <a:pt x="0" y="51535"/>
                    <a:pt x="51535" y="0"/>
                    <a:pt x="115107" y="0"/>
                  </a:cubicBezTo>
                  <a:lnTo>
                    <a:pt x="1803338" y="0"/>
                  </a:lnTo>
                  <a:cubicBezTo>
                    <a:pt x="1866910" y="0"/>
                    <a:pt x="1918445" y="51535"/>
                    <a:pt x="1918445" y="115107"/>
                  </a:cubicBezTo>
                  <a:lnTo>
                    <a:pt x="1918445" y="1035960"/>
                  </a:lnTo>
                  <a:cubicBezTo>
                    <a:pt x="1918445" y="1099532"/>
                    <a:pt x="1866910" y="1151067"/>
                    <a:pt x="1803338" y="1151067"/>
                  </a:cubicBezTo>
                  <a:lnTo>
                    <a:pt x="115107" y="1151067"/>
                  </a:lnTo>
                  <a:cubicBezTo>
                    <a:pt x="51535" y="1151067"/>
                    <a:pt x="0" y="1099532"/>
                    <a:pt x="0" y="1035960"/>
                  </a:cubicBezTo>
                  <a:lnTo>
                    <a:pt x="0" y="115107"/>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5154" tIns="125154" rIns="125154" bIns="125154" numCol="1" spcCol="1270" anchor="ctr" anchorCtr="0">
              <a:noAutofit/>
            </a:bodyPr>
            <a:lstStyle/>
            <a:p>
              <a:pPr marL="0" lvl="0" indent="0" algn="ctr" defTabSz="1066800">
                <a:lnSpc>
                  <a:spcPct val="90000"/>
                </a:lnSpc>
                <a:spcBef>
                  <a:spcPct val="0"/>
                </a:spcBef>
                <a:spcAft>
                  <a:spcPct val="35000"/>
                </a:spcAft>
                <a:buNone/>
              </a:pPr>
              <a:r>
                <a:rPr lang="en-US" sz="1050" kern="1200" dirty="0"/>
                <a:t>Photo</a:t>
              </a:r>
              <a:endParaRPr lang="ru-RU" sz="1050" kern="1200" dirty="0"/>
            </a:p>
          </p:txBody>
        </p:sp>
        <p:sp>
          <p:nvSpPr>
            <p:cNvPr id="10" name="Полилиния: фигура 9">
              <a:extLst>
                <a:ext uri="{FF2B5EF4-FFF2-40B4-BE49-F238E27FC236}">
                  <a16:creationId xmlns:a16="http://schemas.microsoft.com/office/drawing/2014/main" id="{CA4A6358-A39D-49AC-968F-5F94B7D8F2B0}"/>
                </a:ext>
              </a:extLst>
            </p:cNvPr>
            <p:cNvSpPr/>
            <p:nvPr/>
          </p:nvSpPr>
          <p:spPr>
            <a:xfrm>
              <a:off x="24318253" y="21460612"/>
              <a:ext cx="475774" cy="406710"/>
            </a:xfrm>
            <a:custGeom>
              <a:avLst/>
              <a:gdLst>
                <a:gd name="connsiteX0" fmla="*/ 0 w 406710"/>
                <a:gd name="connsiteY0" fmla="*/ 95155 h 475774"/>
                <a:gd name="connsiteX1" fmla="*/ 203355 w 406710"/>
                <a:gd name="connsiteY1" fmla="*/ 95155 h 475774"/>
                <a:gd name="connsiteX2" fmla="*/ 203355 w 406710"/>
                <a:gd name="connsiteY2" fmla="*/ 0 h 475774"/>
                <a:gd name="connsiteX3" fmla="*/ 406710 w 406710"/>
                <a:gd name="connsiteY3" fmla="*/ 237887 h 475774"/>
                <a:gd name="connsiteX4" fmla="*/ 203355 w 406710"/>
                <a:gd name="connsiteY4" fmla="*/ 475774 h 475774"/>
                <a:gd name="connsiteX5" fmla="*/ 203355 w 406710"/>
                <a:gd name="connsiteY5" fmla="*/ 380619 h 475774"/>
                <a:gd name="connsiteX6" fmla="*/ 0 w 406710"/>
                <a:gd name="connsiteY6" fmla="*/ 380619 h 475774"/>
                <a:gd name="connsiteX7" fmla="*/ 0 w 406710"/>
                <a:gd name="connsiteY7" fmla="*/ 95155 h 47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710" h="475774">
                  <a:moveTo>
                    <a:pt x="325368" y="1"/>
                  </a:moveTo>
                  <a:lnTo>
                    <a:pt x="325368" y="237887"/>
                  </a:lnTo>
                  <a:lnTo>
                    <a:pt x="406710" y="237887"/>
                  </a:lnTo>
                  <a:lnTo>
                    <a:pt x="203355" y="475773"/>
                  </a:lnTo>
                  <a:lnTo>
                    <a:pt x="0" y="237887"/>
                  </a:lnTo>
                  <a:lnTo>
                    <a:pt x="81342" y="237887"/>
                  </a:lnTo>
                  <a:lnTo>
                    <a:pt x="81342" y="1"/>
                  </a:lnTo>
                  <a:lnTo>
                    <a:pt x="325368" y="1"/>
                  </a:lnTo>
                  <a:close/>
                </a:path>
              </a:pathLst>
            </a:cu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5156" tIns="0" rIns="95154" bIns="122013" numCol="1" spcCol="1270" anchor="ctr" anchorCtr="0">
              <a:noAutofit/>
            </a:bodyPr>
            <a:lstStyle/>
            <a:p>
              <a:pPr marL="0" lvl="0" indent="0" algn="ctr" defTabSz="844550">
                <a:lnSpc>
                  <a:spcPct val="90000"/>
                </a:lnSpc>
                <a:spcBef>
                  <a:spcPct val="0"/>
                </a:spcBef>
                <a:spcAft>
                  <a:spcPct val="35000"/>
                </a:spcAft>
                <a:buNone/>
              </a:pPr>
              <a:endParaRPr lang="ru-RU" sz="1000" kern="1200"/>
            </a:p>
          </p:txBody>
        </p:sp>
        <p:sp>
          <p:nvSpPr>
            <p:cNvPr id="11" name="Полилиния: фигура 10">
              <a:extLst>
                <a:ext uri="{FF2B5EF4-FFF2-40B4-BE49-F238E27FC236}">
                  <a16:creationId xmlns:a16="http://schemas.microsoft.com/office/drawing/2014/main" id="{684159CB-1FC0-4E0F-B100-F0C28ACDC1AF}"/>
                </a:ext>
              </a:extLst>
            </p:cNvPr>
            <p:cNvSpPr/>
            <p:nvPr/>
          </p:nvSpPr>
          <p:spPr>
            <a:xfrm>
              <a:off x="23596918" y="22059167"/>
              <a:ext cx="1918445" cy="1151067"/>
            </a:xfrm>
            <a:custGeom>
              <a:avLst/>
              <a:gdLst>
                <a:gd name="connsiteX0" fmla="*/ 0 w 1918445"/>
                <a:gd name="connsiteY0" fmla="*/ 115107 h 1151067"/>
                <a:gd name="connsiteX1" fmla="*/ 115107 w 1918445"/>
                <a:gd name="connsiteY1" fmla="*/ 0 h 1151067"/>
                <a:gd name="connsiteX2" fmla="*/ 1803338 w 1918445"/>
                <a:gd name="connsiteY2" fmla="*/ 0 h 1151067"/>
                <a:gd name="connsiteX3" fmla="*/ 1918445 w 1918445"/>
                <a:gd name="connsiteY3" fmla="*/ 115107 h 1151067"/>
                <a:gd name="connsiteX4" fmla="*/ 1918445 w 1918445"/>
                <a:gd name="connsiteY4" fmla="*/ 1035960 h 1151067"/>
                <a:gd name="connsiteX5" fmla="*/ 1803338 w 1918445"/>
                <a:gd name="connsiteY5" fmla="*/ 1151067 h 1151067"/>
                <a:gd name="connsiteX6" fmla="*/ 115107 w 1918445"/>
                <a:gd name="connsiteY6" fmla="*/ 1151067 h 1151067"/>
                <a:gd name="connsiteX7" fmla="*/ 0 w 1918445"/>
                <a:gd name="connsiteY7" fmla="*/ 1035960 h 1151067"/>
                <a:gd name="connsiteX8" fmla="*/ 0 w 1918445"/>
                <a:gd name="connsiteY8" fmla="*/ 115107 h 115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445" h="1151067">
                  <a:moveTo>
                    <a:pt x="0" y="115107"/>
                  </a:moveTo>
                  <a:cubicBezTo>
                    <a:pt x="0" y="51535"/>
                    <a:pt x="51535" y="0"/>
                    <a:pt x="115107" y="0"/>
                  </a:cubicBezTo>
                  <a:lnTo>
                    <a:pt x="1803338" y="0"/>
                  </a:lnTo>
                  <a:cubicBezTo>
                    <a:pt x="1866910" y="0"/>
                    <a:pt x="1918445" y="51535"/>
                    <a:pt x="1918445" y="115107"/>
                  </a:cubicBezTo>
                  <a:lnTo>
                    <a:pt x="1918445" y="1035960"/>
                  </a:lnTo>
                  <a:cubicBezTo>
                    <a:pt x="1918445" y="1099532"/>
                    <a:pt x="1866910" y="1151067"/>
                    <a:pt x="1803338" y="1151067"/>
                  </a:cubicBezTo>
                  <a:lnTo>
                    <a:pt x="115107" y="1151067"/>
                  </a:lnTo>
                  <a:cubicBezTo>
                    <a:pt x="51535" y="1151067"/>
                    <a:pt x="0" y="1099532"/>
                    <a:pt x="0" y="1035960"/>
                  </a:cubicBezTo>
                  <a:lnTo>
                    <a:pt x="0" y="115107"/>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5154" tIns="125154" rIns="125154" bIns="125154" numCol="1" spcCol="1270" anchor="ctr" anchorCtr="0">
              <a:noAutofit/>
            </a:bodyPr>
            <a:lstStyle/>
            <a:p>
              <a:pPr marL="0" lvl="0" indent="0" algn="ctr" defTabSz="1066800">
                <a:lnSpc>
                  <a:spcPct val="90000"/>
                </a:lnSpc>
                <a:spcBef>
                  <a:spcPct val="0"/>
                </a:spcBef>
                <a:spcAft>
                  <a:spcPct val="35000"/>
                </a:spcAft>
                <a:buNone/>
              </a:pPr>
              <a:r>
                <a:rPr lang="en-US" sz="1050" kern="1200" dirty="0"/>
                <a:t>Homemade discriminator</a:t>
              </a:r>
              <a:endParaRPr lang="ru-RU" sz="1050" kern="1200" dirty="0"/>
            </a:p>
          </p:txBody>
        </p:sp>
        <p:sp>
          <p:nvSpPr>
            <p:cNvPr id="12" name="Полилиния: фигура 11">
              <a:extLst>
                <a:ext uri="{FF2B5EF4-FFF2-40B4-BE49-F238E27FC236}">
                  <a16:creationId xmlns:a16="http://schemas.microsoft.com/office/drawing/2014/main" id="{53AB07AA-9DD1-4CCD-B6C5-332CA34358FC}"/>
                </a:ext>
              </a:extLst>
            </p:cNvPr>
            <p:cNvSpPr/>
            <p:nvPr/>
          </p:nvSpPr>
          <p:spPr>
            <a:xfrm>
              <a:off x="23021384" y="22648374"/>
              <a:ext cx="406711" cy="475775"/>
            </a:xfrm>
            <a:custGeom>
              <a:avLst/>
              <a:gdLst>
                <a:gd name="connsiteX0" fmla="*/ 0 w 406710"/>
                <a:gd name="connsiteY0" fmla="*/ 95155 h 475774"/>
                <a:gd name="connsiteX1" fmla="*/ 203355 w 406710"/>
                <a:gd name="connsiteY1" fmla="*/ 95155 h 475774"/>
                <a:gd name="connsiteX2" fmla="*/ 203355 w 406710"/>
                <a:gd name="connsiteY2" fmla="*/ 0 h 475774"/>
                <a:gd name="connsiteX3" fmla="*/ 406710 w 406710"/>
                <a:gd name="connsiteY3" fmla="*/ 237887 h 475774"/>
                <a:gd name="connsiteX4" fmla="*/ 203355 w 406710"/>
                <a:gd name="connsiteY4" fmla="*/ 475774 h 475774"/>
                <a:gd name="connsiteX5" fmla="*/ 203355 w 406710"/>
                <a:gd name="connsiteY5" fmla="*/ 380619 h 475774"/>
                <a:gd name="connsiteX6" fmla="*/ 0 w 406710"/>
                <a:gd name="connsiteY6" fmla="*/ 380619 h 475774"/>
                <a:gd name="connsiteX7" fmla="*/ 0 w 406710"/>
                <a:gd name="connsiteY7" fmla="*/ 95155 h 47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710" h="475774">
                  <a:moveTo>
                    <a:pt x="406710" y="380619"/>
                  </a:moveTo>
                  <a:lnTo>
                    <a:pt x="203355" y="380619"/>
                  </a:lnTo>
                  <a:lnTo>
                    <a:pt x="203355" y="475774"/>
                  </a:lnTo>
                  <a:lnTo>
                    <a:pt x="0" y="237887"/>
                  </a:lnTo>
                  <a:lnTo>
                    <a:pt x="203355" y="0"/>
                  </a:lnTo>
                  <a:lnTo>
                    <a:pt x="203355" y="95155"/>
                  </a:lnTo>
                  <a:lnTo>
                    <a:pt x="406710" y="95155"/>
                  </a:lnTo>
                  <a:lnTo>
                    <a:pt x="406710" y="380619"/>
                  </a:lnTo>
                  <a:close/>
                </a:path>
              </a:pathLst>
            </a:cu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22013" tIns="95156" rIns="1" bIns="95155" numCol="1" spcCol="1270" anchor="ctr" anchorCtr="0">
              <a:noAutofit/>
            </a:bodyPr>
            <a:lstStyle/>
            <a:p>
              <a:pPr marL="0" lvl="0" indent="0" algn="ctr" defTabSz="844550">
                <a:lnSpc>
                  <a:spcPct val="90000"/>
                </a:lnSpc>
                <a:spcBef>
                  <a:spcPct val="0"/>
                </a:spcBef>
                <a:spcAft>
                  <a:spcPct val="35000"/>
                </a:spcAft>
                <a:buNone/>
              </a:pPr>
              <a:endParaRPr lang="ru-RU" sz="1000" kern="1200"/>
            </a:p>
          </p:txBody>
        </p:sp>
        <p:sp>
          <p:nvSpPr>
            <p:cNvPr id="13" name="Полилиния: фигура 12">
              <a:extLst>
                <a:ext uri="{FF2B5EF4-FFF2-40B4-BE49-F238E27FC236}">
                  <a16:creationId xmlns:a16="http://schemas.microsoft.com/office/drawing/2014/main" id="{E3FAA07A-1C83-4A44-B1DE-63EF2E1BD01F}"/>
                </a:ext>
              </a:extLst>
            </p:cNvPr>
            <p:cNvSpPr/>
            <p:nvPr/>
          </p:nvSpPr>
          <p:spPr>
            <a:xfrm>
              <a:off x="20911094" y="22059167"/>
              <a:ext cx="1918445" cy="1151067"/>
            </a:xfrm>
            <a:custGeom>
              <a:avLst/>
              <a:gdLst>
                <a:gd name="connsiteX0" fmla="*/ 0 w 1918445"/>
                <a:gd name="connsiteY0" fmla="*/ 115107 h 1151067"/>
                <a:gd name="connsiteX1" fmla="*/ 115107 w 1918445"/>
                <a:gd name="connsiteY1" fmla="*/ 0 h 1151067"/>
                <a:gd name="connsiteX2" fmla="*/ 1803338 w 1918445"/>
                <a:gd name="connsiteY2" fmla="*/ 0 h 1151067"/>
                <a:gd name="connsiteX3" fmla="*/ 1918445 w 1918445"/>
                <a:gd name="connsiteY3" fmla="*/ 115107 h 1151067"/>
                <a:gd name="connsiteX4" fmla="*/ 1918445 w 1918445"/>
                <a:gd name="connsiteY4" fmla="*/ 1035960 h 1151067"/>
                <a:gd name="connsiteX5" fmla="*/ 1803338 w 1918445"/>
                <a:gd name="connsiteY5" fmla="*/ 1151067 h 1151067"/>
                <a:gd name="connsiteX6" fmla="*/ 115107 w 1918445"/>
                <a:gd name="connsiteY6" fmla="*/ 1151067 h 1151067"/>
                <a:gd name="connsiteX7" fmla="*/ 0 w 1918445"/>
                <a:gd name="connsiteY7" fmla="*/ 1035960 h 1151067"/>
                <a:gd name="connsiteX8" fmla="*/ 0 w 1918445"/>
                <a:gd name="connsiteY8" fmla="*/ 115107 h 115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445" h="1151067">
                  <a:moveTo>
                    <a:pt x="0" y="115107"/>
                  </a:moveTo>
                  <a:cubicBezTo>
                    <a:pt x="0" y="51535"/>
                    <a:pt x="51535" y="0"/>
                    <a:pt x="115107" y="0"/>
                  </a:cubicBezTo>
                  <a:lnTo>
                    <a:pt x="1803338" y="0"/>
                  </a:lnTo>
                  <a:cubicBezTo>
                    <a:pt x="1866910" y="0"/>
                    <a:pt x="1918445" y="51535"/>
                    <a:pt x="1918445" y="115107"/>
                  </a:cubicBezTo>
                  <a:lnTo>
                    <a:pt x="1918445" y="1035960"/>
                  </a:lnTo>
                  <a:cubicBezTo>
                    <a:pt x="1918445" y="1099532"/>
                    <a:pt x="1866910" y="1151067"/>
                    <a:pt x="1803338" y="1151067"/>
                  </a:cubicBezTo>
                  <a:lnTo>
                    <a:pt x="115107" y="1151067"/>
                  </a:lnTo>
                  <a:cubicBezTo>
                    <a:pt x="51535" y="1151067"/>
                    <a:pt x="0" y="1099532"/>
                    <a:pt x="0" y="1035960"/>
                  </a:cubicBezTo>
                  <a:lnTo>
                    <a:pt x="0" y="115107"/>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5154" tIns="125154" rIns="125154" bIns="125154" numCol="1" spcCol="1270" anchor="ctr" anchorCtr="0">
              <a:noAutofit/>
            </a:bodyPr>
            <a:lstStyle/>
            <a:p>
              <a:pPr marL="0" lvl="0" indent="0" algn="ctr" defTabSz="1066800">
                <a:lnSpc>
                  <a:spcPct val="90000"/>
                </a:lnSpc>
                <a:spcBef>
                  <a:spcPct val="0"/>
                </a:spcBef>
                <a:spcAft>
                  <a:spcPct val="35000"/>
                </a:spcAft>
                <a:buNone/>
              </a:pPr>
              <a:r>
                <a:rPr lang="en-US" sz="1050" kern="1200" dirty="0"/>
                <a:t>Feedback</a:t>
              </a:r>
              <a:endParaRPr lang="ru-RU" sz="1050" kern="1200" dirty="0"/>
            </a:p>
          </p:txBody>
        </p:sp>
        <p:sp>
          <p:nvSpPr>
            <p:cNvPr id="14" name="Полилиния: фигура 13">
              <a:extLst>
                <a:ext uri="{FF2B5EF4-FFF2-40B4-BE49-F238E27FC236}">
                  <a16:creationId xmlns:a16="http://schemas.microsoft.com/office/drawing/2014/main" id="{6ED776E5-D13C-42D3-B9CA-4F154664F4A4}"/>
                </a:ext>
              </a:extLst>
            </p:cNvPr>
            <p:cNvSpPr/>
            <p:nvPr/>
          </p:nvSpPr>
          <p:spPr>
            <a:xfrm>
              <a:off x="23596918" y="23953946"/>
              <a:ext cx="1918445" cy="1151067"/>
            </a:xfrm>
            <a:custGeom>
              <a:avLst/>
              <a:gdLst>
                <a:gd name="connsiteX0" fmla="*/ 0 w 1918445"/>
                <a:gd name="connsiteY0" fmla="*/ 115107 h 1151067"/>
                <a:gd name="connsiteX1" fmla="*/ 115107 w 1918445"/>
                <a:gd name="connsiteY1" fmla="*/ 0 h 1151067"/>
                <a:gd name="connsiteX2" fmla="*/ 1803338 w 1918445"/>
                <a:gd name="connsiteY2" fmla="*/ 0 h 1151067"/>
                <a:gd name="connsiteX3" fmla="*/ 1918445 w 1918445"/>
                <a:gd name="connsiteY3" fmla="*/ 115107 h 1151067"/>
                <a:gd name="connsiteX4" fmla="*/ 1918445 w 1918445"/>
                <a:gd name="connsiteY4" fmla="*/ 1035960 h 1151067"/>
                <a:gd name="connsiteX5" fmla="*/ 1803338 w 1918445"/>
                <a:gd name="connsiteY5" fmla="*/ 1151067 h 1151067"/>
                <a:gd name="connsiteX6" fmla="*/ 115107 w 1918445"/>
                <a:gd name="connsiteY6" fmla="*/ 1151067 h 1151067"/>
                <a:gd name="connsiteX7" fmla="*/ 0 w 1918445"/>
                <a:gd name="connsiteY7" fmla="*/ 1035960 h 1151067"/>
                <a:gd name="connsiteX8" fmla="*/ 0 w 1918445"/>
                <a:gd name="connsiteY8" fmla="*/ 115107 h 115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445" h="1151067">
                  <a:moveTo>
                    <a:pt x="0" y="115107"/>
                  </a:moveTo>
                  <a:cubicBezTo>
                    <a:pt x="0" y="51535"/>
                    <a:pt x="51535" y="0"/>
                    <a:pt x="115107" y="0"/>
                  </a:cubicBezTo>
                  <a:lnTo>
                    <a:pt x="1803338" y="0"/>
                  </a:lnTo>
                  <a:cubicBezTo>
                    <a:pt x="1866910" y="0"/>
                    <a:pt x="1918445" y="51535"/>
                    <a:pt x="1918445" y="115107"/>
                  </a:cubicBezTo>
                  <a:lnTo>
                    <a:pt x="1918445" y="1035960"/>
                  </a:lnTo>
                  <a:cubicBezTo>
                    <a:pt x="1918445" y="1099532"/>
                    <a:pt x="1866910" y="1151067"/>
                    <a:pt x="1803338" y="1151067"/>
                  </a:cubicBezTo>
                  <a:lnTo>
                    <a:pt x="115107" y="1151067"/>
                  </a:lnTo>
                  <a:cubicBezTo>
                    <a:pt x="51535" y="1151067"/>
                    <a:pt x="0" y="1099532"/>
                    <a:pt x="0" y="1035960"/>
                  </a:cubicBezTo>
                  <a:lnTo>
                    <a:pt x="0" y="115107"/>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5154" tIns="125154" rIns="125154" bIns="125154" numCol="1" spcCol="1270" anchor="ctr" anchorCtr="0">
              <a:noAutofit/>
            </a:bodyPr>
            <a:lstStyle/>
            <a:p>
              <a:pPr marL="0" lvl="0" indent="0" algn="ctr" defTabSz="1066800">
                <a:lnSpc>
                  <a:spcPct val="90000"/>
                </a:lnSpc>
                <a:spcBef>
                  <a:spcPct val="0"/>
                </a:spcBef>
                <a:spcAft>
                  <a:spcPct val="35000"/>
                </a:spcAft>
                <a:buNone/>
              </a:pPr>
              <a:r>
                <a:rPr lang="en-US" sz="1050" kern="1200" dirty="0"/>
                <a:t>Photo</a:t>
              </a:r>
              <a:endParaRPr lang="ru-RU" sz="1050" kern="1200" dirty="0"/>
            </a:p>
          </p:txBody>
        </p:sp>
        <p:sp>
          <p:nvSpPr>
            <p:cNvPr id="15" name="Полилиния: фигура 14">
              <a:extLst>
                <a:ext uri="{FF2B5EF4-FFF2-40B4-BE49-F238E27FC236}">
                  <a16:creationId xmlns:a16="http://schemas.microsoft.com/office/drawing/2014/main" id="{09F9B9B9-41DF-422D-B83F-B7882C1EAAC1}"/>
                </a:ext>
              </a:extLst>
            </p:cNvPr>
            <p:cNvSpPr/>
            <p:nvPr/>
          </p:nvSpPr>
          <p:spPr>
            <a:xfrm>
              <a:off x="20878800" y="23953946"/>
              <a:ext cx="1918445" cy="1151067"/>
            </a:xfrm>
            <a:custGeom>
              <a:avLst/>
              <a:gdLst>
                <a:gd name="connsiteX0" fmla="*/ 0 w 1918445"/>
                <a:gd name="connsiteY0" fmla="*/ 115107 h 1151067"/>
                <a:gd name="connsiteX1" fmla="*/ 115107 w 1918445"/>
                <a:gd name="connsiteY1" fmla="*/ 0 h 1151067"/>
                <a:gd name="connsiteX2" fmla="*/ 1803338 w 1918445"/>
                <a:gd name="connsiteY2" fmla="*/ 0 h 1151067"/>
                <a:gd name="connsiteX3" fmla="*/ 1918445 w 1918445"/>
                <a:gd name="connsiteY3" fmla="*/ 115107 h 1151067"/>
                <a:gd name="connsiteX4" fmla="*/ 1918445 w 1918445"/>
                <a:gd name="connsiteY4" fmla="*/ 1035960 h 1151067"/>
                <a:gd name="connsiteX5" fmla="*/ 1803338 w 1918445"/>
                <a:gd name="connsiteY5" fmla="*/ 1151067 h 1151067"/>
                <a:gd name="connsiteX6" fmla="*/ 115107 w 1918445"/>
                <a:gd name="connsiteY6" fmla="*/ 1151067 h 1151067"/>
                <a:gd name="connsiteX7" fmla="*/ 0 w 1918445"/>
                <a:gd name="connsiteY7" fmla="*/ 1035960 h 1151067"/>
                <a:gd name="connsiteX8" fmla="*/ 0 w 1918445"/>
                <a:gd name="connsiteY8" fmla="*/ 115107 h 115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445" h="1151067">
                  <a:moveTo>
                    <a:pt x="0" y="115107"/>
                  </a:moveTo>
                  <a:cubicBezTo>
                    <a:pt x="0" y="51535"/>
                    <a:pt x="51535" y="0"/>
                    <a:pt x="115107" y="0"/>
                  </a:cubicBezTo>
                  <a:lnTo>
                    <a:pt x="1803338" y="0"/>
                  </a:lnTo>
                  <a:cubicBezTo>
                    <a:pt x="1866910" y="0"/>
                    <a:pt x="1918445" y="51535"/>
                    <a:pt x="1918445" y="115107"/>
                  </a:cubicBezTo>
                  <a:lnTo>
                    <a:pt x="1918445" y="1035960"/>
                  </a:lnTo>
                  <a:cubicBezTo>
                    <a:pt x="1918445" y="1099532"/>
                    <a:pt x="1866910" y="1151067"/>
                    <a:pt x="1803338" y="1151067"/>
                  </a:cubicBezTo>
                  <a:lnTo>
                    <a:pt x="115107" y="1151067"/>
                  </a:lnTo>
                  <a:cubicBezTo>
                    <a:pt x="51535" y="1151067"/>
                    <a:pt x="0" y="1099532"/>
                    <a:pt x="0" y="1035960"/>
                  </a:cubicBezTo>
                  <a:lnTo>
                    <a:pt x="0" y="115107"/>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5154" tIns="125154" rIns="125154" bIns="125154" numCol="1" spcCol="1270" anchor="ctr" anchorCtr="0">
              <a:noAutofit/>
            </a:bodyPr>
            <a:lstStyle/>
            <a:p>
              <a:pPr marL="0" lvl="0" indent="0" algn="ctr" defTabSz="1066800">
                <a:lnSpc>
                  <a:spcPct val="90000"/>
                </a:lnSpc>
                <a:spcBef>
                  <a:spcPct val="0"/>
                </a:spcBef>
                <a:spcAft>
                  <a:spcPct val="35000"/>
                </a:spcAft>
                <a:buNone/>
              </a:pPr>
              <a:r>
                <a:rPr lang="en-US" sz="1050" kern="1200" dirty="0"/>
                <a:t>Attacked generator</a:t>
              </a:r>
              <a:endParaRPr lang="ru-RU" sz="1050" kern="1200" dirty="0"/>
            </a:p>
          </p:txBody>
        </p:sp>
        <p:sp>
          <p:nvSpPr>
            <p:cNvPr id="16" name="Полилиния: фигура 15">
              <a:extLst>
                <a:ext uri="{FF2B5EF4-FFF2-40B4-BE49-F238E27FC236}">
                  <a16:creationId xmlns:a16="http://schemas.microsoft.com/office/drawing/2014/main" id="{B5858D6C-362E-46A1-90F5-1B65CE2C85CD}"/>
                </a:ext>
              </a:extLst>
            </p:cNvPr>
            <p:cNvSpPr/>
            <p:nvPr/>
          </p:nvSpPr>
          <p:spPr>
            <a:xfrm flipH="1" flipV="1">
              <a:off x="24318253" y="23401690"/>
              <a:ext cx="475774" cy="406710"/>
            </a:xfrm>
            <a:custGeom>
              <a:avLst/>
              <a:gdLst>
                <a:gd name="connsiteX0" fmla="*/ 0 w 406710"/>
                <a:gd name="connsiteY0" fmla="*/ 95155 h 475774"/>
                <a:gd name="connsiteX1" fmla="*/ 203355 w 406710"/>
                <a:gd name="connsiteY1" fmla="*/ 95155 h 475774"/>
                <a:gd name="connsiteX2" fmla="*/ 203355 w 406710"/>
                <a:gd name="connsiteY2" fmla="*/ 0 h 475774"/>
                <a:gd name="connsiteX3" fmla="*/ 406710 w 406710"/>
                <a:gd name="connsiteY3" fmla="*/ 237887 h 475774"/>
                <a:gd name="connsiteX4" fmla="*/ 203355 w 406710"/>
                <a:gd name="connsiteY4" fmla="*/ 475774 h 475774"/>
                <a:gd name="connsiteX5" fmla="*/ 203355 w 406710"/>
                <a:gd name="connsiteY5" fmla="*/ 380619 h 475774"/>
                <a:gd name="connsiteX6" fmla="*/ 0 w 406710"/>
                <a:gd name="connsiteY6" fmla="*/ 380619 h 475774"/>
                <a:gd name="connsiteX7" fmla="*/ 0 w 406710"/>
                <a:gd name="connsiteY7" fmla="*/ 95155 h 47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710" h="475774">
                  <a:moveTo>
                    <a:pt x="325368" y="1"/>
                  </a:moveTo>
                  <a:lnTo>
                    <a:pt x="325368" y="237887"/>
                  </a:lnTo>
                  <a:lnTo>
                    <a:pt x="406710" y="237887"/>
                  </a:lnTo>
                  <a:lnTo>
                    <a:pt x="203355" y="475773"/>
                  </a:lnTo>
                  <a:lnTo>
                    <a:pt x="0" y="237887"/>
                  </a:lnTo>
                  <a:lnTo>
                    <a:pt x="81342" y="237887"/>
                  </a:lnTo>
                  <a:lnTo>
                    <a:pt x="81342" y="1"/>
                  </a:lnTo>
                  <a:lnTo>
                    <a:pt x="325368" y="1"/>
                  </a:lnTo>
                  <a:close/>
                </a:path>
              </a:pathLst>
            </a:cu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5156" tIns="0" rIns="95154" bIns="122013" numCol="1" spcCol="1270" anchor="ctr" anchorCtr="0">
              <a:noAutofit/>
            </a:bodyPr>
            <a:lstStyle/>
            <a:p>
              <a:pPr marL="0" lvl="0" indent="0" algn="ctr" defTabSz="844550">
                <a:lnSpc>
                  <a:spcPct val="90000"/>
                </a:lnSpc>
                <a:spcBef>
                  <a:spcPct val="0"/>
                </a:spcBef>
                <a:spcAft>
                  <a:spcPct val="35000"/>
                </a:spcAft>
                <a:buNone/>
              </a:pPr>
              <a:endParaRPr lang="ru-RU" sz="1000" kern="1200"/>
            </a:p>
          </p:txBody>
        </p:sp>
        <p:sp>
          <p:nvSpPr>
            <p:cNvPr id="17" name="Полилиния: фигура 16">
              <a:extLst>
                <a:ext uri="{FF2B5EF4-FFF2-40B4-BE49-F238E27FC236}">
                  <a16:creationId xmlns:a16="http://schemas.microsoft.com/office/drawing/2014/main" id="{7A612BC0-B9EC-47E7-9A24-98CE0C1781BE}"/>
                </a:ext>
              </a:extLst>
            </p:cNvPr>
            <p:cNvSpPr/>
            <p:nvPr/>
          </p:nvSpPr>
          <p:spPr>
            <a:xfrm>
              <a:off x="22998363" y="24324889"/>
              <a:ext cx="406710" cy="475774"/>
            </a:xfrm>
            <a:custGeom>
              <a:avLst/>
              <a:gdLst>
                <a:gd name="connsiteX0" fmla="*/ 0 w 406710"/>
                <a:gd name="connsiteY0" fmla="*/ 95155 h 475774"/>
                <a:gd name="connsiteX1" fmla="*/ 203355 w 406710"/>
                <a:gd name="connsiteY1" fmla="*/ 95155 h 475774"/>
                <a:gd name="connsiteX2" fmla="*/ 203355 w 406710"/>
                <a:gd name="connsiteY2" fmla="*/ 0 h 475774"/>
                <a:gd name="connsiteX3" fmla="*/ 406710 w 406710"/>
                <a:gd name="connsiteY3" fmla="*/ 237887 h 475774"/>
                <a:gd name="connsiteX4" fmla="*/ 203355 w 406710"/>
                <a:gd name="connsiteY4" fmla="*/ 475774 h 475774"/>
                <a:gd name="connsiteX5" fmla="*/ 203355 w 406710"/>
                <a:gd name="connsiteY5" fmla="*/ 380619 h 475774"/>
                <a:gd name="connsiteX6" fmla="*/ 0 w 406710"/>
                <a:gd name="connsiteY6" fmla="*/ 380619 h 475774"/>
                <a:gd name="connsiteX7" fmla="*/ 0 w 406710"/>
                <a:gd name="connsiteY7" fmla="*/ 95155 h 47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710" h="475774">
                  <a:moveTo>
                    <a:pt x="0" y="95155"/>
                  </a:moveTo>
                  <a:lnTo>
                    <a:pt x="203355" y="95155"/>
                  </a:lnTo>
                  <a:lnTo>
                    <a:pt x="203355" y="0"/>
                  </a:lnTo>
                  <a:lnTo>
                    <a:pt x="406710" y="237887"/>
                  </a:lnTo>
                  <a:lnTo>
                    <a:pt x="203355" y="475774"/>
                  </a:lnTo>
                  <a:lnTo>
                    <a:pt x="203355" y="380619"/>
                  </a:lnTo>
                  <a:lnTo>
                    <a:pt x="0" y="380619"/>
                  </a:lnTo>
                  <a:lnTo>
                    <a:pt x="0" y="95155"/>
                  </a:lnTo>
                  <a:close/>
                </a:path>
              </a:pathLst>
            </a:cu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5155" rIns="122013" bIns="95155" numCol="1" spcCol="1270" anchor="ctr" anchorCtr="0">
              <a:noAutofit/>
            </a:bodyPr>
            <a:lstStyle/>
            <a:p>
              <a:pPr marL="0" lvl="0" indent="0" algn="ctr" defTabSz="844550">
                <a:lnSpc>
                  <a:spcPct val="90000"/>
                </a:lnSpc>
                <a:spcBef>
                  <a:spcPct val="0"/>
                </a:spcBef>
                <a:spcAft>
                  <a:spcPct val="35000"/>
                </a:spcAft>
                <a:buNone/>
              </a:pPr>
              <a:endParaRPr lang="ru-RU" sz="1000" kern="1200"/>
            </a:p>
          </p:txBody>
        </p:sp>
        <p:sp>
          <p:nvSpPr>
            <p:cNvPr id="18" name="Полилиния: фигура 17">
              <a:extLst>
                <a:ext uri="{FF2B5EF4-FFF2-40B4-BE49-F238E27FC236}">
                  <a16:creationId xmlns:a16="http://schemas.microsoft.com/office/drawing/2014/main" id="{5F60B2D8-D30E-4339-A6D6-192DF9785C95}"/>
                </a:ext>
              </a:extLst>
            </p:cNvPr>
            <p:cNvSpPr/>
            <p:nvPr/>
          </p:nvSpPr>
          <p:spPr>
            <a:xfrm flipH="1" flipV="1">
              <a:off x="21632429" y="21472122"/>
              <a:ext cx="475774" cy="406710"/>
            </a:xfrm>
            <a:custGeom>
              <a:avLst/>
              <a:gdLst>
                <a:gd name="connsiteX0" fmla="*/ 0 w 406710"/>
                <a:gd name="connsiteY0" fmla="*/ 95155 h 475774"/>
                <a:gd name="connsiteX1" fmla="*/ 203355 w 406710"/>
                <a:gd name="connsiteY1" fmla="*/ 95155 h 475774"/>
                <a:gd name="connsiteX2" fmla="*/ 203355 w 406710"/>
                <a:gd name="connsiteY2" fmla="*/ 0 h 475774"/>
                <a:gd name="connsiteX3" fmla="*/ 406710 w 406710"/>
                <a:gd name="connsiteY3" fmla="*/ 237887 h 475774"/>
                <a:gd name="connsiteX4" fmla="*/ 203355 w 406710"/>
                <a:gd name="connsiteY4" fmla="*/ 475774 h 475774"/>
                <a:gd name="connsiteX5" fmla="*/ 203355 w 406710"/>
                <a:gd name="connsiteY5" fmla="*/ 380619 h 475774"/>
                <a:gd name="connsiteX6" fmla="*/ 0 w 406710"/>
                <a:gd name="connsiteY6" fmla="*/ 380619 h 475774"/>
                <a:gd name="connsiteX7" fmla="*/ 0 w 406710"/>
                <a:gd name="connsiteY7" fmla="*/ 95155 h 47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710" h="475774">
                  <a:moveTo>
                    <a:pt x="325368" y="1"/>
                  </a:moveTo>
                  <a:lnTo>
                    <a:pt x="325368" y="237887"/>
                  </a:lnTo>
                  <a:lnTo>
                    <a:pt x="406710" y="237887"/>
                  </a:lnTo>
                  <a:lnTo>
                    <a:pt x="203355" y="475773"/>
                  </a:lnTo>
                  <a:lnTo>
                    <a:pt x="0" y="237887"/>
                  </a:lnTo>
                  <a:lnTo>
                    <a:pt x="81342" y="237887"/>
                  </a:lnTo>
                  <a:lnTo>
                    <a:pt x="81342" y="1"/>
                  </a:lnTo>
                  <a:lnTo>
                    <a:pt x="325368" y="1"/>
                  </a:lnTo>
                  <a:close/>
                </a:path>
              </a:pathLst>
            </a:cu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5156" tIns="0" rIns="95154" bIns="122013" numCol="1" spcCol="1270" anchor="ctr" anchorCtr="0">
              <a:noAutofit/>
            </a:bodyPr>
            <a:lstStyle/>
            <a:p>
              <a:pPr marL="0" lvl="0" indent="0" algn="ctr" defTabSz="844550">
                <a:lnSpc>
                  <a:spcPct val="90000"/>
                </a:lnSpc>
                <a:spcBef>
                  <a:spcPct val="0"/>
                </a:spcBef>
                <a:spcAft>
                  <a:spcPct val="35000"/>
                </a:spcAft>
                <a:buNone/>
              </a:pPr>
              <a:endParaRPr lang="ru-RU" sz="1000" kern="1200"/>
            </a:p>
          </p:txBody>
        </p:sp>
        <p:sp>
          <p:nvSpPr>
            <p:cNvPr id="19" name="Полилиния: фигура 18">
              <a:extLst>
                <a:ext uri="{FF2B5EF4-FFF2-40B4-BE49-F238E27FC236}">
                  <a16:creationId xmlns:a16="http://schemas.microsoft.com/office/drawing/2014/main" id="{3F365B43-FF36-4315-A5C4-4B9D69B295D6}"/>
                </a:ext>
              </a:extLst>
            </p:cNvPr>
            <p:cNvSpPr/>
            <p:nvPr/>
          </p:nvSpPr>
          <p:spPr>
            <a:xfrm>
              <a:off x="22998363" y="22066023"/>
              <a:ext cx="406710" cy="475774"/>
            </a:xfrm>
            <a:custGeom>
              <a:avLst/>
              <a:gdLst>
                <a:gd name="connsiteX0" fmla="*/ 0 w 406710"/>
                <a:gd name="connsiteY0" fmla="*/ 95155 h 475774"/>
                <a:gd name="connsiteX1" fmla="*/ 203355 w 406710"/>
                <a:gd name="connsiteY1" fmla="*/ 95155 h 475774"/>
                <a:gd name="connsiteX2" fmla="*/ 203355 w 406710"/>
                <a:gd name="connsiteY2" fmla="*/ 0 h 475774"/>
                <a:gd name="connsiteX3" fmla="*/ 406710 w 406710"/>
                <a:gd name="connsiteY3" fmla="*/ 237887 h 475774"/>
                <a:gd name="connsiteX4" fmla="*/ 203355 w 406710"/>
                <a:gd name="connsiteY4" fmla="*/ 475774 h 475774"/>
                <a:gd name="connsiteX5" fmla="*/ 203355 w 406710"/>
                <a:gd name="connsiteY5" fmla="*/ 380619 h 475774"/>
                <a:gd name="connsiteX6" fmla="*/ 0 w 406710"/>
                <a:gd name="connsiteY6" fmla="*/ 380619 h 475774"/>
                <a:gd name="connsiteX7" fmla="*/ 0 w 406710"/>
                <a:gd name="connsiteY7" fmla="*/ 95155 h 47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710" h="475774">
                  <a:moveTo>
                    <a:pt x="0" y="95155"/>
                  </a:moveTo>
                  <a:lnTo>
                    <a:pt x="203355" y="95155"/>
                  </a:lnTo>
                  <a:lnTo>
                    <a:pt x="203355" y="0"/>
                  </a:lnTo>
                  <a:lnTo>
                    <a:pt x="406710" y="237887"/>
                  </a:lnTo>
                  <a:lnTo>
                    <a:pt x="203355" y="475774"/>
                  </a:lnTo>
                  <a:lnTo>
                    <a:pt x="203355" y="380619"/>
                  </a:lnTo>
                  <a:lnTo>
                    <a:pt x="0" y="380619"/>
                  </a:lnTo>
                  <a:lnTo>
                    <a:pt x="0" y="95155"/>
                  </a:lnTo>
                  <a:close/>
                </a:path>
              </a:pathLst>
            </a:cu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5155" rIns="122013" bIns="95155" numCol="1" spcCol="1270" anchor="ctr" anchorCtr="0">
              <a:noAutofit/>
            </a:bodyPr>
            <a:lstStyle/>
            <a:p>
              <a:pPr marL="0" lvl="0" indent="0" algn="ctr" defTabSz="844550">
                <a:lnSpc>
                  <a:spcPct val="90000"/>
                </a:lnSpc>
                <a:spcBef>
                  <a:spcPct val="0"/>
                </a:spcBef>
                <a:spcAft>
                  <a:spcPct val="35000"/>
                </a:spcAft>
                <a:buNone/>
              </a:pPr>
              <a:endParaRPr lang="ru-RU" sz="1000" kern="1200"/>
            </a:p>
          </p:txBody>
        </p:sp>
      </p:grpSp>
      <p:grpSp>
        <p:nvGrpSpPr>
          <p:cNvPr id="20" name="Группа 19">
            <a:extLst>
              <a:ext uri="{FF2B5EF4-FFF2-40B4-BE49-F238E27FC236}">
                <a16:creationId xmlns:a16="http://schemas.microsoft.com/office/drawing/2014/main" id="{0A70D2BE-271F-4CEE-9589-6642EF9F8CBB}"/>
              </a:ext>
            </a:extLst>
          </p:cNvPr>
          <p:cNvGrpSpPr/>
          <p:nvPr/>
        </p:nvGrpSpPr>
        <p:grpSpPr>
          <a:xfrm>
            <a:off x="971770" y="3376184"/>
            <a:ext cx="2767528" cy="3047161"/>
            <a:chOff x="20878800" y="20191564"/>
            <a:chExt cx="4636563" cy="4913449"/>
          </a:xfrm>
          <a:solidFill>
            <a:schemeClr val="bg1">
              <a:lumMod val="65000"/>
            </a:schemeClr>
          </a:solidFill>
        </p:grpSpPr>
        <p:sp>
          <p:nvSpPr>
            <p:cNvPr id="21" name="Полилиния: фигура 20">
              <a:extLst>
                <a:ext uri="{FF2B5EF4-FFF2-40B4-BE49-F238E27FC236}">
                  <a16:creationId xmlns:a16="http://schemas.microsoft.com/office/drawing/2014/main" id="{D9A1D3EB-773E-40D9-8EF5-6660E3A22D6E}"/>
                </a:ext>
              </a:extLst>
            </p:cNvPr>
            <p:cNvSpPr/>
            <p:nvPr/>
          </p:nvSpPr>
          <p:spPr>
            <a:xfrm>
              <a:off x="23596918" y="20191564"/>
              <a:ext cx="1918445" cy="1151067"/>
            </a:xfrm>
            <a:custGeom>
              <a:avLst/>
              <a:gdLst>
                <a:gd name="connsiteX0" fmla="*/ 0 w 1918445"/>
                <a:gd name="connsiteY0" fmla="*/ 115107 h 1151067"/>
                <a:gd name="connsiteX1" fmla="*/ 115107 w 1918445"/>
                <a:gd name="connsiteY1" fmla="*/ 0 h 1151067"/>
                <a:gd name="connsiteX2" fmla="*/ 1803338 w 1918445"/>
                <a:gd name="connsiteY2" fmla="*/ 0 h 1151067"/>
                <a:gd name="connsiteX3" fmla="*/ 1918445 w 1918445"/>
                <a:gd name="connsiteY3" fmla="*/ 115107 h 1151067"/>
                <a:gd name="connsiteX4" fmla="*/ 1918445 w 1918445"/>
                <a:gd name="connsiteY4" fmla="*/ 1035960 h 1151067"/>
                <a:gd name="connsiteX5" fmla="*/ 1803338 w 1918445"/>
                <a:gd name="connsiteY5" fmla="*/ 1151067 h 1151067"/>
                <a:gd name="connsiteX6" fmla="*/ 115107 w 1918445"/>
                <a:gd name="connsiteY6" fmla="*/ 1151067 h 1151067"/>
                <a:gd name="connsiteX7" fmla="*/ 0 w 1918445"/>
                <a:gd name="connsiteY7" fmla="*/ 1035960 h 1151067"/>
                <a:gd name="connsiteX8" fmla="*/ 0 w 1918445"/>
                <a:gd name="connsiteY8" fmla="*/ 115107 h 115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445" h="1151067">
                  <a:moveTo>
                    <a:pt x="0" y="115107"/>
                  </a:moveTo>
                  <a:cubicBezTo>
                    <a:pt x="0" y="51535"/>
                    <a:pt x="51535" y="0"/>
                    <a:pt x="115107" y="0"/>
                  </a:cubicBezTo>
                  <a:lnTo>
                    <a:pt x="1803338" y="0"/>
                  </a:lnTo>
                  <a:cubicBezTo>
                    <a:pt x="1866910" y="0"/>
                    <a:pt x="1918445" y="51535"/>
                    <a:pt x="1918445" y="115107"/>
                  </a:cubicBezTo>
                  <a:lnTo>
                    <a:pt x="1918445" y="1035960"/>
                  </a:lnTo>
                  <a:cubicBezTo>
                    <a:pt x="1918445" y="1099532"/>
                    <a:pt x="1866910" y="1151067"/>
                    <a:pt x="1803338" y="1151067"/>
                  </a:cubicBezTo>
                  <a:lnTo>
                    <a:pt x="115107" y="1151067"/>
                  </a:lnTo>
                  <a:cubicBezTo>
                    <a:pt x="51535" y="1151067"/>
                    <a:pt x="0" y="1099532"/>
                    <a:pt x="0" y="1035960"/>
                  </a:cubicBezTo>
                  <a:lnTo>
                    <a:pt x="0" y="115107"/>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5154" tIns="125154" rIns="125154" bIns="125154" numCol="1" spcCol="1270" anchor="ctr" anchorCtr="0">
              <a:noAutofit/>
            </a:bodyPr>
            <a:lstStyle/>
            <a:p>
              <a:pPr marL="0" lvl="0" indent="0" algn="ctr" defTabSz="1066800">
                <a:lnSpc>
                  <a:spcPct val="90000"/>
                </a:lnSpc>
                <a:spcBef>
                  <a:spcPct val="0"/>
                </a:spcBef>
                <a:spcAft>
                  <a:spcPct val="35000"/>
                </a:spcAft>
                <a:buNone/>
              </a:pPr>
              <a:r>
                <a:rPr lang="en-US" sz="1100" kern="1200" dirty="0"/>
                <a:t>Leaked data</a:t>
              </a:r>
              <a:endParaRPr lang="ru-RU" sz="1100" kern="1200" dirty="0"/>
            </a:p>
          </p:txBody>
        </p:sp>
        <p:sp>
          <p:nvSpPr>
            <p:cNvPr id="22" name="Полилиния: фигура 21">
              <a:extLst>
                <a:ext uri="{FF2B5EF4-FFF2-40B4-BE49-F238E27FC236}">
                  <a16:creationId xmlns:a16="http://schemas.microsoft.com/office/drawing/2014/main" id="{33FC48BA-BB3E-4FC8-B3CC-F905D727830E}"/>
                </a:ext>
              </a:extLst>
            </p:cNvPr>
            <p:cNvSpPr/>
            <p:nvPr/>
          </p:nvSpPr>
          <p:spPr>
            <a:xfrm>
              <a:off x="24318253" y="21460612"/>
              <a:ext cx="475774" cy="406710"/>
            </a:xfrm>
            <a:custGeom>
              <a:avLst/>
              <a:gdLst>
                <a:gd name="connsiteX0" fmla="*/ 0 w 406710"/>
                <a:gd name="connsiteY0" fmla="*/ 95155 h 475774"/>
                <a:gd name="connsiteX1" fmla="*/ 203355 w 406710"/>
                <a:gd name="connsiteY1" fmla="*/ 95155 h 475774"/>
                <a:gd name="connsiteX2" fmla="*/ 203355 w 406710"/>
                <a:gd name="connsiteY2" fmla="*/ 0 h 475774"/>
                <a:gd name="connsiteX3" fmla="*/ 406710 w 406710"/>
                <a:gd name="connsiteY3" fmla="*/ 237887 h 475774"/>
                <a:gd name="connsiteX4" fmla="*/ 203355 w 406710"/>
                <a:gd name="connsiteY4" fmla="*/ 475774 h 475774"/>
                <a:gd name="connsiteX5" fmla="*/ 203355 w 406710"/>
                <a:gd name="connsiteY5" fmla="*/ 380619 h 475774"/>
                <a:gd name="connsiteX6" fmla="*/ 0 w 406710"/>
                <a:gd name="connsiteY6" fmla="*/ 380619 h 475774"/>
                <a:gd name="connsiteX7" fmla="*/ 0 w 406710"/>
                <a:gd name="connsiteY7" fmla="*/ 95155 h 47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710" h="475774">
                  <a:moveTo>
                    <a:pt x="325368" y="1"/>
                  </a:moveTo>
                  <a:lnTo>
                    <a:pt x="325368" y="237887"/>
                  </a:lnTo>
                  <a:lnTo>
                    <a:pt x="406710" y="237887"/>
                  </a:lnTo>
                  <a:lnTo>
                    <a:pt x="203355" y="475773"/>
                  </a:lnTo>
                  <a:lnTo>
                    <a:pt x="0" y="237887"/>
                  </a:lnTo>
                  <a:lnTo>
                    <a:pt x="81342" y="237887"/>
                  </a:lnTo>
                  <a:lnTo>
                    <a:pt x="81342" y="1"/>
                  </a:lnTo>
                  <a:lnTo>
                    <a:pt x="325368" y="1"/>
                  </a:lnTo>
                  <a:close/>
                </a:path>
              </a:pathLst>
            </a:cu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5156" tIns="0" rIns="95154" bIns="122013" numCol="1" spcCol="1270" anchor="ctr" anchorCtr="0">
              <a:noAutofit/>
            </a:bodyPr>
            <a:lstStyle/>
            <a:p>
              <a:pPr marL="0" lvl="0" indent="0" algn="ctr" defTabSz="844550">
                <a:lnSpc>
                  <a:spcPct val="90000"/>
                </a:lnSpc>
                <a:spcBef>
                  <a:spcPct val="0"/>
                </a:spcBef>
                <a:spcAft>
                  <a:spcPct val="35000"/>
                </a:spcAft>
                <a:buNone/>
              </a:pPr>
              <a:endParaRPr lang="ru-RU" sz="1050" kern="1200"/>
            </a:p>
          </p:txBody>
        </p:sp>
        <p:sp>
          <p:nvSpPr>
            <p:cNvPr id="23" name="Полилиния: фигура 22">
              <a:extLst>
                <a:ext uri="{FF2B5EF4-FFF2-40B4-BE49-F238E27FC236}">
                  <a16:creationId xmlns:a16="http://schemas.microsoft.com/office/drawing/2014/main" id="{3F1E061C-EF6E-4D00-B5C7-315C0F5F827B}"/>
                </a:ext>
              </a:extLst>
            </p:cNvPr>
            <p:cNvSpPr/>
            <p:nvPr/>
          </p:nvSpPr>
          <p:spPr>
            <a:xfrm>
              <a:off x="23596918" y="22059167"/>
              <a:ext cx="1918445" cy="1151067"/>
            </a:xfrm>
            <a:custGeom>
              <a:avLst/>
              <a:gdLst>
                <a:gd name="connsiteX0" fmla="*/ 0 w 1918445"/>
                <a:gd name="connsiteY0" fmla="*/ 115107 h 1151067"/>
                <a:gd name="connsiteX1" fmla="*/ 115107 w 1918445"/>
                <a:gd name="connsiteY1" fmla="*/ 0 h 1151067"/>
                <a:gd name="connsiteX2" fmla="*/ 1803338 w 1918445"/>
                <a:gd name="connsiteY2" fmla="*/ 0 h 1151067"/>
                <a:gd name="connsiteX3" fmla="*/ 1918445 w 1918445"/>
                <a:gd name="connsiteY3" fmla="*/ 115107 h 1151067"/>
                <a:gd name="connsiteX4" fmla="*/ 1918445 w 1918445"/>
                <a:gd name="connsiteY4" fmla="*/ 1035960 h 1151067"/>
                <a:gd name="connsiteX5" fmla="*/ 1803338 w 1918445"/>
                <a:gd name="connsiteY5" fmla="*/ 1151067 h 1151067"/>
                <a:gd name="connsiteX6" fmla="*/ 115107 w 1918445"/>
                <a:gd name="connsiteY6" fmla="*/ 1151067 h 1151067"/>
                <a:gd name="connsiteX7" fmla="*/ 0 w 1918445"/>
                <a:gd name="connsiteY7" fmla="*/ 1035960 h 1151067"/>
                <a:gd name="connsiteX8" fmla="*/ 0 w 1918445"/>
                <a:gd name="connsiteY8" fmla="*/ 115107 h 115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445" h="1151067">
                  <a:moveTo>
                    <a:pt x="0" y="115107"/>
                  </a:moveTo>
                  <a:cubicBezTo>
                    <a:pt x="0" y="51535"/>
                    <a:pt x="51535" y="0"/>
                    <a:pt x="115107" y="0"/>
                  </a:cubicBezTo>
                  <a:lnTo>
                    <a:pt x="1803338" y="0"/>
                  </a:lnTo>
                  <a:cubicBezTo>
                    <a:pt x="1866910" y="0"/>
                    <a:pt x="1918445" y="51535"/>
                    <a:pt x="1918445" y="115107"/>
                  </a:cubicBezTo>
                  <a:lnTo>
                    <a:pt x="1918445" y="1035960"/>
                  </a:lnTo>
                  <a:cubicBezTo>
                    <a:pt x="1918445" y="1099532"/>
                    <a:pt x="1866910" y="1151067"/>
                    <a:pt x="1803338" y="1151067"/>
                  </a:cubicBezTo>
                  <a:lnTo>
                    <a:pt x="115107" y="1151067"/>
                  </a:lnTo>
                  <a:cubicBezTo>
                    <a:pt x="51535" y="1151067"/>
                    <a:pt x="0" y="1099532"/>
                    <a:pt x="0" y="1035960"/>
                  </a:cubicBezTo>
                  <a:lnTo>
                    <a:pt x="0" y="115107"/>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5154" tIns="125154" rIns="125154" bIns="125154" numCol="1" spcCol="1270" anchor="ctr" anchorCtr="0">
              <a:noAutofit/>
            </a:bodyPr>
            <a:lstStyle/>
            <a:p>
              <a:pPr marL="0" lvl="0" indent="0" algn="ctr" defTabSz="1066800">
                <a:lnSpc>
                  <a:spcPct val="90000"/>
                </a:lnSpc>
                <a:spcBef>
                  <a:spcPct val="0"/>
                </a:spcBef>
                <a:spcAft>
                  <a:spcPct val="35000"/>
                </a:spcAft>
                <a:buNone/>
              </a:pPr>
              <a:r>
                <a:rPr lang="en-US" sz="1100" kern="1200" dirty="0"/>
                <a:t>Homemade discriminator</a:t>
              </a:r>
              <a:endParaRPr lang="ru-RU" sz="1100" kern="1200" dirty="0"/>
            </a:p>
          </p:txBody>
        </p:sp>
        <p:sp>
          <p:nvSpPr>
            <p:cNvPr id="24" name="Полилиния: фигура 23">
              <a:extLst>
                <a:ext uri="{FF2B5EF4-FFF2-40B4-BE49-F238E27FC236}">
                  <a16:creationId xmlns:a16="http://schemas.microsoft.com/office/drawing/2014/main" id="{BE000E42-62CB-42EB-A8C2-6910DDF6C49D}"/>
                </a:ext>
              </a:extLst>
            </p:cNvPr>
            <p:cNvSpPr/>
            <p:nvPr/>
          </p:nvSpPr>
          <p:spPr>
            <a:xfrm>
              <a:off x="23021384" y="22648374"/>
              <a:ext cx="406711" cy="475775"/>
            </a:xfrm>
            <a:custGeom>
              <a:avLst/>
              <a:gdLst>
                <a:gd name="connsiteX0" fmla="*/ 0 w 406710"/>
                <a:gd name="connsiteY0" fmla="*/ 95155 h 475774"/>
                <a:gd name="connsiteX1" fmla="*/ 203355 w 406710"/>
                <a:gd name="connsiteY1" fmla="*/ 95155 h 475774"/>
                <a:gd name="connsiteX2" fmla="*/ 203355 w 406710"/>
                <a:gd name="connsiteY2" fmla="*/ 0 h 475774"/>
                <a:gd name="connsiteX3" fmla="*/ 406710 w 406710"/>
                <a:gd name="connsiteY3" fmla="*/ 237887 h 475774"/>
                <a:gd name="connsiteX4" fmla="*/ 203355 w 406710"/>
                <a:gd name="connsiteY4" fmla="*/ 475774 h 475774"/>
                <a:gd name="connsiteX5" fmla="*/ 203355 w 406710"/>
                <a:gd name="connsiteY5" fmla="*/ 380619 h 475774"/>
                <a:gd name="connsiteX6" fmla="*/ 0 w 406710"/>
                <a:gd name="connsiteY6" fmla="*/ 380619 h 475774"/>
                <a:gd name="connsiteX7" fmla="*/ 0 w 406710"/>
                <a:gd name="connsiteY7" fmla="*/ 95155 h 47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710" h="475774">
                  <a:moveTo>
                    <a:pt x="406710" y="380619"/>
                  </a:moveTo>
                  <a:lnTo>
                    <a:pt x="203355" y="380619"/>
                  </a:lnTo>
                  <a:lnTo>
                    <a:pt x="203355" y="475774"/>
                  </a:lnTo>
                  <a:lnTo>
                    <a:pt x="0" y="237887"/>
                  </a:lnTo>
                  <a:lnTo>
                    <a:pt x="203355" y="0"/>
                  </a:lnTo>
                  <a:lnTo>
                    <a:pt x="203355" y="95155"/>
                  </a:lnTo>
                  <a:lnTo>
                    <a:pt x="406710" y="95155"/>
                  </a:lnTo>
                  <a:lnTo>
                    <a:pt x="406710" y="380619"/>
                  </a:lnTo>
                  <a:close/>
                </a:path>
              </a:pathLst>
            </a:cu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22013" tIns="95156" rIns="1" bIns="95155" numCol="1" spcCol="1270" anchor="ctr" anchorCtr="0">
              <a:noAutofit/>
            </a:bodyPr>
            <a:lstStyle/>
            <a:p>
              <a:pPr marL="0" lvl="0" indent="0" algn="ctr" defTabSz="844550">
                <a:lnSpc>
                  <a:spcPct val="90000"/>
                </a:lnSpc>
                <a:spcBef>
                  <a:spcPct val="0"/>
                </a:spcBef>
                <a:spcAft>
                  <a:spcPct val="35000"/>
                </a:spcAft>
                <a:buNone/>
              </a:pPr>
              <a:endParaRPr lang="ru-RU" sz="1050" kern="1200"/>
            </a:p>
          </p:txBody>
        </p:sp>
        <p:sp>
          <p:nvSpPr>
            <p:cNvPr id="25" name="Полилиния: фигура 24">
              <a:extLst>
                <a:ext uri="{FF2B5EF4-FFF2-40B4-BE49-F238E27FC236}">
                  <a16:creationId xmlns:a16="http://schemas.microsoft.com/office/drawing/2014/main" id="{6A6F26A6-7DEE-4677-904C-3A1958121B53}"/>
                </a:ext>
              </a:extLst>
            </p:cNvPr>
            <p:cNvSpPr/>
            <p:nvPr/>
          </p:nvSpPr>
          <p:spPr>
            <a:xfrm>
              <a:off x="20911094" y="22059167"/>
              <a:ext cx="1918445" cy="1151067"/>
            </a:xfrm>
            <a:custGeom>
              <a:avLst/>
              <a:gdLst>
                <a:gd name="connsiteX0" fmla="*/ 0 w 1918445"/>
                <a:gd name="connsiteY0" fmla="*/ 115107 h 1151067"/>
                <a:gd name="connsiteX1" fmla="*/ 115107 w 1918445"/>
                <a:gd name="connsiteY1" fmla="*/ 0 h 1151067"/>
                <a:gd name="connsiteX2" fmla="*/ 1803338 w 1918445"/>
                <a:gd name="connsiteY2" fmla="*/ 0 h 1151067"/>
                <a:gd name="connsiteX3" fmla="*/ 1918445 w 1918445"/>
                <a:gd name="connsiteY3" fmla="*/ 115107 h 1151067"/>
                <a:gd name="connsiteX4" fmla="*/ 1918445 w 1918445"/>
                <a:gd name="connsiteY4" fmla="*/ 1035960 h 1151067"/>
                <a:gd name="connsiteX5" fmla="*/ 1803338 w 1918445"/>
                <a:gd name="connsiteY5" fmla="*/ 1151067 h 1151067"/>
                <a:gd name="connsiteX6" fmla="*/ 115107 w 1918445"/>
                <a:gd name="connsiteY6" fmla="*/ 1151067 h 1151067"/>
                <a:gd name="connsiteX7" fmla="*/ 0 w 1918445"/>
                <a:gd name="connsiteY7" fmla="*/ 1035960 h 1151067"/>
                <a:gd name="connsiteX8" fmla="*/ 0 w 1918445"/>
                <a:gd name="connsiteY8" fmla="*/ 115107 h 115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445" h="1151067">
                  <a:moveTo>
                    <a:pt x="0" y="115107"/>
                  </a:moveTo>
                  <a:cubicBezTo>
                    <a:pt x="0" y="51535"/>
                    <a:pt x="51535" y="0"/>
                    <a:pt x="115107" y="0"/>
                  </a:cubicBezTo>
                  <a:lnTo>
                    <a:pt x="1803338" y="0"/>
                  </a:lnTo>
                  <a:cubicBezTo>
                    <a:pt x="1866910" y="0"/>
                    <a:pt x="1918445" y="51535"/>
                    <a:pt x="1918445" y="115107"/>
                  </a:cubicBezTo>
                  <a:lnTo>
                    <a:pt x="1918445" y="1035960"/>
                  </a:lnTo>
                  <a:cubicBezTo>
                    <a:pt x="1918445" y="1099532"/>
                    <a:pt x="1866910" y="1151067"/>
                    <a:pt x="1803338" y="1151067"/>
                  </a:cubicBezTo>
                  <a:lnTo>
                    <a:pt x="115107" y="1151067"/>
                  </a:lnTo>
                  <a:cubicBezTo>
                    <a:pt x="51535" y="1151067"/>
                    <a:pt x="0" y="1099532"/>
                    <a:pt x="0" y="1035960"/>
                  </a:cubicBezTo>
                  <a:lnTo>
                    <a:pt x="0" y="115107"/>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5154" tIns="125154" rIns="125154" bIns="125154" numCol="1" spcCol="1270" anchor="ctr" anchorCtr="0">
              <a:noAutofit/>
            </a:bodyPr>
            <a:lstStyle/>
            <a:p>
              <a:pPr marL="0" lvl="0" indent="0" algn="ctr" defTabSz="1066800">
                <a:lnSpc>
                  <a:spcPct val="90000"/>
                </a:lnSpc>
                <a:spcBef>
                  <a:spcPct val="0"/>
                </a:spcBef>
                <a:spcAft>
                  <a:spcPct val="35000"/>
                </a:spcAft>
                <a:buNone/>
              </a:pPr>
              <a:r>
                <a:rPr lang="en-US" sz="1100" kern="1200" dirty="0"/>
                <a:t>Feedback</a:t>
              </a:r>
              <a:endParaRPr lang="ru-RU" sz="1100" kern="1200" dirty="0"/>
            </a:p>
          </p:txBody>
        </p:sp>
        <p:sp>
          <p:nvSpPr>
            <p:cNvPr id="26" name="Полилиния: фигура 25">
              <a:extLst>
                <a:ext uri="{FF2B5EF4-FFF2-40B4-BE49-F238E27FC236}">
                  <a16:creationId xmlns:a16="http://schemas.microsoft.com/office/drawing/2014/main" id="{35280F57-5F11-425D-A3A2-4B705AA41C02}"/>
                </a:ext>
              </a:extLst>
            </p:cNvPr>
            <p:cNvSpPr/>
            <p:nvPr/>
          </p:nvSpPr>
          <p:spPr>
            <a:xfrm>
              <a:off x="23596918" y="23953946"/>
              <a:ext cx="1918445" cy="1151067"/>
            </a:xfrm>
            <a:custGeom>
              <a:avLst/>
              <a:gdLst>
                <a:gd name="connsiteX0" fmla="*/ 0 w 1918445"/>
                <a:gd name="connsiteY0" fmla="*/ 115107 h 1151067"/>
                <a:gd name="connsiteX1" fmla="*/ 115107 w 1918445"/>
                <a:gd name="connsiteY1" fmla="*/ 0 h 1151067"/>
                <a:gd name="connsiteX2" fmla="*/ 1803338 w 1918445"/>
                <a:gd name="connsiteY2" fmla="*/ 0 h 1151067"/>
                <a:gd name="connsiteX3" fmla="*/ 1918445 w 1918445"/>
                <a:gd name="connsiteY3" fmla="*/ 115107 h 1151067"/>
                <a:gd name="connsiteX4" fmla="*/ 1918445 w 1918445"/>
                <a:gd name="connsiteY4" fmla="*/ 1035960 h 1151067"/>
                <a:gd name="connsiteX5" fmla="*/ 1803338 w 1918445"/>
                <a:gd name="connsiteY5" fmla="*/ 1151067 h 1151067"/>
                <a:gd name="connsiteX6" fmla="*/ 115107 w 1918445"/>
                <a:gd name="connsiteY6" fmla="*/ 1151067 h 1151067"/>
                <a:gd name="connsiteX7" fmla="*/ 0 w 1918445"/>
                <a:gd name="connsiteY7" fmla="*/ 1035960 h 1151067"/>
                <a:gd name="connsiteX8" fmla="*/ 0 w 1918445"/>
                <a:gd name="connsiteY8" fmla="*/ 115107 h 115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445" h="1151067">
                  <a:moveTo>
                    <a:pt x="0" y="115107"/>
                  </a:moveTo>
                  <a:cubicBezTo>
                    <a:pt x="0" y="51535"/>
                    <a:pt x="51535" y="0"/>
                    <a:pt x="115107" y="0"/>
                  </a:cubicBezTo>
                  <a:lnTo>
                    <a:pt x="1803338" y="0"/>
                  </a:lnTo>
                  <a:cubicBezTo>
                    <a:pt x="1866910" y="0"/>
                    <a:pt x="1918445" y="51535"/>
                    <a:pt x="1918445" y="115107"/>
                  </a:cubicBezTo>
                  <a:lnTo>
                    <a:pt x="1918445" y="1035960"/>
                  </a:lnTo>
                  <a:cubicBezTo>
                    <a:pt x="1918445" y="1099532"/>
                    <a:pt x="1866910" y="1151067"/>
                    <a:pt x="1803338" y="1151067"/>
                  </a:cubicBezTo>
                  <a:lnTo>
                    <a:pt x="115107" y="1151067"/>
                  </a:lnTo>
                  <a:cubicBezTo>
                    <a:pt x="51535" y="1151067"/>
                    <a:pt x="0" y="1099532"/>
                    <a:pt x="0" y="1035960"/>
                  </a:cubicBezTo>
                  <a:lnTo>
                    <a:pt x="0" y="115107"/>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5154" tIns="125154" rIns="125154" bIns="125154" numCol="1" spcCol="1270" anchor="ctr" anchorCtr="0">
              <a:noAutofit/>
            </a:bodyPr>
            <a:lstStyle/>
            <a:p>
              <a:pPr marL="0" lvl="0" indent="0" algn="ctr" defTabSz="1066800">
                <a:lnSpc>
                  <a:spcPct val="90000"/>
                </a:lnSpc>
                <a:spcBef>
                  <a:spcPct val="0"/>
                </a:spcBef>
                <a:spcAft>
                  <a:spcPct val="35000"/>
                </a:spcAft>
                <a:buNone/>
              </a:pPr>
              <a:r>
                <a:rPr lang="en-US" sz="1100" kern="1200" dirty="0"/>
                <a:t>Photo</a:t>
              </a:r>
              <a:endParaRPr lang="ru-RU" sz="1100" kern="1200" dirty="0"/>
            </a:p>
          </p:txBody>
        </p:sp>
        <p:sp>
          <p:nvSpPr>
            <p:cNvPr id="27" name="Полилиния: фигура 26">
              <a:extLst>
                <a:ext uri="{FF2B5EF4-FFF2-40B4-BE49-F238E27FC236}">
                  <a16:creationId xmlns:a16="http://schemas.microsoft.com/office/drawing/2014/main" id="{1FE55DD3-803C-4E20-A00B-8FE42F40B8D4}"/>
                </a:ext>
              </a:extLst>
            </p:cNvPr>
            <p:cNvSpPr/>
            <p:nvPr/>
          </p:nvSpPr>
          <p:spPr>
            <a:xfrm>
              <a:off x="20878800" y="23953946"/>
              <a:ext cx="1918445" cy="1151067"/>
            </a:xfrm>
            <a:custGeom>
              <a:avLst/>
              <a:gdLst>
                <a:gd name="connsiteX0" fmla="*/ 0 w 1918445"/>
                <a:gd name="connsiteY0" fmla="*/ 115107 h 1151067"/>
                <a:gd name="connsiteX1" fmla="*/ 115107 w 1918445"/>
                <a:gd name="connsiteY1" fmla="*/ 0 h 1151067"/>
                <a:gd name="connsiteX2" fmla="*/ 1803338 w 1918445"/>
                <a:gd name="connsiteY2" fmla="*/ 0 h 1151067"/>
                <a:gd name="connsiteX3" fmla="*/ 1918445 w 1918445"/>
                <a:gd name="connsiteY3" fmla="*/ 115107 h 1151067"/>
                <a:gd name="connsiteX4" fmla="*/ 1918445 w 1918445"/>
                <a:gd name="connsiteY4" fmla="*/ 1035960 h 1151067"/>
                <a:gd name="connsiteX5" fmla="*/ 1803338 w 1918445"/>
                <a:gd name="connsiteY5" fmla="*/ 1151067 h 1151067"/>
                <a:gd name="connsiteX6" fmla="*/ 115107 w 1918445"/>
                <a:gd name="connsiteY6" fmla="*/ 1151067 h 1151067"/>
                <a:gd name="connsiteX7" fmla="*/ 0 w 1918445"/>
                <a:gd name="connsiteY7" fmla="*/ 1035960 h 1151067"/>
                <a:gd name="connsiteX8" fmla="*/ 0 w 1918445"/>
                <a:gd name="connsiteY8" fmla="*/ 115107 h 115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445" h="1151067">
                  <a:moveTo>
                    <a:pt x="0" y="115107"/>
                  </a:moveTo>
                  <a:cubicBezTo>
                    <a:pt x="0" y="51535"/>
                    <a:pt x="51535" y="0"/>
                    <a:pt x="115107" y="0"/>
                  </a:cubicBezTo>
                  <a:lnTo>
                    <a:pt x="1803338" y="0"/>
                  </a:lnTo>
                  <a:cubicBezTo>
                    <a:pt x="1866910" y="0"/>
                    <a:pt x="1918445" y="51535"/>
                    <a:pt x="1918445" y="115107"/>
                  </a:cubicBezTo>
                  <a:lnTo>
                    <a:pt x="1918445" y="1035960"/>
                  </a:lnTo>
                  <a:cubicBezTo>
                    <a:pt x="1918445" y="1099532"/>
                    <a:pt x="1866910" y="1151067"/>
                    <a:pt x="1803338" y="1151067"/>
                  </a:cubicBezTo>
                  <a:lnTo>
                    <a:pt x="115107" y="1151067"/>
                  </a:lnTo>
                  <a:cubicBezTo>
                    <a:pt x="51535" y="1151067"/>
                    <a:pt x="0" y="1099532"/>
                    <a:pt x="0" y="1035960"/>
                  </a:cubicBezTo>
                  <a:lnTo>
                    <a:pt x="0" y="115107"/>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5154" tIns="125154" rIns="125154" bIns="125154" numCol="1" spcCol="1270" anchor="ctr" anchorCtr="0">
              <a:noAutofit/>
            </a:bodyPr>
            <a:lstStyle/>
            <a:p>
              <a:pPr marL="0" lvl="0" indent="0" algn="ctr" defTabSz="1066800">
                <a:lnSpc>
                  <a:spcPct val="90000"/>
                </a:lnSpc>
                <a:spcBef>
                  <a:spcPct val="0"/>
                </a:spcBef>
                <a:spcAft>
                  <a:spcPct val="35000"/>
                </a:spcAft>
                <a:buNone/>
              </a:pPr>
              <a:r>
                <a:rPr lang="en-US" sz="1100" kern="1200" dirty="0"/>
                <a:t>Attacked generator</a:t>
              </a:r>
              <a:endParaRPr lang="ru-RU" sz="1100" kern="1200" dirty="0"/>
            </a:p>
          </p:txBody>
        </p:sp>
        <p:sp>
          <p:nvSpPr>
            <p:cNvPr id="28" name="Полилиния: фигура 27">
              <a:extLst>
                <a:ext uri="{FF2B5EF4-FFF2-40B4-BE49-F238E27FC236}">
                  <a16:creationId xmlns:a16="http://schemas.microsoft.com/office/drawing/2014/main" id="{C5FF729E-0BD3-4CC8-848E-A70B01657AB9}"/>
                </a:ext>
              </a:extLst>
            </p:cNvPr>
            <p:cNvSpPr/>
            <p:nvPr/>
          </p:nvSpPr>
          <p:spPr>
            <a:xfrm flipH="1" flipV="1">
              <a:off x="24318253" y="23401690"/>
              <a:ext cx="475774" cy="406710"/>
            </a:xfrm>
            <a:custGeom>
              <a:avLst/>
              <a:gdLst>
                <a:gd name="connsiteX0" fmla="*/ 0 w 406710"/>
                <a:gd name="connsiteY0" fmla="*/ 95155 h 475774"/>
                <a:gd name="connsiteX1" fmla="*/ 203355 w 406710"/>
                <a:gd name="connsiteY1" fmla="*/ 95155 h 475774"/>
                <a:gd name="connsiteX2" fmla="*/ 203355 w 406710"/>
                <a:gd name="connsiteY2" fmla="*/ 0 h 475774"/>
                <a:gd name="connsiteX3" fmla="*/ 406710 w 406710"/>
                <a:gd name="connsiteY3" fmla="*/ 237887 h 475774"/>
                <a:gd name="connsiteX4" fmla="*/ 203355 w 406710"/>
                <a:gd name="connsiteY4" fmla="*/ 475774 h 475774"/>
                <a:gd name="connsiteX5" fmla="*/ 203355 w 406710"/>
                <a:gd name="connsiteY5" fmla="*/ 380619 h 475774"/>
                <a:gd name="connsiteX6" fmla="*/ 0 w 406710"/>
                <a:gd name="connsiteY6" fmla="*/ 380619 h 475774"/>
                <a:gd name="connsiteX7" fmla="*/ 0 w 406710"/>
                <a:gd name="connsiteY7" fmla="*/ 95155 h 47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710" h="475774">
                  <a:moveTo>
                    <a:pt x="325368" y="1"/>
                  </a:moveTo>
                  <a:lnTo>
                    <a:pt x="325368" y="237887"/>
                  </a:lnTo>
                  <a:lnTo>
                    <a:pt x="406710" y="237887"/>
                  </a:lnTo>
                  <a:lnTo>
                    <a:pt x="203355" y="475773"/>
                  </a:lnTo>
                  <a:lnTo>
                    <a:pt x="0" y="237887"/>
                  </a:lnTo>
                  <a:lnTo>
                    <a:pt x="81342" y="237887"/>
                  </a:lnTo>
                  <a:lnTo>
                    <a:pt x="81342" y="1"/>
                  </a:lnTo>
                  <a:lnTo>
                    <a:pt x="325368" y="1"/>
                  </a:lnTo>
                  <a:close/>
                </a:path>
              </a:pathLst>
            </a:cu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5156" tIns="0" rIns="95154" bIns="122013" numCol="1" spcCol="1270" anchor="ctr" anchorCtr="0">
              <a:noAutofit/>
            </a:bodyPr>
            <a:lstStyle/>
            <a:p>
              <a:pPr marL="0" lvl="0" indent="0" algn="ctr" defTabSz="844550">
                <a:lnSpc>
                  <a:spcPct val="90000"/>
                </a:lnSpc>
                <a:spcBef>
                  <a:spcPct val="0"/>
                </a:spcBef>
                <a:spcAft>
                  <a:spcPct val="35000"/>
                </a:spcAft>
                <a:buNone/>
              </a:pPr>
              <a:endParaRPr lang="ru-RU" sz="1050" kern="1200"/>
            </a:p>
          </p:txBody>
        </p:sp>
        <p:sp>
          <p:nvSpPr>
            <p:cNvPr id="29" name="Полилиния: фигура 28">
              <a:extLst>
                <a:ext uri="{FF2B5EF4-FFF2-40B4-BE49-F238E27FC236}">
                  <a16:creationId xmlns:a16="http://schemas.microsoft.com/office/drawing/2014/main" id="{889A4350-32BB-4427-8EAA-39C47EEB3521}"/>
                </a:ext>
              </a:extLst>
            </p:cNvPr>
            <p:cNvSpPr/>
            <p:nvPr/>
          </p:nvSpPr>
          <p:spPr>
            <a:xfrm>
              <a:off x="22998363" y="24324889"/>
              <a:ext cx="406710" cy="475774"/>
            </a:xfrm>
            <a:custGeom>
              <a:avLst/>
              <a:gdLst>
                <a:gd name="connsiteX0" fmla="*/ 0 w 406710"/>
                <a:gd name="connsiteY0" fmla="*/ 95155 h 475774"/>
                <a:gd name="connsiteX1" fmla="*/ 203355 w 406710"/>
                <a:gd name="connsiteY1" fmla="*/ 95155 h 475774"/>
                <a:gd name="connsiteX2" fmla="*/ 203355 w 406710"/>
                <a:gd name="connsiteY2" fmla="*/ 0 h 475774"/>
                <a:gd name="connsiteX3" fmla="*/ 406710 w 406710"/>
                <a:gd name="connsiteY3" fmla="*/ 237887 h 475774"/>
                <a:gd name="connsiteX4" fmla="*/ 203355 w 406710"/>
                <a:gd name="connsiteY4" fmla="*/ 475774 h 475774"/>
                <a:gd name="connsiteX5" fmla="*/ 203355 w 406710"/>
                <a:gd name="connsiteY5" fmla="*/ 380619 h 475774"/>
                <a:gd name="connsiteX6" fmla="*/ 0 w 406710"/>
                <a:gd name="connsiteY6" fmla="*/ 380619 h 475774"/>
                <a:gd name="connsiteX7" fmla="*/ 0 w 406710"/>
                <a:gd name="connsiteY7" fmla="*/ 95155 h 47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710" h="475774">
                  <a:moveTo>
                    <a:pt x="0" y="95155"/>
                  </a:moveTo>
                  <a:lnTo>
                    <a:pt x="203355" y="95155"/>
                  </a:lnTo>
                  <a:lnTo>
                    <a:pt x="203355" y="0"/>
                  </a:lnTo>
                  <a:lnTo>
                    <a:pt x="406710" y="237887"/>
                  </a:lnTo>
                  <a:lnTo>
                    <a:pt x="203355" y="475774"/>
                  </a:lnTo>
                  <a:lnTo>
                    <a:pt x="203355" y="380619"/>
                  </a:lnTo>
                  <a:lnTo>
                    <a:pt x="0" y="380619"/>
                  </a:lnTo>
                  <a:lnTo>
                    <a:pt x="0" y="95155"/>
                  </a:lnTo>
                  <a:close/>
                </a:path>
              </a:pathLst>
            </a:cu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5155" rIns="122013" bIns="95155" numCol="1" spcCol="1270" anchor="ctr" anchorCtr="0">
              <a:noAutofit/>
            </a:bodyPr>
            <a:lstStyle/>
            <a:p>
              <a:pPr marL="0" lvl="0" indent="0" algn="ctr" defTabSz="844550">
                <a:lnSpc>
                  <a:spcPct val="90000"/>
                </a:lnSpc>
                <a:spcBef>
                  <a:spcPct val="0"/>
                </a:spcBef>
                <a:spcAft>
                  <a:spcPct val="35000"/>
                </a:spcAft>
                <a:buNone/>
              </a:pPr>
              <a:endParaRPr lang="ru-RU" sz="1050" kern="1200"/>
            </a:p>
          </p:txBody>
        </p:sp>
        <p:sp>
          <p:nvSpPr>
            <p:cNvPr id="30" name="Полилиния: фигура 29">
              <a:extLst>
                <a:ext uri="{FF2B5EF4-FFF2-40B4-BE49-F238E27FC236}">
                  <a16:creationId xmlns:a16="http://schemas.microsoft.com/office/drawing/2014/main" id="{790189F2-7BAF-46B7-A082-D27E9ED13CAB}"/>
                </a:ext>
              </a:extLst>
            </p:cNvPr>
            <p:cNvSpPr/>
            <p:nvPr/>
          </p:nvSpPr>
          <p:spPr>
            <a:xfrm>
              <a:off x="22998363" y="22066023"/>
              <a:ext cx="406710" cy="475774"/>
            </a:xfrm>
            <a:custGeom>
              <a:avLst/>
              <a:gdLst>
                <a:gd name="connsiteX0" fmla="*/ 0 w 406710"/>
                <a:gd name="connsiteY0" fmla="*/ 95155 h 475774"/>
                <a:gd name="connsiteX1" fmla="*/ 203355 w 406710"/>
                <a:gd name="connsiteY1" fmla="*/ 95155 h 475774"/>
                <a:gd name="connsiteX2" fmla="*/ 203355 w 406710"/>
                <a:gd name="connsiteY2" fmla="*/ 0 h 475774"/>
                <a:gd name="connsiteX3" fmla="*/ 406710 w 406710"/>
                <a:gd name="connsiteY3" fmla="*/ 237887 h 475774"/>
                <a:gd name="connsiteX4" fmla="*/ 203355 w 406710"/>
                <a:gd name="connsiteY4" fmla="*/ 475774 h 475774"/>
                <a:gd name="connsiteX5" fmla="*/ 203355 w 406710"/>
                <a:gd name="connsiteY5" fmla="*/ 380619 h 475774"/>
                <a:gd name="connsiteX6" fmla="*/ 0 w 406710"/>
                <a:gd name="connsiteY6" fmla="*/ 380619 h 475774"/>
                <a:gd name="connsiteX7" fmla="*/ 0 w 406710"/>
                <a:gd name="connsiteY7" fmla="*/ 95155 h 47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710" h="475774">
                  <a:moveTo>
                    <a:pt x="0" y="95155"/>
                  </a:moveTo>
                  <a:lnTo>
                    <a:pt x="203355" y="95155"/>
                  </a:lnTo>
                  <a:lnTo>
                    <a:pt x="203355" y="0"/>
                  </a:lnTo>
                  <a:lnTo>
                    <a:pt x="406710" y="237887"/>
                  </a:lnTo>
                  <a:lnTo>
                    <a:pt x="203355" y="475774"/>
                  </a:lnTo>
                  <a:lnTo>
                    <a:pt x="203355" y="380619"/>
                  </a:lnTo>
                  <a:lnTo>
                    <a:pt x="0" y="380619"/>
                  </a:lnTo>
                  <a:lnTo>
                    <a:pt x="0" y="95155"/>
                  </a:lnTo>
                  <a:close/>
                </a:path>
              </a:pathLst>
            </a:cu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5155" rIns="122013" bIns="95155" numCol="1" spcCol="1270" anchor="ctr" anchorCtr="0">
              <a:noAutofit/>
            </a:bodyPr>
            <a:lstStyle/>
            <a:p>
              <a:pPr marL="0" lvl="0" indent="0" algn="ctr" defTabSz="844550">
                <a:lnSpc>
                  <a:spcPct val="90000"/>
                </a:lnSpc>
                <a:spcBef>
                  <a:spcPct val="0"/>
                </a:spcBef>
                <a:spcAft>
                  <a:spcPct val="35000"/>
                </a:spcAft>
                <a:buNone/>
              </a:pPr>
              <a:endParaRPr lang="ru-RU" sz="1050" kern="1200"/>
            </a:p>
          </p:txBody>
        </p:sp>
      </p:grpSp>
      <p:sp>
        <p:nvSpPr>
          <p:cNvPr id="31" name="TextBox 30">
            <a:extLst>
              <a:ext uri="{FF2B5EF4-FFF2-40B4-BE49-F238E27FC236}">
                <a16:creationId xmlns:a16="http://schemas.microsoft.com/office/drawing/2014/main" id="{93CCDE45-3684-4230-9917-0322561E029F}"/>
              </a:ext>
            </a:extLst>
          </p:cNvPr>
          <p:cNvSpPr txBox="1"/>
          <p:nvPr/>
        </p:nvSpPr>
        <p:spPr>
          <a:xfrm>
            <a:off x="6938914" y="1604100"/>
            <a:ext cx="3086100" cy="861774"/>
          </a:xfrm>
          <a:prstGeom prst="rect">
            <a:avLst/>
          </a:prstGeom>
          <a:noFill/>
        </p:spPr>
        <p:txBody>
          <a:bodyPr wrap="square" rtlCol="0">
            <a:spAutoFit/>
          </a:bodyPr>
          <a:lstStyle/>
          <a:p>
            <a:r>
              <a:rPr lang="en-US" dirty="0"/>
              <a:t>White-box: an adversary stole the discriminator </a:t>
            </a:r>
          </a:p>
          <a:p>
            <a:r>
              <a:rPr lang="en-US" sz="1200" dirty="0"/>
              <a:t>(the image is taken from [1])</a:t>
            </a:r>
            <a:endParaRPr lang="en-GB" sz="1600" dirty="0"/>
          </a:p>
        </p:txBody>
      </p:sp>
      <p:sp>
        <p:nvSpPr>
          <p:cNvPr id="32" name="TextBox 31">
            <a:extLst>
              <a:ext uri="{FF2B5EF4-FFF2-40B4-BE49-F238E27FC236}">
                <a16:creationId xmlns:a16="http://schemas.microsoft.com/office/drawing/2014/main" id="{F628B9CE-BCB0-401E-AA9A-4F8DF5F665A6}"/>
              </a:ext>
            </a:extLst>
          </p:cNvPr>
          <p:cNvSpPr txBox="1"/>
          <p:nvPr/>
        </p:nvSpPr>
        <p:spPr>
          <a:xfrm>
            <a:off x="3925437" y="3427966"/>
            <a:ext cx="1697643" cy="923330"/>
          </a:xfrm>
          <a:prstGeom prst="rect">
            <a:avLst/>
          </a:prstGeom>
          <a:noFill/>
        </p:spPr>
        <p:txBody>
          <a:bodyPr wrap="square" rtlCol="0">
            <a:spAutoFit/>
          </a:bodyPr>
          <a:lstStyle/>
          <a:p>
            <a:r>
              <a:rPr lang="en-US" dirty="0"/>
              <a:t>Black-box attack + leakage of private data</a:t>
            </a:r>
            <a:endParaRPr lang="en-GB" dirty="0"/>
          </a:p>
        </p:txBody>
      </p:sp>
      <p:sp>
        <p:nvSpPr>
          <p:cNvPr id="33" name="TextBox 32">
            <a:extLst>
              <a:ext uri="{FF2B5EF4-FFF2-40B4-BE49-F238E27FC236}">
                <a16:creationId xmlns:a16="http://schemas.microsoft.com/office/drawing/2014/main" id="{5C9D21B3-712B-40D0-97BE-E391194CB283}"/>
              </a:ext>
            </a:extLst>
          </p:cNvPr>
          <p:cNvSpPr txBox="1"/>
          <p:nvPr/>
        </p:nvSpPr>
        <p:spPr>
          <a:xfrm>
            <a:off x="6567165" y="3376184"/>
            <a:ext cx="1857375" cy="1754326"/>
          </a:xfrm>
          <a:prstGeom prst="rect">
            <a:avLst/>
          </a:prstGeom>
          <a:noFill/>
        </p:spPr>
        <p:txBody>
          <a:bodyPr wrap="square" rtlCol="0">
            <a:spAutoFit/>
          </a:bodyPr>
          <a:lstStyle/>
          <a:p>
            <a:r>
              <a:rPr lang="en-US" dirty="0"/>
              <a:t>Black-box attack without leakage: the structure of GAN is required for a successful attack</a:t>
            </a:r>
            <a:endParaRPr lang="en-GB" dirty="0"/>
          </a:p>
        </p:txBody>
      </p:sp>
      <p:sp>
        <p:nvSpPr>
          <p:cNvPr id="35" name="TextBox 34">
            <a:extLst>
              <a:ext uri="{FF2B5EF4-FFF2-40B4-BE49-F238E27FC236}">
                <a16:creationId xmlns:a16="http://schemas.microsoft.com/office/drawing/2014/main" id="{90C34460-C34D-4C75-B9AC-8831F7483684}"/>
              </a:ext>
            </a:extLst>
          </p:cNvPr>
          <p:cNvSpPr txBox="1"/>
          <p:nvPr/>
        </p:nvSpPr>
        <p:spPr>
          <a:xfrm>
            <a:off x="211120" y="6568231"/>
            <a:ext cx="10106025" cy="246221"/>
          </a:xfrm>
          <a:prstGeom prst="rect">
            <a:avLst/>
          </a:prstGeom>
          <a:noFill/>
        </p:spPr>
        <p:txBody>
          <a:bodyPr wrap="square">
            <a:spAutoFit/>
          </a:bodyPr>
          <a:lstStyle/>
          <a:p>
            <a:r>
              <a:rPr lang="en-GB" sz="1000" dirty="0"/>
              <a:t>1.  J</a:t>
            </a:r>
            <a:r>
              <a:rPr lang="en-US" sz="1000" dirty="0"/>
              <a:t>.</a:t>
            </a:r>
            <a:r>
              <a:rPr lang="en-GB" sz="1000" dirty="0"/>
              <a:t> Hayes , L. </a:t>
            </a:r>
            <a:r>
              <a:rPr lang="en-GB" sz="1000" dirty="0" err="1"/>
              <a:t>Melis</a:t>
            </a:r>
            <a:r>
              <a:rPr lang="en-GB" sz="1000" dirty="0"/>
              <a:t> , G. </a:t>
            </a:r>
            <a:r>
              <a:rPr lang="en-GB" sz="1000" dirty="0" err="1"/>
              <a:t>Danezis</a:t>
            </a:r>
            <a:r>
              <a:rPr lang="en-GB" sz="1000" dirty="0"/>
              <a:t>, E. De </a:t>
            </a:r>
            <a:r>
              <a:rPr lang="en-GB" sz="1000" dirty="0" err="1"/>
              <a:t>Cristofaro</a:t>
            </a:r>
            <a:r>
              <a:rPr lang="en-GB" sz="1000" dirty="0"/>
              <a:t>. </a:t>
            </a:r>
            <a:r>
              <a:rPr lang="en-GB" sz="1000" i="1" dirty="0"/>
              <a:t>LOGAN: Membership Inference Attacks Against Generative Models.</a:t>
            </a:r>
            <a:r>
              <a:rPr lang="en-GB" sz="1000" dirty="0"/>
              <a:t> Proceedings on Privacy Enhancing Technologies, 2019(1), pp.133-152</a:t>
            </a:r>
          </a:p>
        </p:txBody>
      </p:sp>
    </p:spTree>
    <p:extLst>
      <p:ext uri="{BB962C8B-B14F-4D97-AF65-F5344CB8AC3E}">
        <p14:creationId xmlns:p14="http://schemas.microsoft.com/office/powerpoint/2010/main" val="1906252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1843AD-ADF8-40BD-946A-39973B841242}"/>
              </a:ext>
            </a:extLst>
          </p:cNvPr>
          <p:cNvSpPr>
            <a:spLocks noGrp="1"/>
          </p:cNvSpPr>
          <p:nvPr>
            <p:ph type="title"/>
          </p:nvPr>
        </p:nvSpPr>
        <p:spPr/>
        <p:txBody>
          <a:bodyPr/>
          <a:lstStyle/>
          <a:p>
            <a:r>
              <a:rPr lang="en-US" dirty="0"/>
              <a:t>Even simplistic GANs are robust against white-box attacks</a:t>
            </a:r>
            <a:endParaRPr lang="en-GB" dirty="0"/>
          </a:p>
        </p:txBody>
      </p:sp>
      <p:graphicFrame>
        <p:nvGraphicFramePr>
          <p:cNvPr id="6" name="Объект 6">
            <a:extLst>
              <a:ext uri="{FF2B5EF4-FFF2-40B4-BE49-F238E27FC236}">
                <a16:creationId xmlns:a16="http://schemas.microsoft.com/office/drawing/2014/main" id="{CB9DEE82-0C52-40E7-B413-9E851636279C}"/>
              </a:ext>
            </a:extLst>
          </p:cNvPr>
          <p:cNvGraphicFramePr>
            <a:graphicFrameLocks noGrp="1"/>
          </p:cNvGraphicFramePr>
          <p:nvPr>
            <p:ph idx="1"/>
            <p:extLst>
              <p:ext uri="{D42A27DB-BD31-4B8C-83A1-F6EECF244321}">
                <p14:modId xmlns:p14="http://schemas.microsoft.com/office/powerpoint/2010/main" val="2299435601"/>
              </p:ext>
            </p:extLst>
          </p:nvPr>
        </p:nvGraphicFramePr>
        <p:xfrm>
          <a:off x="1708030" y="1690688"/>
          <a:ext cx="10092905" cy="4468572"/>
        </p:xfrm>
        <a:graphic>
          <a:graphicData uri="http://schemas.openxmlformats.org/drawingml/2006/chart">
            <c:chart xmlns:c="http://schemas.openxmlformats.org/drawingml/2006/chart" xmlns:r="http://schemas.openxmlformats.org/officeDocument/2006/relationships" r:id="rId2"/>
          </a:graphicData>
        </a:graphic>
      </p:graphicFrame>
      <p:sp>
        <p:nvSpPr>
          <p:cNvPr id="4" name="Номер слайда 3">
            <a:extLst>
              <a:ext uri="{FF2B5EF4-FFF2-40B4-BE49-F238E27FC236}">
                <a16:creationId xmlns:a16="http://schemas.microsoft.com/office/drawing/2014/main" id="{C0096957-924B-401F-A394-A395A761AC97}"/>
              </a:ext>
            </a:extLst>
          </p:cNvPr>
          <p:cNvSpPr>
            <a:spLocks noGrp="1"/>
          </p:cNvSpPr>
          <p:nvPr>
            <p:ph type="sldNum" sz="quarter" idx="12"/>
          </p:nvPr>
        </p:nvSpPr>
        <p:spPr/>
        <p:txBody>
          <a:bodyPr/>
          <a:lstStyle/>
          <a:p>
            <a:fld id="{6313B6CD-7995-4B69-BCB6-69D78642F3C6}" type="slidenum">
              <a:rPr lang="en-GB" smtClean="0"/>
              <a:t>9</a:t>
            </a:fld>
            <a:endParaRPr lang="en-GB"/>
          </a:p>
        </p:txBody>
      </p:sp>
      <p:sp>
        <p:nvSpPr>
          <p:cNvPr id="77" name="TextBox 76">
            <a:extLst>
              <a:ext uri="{FF2B5EF4-FFF2-40B4-BE49-F238E27FC236}">
                <a16:creationId xmlns:a16="http://schemas.microsoft.com/office/drawing/2014/main" id="{58A65591-7AA9-4CF6-9442-C81F51D67B8D}"/>
              </a:ext>
            </a:extLst>
          </p:cNvPr>
          <p:cNvSpPr txBox="1"/>
          <p:nvPr/>
        </p:nvSpPr>
        <p:spPr>
          <a:xfrm>
            <a:off x="4440188" y="1808847"/>
            <a:ext cx="229550" cy="200055"/>
          </a:xfrm>
          <a:prstGeom prst="rect">
            <a:avLst/>
          </a:prstGeom>
          <a:noFill/>
        </p:spPr>
        <p:txBody>
          <a:bodyPr wrap="none" rtlCol="0">
            <a:spAutoFit/>
          </a:bodyPr>
          <a:lstStyle/>
          <a:p>
            <a:r>
              <a:rPr lang="en-US" sz="700" dirty="0"/>
              <a:t>*</a:t>
            </a:r>
            <a:endParaRPr lang="en-GB" sz="700" dirty="0"/>
          </a:p>
        </p:txBody>
      </p:sp>
    </p:spTree>
    <p:extLst>
      <p:ext uri="{BB962C8B-B14F-4D97-AF65-F5344CB8AC3E}">
        <p14:creationId xmlns:p14="http://schemas.microsoft.com/office/powerpoint/2010/main" val="387096285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1260</Words>
  <Application>Microsoft Office PowerPoint</Application>
  <PresentationFormat>Широкоэкранный</PresentationFormat>
  <Paragraphs>124</Paragraphs>
  <Slides>16</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16</vt:i4>
      </vt:variant>
    </vt:vector>
  </HeadingPairs>
  <TitlesOfParts>
    <vt:vector size="22" baseType="lpstr">
      <vt:lpstr>Arial</vt:lpstr>
      <vt:lpstr>Calibri</vt:lpstr>
      <vt:lpstr>Calibri Light</vt:lpstr>
      <vt:lpstr>Cambria Math</vt:lpstr>
      <vt:lpstr>Wingdings</vt:lpstr>
      <vt:lpstr>Тема Office</vt:lpstr>
      <vt:lpstr>Robustness of GAN-based image generators against adversarial attacks</vt:lpstr>
      <vt:lpstr>Private datasets cannot be outsourced, but one can generate synthetic data via a GAN </vt:lpstr>
      <vt:lpstr>An adversary can subvert the GAN to get information about the private dataset</vt:lpstr>
      <vt:lpstr>GANs are highly effective, but they should not disclose private information  </vt:lpstr>
      <vt:lpstr>Cheap but good solutions can be helpful</vt:lpstr>
      <vt:lpstr>Research structure: training two networks and imitating different types of attacks </vt:lpstr>
      <vt:lpstr>We trained a simplistic GAN and employed a pre-trained DCGAN [5]</vt:lpstr>
      <vt:lpstr>Each type of attack requires certain leakage of data</vt:lpstr>
      <vt:lpstr>Even simplistic GANs are robust against white-box attacks</vt:lpstr>
      <vt:lpstr>Even simplistic GANs are robust against black-box attacks (20% leakage)</vt:lpstr>
      <vt:lpstr>Black-box attacks without leakages and knowledge about attacked GAN are ineffective</vt:lpstr>
      <vt:lpstr>Results </vt:lpstr>
      <vt:lpstr>References</vt:lpstr>
      <vt:lpstr>Thanks for your attention!</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Robustness of GAN-based image generators against adversarial attacks</dc:title>
  <dc:creator>Артур Сидоренко</dc:creator>
  <cp:lastModifiedBy>Артур Сидоренко</cp:lastModifiedBy>
  <cp:revision>17</cp:revision>
  <dcterms:created xsi:type="dcterms:W3CDTF">2020-08-15T13:23:20Z</dcterms:created>
  <dcterms:modified xsi:type="dcterms:W3CDTF">2020-08-19T08:45:22Z</dcterms:modified>
</cp:coreProperties>
</file>