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84" r:id="rId5"/>
    <p:sldId id="288" r:id="rId6"/>
    <p:sldId id="286" r:id="rId7"/>
    <p:sldId id="281" r:id="rId8"/>
    <p:sldId id="289" r:id="rId9"/>
    <p:sldId id="293" r:id="rId10"/>
    <p:sldId id="290" r:id="rId11"/>
    <p:sldId id="291" r:id="rId12"/>
    <p:sldId id="292" r:id="rId13"/>
    <p:sldId id="280" r:id="rId14"/>
    <p:sldId id="260" r:id="rId15"/>
    <p:sldId id="261" r:id="rId16"/>
    <p:sldId id="262" r:id="rId17"/>
    <p:sldId id="263" r:id="rId18"/>
    <p:sldId id="264" r:id="rId19"/>
    <p:sldId id="265" r:id="rId20"/>
    <p:sldId id="266" r:id="rId21"/>
    <p:sldId id="268" r:id="rId22"/>
    <p:sldId id="270" r:id="rId23"/>
    <p:sldId id="271" r:id="rId24"/>
    <p:sldId id="272" r:id="rId25"/>
    <p:sldId id="273" r:id="rId26"/>
    <p:sldId id="274" r:id="rId27"/>
    <p:sldId id="275" r:id="rId28"/>
    <p:sldId id="276" r:id="rId29"/>
    <p:sldId id="277" r:id="rId30"/>
    <p:sldId id="278"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73522" autoAdjust="0"/>
  </p:normalViewPr>
  <p:slideViewPr>
    <p:cSldViewPr snapToGrid="0">
      <p:cViewPr varScale="1">
        <p:scale>
          <a:sx n="86" d="100"/>
          <a:sy n="86" d="100"/>
        </p:scale>
        <p:origin x="1506"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C810E-3FBE-43B8-84A3-52EE02B91A1E}" type="datetimeFigureOut">
              <a:rPr kumimoji="1" lang="ja-JP" altLang="en-US" smtClean="0"/>
              <a:t>2025/2/23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B4193-5F44-4703-A5E7-D9E4665D4D33}" type="slidenum">
              <a:rPr kumimoji="1" lang="ja-JP" altLang="en-US" smtClean="0"/>
              <a:t>‹#›</a:t>
            </a:fld>
            <a:endParaRPr kumimoji="1" lang="ja-JP" altLang="en-US"/>
          </a:p>
        </p:txBody>
      </p:sp>
    </p:spTree>
    <p:extLst>
      <p:ext uri="{BB962C8B-B14F-4D97-AF65-F5344CB8AC3E}">
        <p14:creationId xmlns:p14="http://schemas.microsoft.com/office/powerpoint/2010/main" val="10134232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5 - 5</a:t>
            </a:r>
          </a:p>
          <a:p>
            <a:r>
              <a:rPr kumimoji="1" lang="ja-JP" altLang="en-US" dirty="0"/>
              <a:t>今から卒業研究発表を始めさせていただきます。</a:t>
            </a:r>
            <a:endParaRPr kumimoji="1" lang="en-US" altLang="ja-JP" dirty="0"/>
          </a:p>
          <a:p>
            <a:r>
              <a:rPr kumimoji="1" lang="ja-JP" altLang="en-US" dirty="0"/>
              <a:t>お願いします</a:t>
            </a:r>
          </a:p>
        </p:txBody>
      </p:sp>
      <p:sp>
        <p:nvSpPr>
          <p:cNvPr id="4" name="スライド番号プレースホルダー 3"/>
          <p:cNvSpPr>
            <a:spLocks noGrp="1"/>
          </p:cNvSpPr>
          <p:nvPr>
            <p:ph type="sldNum" sz="quarter" idx="5"/>
          </p:nvPr>
        </p:nvSpPr>
        <p:spPr/>
        <p:txBody>
          <a:bodyPr/>
          <a:lstStyle/>
          <a:p>
            <a:fld id="{8B16B27E-D551-48C6-B7F6-0996A0183807}" type="slidenum">
              <a:rPr kumimoji="1" lang="ja-JP" altLang="en-US" smtClean="0"/>
              <a:t>1</a:t>
            </a:fld>
            <a:endParaRPr kumimoji="1" lang="ja-JP" altLang="en-US"/>
          </a:p>
        </p:txBody>
      </p:sp>
    </p:spTree>
    <p:extLst>
      <p:ext uri="{BB962C8B-B14F-4D97-AF65-F5344CB8AC3E}">
        <p14:creationId xmlns:p14="http://schemas.microsoft.com/office/powerpoint/2010/main" val="576974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30 - 235</a:t>
            </a:r>
          </a:p>
          <a:p>
            <a:r>
              <a:rPr kumimoji="1" lang="ja-JP" altLang="en-US" dirty="0"/>
              <a:t>次にグループシステムについてです。</a:t>
            </a:r>
          </a:p>
          <a:p>
            <a:endParaRPr kumimoji="1" lang="ja-JP" altLang="en-US" dirty="0"/>
          </a:p>
          <a:p>
            <a:r>
              <a:rPr kumimoji="1" lang="ja-JP" altLang="en-US" dirty="0"/>
              <a:t>先述のとおり、対象は学校や企業などの人数が十分にいる組織です。</a:t>
            </a:r>
          </a:p>
          <a:p>
            <a:r>
              <a:rPr kumimoji="1" lang="ja-JP" altLang="en-US" dirty="0"/>
              <a:t>こういった組織にはクラスや部署などの区分が存在することが多数です。</a:t>
            </a:r>
          </a:p>
          <a:p>
            <a:endParaRPr kumimoji="1" lang="ja-JP" altLang="en-US" dirty="0"/>
          </a:p>
          <a:p>
            <a:r>
              <a:rPr kumimoji="1" lang="ja-JP" altLang="en-US" dirty="0"/>
              <a:t>そこで、組織内にグループを作成できるようにしました。</a:t>
            </a:r>
          </a:p>
          <a:p>
            <a:r>
              <a:rPr kumimoji="1" lang="ja-JP" altLang="en-US" dirty="0"/>
              <a:t>任意のユーザをグループに所属させることを可能とし、まとめて管理することができます。</a:t>
            </a:r>
          </a:p>
          <a:p>
            <a:endParaRPr kumimoji="1" lang="ja-JP" altLang="en-US" dirty="0"/>
          </a:p>
          <a:p>
            <a:r>
              <a:rPr kumimoji="1" lang="ja-JP" altLang="en-US" dirty="0"/>
              <a:t>これにより、管理効率が上昇し、</a:t>
            </a:r>
          </a:p>
          <a:p>
            <a:r>
              <a:rPr kumimoji="1" lang="ja-JP" altLang="en-US" dirty="0"/>
              <a:t>緊急時にも短時間で対応が可能になると予想されます。</a:t>
            </a:r>
          </a:p>
          <a:p>
            <a:endParaRPr kumimoji="1" lang="ja-JP" altLang="en-US" dirty="0"/>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B16B27E-D551-48C6-B7F6-0996A0183807}" type="slidenum">
              <a:rPr kumimoji="1" lang="ja-JP" altLang="en-US" smtClean="0"/>
              <a:t>10</a:t>
            </a:fld>
            <a:endParaRPr kumimoji="1" lang="ja-JP" altLang="en-US"/>
          </a:p>
        </p:txBody>
      </p:sp>
    </p:spTree>
    <p:extLst>
      <p:ext uri="{BB962C8B-B14F-4D97-AF65-F5344CB8AC3E}">
        <p14:creationId xmlns:p14="http://schemas.microsoft.com/office/powerpoint/2010/main" val="113591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algn="l" rtl="0" eaLnBrk="1" latinLnBrk="0" hangingPunct="1">
              <a:spcBef>
                <a:spcPts val="0"/>
              </a:spcBef>
              <a:spcAft>
                <a:spcPts val="0"/>
              </a:spcAft>
            </a:pPr>
            <a:r>
              <a:rPr kumimoji="1" lang="en-US" altLang="ja-JP" dirty="0"/>
              <a:t>25 - 300</a:t>
            </a:r>
          </a:p>
          <a:p>
            <a:pPr marL="0" algn="l" rtl="0" eaLnBrk="1" latinLnBrk="0" hangingPunct="1">
              <a:spcBef>
                <a:spcPts val="0"/>
              </a:spcBef>
              <a:spcAft>
                <a:spcPts val="0"/>
              </a:spcAft>
            </a:pPr>
            <a:r>
              <a:rPr kumimoji="1" lang="ja-JP" altLang="en-US" dirty="0"/>
              <a:t>次にメッセージの送信システムについて説明します。</a:t>
            </a:r>
          </a:p>
          <a:p>
            <a:pPr marL="0" algn="l" rtl="0" eaLnBrk="1" latinLnBrk="0" hangingPunct="1">
              <a:spcBef>
                <a:spcPts val="0"/>
              </a:spcBef>
              <a:spcAft>
                <a:spcPts val="0"/>
              </a:spcAft>
            </a:pPr>
            <a:endParaRPr kumimoji="1" lang="ja-JP" altLang="en-US" dirty="0"/>
          </a:p>
          <a:p>
            <a:pPr marL="0" algn="l" rtl="0" eaLnBrk="1" latinLnBrk="0" hangingPunct="1">
              <a:spcBef>
                <a:spcPts val="0"/>
              </a:spcBef>
              <a:spcAft>
                <a:spcPts val="0"/>
              </a:spcAft>
            </a:pPr>
            <a:r>
              <a:rPr kumimoji="1" lang="ja-JP" altLang="en-US" dirty="0"/>
              <a:t>これは緊急連絡のメインシステムであり、</a:t>
            </a:r>
          </a:p>
          <a:p>
            <a:pPr marL="0" algn="l" rtl="0" eaLnBrk="1" latinLnBrk="0" hangingPunct="1">
              <a:spcBef>
                <a:spcPts val="0"/>
              </a:spcBef>
              <a:spcAft>
                <a:spcPts val="0"/>
              </a:spcAft>
            </a:pPr>
            <a:r>
              <a:rPr kumimoji="1" lang="ja-JP" altLang="en-US" dirty="0"/>
              <a:t>管理者はユーザに対して任意のメッセージを送信することが可能です。</a:t>
            </a:r>
          </a:p>
          <a:p>
            <a:pPr marL="0" algn="l" rtl="0" eaLnBrk="1" latinLnBrk="0" hangingPunct="1">
              <a:spcBef>
                <a:spcPts val="0"/>
              </a:spcBef>
              <a:spcAft>
                <a:spcPts val="0"/>
              </a:spcAft>
            </a:pPr>
            <a:endParaRPr kumimoji="1" lang="ja-JP" altLang="en-US" dirty="0"/>
          </a:p>
          <a:p>
            <a:pPr marL="0" algn="l" rtl="0" eaLnBrk="1" latinLnBrk="0" hangingPunct="1">
              <a:spcBef>
                <a:spcPts val="0"/>
              </a:spcBef>
              <a:spcAft>
                <a:spcPts val="0"/>
              </a:spcAft>
            </a:pPr>
            <a:r>
              <a:rPr kumimoji="1" lang="ja-JP" altLang="en-US" dirty="0"/>
              <a:t>送信対象は、 ユーザ個人だけでなく、当然グループも指定可能です。</a:t>
            </a:r>
          </a:p>
          <a:p>
            <a:pPr marL="0" algn="l" rtl="0" eaLnBrk="1" latinLnBrk="0" hangingPunct="1">
              <a:spcBef>
                <a:spcPts val="0"/>
              </a:spcBef>
              <a:spcAft>
                <a:spcPts val="0"/>
              </a:spcAft>
            </a:pPr>
            <a:endParaRPr kumimoji="1" lang="ja-JP" altLang="en-US" dirty="0"/>
          </a:p>
          <a:p>
            <a:pPr marL="0" algn="l" rtl="0" eaLnBrk="1" latinLnBrk="0" hangingPunct="1">
              <a:spcBef>
                <a:spcPts val="0"/>
              </a:spcBef>
              <a:spcAft>
                <a:spcPts val="0"/>
              </a:spcAft>
            </a:pPr>
            <a:r>
              <a:rPr kumimoji="1" lang="ja-JP" altLang="en-US" dirty="0"/>
              <a:t>送信先サービスも同時に指定可能で、</a:t>
            </a:r>
          </a:p>
          <a:p>
            <a:pPr marL="0" algn="l" rtl="0" eaLnBrk="1" latinLnBrk="0" hangingPunct="1">
              <a:spcBef>
                <a:spcPts val="0"/>
              </a:spcBef>
              <a:spcAft>
                <a:spcPts val="0"/>
              </a:spcAft>
            </a:pPr>
            <a:endParaRPr kumimoji="1" lang="ja-JP" altLang="en-US" dirty="0"/>
          </a:p>
          <a:p>
            <a:pPr marL="0" algn="l" rtl="0" eaLnBrk="1" latinLnBrk="0" hangingPunct="1">
              <a:spcBef>
                <a:spcPts val="0"/>
              </a:spcBef>
              <a:spcAft>
                <a:spcPts val="0"/>
              </a:spcAft>
            </a:pPr>
            <a:r>
              <a:rPr kumimoji="1" lang="ja-JP" altLang="en-US" dirty="0"/>
              <a:t>重要度や緊急度に応じて柔軟に対応を行うことが可能です。</a:t>
            </a:r>
          </a:p>
          <a:p>
            <a:pPr marL="0" algn="l" rtl="0" eaLnBrk="1" latinLnBrk="0" hangingPunct="1">
              <a:spcBef>
                <a:spcPts val="0"/>
              </a:spcBef>
              <a:spcAft>
                <a:spcPts val="0"/>
              </a:spcAft>
            </a:pPr>
            <a:endParaRPr kumimoji="1" lang="ja-JP" altLang="en-US" dirty="0"/>
          </a:p>
        </p:txBody>
      </p:sp>
      <p:sp>
        <p:nvSpPr>
          <p:cNvPr id="4" name="スライド番号プレースホルダー 3"/>
          <p:cNvSpPr>
            <a:spLocks noGrp="1"/>
          </p:cNvSpPr>
          <p:nvPr>
            <p:ph type="sldNum" sz="quarter" idx="5"/>
          </p:nvPr>
        </p:nvSpPr>
        <p:spPr/>
        <p:txBody>
          <a:bodyPr/>
          <a:lstStyle/>
          <a:p>
            <a:fld id="{8B16B27E-D551-48C6-B7F6-0996A0183807}" type="slidenum">
              <a:rPr kumimoji="1" lang="ja-JP" altLang="en-US" smtClean="0"/>
              <a:t>11</a:t>
            </a:fld>
            <a:endParaRPr kumimoji="1" lang="ja-JP" altLang="en-US"/>
          </a:p>
        </p:txBody>
      </p:sp>
    </p:spTree>
    <p:extLst>
      <p:ext uri="{BB962C8B-B14F-4D97-AF65-F5344CB8AC3E}">
        <p14:creationId xmlns:p14="http://schemas.microsoft.com/office/powerpoint/2010/main" val="201002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30 - 330</a:t>
            </a:r>
          </a:p>
          <a:p>
            <a:r>
              <a:rPr kumimoji="1" lang="ja-JP" altLang="en-US" dirty="0"/>
              <a:t>次に安否確認システムについてです。</a:t>
            </a:r>
          </a:p>
          <a:p>
            <a:endParaRPr kumimoji="1" lang="ja-JP" altLang="en-US" dirty="0"/>
          </a:p>
          <a:p>
            <a:r>
              <a:rPr kumimoji="1" lang="ja-JP" altLang="en-US" dirty="0"/>
              <a:t>この安否応答では、</a:t>
            </a:r>
          </a:p>
          <a:p>
            <a:r>
              <a:rPr kumimoji="1" lang="ja-JP" altLang="en-US" dirty="0"/>
              <a:t>メッセージを受信した利用者がメッセージに対して応答を行うことが可能です。</a:t>
            </a:r>
          </a:p>
          <a:p>
            <a:endParaRPr kumimoji="1" lang="ja-JP" altLang="en-US" dirty="0"/>
          </a:p>
          <a:p>
            <a:r>
              <a:rPr kumimoji="1" lang="ja-JP" altLang="en-US" dirty="0"/>
              <a:t>メッセージに対して、安否応答用のリンクを添付し、</a:t>
            </a:r>
          </a:p>
          <a:p>
            <a:r>
              <a:rPr kumimoji="1" lang="ja-JP" altLang="en-US" dirty="0"/>
              <a:t>ここにアクセスすることにより応答が可能です。</a:t>
            </a:r>
            <a:endParaRPr kumimoji="1" lang="en-US" altLang="ja-JP" dirty="0"/>
          </a:p>
          <a:p>
            <a:endParaRPr kumimoji="1" lang="ja-JP" altLang="en-US" dirty="0"/>
          </a:p>
          <a:p>
            <a:r>
              <a:rPr kumimoji="1" lang="ja-JP" altLang="en-US" dirty="0"/>
              <a:t>応答フォームには、任意メッセージ欄を設け、詳細の伝達をも可能としました。</a:t>
            </a:r>
          </a:p>
          <a:p>
            <a:endParaRPr kumimoji="1" lang="ja-JP" altLang="en-US" dirty="0"/>
          </a:p>
          <a:p>
            <a:r>
              <a:rPr kumimoji="1" lang="ja-JP" altLang="en-US" dirty="0"/>
              <a:t>管理者は、本システムを通じて、利用者の応答状況を容易に確認することができます。</a:t>
            </a:r>
          </a:p>
        </p:txBody>
      </p:sp>
      <p:sp>
        <p:nvSpPr>
          <p:cNvPr id="4" name="スライド番号プレースホルダー 3"/>
          <p:cNvSpPr>
            <a:spLocks noGrp="1"/>
          </p:cNvSpPr>
          <p:nvPr>
            <p:ph type="sldNum" sz="quarter" idx="5"/>
          </p:nvPr>
        </p:nvSpPr>
        <p:spPr/>
        <p:txBody>
          <a:bodyPr/>
          <a:lstStyle/>
          <a:p>
            <a:fld id="{8B16B27E-D551-48C6-B7F6-0996A0183807}" type="slidenum">
              <a:rPr kumimoji="1" lang="ja-JP" altLang="en-US" smtClean="0"/>
              <a:t>12</a:t>
            </a:fld>
            <a:endParaRPr kumimoji="1" lang="ja-JP" altLang="en-US"/>
          </a:p>
        </p:txBody>
      </p:sp>
    </p:spTree>
    <p:extLst>
      <p:ext uri="{BB962C8B-B14F-4D97-AF65-F5344CB8AC3E}">
        <p14:creationId xmlns:p14="http://schemas.microsoft.com/office/powerpoint/2010/main" val="1281929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5 - 335</a:t>
            </a:r>
          </a:p>
          <a:p>
            <a:r>
              <a:rPr kumimoji="1" lang="ja-JP" altLang="en-US" dirty="0"/>
              <a:t>次に、実際の機能仕様について説明します。</a:t>
            </a:r>
            <a:endParaRPr kumimoji="1" lang="en-US" altLang="ja-JP" dirty="0"/>
          </a:p>
          <a:p>
            <a:r>
              <a:rPr kumimoji="1" lang="ja-JP" altLang="en-US" dirty="0"/>
              <a:t>まずは、管理者側です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13</a:t>
            </a:fld>
            <a:endParaRPr kumimoji="1" lang="ja-JP" altLang="en-US"/>
          </a:p>
        </p:txBody>
      </p:sp>
    </p:spTree>
    <p:extLst>
      <p:ext uri="{BB962C8B-B14F-4D97-AF65-F5344CB8AC3E}">
        <p14:creationId xmlns:p14="http://schemas.microsoft.com/office/powerpoint/2010/main" val="712866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30 – 405</a:t>
            </a:r>
          </a:p>
          <a:p>
            <a:endParaRPr kumimoji="1" lang="en-US" altLang="ja-JP" dirty="0"/>
          </a:p>
          <a:p>
            <a:r>
              <a:rPr kumimoji="1" lang="ja-JP" altLang="en-US" dirty="0"/>
              <a:t>まず、こちらはアカウント登録ページです。</a:t>
            </a:r>
            <a:endParaRPr kumimoji="1" lang="en-US" altLang="ja-JP" dirty="0"/>
          </a:p>
          <a:p>
            <a:endParaRPr kumimoji="1" lang="en-US" altLang="ja-JP" dirty="0"/>
          </a:p>
          <a:p>
            <a:r>
              <a:rPr kumimoji="1" lang="ja-JP" altLang="en-US" dirty="0"/>
              <a:t>組織の管理者が一般利用者に対してアカウントを作成することを想定しています。</a:t>
            </a:r>
            <a:endParaRPr kumimoji="1" lang="en-US" altLang="ja-JP" dirty="0"/>
          </a:p>
          <a:p>
            <a:endParaRPr kumimoji="1" lang="en-US" altLang="ja-JP" dirty="0"/>
          </a:p>
          <a:p>
            <a:r>
              <a:rPr kumimoji="1" lang="en-US" altLang="ja-JP" dirty="0"/>
              <a:t>ID</a:t>
            </a:r>
            <a:r>
              <a:rPr kumimoji="1" lang="ja-JP" altLang="en-US" dirty="0"/>
              <a:t>とパスワードを入力することによりアカウントを作成することができます。</a:t>
            </a:r>
            <a:endParaRPr kumimoji="1" lang="en-US" altLang="ja-JP" dirty="0"/>
          </a:p>
          <a:p>
            <a:r>
              <a:rPr kumimoji="1" lang="en-US" altLang="ja-JP" dirty="0"/>
              <a:t>ID</a:t>
            </a:r>
            <a:r>
              <a:rPr kumimoji="1" lang="ja-JP" altLang="en-US" dirty="0"/>
              <a:t>はユーザ名のような扱いを想定しています。</a:t>
            </a:r>
            <a:endParaRPr kumimoji="1" lang="en-US" altLang="ja-JP" dirty="0"/>
          </a:p>
          <a:p>
            <a:r>
              <a:rPr kumimoji="1" lang="ja-JP" altLang="en-US" dirty="0"/>
              <a:t>パスワードについては、確認用の欄との入力が不一致の場合は作成に失敗します。</a:t>
            </a:r>
            <a:endParaRPr kumimoji="1" lang="en-US" altLang="ja-JP" dirty="0"/>
          </a:p>
          <a:p>
            <a:r>
              <a:rPr kumimoji="1" lang="ja-JP" altLang="en-US" dirty="0"/>
              <a:t>また、文字数や数字の必須使用といった条件については現状設けられていません。</a:t>
            </a:r>
            <a:endParaRPr kumimoji="1" lang="en-US" altLang="ja-JP" dirty="0"/>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14</a:t>
            </a:fld>
            <a:endParaRPr kumimoji="1" lang="ja-JP" altLang="en-US"/>
          </a:p>
        </p:txBody>
      </p:sp>
    </p:spTree>
    <p:extLst>
      <p:ext uri="{BB962C8B-B14F-4D97-AF65-F5344CB8AC3E}">
        <p14:creationId xmlns:p14="http://schemas.microsoft.com/office/powerpoint/2010/main" val="360335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 – 430</a:t>
            </a:r>
          </a:p>
          <a:p>
            <a:endParaRPr kumimoji="1" lang="en-US" altLang="ja-JP" dirty="0"/>
          </a:p>
          <a:p>
            <a:r>
              <a:rPr kumimoji="1" lang="ja-JP" altLang="en-US" dirty="0"/>
              <a:t>こちらは、ログインページです。</a:t>
            </a:r>
            <a:endParaRPr kumimoji="1" lang="en-US" altLang="ja-JP" dirty="0"/>
          </a:p>
          <a:p>
            <a:endParaRPr kumimoji="1" lang="en-US" altLang="ja-JP" dirty="0"/>
          </a:p>
          <a:p>
            <a:r>
              <a:rPr kumimoji="1" lang="ja-JP" altLang="en-US" dirty="0"/>
              <a:t>管理者及び一般ユーザは、先ほどの画面で登録されたアカウントについて、</a:t>
            </a:r>
            <a:endParaRPr kumimoji="1" lang="en-US" altLang="ja-JP" dirty="0"/>
          </a:p>
          <a:p>
            <a:r>
              <a:rPr kumimoji="1" lang="ja-JP" altLang="en-US" dirty="0"/>
              <a:t>その</a:t>
            </a:r>
            <a:r>
              <a:rPr kumimoji="1" lang="en-US" altLang="ja-JP" dirty="0"/>
              <a:t>ID</a:t>
            </a:r>
            <a:r>
              <a:rPr kumimoji="1" lang="ja-JP" altLang="en-US" dirty="0"/>
              <a:t>とパスワードを正しく入力することによりログインを行うことが可能です。</a:t>
            </a:r>
            <a:endParaRPr kumimoji="1" lang="en-US" altLang="ja-JP" dirty="0"/>
          </a:p>
          <a:p>
            <a:endParaRPr kumimoji="1" lang="en-US" altLang="ja-JP" dirty="0"/>
          </a:p>
          <a:p>
            <a:r>
              <a:rPr kumimoji="1" lang="ja-JP" altLang="en-US" dirty="0"/>
              <a:t>当然、</a:t>
            </a:r>
            <a:r>
              <a:rPr kumimoji="1" lang="en-US" altLang="ja-JP" dirty="0"/>
              <a:t>ID</a:t>
            </a:r>
            <a:r>
              <a:rPr kumimoji="1" lang="ja-JP" altLang="en-US" dirty="0"/>
              <a:t>やパスワードのいずれかが違う場合はログインすることはできません。</a:t>
            </a:r>
            <a:endParaRPr kumimoji="1" lang="en-US" altLang="ja-JP" dirty="0"/>
          </a:p>
          <a:p>
            <a:endParaRPr kumimoji="1" lang="en-US" altLang="ja-JP" dirty="0"/>
          </a:p>
          <a:p>
            <a:r>
              <a:rPr kumimoji="1" lang="ja-JP" altLang="en-US" dirty="0"/>
              <a:t>複数回失敗したなどというときには、管理者へ通達するというものも、</a:t>
            </a:r>
            <a:r>
              <a:rPr kumimoji="1" lang="en-US" altLang="ja-JP" dirty="0"/>
              <a:t>1</a:t>
            </a:r>
            <a:r>
              <a:rPr kumimoji="1" lang="ja-JP" altLang="en-US" dirty="0"/>
              <a:t>つの改善案であると考えています。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15</a:t>
            </a:fld>
            <a:endParaRPr kumimoji="1" lang="ja-JP" altLang="en-US"/>
          </a:p>
        </p:txBody>
      </p:sp>
    </p:spTree>
    <p:extLst>
      <p:ext uri="{BB962C8B-B14F-4D97-AF65-F5344CB8AC3E}">
        <p14:creationId xmlns:p14="http://schemas.microsoft.com/office/powerpoint/2010/main" val="496752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40 – 510</a:t>
            </a:r>
          </a:p>
          <a:p>
            <a:endParaRPr kumimoji="1" lang="en-US" altLang="ja-JP" dirty="0"/>
          </a:p>
          <a:p>
            <a:r>
              <a:rPr kumimoji="1" lang="ja-JP" altLang="en-US" dirty="0"/>
              <a:t>続いて、グループ作成ページです。</a:t>
            </a:r>
            <a:endParaRPr kumimoji="1" lang="en-US" altLang="ja-JP" dirty="0"/>
          </a:p>
          <a:p>
            <a:endParaRPr kumimoji="1" lang="en-US" altLang="ja-JP" dirty="0"/>
          </a:p>
          <a:p>
            <a:r>
              <a:rPr kumimoji="1" lang="ja-JP" altLang="en-US" dirty="0"/>
              <a:t>現状は、グループ名の入力のみで作成できるという、簡素なものとなっています。</a:t>
            </a:r>
            <a:endParaRPr kumimoji="1" lang="en-US" altLang="ja-JP" dirty="0"/>
          </a:p>
          <a:p>
            <a:endParaRPr kumimoji="1" lang="en-US" altLang="ja-JP" dirty="0"/>
          </a:p>
          <a:p>
            <a:r>
              <a:rPr kumimoji="1" lang="ja-JP" altLang="en-US" dirty="0"/>
              <a:t>グループの作成に成功した場合、</a:t>
            </a:r>
            <a:endParaRPr kumimoji="1" lang="en-US" altLang="ja-JP" dirty="0"/>
          </a:p>
          <a:p>
            <a:r>
              <a:rPr kumimoji="1" lang="en-US" altLang="ja-JP" dirty="0"/>
              <a:t>Discord</a:t>
            </a:r>
            <a:r>
              <a:rPr kumimoji="1" lang="ja-JP" altLang="en-US" dirty="0"/>
              <a:t>では</a:t>
            </a:r>
            <a:r>
              <a:rPr kumimoji="1" lang="en-US" altLang="ja-JP" dirty="0"/>
              <a:t>Discord</a:t>
            </a:r>
            <a:r>
              <a:rPr kumimoji="1" lang="ja-JP" altLang="en-US" dirty="0"/>
              <a:t>サーバにおける、グループ用のメッセージ送信チャンネルと、そこへアクセスするための権限設定が自動で実施されます。</a:t>
            </a:r>
            <a:endParaRPr kumimoji="1" lang="en-US" altLang="ja-JP" dirty="0"/>
          </a:p>
          <a:p>
            <a:r>
              <a:rPr kumimoji="1" lang="en-US" altLang="ja-JP" dirty="0"/>
              <a:t>LINE</a:t>
            </a:r>
            <a:r>
              <a:rPr kumimoji="1" lang="ja-JP" altLang="en-US" dirty="0"/>
              <a:t>については、グループに所属するメンバーに対して個別に送信するため、特段の措置は実施しません。</a:t>
            </a:r>
            <a:endParaRPr kumimoji="1" lang="en-US" altLang="ja-JP" dirty="0"/>
          </a:p>
          <a:p>
            <a:endParaRPr kumimoji="1" lang="en-US" altLang="ja-JP" dirty="0"/>
          </a:p>
          <a:p>
            <a:r>
              <a:rPr kumimoji="1" lang="en-US" altLang="ja-JP" dirty="0"/>
              <a:t>Discord</a:t>
            </a:r>
            <a:r>
              <a:rPr kumimoji="1" lang="ja-JP" altLang="en-US" dirty="0"/>
              <a:t>側では、なぜサーバを用意してまとめて送信するのかという疑問についてですが、</a:t>
            </a:r>
            <a:endParaRPr kumimoji="1" lang="en-US" altLang="ja-JP" dirty="0"/>
          </a:p>
          <a:p>
            <a:r>
              <a:rPr kumimoji="1" lang="en-US" altLang="ja-JP" dirty="0"/>
              <a:t>Discord</a:t>
            </a:r>
            <a:r>
              <a:rPr kumimoji="1" lang="ja-JP" altLang="en-US" dirty="0"/>
              <a:t>には送信者と受信者で、共通のサーバがないとスパム防止等の観点から</a:t>
            </a:r>
            <a:r>
              <a:rPr kumimoji="1" lang="en-US" altLang="ja-JP" dirty="0"/>
              <a:t>DM</a:t>
            </a:r>
            <a:r>
              <a:rPr kumimoji="1" lang="ja-JP" altLang="en-US" dirty="0"/>
              <a:t>が拒否される場合があるためです。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16</a:t>
            </a:fld>
            <a:endParaRPr kumimoji="1" lang="ja-JP" altLang="en-US"/>
          </a:p>
        </p:txBody>
      </p:sp>
    </p:spTree>
    <p:extLst>
      <p:ext uri="{BB962C8B-B14F-4D97-AF65-F5344CB8AC3E}">
        <p14:creationId xmlns:p14="http://schemas.microsoft.com/office/powerpoint/2010/main" val="4088967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30 – 540</a:t>
            </a:r>
          </a:p>
          <a:p>
            <a:endParaRPr kumimoji="1" lang="en-US" altLang="ja-JP" dirty="0"/>
          </a:p>
          <a:p>
            <a:r>
              <a:rPr kumimoji="1" lang="ja-JP" altLang="en-US" dirty="0"/>
              <a:t>次に、グループメンバーの編集ページです。</a:t>
            </a:r>
          </a:p>
          <a:p>
            <a:endParaRPr kumimoji="1" lang="ja-JP" altLang="en-US" dirty="0"/>
          </a:p>
          <a:p>
            <a:r>
              <a:rPr kumimoji="1" lang="ja-JP" altLang="en-US" dirty="0"/>
              <a:t>画面上部より、グループを選択することにより、メンバー一覧と未参加メンバー一覧が表示されます。</a:t>
            </a:r>
          </a:p>
          <a:p>
            <a:endParaRPr kumimoji="1" lang="ja-JP" altLang="en-US" dirty="0"/>
          </a:p>
          <a:p>
            <a:r>
              <a:rPr kumimoji="1" lang="ja-JP" altLang="en-US" dirty="0"/>
              <a:t>「追加」や「削除」といったボタンを押下することにより、メンバーを追加したり削除したりすることが可能です</a:t>
            </a:r>
          </a:p>
          <a:p>
            <a:endParaRPr kumimoji="1" lang="ja-JP" altLang="en-US" dirty="0"/>
          </a:p>
          <a:p>
            <a:r>
              <a:rPr kumimoji="1" lang="ja-JP" altLang="en-US" dirty="0"/>
              <a:t>検索については、文字列の部分一致により実施しています。</a:t>
            </a:r>
          </a:p>
          <a:p>
            <a:r>
              <a:rPr kumimoji="1" lang="ja-JP" altLang="en-US" dirty="0"/>
              <a:t>例えば、</a:t>
            </a:r>
            <a:r>
              <a:rPr kumimoji="1" lang="en-US" altLang="ja-JP" dirty="0"/>
              <a:t>”</a:t>
            </a:r>
            <a:r>
              <a:rPr kumimoji="1" lang="ja-JP" altLang="en-US" dirty="0"/>
              <a:t>太い</a:t>
            </a:r>
            <a:r>
              <a:rPr kumimoji="1" lang="en-US" altLang="ja-JP" dirty="0"/>
              <a:t>” </a:t>
            </a:r>
            <a:r>
              <a:rPr kumimoji="1" lang="ja-JP" altLang="en-US" dirty="0"/>
              <a:t>という字で検索を実施した場合、</a:t>
            </a:r>
          </a:p>
          <a:p>
            <a:r>
              <a:rPr kumimoji="1" lang="ja-JP" altLang="en-US" dirty="0"/>
              <a:t>太郎や太一、翔太のいった名前はヒットしますが、</a:t>
            </a:r>
          </a:p>
          <a:p>
            <a:r>
              <a:rPr kumimoji="1" lang="ja-JP" altLang="en-US" dirty="0"/>
              <a:t>次郎や三郎といった名前はヒットしません。</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17</a:t>
            </a:fld>
            <a:endParaRPr kumimoji="1" lang="ja-JP" altLang="en-US"/>
          </a:p>
        </p:txBody>
      </p:sp>
    </p:spTree>
    <p:extLst>
      <p:ext uri="{BB962C8B-B14F-4D97-AF65-F5344CB8AC3E}">
        <p14:creationId xmlns:p14="http://schemas.microsoft.com/office/powerpoint/2010/main" val="956739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30 - 610</a:t>
            </a:r>
          </a:p>
          <a:p>
            <a:r>
              <a:rPr kumimoji="1" lang="ja-JP" altLang="en-US" dirty="0"/>
              <a:t>そして、メッセージの送信ページです。</a:t>
            </a:r>
          </a:p>
          <a:p>
            <a:endParaRPr kumimoji="1" lang="ja-JP" altLang="en-US" dirty="0"/>
          </a:p>
          <a:p>
            <a:r>
              <a:rPr kumimoji="1" lang="ja-JP" altLang="en-US" dirty="0"/>
              <a:t>まず、送信先サービスと送信対象を選択することができます。</a:t>
            </a:r>
          </a:p>
          <a:p>
            <a:r>
              <a:rPr kumimoji="1" lang="ja-JP" altLang="en-US" dirty="0"/>
              <a:t>送信対象については、ユーザとグループの一方またはその両方を指定することができます。</a:t>
            </a:r>
          </a:p>
          <a:p>
            <a:endParaRPr kumimoji="1" lang="ja-JP" altLang="en-US" dirty="0"/>
          </a:p>
          <a:p>
            <a:r>
              <a:rPr kumimoji="1" lang="ja-JP" altLang="en-US" dirty="0"/>
              <a:t>メッセージの欄には送信するメッセージの本文を入力します。</a:t>
            </a:r>
          </a:p>
          <a:p>
            <a:endParaRPr kumimoji="1" lang="ja-JP" altLang="en-US" dirty="0"/>
          </a:p>
          <a:p>
            <a:r>
              <a:rPr kumimoji="1" lang="ja-JP" altLang="en-US" dirty="0"/>
              <a:t>その後、送信ボタンを押下することにより、指定したサービスを用いて、送信対象にメッセージを送信します。</a:t>
            </a:r>
          </a:p>
          <a:p>
            <a:endParaRPr kumimoji="1" lang="ja-JP" altLang="en-US" dirty="0"/>
          </a:p>
          <a:p>
            <a:r>
              <a:rPr kumimoji="1" lang="ja-JP" altLang="en-US" dirty="0"/>
              <a:t>受信したメッセージについては、後ほど説明します。</a:t>
            </a:r>
          </a:p>
          <a:p>
            <a:endParaRPr kumimoji="1" lang="ja-JP" altLang="en-US" dirty="0"/>
          </a:p>
          <a:p>
            <a:r>
              <a:rPr kumimoji="1" lang="en-US" altLang="ja-JP" dirty="0"/>
              <a:t>&lt;Q&amp;A&gt;</a:t>
            </a:r>
          </a:p>
          <a:p>
            <a:r>
              <a:rPr kumimoji="1" lang="en-US" altLang="ja-JP" dirty="0"/>
              <a:t>Q. </a:t>
            </a:r>
            <a:r>
              <a:rPr kumimoji="1" lang="ja-JP" altLang="en-US" dirty="0"/>
              <a:t>複数のグループに所属していたらメッセージが複数届くのか</a:t>
            </a:r>
            <a:r>
              <a:rPr kumimoji="1" lang="en-US" altLang="ja-JP" dirty="0"/>
              <a:t>?</a:t>
            </a:r>
          </a:p>
          <a:p>
            <a:r>
              <a:rPr kumimoji="1" lang="en-US" altLang="ja-JP" dirty="0"/>
              <a:t>A. LINE</a:t>
            </a:r>
            <a:r>
              <a:rPr kumimoji="1" lang="ja-JP" altLang="en-US" dirty="0"/>
              <a:t>については、個別に送信するため、最大</a:t>
            </a:r>
            <a:r>
              <a:rPr kumimoji="1" lang="en-US" altLang="ja-JP" dirty="0"/>
              <a:t>1</a:t>
            </a:r>
            <a:r>
              <a:rPr kumimoji="1" lang="ja-JP" altLang="en-US" dirty="0"/>
              <a:t>つとする設定を実施しているため、そのようなことはありませんが、</a:t>
            </a:r>
            <a:r>
              <a:rPr kumimoji="1" lang="en-US" altLang="ja-JP" dirty="0"/>
              <a:t>Discord</a:t>
            </a:r>
            <a:r>
              <a:rPr kumimoji="1" lang="ja-JP" altLang="en-US" dirty="0"/>
              <a:t>の場合は理論上あり得ます。</a:t>
            </a:r>
          </a:p>
          <a:p>
            <a:r>
              <a:rPr kumimoji="1" lang="ja-JP" altLang="en-US" dirty="0"/>
              <a:t>ただ、１人のユーザが</a:t>
            </a:r>
            <a:r>
              <a:rPr kumimoji="1" lang="en-US" altLang="ja-JP" dirty="0"/>
              <a:t>4ei</a:t>
            </a:r>
            <a:r>
              <a:rPr kumimoji="1" lang="ja-JP" altLang="en-US" dirty="0"/>
              <a:t>と</a:t>
            </a:r>
            <a:r>
              <a:rPr kumimoji="1" lang="en-US" altLang="ja-JP" dirty="0"/>
              <a:t>5ei</a:t>
            </a:r>
            <a:r>
              <a:rPr kumimoji="1" lang="ja-JP" altLang="en-US" dirty="0"/>
              <a:t>のような区分でその両方に所属することがあるかといわれると、無いと考えているため、さほど問題はないかと思います。</a:t>
            </a:r>
          </a:p>
          <a:p>
            <a:endParaRPr kumimoji="1" lang="ja-JP" altLang="en-US" dirty="0"/>
          </a:p>
          <a:p>
            <a:r>
              <a:rPr kumimoji="1" lang="en-US" altLang="ja-JP" dirty="0"/>
              <a:t>Q. </a:t>
            </a:r>
            <a:r>
              <a:rPr kumimoji="1" lang="ja-JP" altLang="en-US" dirty="0"/>
              <a:t>複数のサービスに同一のメッセージが届くのではないか</a:t>
            </a:r>
            <a:r>
              <a:rPr kumimoji="1" lang="en-US" altLang="ja-JP" dirty="0"/>
              <a:t>?</a:t>
            </a:r>
          </a:p>
          <a:p>
            <a:r>
              <a:rPr kumimoji="1" lang="en-US" altLang="ja-JP" dirty="0"/>
              <a:t>A. </a:t>
            </a:r>
            <a:r>
              <a:rPr kumimoji="1" lang="ja-JP" altLang="en-US" dirty="0"/>
              <a:t>はい、届きます。しかし、今回は緊急時に確実にメッセージを届けることを目的としているため、緊急時に１つもメッセージが届かないよりは、複数のメッセージが届くことのほうが良いと判断しました。</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18</a:t>
            </a:fld>
            <a:endParaRPr kumimoji="1" lang="ja-JP" altLang="en-US"/>
          </a:p>
        </p:txBody>
      </p:sp>
    </p:spTree>
    <p:extLst>
      <p:ext uri="{BB962C8B-B14F-4D97-AF65-F5344CB8AC3E}">
        <p14:creationId xmlns:p14="http://schemas.microsoft.com/office/powerpoint/2010/main" val="3442335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30 – 640</a:t>
            </a:r>
          </a:p>
          <a:p>
            <a:endParaRPr kumimoji="1" lang="en-US" altLang="ja-JP" dirty="0"/>
          </a:p>
          <a:p>
            <a:r>
              <a:rPr kumimoji="1" lang="ja-JP" altLang="en-US" dirty="0"/>
              <a:t>続いて、メッセージの一覧表示ぺージです。</a:t>
            </a:r>
            <a:endParaRPr kumimoji="1" lang="en-US" altLang="ja-JP" dirty="0"/>
          </a:p>
          <a:p>
            <a:endParaRPr kumimoji="1" lang="en-US" altLang="ja-JP" dirty="0"/>
          </a:p>
          <a:p>
            <a:r>
              <a:rPr kumimoji="1" lang="ja-JP" altLang="en-US" dirty="0"/>
              <a:t>ここでは、今までに送信されたメッセージの全情報を確認できます。</a:t>
            </a:r>
            <a:endParaRPr kumimoji="1" lang="en-US" altLang="ja-JP" dirty="0"/>
          </a:p>
          <a:p>
            <a:endParaRPr kumimoji="1" lang="en-US" altLang="ja-JP" dirty="0"/>
          </a:p>
          <a:p>
            <a:r>
              <a:rPr kumimoji="1" lang="ja-JP" altLang="en-US" dirty="0"/>
              <a:t>主な表示内容は、本文の一部、送信者、送信対象です。</a:t>
            </a:r>
            <a:endParaRPr kumimoji="1" lang="en-US" altLang="ja-JP" dirty="0"/>
          </a:p>
          <a:p>
            <a:endParaRPr kumimoji="1" lang="en-US" altLang="ja-JP" dirty="0"/>
          </a:p>
          <a:p>
            <a:r>
              <a:rPr kumimoji="1" lang="ja-JP" altLang="en-US" dirty="0"/>
              <a:t>各行の右側にある、応答状況を見るというボタンを押すと、当該メッセージの安否応答状況を確認できるページへと遷移します。</a:t>
            </a:r>
            <a:endParaRPr kumimoji="1" lang="en-US" altLang="ja-JP" dirty="0"/>
          </a:p>
          <a:p>
            <a:endParaRPr kumimoji="1" lang="en-US" altLang="ja-JP" dirty="0"/>
          </a:p>
          <a:p>
            <a:r>
              <a:rPr kumimoji="1" lang="ja-JP" altLang="en-US" dirty="0"/>
              <a:t>具体的な今後の改善案としては、各行をクリックすると、送信したメッセージの全文がホップアップで表示されるといったものを考えています。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19</a:t>
            </a:fld>
            <a:endParaRPr kumimoji="1" lang="ja-JP" altLang="en-US"/>
          </a:p>
        </p:txBody>
      </p:sp>
    </p:spTree>
    <p:extLst>
      <p:ext uri="{BB962C8B-B14F-4D97-AF65-F5344CB8AC3E}">
        <p14:creationId xmlns:p14="http://schemas.microsoft.com/office/powerpoint/2010/main" val="190587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a:t>
            </a:r>
            <a:r>
              <a:rPr kumimoji="1" lang="ja-JP" altLang="en-US" dirty="0"/>
              <a:t> </a:t>
            </a:r>
            <a:r>
              <a:rPr kumimoji="1" lang="en-US" altLang="ja-JP" dirty="0"/>
              <a:t>–</a:t>
            </a:r>
            <a:r>
              <a:rPr kumimoji="1" lang="ja-JP" altLang="en-US" dirty="0"/>
              <a:t> </a:t>
            </a:r>
            <a:r>
              <a:rPr kumimoji="1" lang="en-US" altLang="ja-JP" dirty="0"/>
              <a:t>10</a:t>
            </a:r>
            <a:r>
              <a:rPr kumimoji="1" lang="ja-JP" altLang="en-US" dirty="0"/>
              <a:t> </a:t>
            </a:r>
            <a:endParaRPr kumimoji="1" lang="en-US" altLang="ja-JP" dirty="0"/>
          </a:p>
          <a:p>
            <a:r>
              <a:rPr kumimoji="1" lang="ja-JP" altLang="en-US" dirty="0"/>
              <a:t>こちらの５つの章立てで説明をしていきます。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a:t>
            </a:fld>
            <a:endParaRPr kumimoji="1" lang="ja-JP" altLang="en-US"/>
          </a:p>
        </p:txBody>
      </p:sp>
    </p:spTree>
    <p:extLst>
      <p:ext uri="{BB962C8B-B14F-4D97-AF65-F5344CB8AC3E}">
        <p14:creationId xmlns:p14="http://schemas.microsoft.com/office/powerpoint/2010/main" val="8713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30 – 710 </a:t>
            </a:r>
          </a:p>
          <a:p>
            <a:r>
              <a:rPr kumimoji="1" lang="ja-JP" altLang="en-US" dirty="0"/>
              <a:t>最後に、安否応答の確認ページです。</a:t>
            </a:r>
            <a:endParaRPr kumimoji="1" lang="en-US" altLang="ja-JP" dirty="0"/>
          </a:p>
          <a:p>
            <a:endParaRPr kumimoji="1" lang="en-US" altLang="ja-JP" dirty="0"/>
          </a:p>
          <a:p>
            <a:r>
              <a:rPr kumimoji="1" lang="ja-JP" altLang="en-US" dirty="0"/>
              <a:t>ここでは、メッセージに対する応答を確認することができます。</a:t>
            </a:r>
            <a:endParaRPr kumimoji="1" lang="en-US" altLang="ja-JP" dirty="0"/>
          </a:p>
          <a:p>
            <a:r>
              <a:rPr kumimoji="1" lang="ja-JP" altLang="en-US" dirty="0"/>
              <a:t>なお、対象メッセージの指定はクエリパラメータを用いて実施しています。</a:t>
            </a:r>
            <a:endParaRPr kumimoji="1" lang="en-US" altLang="ja-JP" dirty="0"/>
          </a:p>
          <a:p>
            <a:endParaRPr kumimoji="1" lang="en-US" altLang="ja-JP" dirty="0"/>
          </a:p>
          <a:p>
            <a:r>
              <a:rPr kumimoji="1" lang="ja-JP" altLang="en-US" dirty="0"/>
              <a:t>先ほどのメッセージ一覧ページからの遷移を想定して作成しています。</a:t>
            </a:r>
            <a:endParaRPr kumimoji="1" lang="en-US" altLang="ja-JP" dirty="0"/>
          </a:p>
          <a:p>
            <a:endParaRPr kumimoji="1" lang="en-US" altLang="ja-JP" dirty="0"/>
          </a:p>
          <a:p>
            <a:r>
              <a:rPr kumimoji="1" lang="ja-JP" altLang="en-US" dirty="0"/>
              <a:t>本ページでは、応答者のユーザ</a:t>
            </a:r>
            <a:r>
              <a:rPr kumimoji="1" lang="en-US" altLang="ja-JP" dirty="0"/>
              <a:t>ID</a:t>
            </a:r>
            <a:r>
              <a:rPr kumimoji="1" lang="ja-JP" altLang="en-US" dirty="0"/>
              <a:t>、被害状況の有無、、任意メッセージが表形式で表示されます。</a:t>
            </a:r>
            <a:endParaRPr kumimoji="1" lang="en-US" altLang="ja-JP" dirty="0"/>
          </a:p>
          <a:p>
            <a:endParaRPr kumimoji="1" lang="en-US" altLang="ja-JP" dirty="0"/>
          </a:p>
          <a:p>
            <a:r>
              <a:rPr kumimoji="1" lang="ja-JP" altLang="en-US" dirty="0"/>
              <a:t>同一メッセージに対して、複数回の応答があった場合は、最新の状況が表示されるようになっています。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20</a:t>
            </a:fld>
            <a:endParaRPr kumimoji="1" lang="ja-JP" altLang="en-US"/>
          </a:p>
        </p:txBody>
      </p:sp>
    </p:spTree>
    <p:extLst>
      <p:ext uri="{BB962C8B-B14F-4D97-AF65-F5344CB8AC3E}">
        <p14:creationId xmlns:p14="http://schemas.microsoft.com/office/powerpoint/2010/main" val="3184049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a:t>
            </a:r>
            <a:r>
              <a:rPr kumimoji="1" lang="ja-JP" altLang="en-US" dirty="0"/>
              <a:t> </a:t>
            </a:r>
            <a:r>
              <a:rPr kumimoji="1" lang="en-US" altLang="ja-JP" dirty="0"/>
              <a:t>-</a:t>
            </a:r>
            <a:r>
              <a:rPr kumimoji="1" lang="ja-JP" altLang="en-US" dirty="0"/>
              <a:t> </a:t>
            </a:r>
            <a:r>
              <a:rPr kumimoji="1" lang="en-US" altLang="ja-JP" dirty="0"/>
              <a:t>715</a:t>
            </a:r>
          </a:p>
          <a:p>
            <a:r>
              <a:rPr kumimoji="1" lang="ja-JP" altLang="en-US" dirty="0"/>
              <a:t>続いて、一般ユーザのアクセスが想定されているページについて説明します。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21</a:t>
            </a:fld>
            <a:endParaRPr kumimoji="1" lang="ja-JP" altLang="en-US"/>
          </a:p>
        </p:txBody>
      </p:sp>
    </p:spTree>
    <p:extLst>
      <p:ext uri="{BB962C8B-B14F-4D97-AF65-F5344CB8AC3E}">
        <p14:creationId xmlns:p14="http://schemas.microsoft.com/office/powerpoint/2010/main" val="3997292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 – 725</a:t>
            </a:r>
          </a:p>
          <a:p>
            <a:endParaRPr kumimoji="1" lang="en-US" altLang="ja-JP" dirty="0"/>
          </a:p>
          <a:p>
            <a:r>
              <a:rPr kumimoji="1" lang="ja-JP" altLang="en-US" dirty="0"/>
              <a:t>ログイン画面です。</a:t>
            </a:r>
            <a:endParaRPr kumimoji="1" lang="en-US" altLang="ja-JP" dirty="0"/>
          </a:p>
          <a:p>
            <a:endParaRPr kumimoji="1" lang="en-US" altLang="ja-JP" dirty="0"/>
          </a:p>
          <a:p>
            <a:r>
              <a:rPr kumimoji="1" lang="ja-JP" altLang="en-US" dirty="0"/>
              <a:t>管理者と同一のページを利用します。</a:t>
            </a:r>
            <a:endParaRPr kumimoji="1" lang="en-US" altLang="ja-JP" dirty="0"/>
          </a:p>
          <a:p>
            <a:endParaRPr kumimoji="1" lang="en-US" altLang="ja-JP" dirty="0"/>
          </a:p>
          <a:p>
            <a:r>
              <a:rPr kumimoji="1" lang="ja-JP" altLang="en-US" dirty="0"/>
              <a:t>仕様も、管理者側と同様、ユーザ</a:t>
            </a:r>
            <a:r>
              <a:rPr kumimoji="1" lang="en-US" altLang="ja-JP" dirty="0"/>
              <a:t>ID</a:t>
            </a:r>
            <a:r>
              <a:rPr kumimoji="1" lang="ja-JP" altLang="en-US" dirty="0"/>
              <a:t>とパスワードが一致している場合にのみログイン処理が成功します。</a:t>
            </a:r>
            <a:endParaRPr kumimoji="1" lang="en-US" altLang="ja-JP" dirty="0"/>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22</a:t>
            </a:fld>
            <a:endParaRPr kumimoji="1" lang="ja-JP" altLang="en-US"/>
          </a:p>
        </p:txBody>
      </p:sp>
    </p:spTree>
    <p:extLst>
      <p:ext uri="{BB962C8B-B14F-4D97-AF65-F5344CB8AC3E}">
        <p14:creationId xmlns:p14="http://schemas.microsoft.com/office/powerpoint/2010/main" val="988979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30 – 755</a:t>
            </a:r>
          </a:p>
          <a:p>
            <a:endParaRPr kumimoji="1" lang="en-US" altLang="ja-JP" dirty="0"/>
          </a:p>
          <a:p>
            <a:r>
              <a:rPr kumimoji="1" lang="ja-JP" altLang="en-US" dirty="0"/>
              <a:t>ユーザ情報の確認ページです。</a:t>
            </a:r>
            <a:endParaRPr kumimoji="1" lang="en-US" altLang="ja-JP" dirty="0"/>
          </a:p>
          <a:p>
            <a:endParaRPr kumimoji="1" lang="en-US" altLang="ja-JP" dirty="0"/>
          </a:p>
          <a:p>
            <a:r>
              <a:rPr kumimoji="1" lang="ja-JP" altLang="en-US" dirty="0"/>
              <a:t>ここでは、自身のログイン中のアカウントにおける、ユーザの固有</a:t>
            </a:r>
            <a:r>
              <a:rPr kumimoji="1" lang="en-US" altLang="ja-JP" dirty="0"/>
              <a:t>ID</a:t>
            </a:r>
            <a:r>
              <a:rPr kumimoji="1" lang="ja-JP" altLang="en-US" dirty="0"/>
              <a:t>やユーザ</a:t>
            </a:r>
            <a:r>
              <a:rPr kumimoji="1" lang="en-US" altLang="ja-JP" dirty="0"/>
              <a:t>ID, </a:t>
            </a:r>
            <a:r>
              <a:rPr kumimoji="1" lang="ja-JP" altLang="en-US" dirty="0"/>
              <a:t>各種</a:t>
            </a:r>
            <a:r>
              <a:rPr kumimoji="1" lang="en-US" altLang="ja-JP" dirty="0"/>
              <a:t>SNS</a:t>
            </a:r>
            <a:r>
              <a:rPr kumimoji="1" lang="ja-JP" altLang="en-US" dirty="0"/>
              <a:t>サービスとの連係情報を確認できます。</a:t>
            </a:r>
            <a:endParaRPr kumimoji="1" lang="en-US" altLang="ja-JP" dirty="0"/>
          </a:p>
          <a:p>
            <a:endParaRPr kumimoji="1" lang="en-US" altLang="ja-JP" dirty="0"/>
          </a:p>
          <a:p>
            <a:r>
              <a:rPr kumimoji="1" lang="ja-JP" altLang="en-US" dirty="0"/>
              <a:t>また</a:t>
            </a:r>
            <a:r>
              <a:rPr kumimoji="1" lang="en-US" altLang="ja-JP" dirty="0"/>
              <a:t>Discord</a:t>
            </a:r>
            <a:r>
              <a:rPr kumimoji="1" lang="ja-JP" altLang="en-US" dirty="0"/>
              <a:t>や</a:t>
            </a:r>
            <a:r>
              <a:rPr kumimoji="1" lang="en-US" altLang="ja-JP" dirty="0"/>
              <a:t>LINE</a:t>
            </a:r>
            <a:r>
              <a:rPr kumimoji="1" lang="ja-JP" altLang="en-US" dirty="0"/>
              <a:t>といった項目について、連携前は連携するというボタンが表示されており、これを押下することにより、各種</a:t>
            </a:r>
            <a:r>
              <a:rPr kumimoji="1" lang="en-US" altLang="ja-JP" dirty="0"/>
              <a:t>SNS</a:t>
            </a:r>
            <a:r>
              <a:rPr kumimoji="1" lang="ja-JP" altLang="en-US" dirty="0"/>
              <a:t>サービスとの連携処理を実施することができます</a:t>
            </a:r>
            <a:endParaRPr kumimoji="1" lang="en-US" altLang="ja-JP" dirty="0"/>
          </a:p>
          <a:p>
            <a:endParaRPr kumimoji="1" lang="en-US" altLang="ja-JP" dirty="0"/>
          </a:p>
          <a:p>
            <a:r>
              <a:rPr kumimoji="1" lang="ja-JP" altLang="en-US" dirty="0"/>
              <a:t>連携完了後は、ここに各種</a:t>
            </a:r>
            <a:r>
              <a:rPr kumimoji="1" lang="en-US" altLang="ja-JP" dirty="0"/>
              <a:t>SNS</a:t>
            </a:r>
            <a:r>
              <a:rPr kumimoji="1" lang="ja-JP" altLang="en-US" dirty="0"/>
              <a:t>サービスにおけるアカウントの</a:t>
            </a:r>
            <a:r>
              <a:rPr kumimoji="1" lang="en-US" altLang="ja-JP" dirty="0"/>
              <a:t>ID</a:t>
            </a:r>
            <a:r>
              <a:rPr kumimoji="1" lang="ja-JP" altLang="en-US" dirty="0"/>
              <a:t>が記載されることとなります。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23</a:t>
            </a:fld>
            <a:endParaRPr kumimoji="1" lang="ja-JP" altLang="en-US"/>
          </a:p>
        </p:txBody>
      </p:sp>
    </p:spTree>
    <p:extLst>
      <p:ext uri="{BB962C8B-B14F-4D97-AF65-F5344CB8AC3E}">
        <p14:creationId xmlns:p14="http://schemas.microsoft.com/office/powerpoint/2010/main" val="3300423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22 - 817</a:t>
            </a:r>
          </a:p>
          <a:p>
            <a:r>
              <a:rPr kumimoji="1" lang="en-US" altLang="ja-JP" dirty="0"/>
              <a:t>Discord</a:t>
            </a:r>
            <a:r>
              <a:rPr kumimoji="1" lang="ja-JP" altLang="en-US" dirty="0"/>
              <a:t>の連携についてです。</a:t>
            </a:r>
            <a:endParaRPr kumimoji="1" lang="en-US" altLang="ja-JP" dirty="0"/>
          </a:p>
          <a:p>
            <a:endParaRPr kumimoji="1" lang="en-US" altLang="ja-JP" dirty="0"/>
          </a:p>
          <a:p>
            <a:r>
              <a:rPr kumimoji="1" lang="ja-JP" altLang="en-US" dirty="0"/>
              <a:t>先ほどの</a:t>
            </a:r>
            <a:r>
              <a:rPr kumimoji="1" lang="en-US" altLang="ja-JP" dirty="0"/>
              <a:t>Discord</a:t>
            </a:r>
            <a:r>
              <a:rPr kumimoji="1" lang="ja-JP" altLang="en-US" dirty="0"/>
              <a:t>の連携ボタンを押下すると上側の画面が表示されます。</a:t>
            </a:r>
            <a:endParaRPr kumimoji="1" lang="en-US" altLang="ja-JP" dirty="0"/>
          </a:p>
          <a:p>
            <a:endParaRPr kumimoji="1" lang="en-US" altLang="ja-JP" dirty="0"/>
          </a:p>
          <a:p>
            <a:r>
              <a:rPr kumimoji="1" lang="ja-JP" altLang="en-US" dirty="0"/>
              <a:t>ここで、</a:t>
            </a:r>
            <a:r>
              <a:rPr kumimoji="1" lang="en-US" altLang="ja-JP" dirty="0"/>
              <a:t>Discord</a:t>
            </a:r>
            <a:r>
              <a:rPr kumimoji="1" lang="ja-JP" altLang="en-US" dirty="0"/>
              <a:t>でログインボタンを押すと、下の</a:t>
            </a:r>
            <a:r>
              <a:rPr kumimoji="1" lang="en-US" altLang="ja-JP" dirty="0"/>
              <a:t>Discord</a:t>
            </a:r>
            <a:r>
              <a:rPr kumimoji="1" lang="ja-JP" altLang="en-US" dirty="0"/>
              <a:t>の公式ログインぺージへと遷移します。</a:t>
            </a:r>
            <a:endParaRPr kumimoji="1" lang="en-US" altLang="ja-JP" dirty="0"/>
          </a:p>
          <a:p>
            <a:endParaRPr kumimoji="1" lang="en-US" altLang="ja-JP" dirty="0"/>
          </a:p>
          <a:p>
            <a:r>
              <a:rPr kumimoji="1" lang="en-US" altLang="ja-JP" dirty="0"/>
              <a:t>Discord</a:t>
            </a:r>
            <a:r>
              <a:rPr kumimoji="1" lang="ja-JP" altLang="en-US" dirty="0"/>
              <a:t>におけるアカウントの情報を入力して、</a:t>
            </a:r>
            <a:r>
              <a:rPr kumimoji="1" lang="en-US" altLang="ja-JP" dirty="0"/>
              <a:t>Discord</a:t>
            </a:r>
            <a:r>
              <a:rPr kumimoji="1" lang="ja-JP" altLang="en-US" dirty="0"/>
              <a:t>ログインを実施すると次へと進みます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24</a:t>
            </a:fld>
            <a:endParaRPr kumimoji="1" lang="ja-JP" altLang="en-US"/>
          </a:p>
        </p:txBody>
      </p:sp>
    </p:spTree>
    <p:extLst>
      <p:ext uri="{BB962C8B-B14F-4D97-AF65-F5344CB8AC3E}">
        <p14:creationId xmlns:p14="http://schemas.microsoft.com/office/powerpoint/2010/main" val="3209636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18 – 835</a:t>
            </a:r>
          </a:p>
          <a:p>
            <a:endParaRPr kumimoji="1" lang="en-US" altLang="ja-JP" dirty="0"/>
          </a:p>
          <a:p>
            <a:r>
              <a:rPr kumimoji="1" lang="ja-JP" altLang="en-US" dirty="0"/>
              <a:t>先ほどのぺージでログインすると、このような</a:t>
            </a:r>
            <a:r>
              <a:rPr kumimoji="1" lang="en-US" altLang="ja-JP" dirty="0"/>
              <a:t>Discord</a:t>
            </a:r>
            <a:r>
              <a:rPr kumimoji="1" lang="ja-JP" altLang="en-US" dirty="0"/>
              <a:t>の認証ページへと遷移します。</a:t>
            </a:r>
            <a:endParaRPr kumimoji="1" lang="en-US" altLang="ja-JP" dirty="0"/>
          </a:p>
          <a:p>
            <a:endParaRPr kumimoji="1" lang="en-US" altLang="ja-JP" dirty="0"/>
          </a:p>
          <a:p>
            <a:r>
              <a:rPr kumimoji="1" lang="ja-JP" altLang="en-US" dirty="0"/>
              <a:t>ここで、右下の認証ボタンを押下することにより、</a:t>
            </a:r>
            <a:r>
              <a:rPr kumimoji="1" lang="en-US" altLang="ja-JP" dirty="0"/>
              <a:t>Discord</a:t>
            </a:r>
            <a:r>
              <a:rPr kumimoji="1" lang="ja-JP" altLang="en-US" dirty="0"/>
              <a:t>との認証がされ、連携が完了されます。</a:t>
            </a:r>
            <a:endParaRPr kumimoji="1" lang="en-US" altLang="ja-JP" dirty="0"/>
          </a:p>
          <a:p>
            <a:endParaRPr kumimoji="1" lang="en-US" altLang="ja-JP" dirty="0"/>
          </a:p>
          <a:p>
            <a:r>
              <a:rPr kumimoji="1" lang="ja-JP" altLang="en-US" dirty="0"/>
              <a:t>認証完了後、先ほどのユーザ情報のページへと遷移されます。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25</a:t>
            </a:fld>
            <a:endParaRPr kumimoji="1" lang="ja-JP" altLang="en-US"/>
          </a:p>
        </p:txBody>
      </p:sp>
    </p:spTree>
    <p:extLst>
      <p:ext uri="{BB962C8B-B14F-4D97-AF65-F5344CB8AC3E}">
        <p14:creationId xmlns:p14="http://schemas.microsoft.com/office/powerpoint/2010/main" val="1805830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 – 900</a:t>
            </a:r>
          </a:p>
          <a:p>
            <a:endParaRPr kumimoji="1" lang="en-US" altLang="ja-JP" dirty="0"/>
          </a:p>
          <a:p>
            <a:r>
              <a:rPr kumimoji="1" lang="en-US" altLang="ja-JP" dirty="0"/>
              <a:t>LINE</a:t>
            </a:r>
            <a:r>
              <a:rPr kumimoji="1" lang="ja-JP" altLang="en-US" dirty="0"/>
              <a:t>との連携についてです。</a:t>
            </a:r>
            <a:endParaRPr kumimoji="1" lang="en-US" altLang="ja-JP" dirty="0"/>
          </a:p>
          <a:p>
            <a:endParaRPr kumimoji="1" lang="en-US" altLang="ja-JP" dirty="0"/>
          </a:p>
          <a:p>
            <a:r>
              <a:rPr kumimoji="1" lang="en-US" altLang="ja-JP" dirty="0"/>
              <a:t>Discord</a:t>
            </a:r>
            <a:r>
              <a:rPr kumimoji="1" lang="ja-JP" altLang="en-US" dirty="0"/>
              <a:t>と同様</a:t>
            </a:r>
            <a:r>
              <a:rPr kumimoji="1" lang="en-US" altLang="ja-JP" dirty="0"/>
              <a:t>LINE</a:t>
            </a:r>
            <a:r>
              <a:rPr kumimoji="1" lang="ja-JP" altLang="en-US" dirty="0"/>
              <a:t>の連携ボタンを押下すると、このような別のページへと遷移します。</a:t>
            </a:r>
            <a:endParaRPr kumimoji="1" lang="en-US" altLang="ja-JP" dirty="0"/>
          </a:p>
          <a:p>
            <a:endParaRPr kumimoji="1" lang="en-US" altLang="ja-JP" dirty="0"/>
          </a:p>
          <a:p>
            <a:r>
              <a:rPr kumimoji="1" lang="ja-JP" altLang="en-US" dirty="0"/>
              <a:t>ここは、</a:t>
            </a:r>
            <a:r>
              <a:rPr kumimoji="1" lang="en-US" altLang="ja-JP" dirty="0"/>
              <a:t>LINE</a:t>
            </a:r>
            <a:r>
              <a:rPr kumimoji="1" lang="ja-JP" altLang="en-US" dirty="0"/>
              <a:t>の公式ログインページであり、</a:t>
            </a:r>
            <a:r>
              <a:rPr kumimoji="1" lang="en-US" altLang="ja-JP" dirty="0"/>
              <a:t>LINE</a:t>
            </a:r>
            <a:r>
              <a:rPr kumimoji="1" lang="ja-JP" altLang="en-US" dirty="0"/>
              <a:t>の情報を入力してログインします。</a:t>
            </a:r>
            <a:endParaRPr kumimoji="1" lang="en-US" altLang="ja-JP" dirty="0"/>
          </a:p>
          <a:p>
            <a:endParaRPr kumimoji="1" lang="en-US" altLang="ja-JP" dirty="0"/>
          </a:p>
          <a:p>
            <a:r>
              <a:rPr kumimoji="1" lang="ja-JP" altLang="en-US" dirty="0"/>
              <a:t>ログインを実施すると、即座に認証処理がなされ、連携が完了します。</a:t>
            </a:r>
            <a:endParaRPr kumimoji="1" lang="en-US" altLang="ja-JP" dirty="0"/>
          </a:p>
          <a:p>
            <a:endParaRPr kumimoji="1" lang="en-US" altLang="ja-JP" dirty="0"/>
          </a:p>
          <a:p>
            <a:r>
              <a:rPr kumimoji="1" lang="en-US" altLang="ja-JP" dirty="0"/>
              <a:t>Discord</a:t>
            </a:r>
            <a:r>
              <a:rPr kumimoji="1" lang="ja-JP" altLang="en-US" dirty="0"/>
              <a:t>と同様、連携が完了すると、ユーザ情報ページへと戻ります。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26</a:t>
            </a:fld>
            <a:endParaRPr kumimoji="1" lang="ja-JP" altLang="en-US"/>
          </a:p>
        </p:txBody>
      </p:sp>
    </p:spTree>
    <p:extLst>
      <p:ext uri="{BB962C8B-B14F-4D97-AF65-F5344CB8AC3E}">
        <p14:creationId xmlns:p14="http://schemas.microsoft.com/office/powerpoint/2010/main" val="457489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 – 910</a:t>
            </a:r>
          </a:p>
          <a:p>
            <a:endParaRPr kumimoji="1" lang="en-US" altLang="ja-JP" dirty="0"/>
          </a:p>
          <a:p>
            <a:r>
              <a:rPr kumimoji="1" lang="ja-JP" altLang="en-US" dirty="0"/>
              <a:t>連携が完了すると、ユーザ情報ページにおける、サービス左側のマークがチェックマークとなり、右側に</a:t>
            </a:r>
            <a:r>
              <a:rPr kumimoji="1" lang="en-US" altLang="ja-JP" dirty="0"/>
              <a:t>SNS</a:t>
            </a:r>
            <a:r>
              <a:rPr kumimoji="1" lang="ja-JP" altLang="en-US" dirty="0"/>
              <a:t>アカウントの</a:t>
            </a:r>
            <a:r>
              <a:rPr kumimoji="1" lang="en-US" altLang="ja-JP" dirty="0"/>
              <a:t>ID</a:t>
            </a:r>
            <a:r>
              <a:rPr kumimoji="1" lang="ja-JP" altLang="en-US" dirty="0"/>
              <a:t>が表示されています。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27</a:t>
            </a:fld>
            <a:endParaRPr kumimoji="1" lang="ja-JP" altLang="en-US"/>
          </a:p>
        </p:txBody>
      </p:sp>
    </p:spTree>
    <p:extLst>
      <p:ext uri="{BB962C8B-B14F-4D97-AF65-F5344CB8AC3E}">
        <p14:creationId xmlns:p14="http://schemas.microsoft.com/office/powerpoint/2010/main" val="323100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40 - 950 </a:t>
            </a:r>
          </a:p>
          <a:p>
            <a:r>
              <a:rPr kumimoji="1" lang="ja-JP" altLang="en-US" dirty="0"/>
              <a:t>メッセージの受信について説明します。</a:t>
            </a:r>
            <a:endParaRPr kumimoji="1" lang="en-US" altLang="ja-JP" dirty="0"/>
          </a:p>
          <a:p>
            <a:r>
              <a:rPr kumimoji="1" lang="ja-JP" altLang="en-US" dirty="0"/>
              <a:t>こちらは、</a:t>
            </a:r>
            <a:r>
              <a:rPr kumimoji="1" lang="en-US" altLang="ja-JP" dirty="0"/>
              <a:t>Discord</a:t>
            </a:r>
            <a:r>
              <a:rPr kumimoji="1" lang="ja-JP" altLang="en-US" dirty="0"/>
              <a:t>における、メッセージの受信です。</a:t>
            </a:r>
            <a:endParaRPr kumimoji="1" lang="en-US" altLang="ja-JP" dirty="0"/>
          </a:p>
          <a:p>
            <a:endParaRPr kumimoji="1" lang="en-US" altLang="ja-JP" dirty="0"/>
          </a:p>
          <a:p>
            <a:r>
              <a:rPr kumimoji="1" lang="ja-JP" altLang="en-US" dirty="0"/>
              <a:t>上側はグループにおける受信で、先述の通り、グループを指定した場合は閲覧範囲の制限されたチャンネルへと送信されます。</a:t>
            </a:r>
            <a:endParaRPr kumimoji="1" lang="en-US" altLang="ja-JP" dirty="0"/>
          </a:p>
          <a:p>
            <a:r>
              <a:rPr kumimoji="1" lang="ja-JP" altLang="en-US" dirty="0"/>
              <a:t>メッセージの送信は</a:t>
            </a:r>
            <a:r>
              <a:rPr kumimoji="1" lang="en-US" altLang="ja-JP" dirty="0"/>
              <a:t>Discord</a:t>
            </a:r>
            <a:r>
              <a:rPr kumimoji="1" lang="ja-JP" altLang="en-US" dirty="0"/>
              <a:t>の</a:t>
            </a:r>
            <a:r>
              <a:rPr kumimoji="1" lang="en-US" altLang="ja-JP" dirty="0"/>
              <a:t>BOT</a:t>
            </a:r>
            <a:r>
              <a:rPr kumimoji="1" lang="ja-JP" altLang="en-US" dirty="0"/>
              <a:t>を介して送信されています。</a:t>
            </a:r>
            <a:endParaRPr kumimoji="1" lang="en-US" altLang="ja-JP" dirty="0"/>
          </a:p>
          <a:p>
            <a:endParaRPr kumimoji="1" lang="en-US" altLang="ja-JP" dirty="0"/>
          </a:p>
          <a:p>
            <a:r>
              <a:rPr kumimoji="1" lang="ja-JP" altLang="en-US" dirty="0"/>
              <a:t>下側は個別ユーザを対象とした場合の受信です。</a:t>
            </a:r>
            <a:r>
              <a:rPr kumimoji="1" lang="en-US" altLang="ja-JP" dirty="0"/>
              <a:t>Discord</a:t>
            </a:r>
            <a:r>
              <a:rPr kumimoji="1" lang="ja-JP" altLang="en-US" dirty="0"/>
              <a:t>のダイレクトメッセージ機能を用いて、</a:t>
            </a:r>
            <a:r>
              <a:rPr kumimoji="1" lang="en-US" altLang="ja-JP" dirty="0"/>
              <a:t>BOT</a:t>
            </a:r>
            <a:r>
              <a:rPr kumimoji="1" lang="ja-JP" altLang="en-US" dirty="0"/>
              <a:t>を介して個別に送信されます</a:t>
            </a:r>
            <a:endParaRPr kumimoji="1" lang="en-US" altLang="ja-JP" dirty="0"/>
          </a:p>
          <a:p>
            <a:endParaRPr kumimoji="1" lang="en-US" altLang="ja-JP" dirty="0"/>
          </a:p>
          <a:p>
            <a:r>
              <a:rPr kumimoji="1" lang="ja-JP" altLang="en-US" dirty="0"/>
              <a:t>メッセージには、メッセージの本文及び、送信者、安否応答リンクが記載されています。</a:t>
            </a:r>
            <a:endParaRPr kumimoji="1" lang="en-US" altLang="ja-JP" dirty="0"/>
          </a:p>
          <a:p>
            <a:endParaRPr kumimoji="1" lang="en-US" altLang="ja-JP" dirty="0"/>
          </a:p>
          <a:p>
            <a:r>
              <a:rPr kumimoji="1" lang="ja-JP" altLang="en-US" dirty="0"/>
              <a:t>安否応答リンクについては、クリックすることにより、安否応答ページへ遷移します。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28</a:t>
            </a:fld>
            <a:endParaRPr kumimoji="1" lang="ja-JP" altLang="en-US"/>
          </a:p>
        </p:txBody>
      </p:sp>
    </p:spTree>
    <p:extLst>
      <p:ext uri="{BB962C8B-B14F-4D97-AF65-F5344CB8AC3E}">
        <p14:creationId xmlns:p14="http://schemas.microsoft.com/office/powerpoint/2010/main" val="3302797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25 - 1015</a:t>
            </a:r>
          </a:p>
          <a:p>
            <a:r>
              <a:rPr kumimoji="1" lang="en-US" altLang="ja-JP" dirty="0"/>
              <a:t>LINE</a:t>
            </a:r>
            <a:r>
              <a:rPr kumimoji="1" lang="ja-JP" altLang="en-US" dirty="0"/>
              <a:t>におけるメッセージの受信です</a:t>
            </a:r>
            <a:endParaRPr kumimoji="1" lang="en-US" altLang="ja-JP" dirty="0"/>
          </a:p>
          <a:p>
            <a:endParaRPr kumimoji="1" lang="en-US" altLang="ja-JP" dirty="0"/>
          </a:p>
          <a:p>
            <a:r>
              <a:rPr kumimoji="1" lang="ja-JP" altLang="en-US" dirty="0"/>
              <a:t>送信先サービスとして</a:t>
            </a:r>
            <a:r>
              <a:rPr kumimoji="1" lang="en-US" altLang="ja-JP" dirty="0"/>
              <a:t>LINE</a:t>
            </a:r>
            <a:r>
              <a:rPr kumimoji="1" lang="ja-JP" altLang="en-US" dirty="0"/>
              <a:t>を指定した場合は、</a:t>
            </a:r>
            <a:r>
              <a:rPr kumimoji="1" lang="en-US" altLang="ja-JP" dirty="0"/>
              <a:t>LINE</a:t>
            </a:r>
            <a:r>
              <a:rPr kumimoji="1" lang="ja-JP" altLang="en-US" dirty="0"/>
              <a:t>の</a:t>
            </a:r>
            <a:r>
              <a:rPr kumimoji="1" lang="en-US" altLang="ja-JP" dirty="0"/>
              <a:t>API</a:t>
            </a:r>
            <a:r>
              <a:rPr kumimoji="1" lang="ja-JP" altLang="en-US" dirty="0"/>
              <a:t>を介して、メッセージが直接送信されます。</a:t>
            </a:r>
            <a:endParaRPr kumimoji="1" lang="en-US" altLang="ja-JP" dirty="0"/>
          </a:p>
          <a:p>
            <a:endParaRPr kumimoji="1" lang="en-US" altLang="ja-JP" dirty="0"/>
          </a:p>
          <a:p>
            <a:r>
              <a:rPr kumimoji="1" lang="en-US" altLang="ja-JP" dirty="0"/>
              <a:t>Discord</a:t>
            </a:r>
            <a:r>
              <a:rPr kumimoji="1" lang="ja-JP" altLang="en-US" dirty="0"/>
              <a:t>と共に、送信サービスに</a:t>
            </a:r>
            <a:r>
              <a:rPr kumimoji="1" lang="en-US" altLang="ja-JP" dirty="0"/>
              <a:t>LINE</a:t>
            </a:r>
            <a:r>
              <a:rPr kumimoji="1" lang="ja-JP" altLang="en-US" dirty="0"/>
              <a:t>を指定した場合、</a:t>
            </a:r>
            <a:r>
              <a:rPr kumimoji="1" lang="en-US" altLang="ja-JP" dirty="0"/>
              <a:t>Discord</a:t>
            </a:r>
            <a:r>
              <a:rPr kumimoji="1" lang="ja-JP" altLang="en-US" dirty="0"/>
              <a:t>と同一のメッセージが送信されます。</a:t>
            </a:r>
            <a:endParaRPr kumimoji="1" lang="en-US" altLang="ja-JP" dirty="0"/>
          </a:p>
          <a:p>
            <a:endParaRPr kumimoji="1" lang="en-US" altLang="ja-JP" dirty="0"/>
          </a:p>
          <a:p>
            <a:r>
              <a:rPr kumimoji="1" lang="ja-JP" altLang="en-US" dirty="0"/>
              <a:t>メッセージの末尾に添付されている、安否応答リンクも</a:t>
            </a:r>
            <a:r>
              <a:rPr kumimoji="1" lang="en-US" altLang="ja-JP" dirty="0"/>
              <a:t>Discord</a:t>
            </a:r>
            <a:r>
              <a:rPr kumimoji="1" lang="ja-JP" altLang="en-US" dirty="0"/>
              <a:t>と同一のものです。</a:t>
            </a:r>
            <a:endParaRPr kumimoji="1" lang="en-US" altLang="ja-JP" dirty="0"/>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29</a:t>
            </a:fld>
            <a:endParaRPr kumimoji="1" lang="ja-JP" altLang="en-US"/>
          </a:p>
        </p:txBody>
      </p:sp>
    </p:spTree>
    <p:extLst>
      <p:ext uri="{BB962C8B-B14F-4D97-AF65-F5344CB8AC3E}">
        <p14:creationId xmlns:p14="http://schemas.microsoft.com/office/powerpoint/2010/main" val="249879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3</a:t>
            </a:fld>
            <a:endParaRPr kumimoji="1" lang="ja-JP" altLang="en-US"/>
          </a:p>
        </p:txBody>
      </p:sp>
    </p:spTree>
    <p:extLst>
      <p:ext uri="{BB962C8B-B14F-4D97-AF65-F5344CB8AC3E}">
        <p14:creationId xmlns:p14="http://schemas.microsoft.com/office/powerpoint/2010/main" val="3195822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35 - 1050</a:t>
            </a:r>
          </a:p>
          <a:p>
            <a:r>
              <a:rPr kumimoji="1" lang="ja-JP" altLang="en-US" dirty="0"/>
              <a:t>最後に、安否応答ページです。</a:t>
            </a:r>
            <a:endParaRPr kumimoji="1" lang="en-US" altLang="ja-JP" dirty="0"/>
          </a:p>
          <a:p>
            <a:endParaRPr kumimoji="1" lang="en-US" altLang="ja-JP" dirty="0"/>
          </a:p>
          <a:p>
            <a:r>
              <a:rPr kumimoji="1" lang="ja-JP" altLang="en-US" dirty="0"/>
              <a:t>メッセージ一覧と同様、クエリパラメータにメッセージ</a:t>
            </a:r>
            <a:r>
              <a:rPr kumimoji="1" lang="en-US" altLang="ja-JP" dirty="0"/>
              <a:t>ID</a:t>
            </a:r>
            <a:r>
              <a:rPr kumimoji="1" lang="ja-JP" altLang="en-US" dirty="0"/>
              <a:t>を指定して、応答対象メッセージを識別しています。</a:t>
            </a:r>
            <a:endParaRPr kumimoji="1" lang="en-US" altLang="ja-JP" dirty="0"/>
          </a:p>
          <a:p>
            <a:endParaRPr kumimoji="1" lang="en-US" altLang="ja-JP" dirty="0"/>
          </a:p>
          <a:p>
            <a:r>
              <a:rPr kumimoji="1" lang="ja-JP" altLang="en-US" dirty="0"/>
              <a:t>このページでは、その名の通り、利用者が自身の安否状況を返答できます。</a:t>
            </a:r>
            <a:endParaRPr kumimoji="1" lang="en-US" altLang="ja-JP" dirty="0"/>
          </a:p>
          <a:p>
            <a:endParaRPr kumimoji="1" lang="en-US" altLang="ja-JP" dirty="0"/>
          </a:p>
          <a:p>
            <a:r>
              <a:rPr kumimoji="1" lang="ja-JP" altLang="en-US" dirty="0"/>
              <a:t>具体的には、被害状況の有無と任意メッセージを入力することができます。</a:t>
            </a:r>
            <a:endParaRPr kumimoji="1" lang="en-US" altLang="ja-JP" dirty="0"/>
          </a:p>
          <a:p>
            <a:endParaRPr kumimoji="1" lang="en-US" altLang="ja-JP" dirty="0"/>
          </a:p>
          <a:p>
            <a:r>
              <a:rPr kumimoji="1" lang="ja-JP" altLang="en-US" dirty="0"/>
              <a:t>送信ボタンを押下することにより、入力状況がサーバ側へと送信され処理されます。</a:t>
            </a:r>
            <a:endParaRPr kumimoji="1" lang="en-US" altLang="ja-JP" dirty="0"/>
          </a:p>
          <a:p>
            <a:endParaRPr kumimoji="1" lang="en-US" altLang="ja-JP" dirty="0"/>
          </a:p>
          <a:p>
            <a:r>
              <a:rPr kumimoji="1" lang="ja-JP" altLang="en-US" dirty="0"/>
              <a:t>現在のログイン状況よりアカウントが判別され、入力状況と自動で紐づけが実施されます。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30</a:t>
            </a:fld>
            <a:endParaRPr kumimoji="1" lang="ja-JP" altLang="en-US"/>
          </a:p>
        </p:txBody>
      </p:sp>
    </p:spTree>
    <p:extLst>
      <p:ext uri="{BB962C8B-B14F-4D97-AF65-F5344CB8AC3E}">
        <p14:creationId xmlns:p14="http://schemas.microsoft.com/office/powerpoint/2010/main" val="2588383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31</a:t>
            </a:fld>
            <a:endParaRPr kumimoji="1" lang="ja-JP" altLang="en-US"/>
          </a:p>
        </p:txBody>
      </p:sp>
    </p:spTree>
    <p:extLst>
      <p:ext uri="{BB962C8B-B14F-4D97-AF65-F5344CB8AC3E}">
        <p14:creationId xmlns:p14="http://schemas.microsoft.com/office/powerpoint/2010/main" val="3283909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50 - 1140</a:t>
            </a:r>
          </a:p>
          <a:p>
            <a:r>
              <a:rPr kumimoji="1" lang="ja-JP" altLang="en-US" dirty="0"/>
              <a:t>今回の実装で、組織の管理者が所属ユーザに対して、同時に複数の</a:t>
            </a:r>
            <a:r>
              <a:rPr kumimoji="1" lang="en-US" altLang="ja-JP" dirty="0"/>
              <a:t>SNS</a:t>
            </a:r>
            <a:r>
              <a:rPr kumimoji="1" lang="ja-JP" altLang="en-US" dirty="0"/>
              <a:t>サービスを通じてメッセージを送信することが可能となりました。</a:t>
            </a:r>
            <a:endParaRPr kumimoji="1" lang="en-US" altLang="ja-JP" dirty="0"/>
          </a:p>
          <a:p>
            <a:endParaRPr kumimoji="1" lang="en-US" altLang="ja-JP" dirty="0"/>
          </a:p>
          <a:p>
            <a:r>
              <a:rPr kumimoji="1" lang="ja-JP" altLang="en-US" dirty="0"/>
              <a:t>また、</a:t>
            </a:r>
            <a:r>
              <a:rPr kumimoji="1" lang="en-US" altLang="ja-JP" dirty="0"/>
              <a:t>Discord</a:t>
            </a:r>
            <a:r>
              <a:rPr kumimoji="1" lang="ja-JP" altLang="en-US" dirty="0"/>
              <a:t>と</a:t>
            </a:r>
            <a:r>
              <a:rPr kumimoji="1" lang="en-US" altLang="ja-JP" dirty="0"/>
              <a:t>LINE</a:t>
            </a:r>
            <a:r>
              <a:rPr kumimoji="1" lang="ja-JP" altLang="en-US" dirty="0"/>
              <a:t>で同一のメッセージが送信されるため、受信者は受信方法によらず、同一のメッセージに対して、安否応答を実施することが可能となりました。</a:t>
            </a:r>
            <a:endParaRPr kumimoji="1" lang="en-US" altLang="ja-JP" dirty="0"/>
          </a:p>
          <a:p>
            <a:r>
              <a:rPr kumimoji="1" lang="ja-JP" altLang="en-US" dirty="0"/>
              <a:t>そして、その応答を管理者は、容易に確認することが可能となった。</a:t>
            </a:r>
            <a:endParaRPr kumimoji="1" lang="en-US" altLang="ja-JP" dirty="0"/>
          </a:p>
          <a:p>
            <a:endParaRPr kumimoji="1" lang="en-US" altLang="ja-JP" dirty="0"/>
          </a:p>
          <a:p>
            <a:r>
              <a:rPr kumimoji="1" lang="ja-JP" altLang="en-US" dirty="0"/>
              <a:t>これらにより、より確実にメッセージを送信することが可能となり、その返答を収集することができるようになりました。</a:t>
            </a:r>
            <a:endParaRPr kumimoji="1" lang="en-US" altLang="ja-JP" dirty="0"/>
          </a:p>
          <a:p>
            <a:endParaRPr kumimoji="1" lang="en-US" altLang="ja-JP" dirty="0"/>
          </a:p>
          <a:p>
            <a:r>
              <a:rPr kumimoji="1" lang="ja-JP" altLang="en-US" dirty="0"/>
              <a:t>今後の改善としては、</a:t>
            </a:r>
            <a:endParaRPr kumimoji="1" lang="en-US" altLang="ja-JP" dirty="0"/>
          </a:p>
          <a:p>
            <a:r>
              <a:rPr kumimoji="1" lang="ja-JP" altLang="en-US" b="1" dirty="0">
                <a:solidFill>
                  <a:srgbClr val="FF0000"/>
                </a:solidFill>
              </a:rPr>
              <a:t>グループを作成するときに、他グル－プの状況を継承して作成する</a:t>
            </a:r>
            <a:endParaRPr kumimoji="1" lang="en-US" altLang="ja-JP" b="1" dirty="0">
              <a:solidFill>
                <a:srgbClr val="FF0000"/>
              </a:solidFill>
            </a:endParaRPr>
          </a:p>
          <a:p>
            <a:r>
              <a:rPr kumimoji="1" lang="ja-JP" altLang="en-US" b="1" dirty="0"/>
              <a:t>メッセージ一覧において、メッセージクリック時に全文をホップアップで表示する</a:t>
            </a:r>
            <a:endParaRPr kumimoji="1" lang="en-US" altLang="ja-JP" b="1" dirty="0"/>
          </a:p>
          <a:p>
            <a:r>
              <a:rPr kumimoji="1" lang="en-US" altLang="ja-JP" b="1" dirty="0"/>
              <a:t>(</a:t>
            </a:r>
            <a:r>
              <a:rPr kumimoji="1" lang="ja-JP" altLang="en-US" b="1" dirty="0"/>
              <a:t>サイドバーなどの実装により、ページ遷移の簡易化</a:t>
            </a:r>
            <a:r>
              <a:rPr kumimoji="1" lang="en-US" altLang="ja-JP" b="1" dirty="0"/>
              <a:t>)</a:t>
            </a:r>
          </a:p>
          <a:p>
            <a:r>
              <a:rPr kumimoji="1" lang="ja-JP" altLang="en-US" dirty="0"/>
              <a:t>などといった利便性の向上を考えています。</a:t>
            </a:r>
            <a:endParaRPr kumimoji="1" lang="en-US" altLang="ja-JP" dirty="0"/>
          </a:p>
          <a:p>
            <a:endParaRPr kumimoji="1" lang="en-US" altLang="ja-JP" dirty="0"/>
          </a:p>
          <a:p>
            <a:r>
              <a:rPr kumimoji="1" lang="ja-JP" altLang="en-US" dirty="0"/>
              <a:t>以上で発表を終わります。ご清聴ありがとうございました！</a:t>
            </a:r>
            <a:endParaRPr kumimoji="1" lang="en-US" altLang="ja-JP" dirty="0"/>
          </a:p>
          <a:p>
            <a:endParaRPr kumimoji="1" lang="en-US" altLang="ja-JP" dirty="0"/>
          </a:p>
          <a:p>
            <a:r>
              <a:rPr kumimoji="1" lang="en-US" altLang="ja-JP" dirty="0"/>
              <a:t>&lt;Q&amp;A&gt; </a:t>
            </a:r>
          </a:p>
          <a:p>
            <a:r>
              <a:rPr kumimoji="1" lang="ja-JP" altLang="en-US" dirty="0"/>
              <a:t>グループシステムの改善</a:t>
            </a:r>
            <a:endParaRPr kumimoji="1" lang="en-US" altLang="ja-JP" dirty="0"/>
          </a:p>
          <a:p>
            <a:pPr marL="171450" indent="-171450">
              <a:buFont typeface="Wingdings" panose="05000000000000000000" pitchFamily="2" charset="2"/>
              <a:buChar char="Ø"/>
            </a:pPr>
            <a:r>
              <a:rPr kumimoji="1" lang="ja-JP" altLang="en-US" dirty="0"/>
              <a:t>グループ作成時に他のグループ設定の継承</a:t>
            </a:r>
            <a:endParaRPr kumimoji="1" lang="en-US" altLang="ja-JP" dirty="0"/>
          </a:p>
          <a:p>
            <a:pPr marL="0" indent="0">
              <a:buFont typeface="Wingdings" panose="05000000000000000000" pitchFamily="2" charset="2"/>
              <a:buNone/>
            </a:pPr>
            <a:endParaRPr kumimoji="1" lang="en-US" altLang="ja-JP" dirty="0"/>
          </a:p>
          <a:p>
            <a:pPr marL="0" indent="0">
              <a:buFont typeface="Wingdings" panose="05000000000000000000" pitchFamily="2" charset="2"/>
              <a:buNone/>
            </a:pPr>
            <a:r>
              <a:rPr kumimoji="1" lang="en-US" altLang="ja-JP" dirty="0"/>
              <a:t>UI</a:t>
            </a:r>
            <a:r>
              <a:rPr kumimoji="1" lang="ja-JP" altLang="en-US" dirty="0"/>
              <a:t>の改善</a:t>
            </a:r>
            <a:endParaRPr kumimoji="1" lang="en-US" altLang="ja-JP" dirty="0"/>
          </a:p>
          <a:p>
            <a:pPr marL="0" indent="0">
              <a:buFont typeface="Wingdings" panose="05000000000000000000" pitchFamily="2" charset="2"/>
              <a:buNone/>
            </a:pPr>
            <a:r>
              <a:rPr kumimoji="1" lang="en-US" altLang="ja-JP" dirty="0"/>
              <a:t>&gt; </a:t>
            </a:r>
            <a:r>
              <a:rPr kumimoji="1" lang="ja-JP" altLang="en-US" dirty="0"/>
              <a:t>メッセージ一覧の、メッセージ全文のホップアップ表示</a:t>
            </a:r>
            <a:endParaRPr kumimoji="1" lang="en-US" altLang="ja-JP" dirty="0"/>
          </a:p>
          <a:p>
            <a:pPr marL="171450" indent="-171450">
              <a:buFont typeface="Wingdings" panose="05000000000000000000" pitchFamily="2" charset="2"/>
              <a:buChar char="Ø"/>
            </a:pPr>
            <a:r>
              <a:rPr kumimoji="1" lang="ja-JP" altLang="en-US" dirty="0"/>
              <a:t>デザインは重視していないため、お世辞にもいいとは言えないデザイン</a:t>
            </a:r>
            <a:endParaRPr kumimoji="1" lang="en-US" altLang="ja-JP" dirty="0"/>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32</a:t>
            </a:fld>
            <a:endParaRPr kumimoji="1" lang="ja-JP" altLang="en-US"/>
          </a:p>
        </p:txBody>
      </p:sp>
    </p:spTree>
    <p:extLst>
      <p:ext uri="{BB962C8B-B14F-4D97-AF65-F5344CB8AC3E}">
        <p14:creationId xmlns:p14="http://schemas.microsoft.com/office/powerpoint/2010/main" val="3610044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10 - 20</a:t>
            </a:r>
          </a:p>
          <a:p>
            <a:r>
              <a:rPr kumimoji="1" lang="ja-JP" altLang="en-US" dirty="0"/>
              <a:t>まず、日本では、地震や台風などの自然災害が頻繁に発生するため、</a:t>
            </a:r>
            <a:endParaRPr kumimoji="1" lang="en-US" altLang="ja-JP" dirty="0"/>
          </a:p>
          <a:p>
            <a:r>
              <a:rPr kumimoji="1" lang="en-US" altLang="ja-JP" dirty="0"/>
              <a:t>=================</a:t>
            </a:r>
          </a:p>
          <a:p>
            <a:r>
              <a:rPr kumimoji="1" lang="ja-JP" altLang="en-US" dirty="0"/>
              <a:t>緊急時には連絡をすばやく確実に行うことが重要だと考えました。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8B16B27E-D551-48C6-B7F6-0996A0183807}" type="slidenum">
              <a:rPr kumimoji="1" lang="ja-JP" altLang="en-US" smtClean="0"/>
              <a:t>4</a:t>
            </a:fld>
            <a:endParaRPr kumimoji="1" lang="ja-JP" altLang="en-US"/>
          </a:p>
        </p:txBody>
      </p:sp>
    </p:spTree>
    <p:extLst>
      <p:ext uri="{BB962C8B-B14F-4D97-AF65-F5344CB8AC3E}">
        <p14:creationId xmlns:p14="http://schemas.microsoft.com/office/powerpoint/2010/main" val="57485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10 - 30</a:t>
            </a:r>
          </a:p>
          <a:p>
            <a:r>
              <a:rPr lang="ja-JP" altLang="en-US" dirty="0"/>
              <a:t>緊急連絡システムというものは、すでに多く存在しています。</a:t>
            </a:r>
            <a:endParaRPr lang="en-US" altLang="ja-JP" dirty="0"/>
          </a:p>
          <a:p>
            <a:r>
              <a:rPr lang="ja-JP" altLang="en-US" dirty="0"/>
              <a:t>しかし、複数のサービスに対応したものは少なく、</a:t>
            </a:r>
            <a:endParaRPr lang="en-US" altLang="ja-JP" dirty="0"/>
          </a:p>
          <a:p>
            <a:r>
              <a:rPr lang="en-US" altLang="ja-JP" dirty="0"/>
              <a:t>================</a:t>
            </a:r>
          </a:p>
          <a:p>
            <a:r>
              <a:rPr lang="ja-JP" altLang="en-US" dirty="0"/>
              <a:t>そのシステムを新たに作成することとしました。</a:t>
            </a:r>
            <a:endParaRPr lang="en-US" altLang="ja-JP" dirty="0"/>
          </a:p>
          <a:p>
            <a:endParaRPr lang="en-US" altLang="ja-JP" dirty="0"/>
          </a:p>
          <a:p>
            <a:r>
              <a:rPr lang="en-US" altLang="ja-JP" dirty="0"/>
              <a:t>&lt;Q&amp;A&gt;</a:t>
            </a:r>
          </a:p>
          <a:p>
            <a:r>
              <a:rPr lang="en-US" altLang="ja-JP" dirty="0"/>
              <a:t>Q. </a:t>
            </a:r>
            <a:r>
              <a:rPr lang="ja-JP" altLang="en-US" dirty="0"/>
              <a:t>緊急連絡システムとはどのようなものがあるか？</a:t>
            </a:r>
            <a:endParaRPr lang="en-US" altLang="ja-JP" dirty="0"/>
          </a:p>
          <a:p>
            <a:pPr marL="228600" indent="-228600">
              <a:buAutoNum type="alphaUcPeriod"/>
            </a:pPr>
            <a:r>
              <a:rPr lang="ja-JP" altLang="en-US" dirty="0"/>
              <a:t>エマージェンシーコールやセコム安否確認サービス、トヨクモ安否確認サービスなど</a:t>
            </a:r>
            <a:endParaRPr lang="en-US" altLang="ja-JP" dirty="0"/>
          </a:p>
          <a:p>
            <a:pPr marL="228600" indent="-228600">
              <a:buAutoNum type="alphaUcPeriod"/>
            </a:pPr>
            <a:endParaRPr lang="en-US" altLang="ja-JP" dirty="0"/>
          </a:p>
          <a:p>
            <a:pPr marL="0" indent="0">
              <a:buNone/>
            </a:pPr>
            <a:r>
              <a:rPr lang="en-US" altLang="ja-JP" dirty="0"/>
              <a:t>Q. </a:t>
            </a:r>
            <a:r>
              <a:rPr lang="ja-JP" altLang="en-US" dirty="0"/>
              <a:t>少ないということは、すでにあるのか</a:t>
            </a:r>
            <a:r>
              <a:rPr lang="en-US" altLang="ja-JP" dirty="0"/>
              <a:t>?</a:t>
            </a:r>
          </a:p>
          <a:p>
            <a:pPr marL="228600" indent="-228600">
              <a:buAutoNum type="alphaUcPeriod"/>
            </a:pPr>
            <a:r>
              <a:rPr lang="ja-JP" altLang="en-US" dirty="0"/>
              <a:t>セコム安否確認サービスがメールと</a:t>
            </a:r>
            <a:r>
              <a:rPr lang="en-US" altLang="ja-JP" dirty="0"/>
              <a:t>LINE</a:t>
            </a:r>
            <a:r>
              <a:rPr lang="ja-JP" altLang="en-US" dirty="0"/>
              <a:t>で</a:t>
            </a:r>
            <a:r>
              <a:rPr lang="en-US" altLang="ja-JP" dirty="0"/>
              <a:t>3</a:t>
            </a:r>
            <a:r>
              <a:rPr lang="ja-JP" altLang="en-US" dirty="0"/>
              <a:t>アドレスまで登録可能でした。</a:t>
            </a:r>
            <a:r>
              <a:rPr lang="en-US" altLang="ja-JP" dirty="0"/>
              <a:t>Discord</a:t>
            </a:r>
            <a:r>
              <a:rPr lang="ja-JP" altLang="en-US" dirty="0"/>
              <a:t>というものはなかった</a:t>
            </a:r>
            <a:endParaRPr lang="en-US" altLang="ja-JP" dirty="0"/>
          </a:p>
          <a:p>
            <a:pPr marL="228600" indent="-228600">
              <a:buAutoNum type="alphaUcPeriod"/>
            </a:pPr>
            <a:endParaRPr lang="en-US" altLang="ja-JP" dirty="0"/>
          </a:p>
          <a:p>
            <a:pPr marL="0" indent="0">
              <a:buNone/>
            </a:pPr>
            <a:r>
              <a:rPr lang="en-US" altLang="ja-JP" dirty="0"/>
              <a:t>Q. </a:t>
            </a:r>
            <a:r>
              <a:rPr lang="ja-JP" altLang="en-US" dirty="0"/>
              <a:t>メール対応はしなかったのか</a:t>
            </a:r>
            <a:r>
              <a:rPr lang="en-US" altLang="ja-JP" dirty="0"/>
              <a:t>?</a:t>
            </a:r>
          </a:p>
          <a:p>
            <a:pPr marL="0" indent="0">
              <a:buNone/>
            </a:pPr>
            <a:r>
              <a:rPr lang="en-US" altLang="ja-JP" dirty="0"/>
              <a:t>A. </a:t>
            </a:r>
            <a:r>
              <a:rPr lang="ja-JP" altLang="en-US" dirty="0"/>
              <a:t>メール対応のサービスは多く、今回は研究でもあったので、メールの実装よりもほかの実装を優先するという形になりました</a:t>
            </a:r>
            <a:endParaRPr lang="en-US" altLang="ja-JP" dirty="0"/>
          </a:p>
        </p:txBody>
      </p:sp>
      <p:sp>
        <p:nvSpPr>
          <p:cNvPr id="4" name="スライド番号プレースホルダー 3"/>
          <p:cNvSpPr>
            <a:spLocks noGrp="1"/>
          </p:cNvSpPr>
          <p:nvPr>
            <p:ph type="sldNum" sz="quarter" idx="5"/>
          </p:nvPr>
        </p:nvSpPr>
        <p:spPr/>
        <p:txBody>
          <a:bodyPr/>
          <a:lstStyle/>
          <a:p>
            <a:fld id="{8B16B27E-D551-48C6-B7F6-0996A0183807}" type="slidenum">
              <a:rPr kumimoji="1" lang="ja-JP" altLang="en-US" smtClean="0"/>
              <a:t>5</a:t>
            </a:fld>
            <a:endParaRPr kumimoji="1" lang="ja-JP" altLang="en-US"/>
          </a:p>
        </p:txBody>
      </p:sp>
    </p:spTree>
    <p:extLst>
      <p:ext uri="{BB962C8B-B14F-4D97-AF65-F5344CB8AC3E}">
        <p14:creationId xmlns:p14="http://schemas.microsoft.com/office/powerpoint/2010/main" val="1829301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35 - 105</a:t>
            </a:r>
          </a:p>
          <a:p>
            <a:r>
              <a:rPr kumimoji="1" lang="ja-JP" altLang="en-US" dirty="0"/>
              <a:t>本システムについてです。</a:t>
            </a:r>
            <a:endParaRPr kumimoji="1" lang="en-US" altLang="ja-JP" dirty="0"/>
          </a:p>
          <a:p>
            <a:r>
              <a:rPr kumimoji="1" lang="ja-JP" altLang="en-US" dirty="0"/>
              <a:t>これは、緊急時の連絡を主な目的としたシステムであり、 </a:t>
            </a:r>
            <a:endParaRPr kumimoji="1" lang="en-US" altLang="ja-JP" dirty="0"/>
          </a:p>
          <a:p>
            <a:r>
              <a:rPr kumimoji="1" lang="ja-JP" altLang="en-US" dirty="0"/>
              <a:t>学校や企業などの一定数の人数がおり、組織体制が整っている組織を利用対象としています。</a:t>
            </a:r>
            <a:endParaRPr kumimoji="1" lang="en-US" altLang="ja-JP" dirty="0"/>
          </a:p>
          <a:p>
            <a:endParaRPr kumimoji="1" lang="en-US" altLang="ja-JP" dirty="0"/>
          </a:p>
          <a:p>
            <a:r>
              <a:rPr kumimoji="1" lang="ja-JP" altLang="en-US" dirty="0"/>
              <a:t>このシステムでは、組織の管理者が組織のメンバーに対してメッセージを一度に送信することが可能です。</a:t>
            </a:r>
            <a:endParaRPr kumimoji="1" lang="en-US" altLang="ja-JP" dirty="0"/>
          </a:p>
          <a:p>
            <a:endParaRPr kumimoji="1" lang="en-US" altLang="ja-JP" dirty="0"/>
          </a:p>
          <a:p>
            <a:r>
              <a:rPr kumimoji="1" lang="ja-JP" altLang="en-US" dirty="0"/>
              <a:t>送信先サービスとしては</a:t>
            </a:r>
            <a:r>
              <a:rPr kumimoji="1" lang="en-US" altLang="ja-JP" dirty="0"/>
              <a:t>Discord</a:t>
            </a:r>
            <a:r>
              <a:rPr kumimoji="1" lang="ja-JP" altLang="en-US" dirty="0"/>
              <a:t>や</a:t>
            </a:r>
            <a:r>
              <a:rPr kumimoji="1" lang="en-US" altLang="ja-JP" dirty="0"/>
              <a:t>Line</a:t>
            </a:r>
            <a:r>
              <a:rPr kumimoji="1" lang="ja-JP" altLang="en-US" dirty="0"/>
              <a:t>などの様々な</a:t>
            </a:r>
            <a:r>
              <a:rPr kumimoji="1" lang="en-US" altLang="ja-JP" dirty="0"/>
              <a:t>SNS</a:t>
            </a:r>
            <a:r>
              <a:rPr kumimoji="1" lang="ja-JP" altLang="en-US" dirty="0"/>
              <a:t>を対象としており、</a:t>
            </a:r>
            <a:endParaRPr kumimoji="1" lang="en-US" altLang="ja-JP" dirty="0"/>
          </a:p>
          <a:p>
            <a:r>
              <a:rPr kumimoji="1" lang="ja-JP" altLang="en-US" dirty="0"/>
              <a:t>災害などにより一部システムが使用不能となっていても正常に使えることを目的としています</a:t>
            </a:r>
            <a:endParaRPr kumimoji="1" lang="en-US" altLang="ja-JP" dirty="0"/>
          </a:p>
          <a:p>
            <a:endParaRPr kumimoji="1" lang="en-US" altLang="ja-JP" dirty="0"/>
          </a:p>
          <a:p>
            <a:r>
              <a:rPr kumimoji="1" lang="ja-JP" altLang="en-US" dirty="0"/>
              <a:t>また、ユーザはメッセージより既読確認を行え、管理者はその状況等を簡単に、確認できます</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B16B27E-D551-48C6-B7F6-0996A0183807}" type="slidenum">
              <a:rPr kumimoji="1" lang="ja-JP" altLang="en-US" smtClean="0"/>
              <a:t>6</a:t>
            </a:fld>
            <a:endParaRPr kumimoji="1" lang="ja-JP" altLang="en-US"/>
          </a:p>
        </p:txBody>
      </p:sp>
    </p:spTree>
    <p:extLst>
      <p:ext uri="{BB962C8B-B14F-4D97-AF65-F5344CB8AC3E}">
        <p14:creationId xmlns:p14="http://schemas.microsoft.com/office/powerpoint/2010/main" val="4151500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開発概要です。</a:t>
            </a:r>
          </a:p>
        </p:txBody>
      </p:sp>
      <p:sp>
        <p:nvSpPr>
          <p:cNvPr id="4" name="スライド番号プレースホルダー 3"/>
          <p:cNvSpPr>
            <a:spLocks noGrp="1"/>
          </p:cNvSpPr>
          <p:nvPr>
            <p:ph type="sldNum" sz="quarter" idx="5"/>
          </p:nvPr>
        </p:nvSpPr>
        <p:spPr/>
        <p:txBody>
          <a:bodyPr/>
          <a:lstStyle/>
          <a:p>
            <a:fld id="{A1FB4193-5F44-4703-A5E7-D9E4665D4D33}" type="slidenum">
              <a:rPr kumimoji="1" lang="ja-JP" altLang="en-US" smtClean="0"/>
              <a:t>7</a:t>
            </a:fld>
            <a:endParaRPr kumimoji="1" lang="ja-JP" altLang="en-US"/>
          </a:p>
        </p:txBody>
      </p:sp>
    </p:spTree>
    <p:extLst>
      <p:ext uri="{BB962C8B-B14F-4D97-AF65-F5344CB8AC3E}">
        <p14:creationId xmlns:p14="http://schemas.microsoft.com/office/powerpoint/2010/main" val="334759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25 - 130</a:t>
            </a:r>
          </a:p>
          <a:p>
            <a:r>
              <a:rPr kumimoji="1" lang="ja-JP" altLang="en-US" dirty="0"/>
              <a:t>アカウントの登録と連携についてです。</a:t>
            </a:r>
            <a:endParaRPr kumimoji="1" lang="en-US" altLang="ja-JP" dirty="0"/>
          </a:p>
          <a:p>
            <a:r>
              <a:rPr kumimoji="1" lang="ja-JP" altLang="en-US" dirty="0"/>
              <a:t>本システムでは、利用者を判別するためにアカウントシステムを導入しました。</a:t>
            </a:r>
            <a:endParaRPr kumimoji="1" lang="en-US" altLang="ja-JP" dirty="0"/>
          </a:p>
          <a:p>
            <a:endParaRPr kumimoji="1" lang="en-US" altLang="ja-JP" dirty="0"/>
          </a:p>
          <a:p>
            <a:r>
              <a:rPr kumimoji="1" lang="ja-JP" altLang="en-US" dirty="0"/>
              <a:t>任意のＩＤとパスワードを設定することにより、アカウントを作成することができます。</a:t>
            </a:r>
            <a:endParaRPr kumimoji="1" lang="en-US" altLang="ja-JP" dirty="0"/>
          </a:p>
          <a:p>
            <a:endParaRPr kumimoji="1" lang="en-US" altLang="ja-JP" dirty="0"/>
          </a:p>
          <a:p>
            <a:r>
              <a:rPr kumimoji="1" lang="ja-JP" altLang="en-US" dirty="0"/>
              <a:t>また、送信先の</a:t>
            </a:r>
            <a:r>
              <a:rPr kumimoji="1" lang="en-US" altLang="ja-JP" dirty="0"/>
              <a:t>SNS</a:t>
            </a:r>
            <a:r>
              <a:rPr kumimoji="1" lang="ja-JP" altLang="en-US" dirty="0"/>
              <a:t>等のアカウントの判別を実施するために、各種サービスのアカウントとの連携を可能としました。</a:t>
            </a:r>
            <a:endParaRPr kumimoji="1" lang="en-US" altLang="ja-JP" dirty="0"/>
          </a:p>
          <a:p>
            <a:r>
              <a:rPr kumimoji="1" lang="ja-JP" altLang="en-US" dirty="0"/>
              <a:t>これは、ログイン後に、専用の連携ページから実施することが可能です。。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B16B27E-D551-48C6-B7F6-0996A0183807}" type="slidenum">
              <a:rPr kumimoji="1" lang="ja-JP" altLang="en-US" smtClean="0"/>
              <a:t>8</a:t>
            </a:fld>
            <a:endParaRPr kumimoji="1" lang="ja-JP" altLang="en-US"/>
          </a:p>
        </p:txBody>
      </p:sp>
    </p:spTree>
    <p:extLst>
      <p:ext uri="{BB962C8B-B14F-4D97-AF65-F5344CB8AC3E}">
        <p14:creationId xmlns:p14="http://schemas.microsoft.com/office/powerpoint/2010/main" val="52390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35</a:t>
            </a:r>
            <a:r>
              <a:rPr kumimoji="1" lang="ja-JP" altLang="en-US" dirty="0"/>
              <a:t> </a:t>
            </a:r>
            <a:r>
              <a:rPr kumimoji="1" lang="en-US" altLang="ja-JP" dirty="0"/>
              <a:t>-</a:t>
            </a:r>
            <a:r>
              <a:rPr kumimoji="1" lang="ja-JP" altLang="en-US" dirty="0"/>
              <a:t> </a:t>
            </a:r>
            <a:r>
              <a:rPr kumimoji="1" lang="en-US" altLang="ja-JP" dirty="0"/>
              <a:t>205</a:t>
            </a:r>
          </a:p>
          <a:p>
            <a:r>
              <a:rPr kumimoji="1" lang="ja-JP" altLang="en-US" dirty="0"/>
              <a:t>システムの利用において、ログイン中のユーザアカウントを識別するためにセッションを導入しました。</a:t>
            </a:r>
          </a:p>
          <a:p>
            <a:r>
              <a:rPr kumimoji="1" lang="ja-JP" altLang="en-US" dirty="0"/>
              <a:t>これは、ログイン時にランダムな</a:t>
            </a:r>
            <a:r>
              <a:rPr kumimoji="1" lang="en-US" altLang="ja-JP" dirty="0"/>
              <a:t>ID</a:t>
            </a:r>
            <a:r>
              <a:rPr kumimoji="1" lang="ja-JP" altLang="en-US" dirty="0"/>
              <a:t>を発行し、これにより識別します。</a:t>
            </a:r>
          </a:p>
          <a:p>
            <a:endParaRPr kumimoji="1" lang="ja-JP" altLang="en-US" dirty="0"/>
          </a:p>
          <a:p>
            <a:r>
              <a:rPr kumimoji="1" lang="ja-JP" altLang="en-US" dirty="0"/>
              <a:t>ユーザ</a:t>
            </a:r>
            <a:r>
              <a:rPr kumimoji="1" lang="en-US" altLang="ja-JP" dirty="0"/>
              <a:t>ID</a:t>
            </a:r>
            <a:r>
              <a:rPr kumimoji="1" lang="ja-JP" altLang="en-US" dirty="0"/>
              <a:t>による識別でも判定は可能だが、通信時に偽装し</a:t>
            </a:r>
            <a:r>
              <a:rPr kumimoji="1" lang="en-US" altLang="ja-JP" dirty="0"/>
              <a:t>,</a:t>
            </a:r>
            <a:r>
              <a:rPr kumimoji="1" lang="ja-JP" altLang="en-US" dirty="0"/>
              <a:t>なりすましが容易であるという欠点があります。</a:t>
            </a:r>
          </a:p>
          <a:p>
            <a:endParaRPr kumimoji="1" lang="ja-JP" altLang="en-US" dirty="0"/>
          </a:p>
          <a:p>
            <a:r>
              <a:rPr kumimoji="1" lang="ja-JP" altLang="en-US" dirty="0"/>
              <a:t>例えば、</a:t>
            </a:r>
            <a:r>
              <a:rPr kumimoji="1" lang="en-US" altLang="ja-JP" dirty="0"/>
              <a:t>user</a:t>
            </a:r>
            <a:r>
              <a:rPr kumimoji="1" lang="ja-JP" altLang="en-US" dirty="0"/>
              <a:t>と</a:t>
            </a:r>
            <a:r>
              <a:rPr kumimoji="1" lang="en-US" altLang="ja-JP" dirty="0"/>
              <a:t>data</a:t>
            </a:r>
            <a:r>
              <a:rPr kumimoji="1" lang="ja-JP" altLang="en-US" dirty="0"/>
              <a:t>という要素を持つデータでやり取りをした場合、</a:t>
            </a:r>
            <a:r>
              <a:rPr kumimoji="1" lang="en-US" altLang="ja-JP" dirty="0"/>
              <a:t>user</a:t>
            </a:r>
            <a:r>
              <a:rPr kumimoji="1" lang="ja-JP" altLang="en-US" dirty="0"/>
              <a:t>の部分を変更するだけで、別人になることが可能です。</a:t>
            </a:r>
          </a:p>
          <a:p>
            <a:endParaRPr kumimoji="1" lang="ja-JP" altLang="en-US" dirty="0"/>
          </a:p>
          <a:p>
            <a:r>
              <a:rPr kumimoji="1" lang="ja-JP" altLang="en-US" dirty="0"/>
              <a:t>ここが、毎回変動するランダムな値となることで、なりすましが困難になります。</a:t>
            </a:r>
          </a:p>
        </p:txBody>
      </p:sp>
      <p:sp>
        <p:nvSpPr>
          <p:cNvPr id="4" name="スライド番号プレースホルダー 3"/>
          <p:cNvSpPr>
            <a:spLocks noGrp="1"/>
          </p:cNvSpPr>
          <p:nvPr>
            <p:ph type="sldNum" sz="quarter" idx="5"/>
          </p:nvPr>
        </p:nvSpPr>
        <p:spPr/>
        <p:txBody>
          <a:bodyPr/>
          <a:lstStyle/>
          <a:p>
            <a:fld id="{8B16B27E-D551-48C6-B7F6-0996A0183807}" type="slidenum">
              <a:rPr kumimoji="1" lang="ja-JP" altLang="en-US" smtClean="0"/>
              <a:t>9</a:t>
            </a:fld>
            <a:endParaRPr kumimoji="1" lang="ja-JP" altLang="en-US"/>
          </a:p>
        </p:txBody>
      </p:sp>
    </p:spTree>
    <p:extLst>
      <p:ext uri="{BB962C8B-B14F-4D97-AF65-F5344CB8AC3E}">
        <p14:creationId xmlns:p14="http://schemas.microsoft.com/office/powerpoint/2010/main" val="27018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365809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103065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514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3562225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303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4188125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1416182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376310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275182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10505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306120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337368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270704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182321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253147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1E70D5B-5725-49B4-98C3-066D4097BD7A}" type="datetimeFigureOut">
              <a:rPr kumimoji="1" lang="ja-JP" altLang="en-US" smtClean="0"/>
              <a:t>2025/2/23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237061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E70D5B-5725-49B4-98C3-066D4097BD7A}" type="datetimeFigureOut">
              <a:rPr kumimoji="1" lang="ja-JP" altLang="en-US" smtClean="0"/>
              <a:t>2025/2/23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458D40-AD56-4115-B1B8-636CA6F21888}" type="slidenum">
              <a:rPr kumimoji="1" lang="ja-JP" altLang="en-US" smtClean="0"/>
              <a:t>‹#›</a:t>
            </a:fld>
            <a:endParaRPr kumimoji="1" lang="ja-JP" altLang="en-US"/>
          </a:p>
        </p:txBody>
      </p:sp>
    </p:spTree>
    <p:extLst>
      <p:ext uri="{BB962C8B-B14F-4D97-AF65-F5344CB8AC3E}">
        <p14:creationId xmlns:p14="http://schemas.microsoft.com/office/powerpoint/2010/main" val="2554189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03DC88-C71E-6856-BF55-7E7FB5774E5E}"/>
              </a:ext>
            </a:extLst>
          </p:cNvPr>
          <p:cNvSpPr>
            <a:spLocks noGrp="1"/>
          </p:cNvSpPr>
          <p:nvPr>
            <p:ph type="ctrTitle"/>
          </p:nvPr>
        </p:nvSpPr>
        <p:spPr>
          <a:xfrm>
            <a:off x="863600" y="2404534"/>
            <a:ext cx="8410403" cy="1646302"/>
          </a:xfrm>
        </p:spPr>
        <p:txBody>
          <a:bodyPr/>
          <a:lstStyle/>
          <a:p>
            <a:r>
              <a:rPr lang="ja-JP" altLang="en-US" sz="2400" b="1" dirty="0">
                <a:solidFill>
                  <a:schemeClr val="accent2"/>
                </a:solidFill>
              </a:rPr>
              <a:t>令和６年度　電子情報工学科　卒業研究発表会</a:t>
            </a:r>
            <a:br>
              <a:rPr lang="en-US" altLang="ja-JP" dirty="0"/>
            </a:br>
            <a:r>
              <a:rPr lang="ja-JP" altLang="en-US" sz="4400" dirty="0"/>
              <a:t>汎用的な緊急連絡システム開発</a:t>
            </a:r>
            <a:endParaRPr kumimoji="1" lang="ja-JP" altLang="en-US" dirty="0"/>
          </a:p>
        </p:txBody>
      </p:sp>
      <p:sp>
        <p:nvSpPr>
          <p:cNvPr id="3" name="字幕 2">
            <a:extLst>
              <a:ext uri="{FF2B5EF4-FFF2-40B4-BE49-F238E27FC236}">
                <a16:creationId xmlns:a16="http://schemas.microsoft.com/office/drawing/2014/main" id="{0F7A56B9-B866-1B7E-296C-80644B3D4A9E}"/>
              </a:ext>
            </a:extLst>
          </p:cNvPr>
          <p:cNvSpPr>
            <a:spLocks noGrp="1"/>
          </p:cNvSpPr>
          <p:nvPr>
            <p:ph type="subTitle" idx="1"/>
          </p:nvPr>
        </p:nvSpPr>
        <p:spPr/>
        <p:txBody>
          <a:bodyPr/>
          <a:lstStyle/>
          <a:p>
            <a:r>
              <a:rPr kumimoji="1" lang="en-US" altLang="ja-JP" b="1" dirty="0">
                <a:solidFill>
                  <a:schemeClr val="tx1"/>
                </a:solidFill>
              </a:rPr>
              <a:t> </a:t>
            </a:r>
            <a:r>
              <a:rPr kumimoji="1" lang="ja-JP" altLang="en-US" b="1" dirty="0">
                <a:solidFill>
                  <a:schemeClr val="tx1"/>
                </a:solidFill>
              </a:rPr>
              <a:t>彦坂 天塁，　</a:t>
            </a:r>
            <a:r>
              <a:rPr lang="ja-JP" altLang="en-US" b="1" i="0" dirty="0">
                <a:solidFill>
                  <a:srgbClr val="252424"/>
                </a:solidFill>
                <a:effectLst/>
                <a:latin typeface="Segoe UI" panose="020B0502040204020203" pitchFamily="34" charset="0"/>
              </a:rPr>
              <a:t>斉藤 徹</a:t>
            </a:r>
          </a:p>
          <a:p>
            <a:endParaRPr kumimoji="1" lang="en-US" altLang="ja-JP" b="1" dirty="0"/>
          </a:p>
          <a:p>
            <a:endParaRPr kumimoji="1" lang="ja-JP" altLang="en-US" b="1" dirty="0"/>
          </a:p>
        </p:txBody>
      </p:sp>
    </p:spTree>
    <p:extLst>
      <p:ext uri="{BB962C8B-B14F-4D97-AF65-F5344CB8AC3E}">
        <p14:creationId xmlns:p14="http://schemas.microsoft.com/office/powerpoint/2010/main" val="2389273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F06FE-A646-3A70-8C73-267A98D5F93B}"/>
              </a:ext>
            </a:extLst>
          </p:cNvPr>
          <p:cNvSpPr>
            <a:spLocks noGrp="1"/>
          </p:cNvSpPr>
          <p:nvPr>
            <p:ph type="title"/>
          </p:nvPr>
        </p:nvSpPr>
        <p:spPr/>
        <p:txBody>
          <a:bodyPr/>
          <a:lstStyle/>
          <a:p>
            <a:r>
              <a:rPr lang="ja-JP" altLang="en-US" dirty="0"/>
              <a:t>グループシステム</a:t>
            </a:r>
            <a:br>
              <a:rPr lang="en-US" altLang="ja-JP" dirty="0"/>
            </a:br>
            <a:r>
              <a:rPr lang="en-US" altLang="ja-JP" sz="1800" b="1" dirty="0">
                <a:solidFill>
                  <a:schemeClr val="accent2"/>
                </a:solidFill>
              </a:rPr>
              <a:t>2. </a:t>
            </a:r>
            <a:r>
              <a:rPr lang="ja-JP" altLang="en-US" sz="1800" b="1" dirty="0">
                <a:solidFill>
                  <a:schemeClr val="accent2"/>
                </a:solidFill>
              </a:rPr>
              <a:t>開発概要</a:t>
            </a:r>
            <a:endParaRPr kumimoji="1" lang="ja-JP" altLang="en-US" dirty="0"/>
          </a:p>
        </p:txBody>
      </p:sp>
      <p:sp>
        <p:nvSpPr>
          <p:cNvPr id="3" name="コンテンツ プレースホルダー 2">
            <a:extLst>
              <a:ext uri="{FF2B5EF4-FFF2-40B4-BE49-F238E27FC236}">
                <a16:creationId xmlns:a16="http://schemas.microsoft.com/office/drawing/2014/main" id="{39BCA6A8-26F0-BDA3-4273-4F660C89415D}"/>
              </a:ext>
            </a:extLst>
          </p:cNvPr>
          <p:cNvSpPr>
            <a:spLocks noGrp="1"/>
          </p:cNvSpPr>
          <p:nvPr>
            <p:ph idx="1"/>
          </p:nvPr>
        </p:nvSpPr>
        <p:spPr/>
        <p:txBody>
          <a:bodyPr>
            <a:normAutofit/>
          </a:bodyPr>
          <a:lstStyle/>
          <a:p>
            <a:r>
              <a:rPr kumimoji="1" lang="ja-JP" altLang="en-US" sz="1800" b="1" dirty="0"/>
              <a:t>対象は、学校や企業などの人数が十分にいる組織</a:t>
            </a:r>
            <a:endParaRPr kumimoji="1" lang="en-US" altLang="ja-JP" sz="1800" b="1" dirty="0"/>
          </a:p>
          <a:p>
            <a:pPr lvl="1"/>
            <a:r>
              <a:rPr lang="ja-JP" altLang="en-US" dirty="0"/>
              <a:t>クラスや部署などの区分が存在</a:t>
            </a:r>
            <a:endParaRPr lang="en-US" altLang="ja-JP" dirty="0"/>
          </a:p>
          <a:p>
            <a:pPr lvl="1"/>
            <a:endParaRPr kumimoji="1" lang="en-US" altLang="ja-JP" dirty="0"/>
          </a:p>
          <a:p>
            <a:endParaRPr lang="en-US" altLang="ja-JP" dirty="0"/>
          </a:p>
          <a:p>
            <a:r>
              <a:rPr kumimoji="1" lang="ja-JP" altLang="en-US" b="1" dirty="0"/>
              <a:t>そこで、組織内にグループを作成可能に</a:t>
            </a:r>
            <a:endParaRPr kumimoji="1" lang="en-US" altLang="ja-JP" b="1" dirty="0"/>
          </a:p>
          <a:p>
            <a:pPr lvl="1"/>
            <a:r>
              <a:rPr kumimoji="1" lang="ja-JP" altLang="en-US" dirty="0"/>
              <a:t>管理者が自由にグループを作成</a:t>
            </a:r>
            <a:endParaRPr kumimoji="1" lang="en-US" altLang="ja-JP" dirty="0"/>
          </a:p>
          <a:p>
            <a:pPr lvl="1"/>
            <a:r>
              <a:rPr lang="ja-JP" altLang="en-US" dirty="0"/>
              <a:t>任意のユーザをグループに所属させ、まとめて</a:t>
            </a:r>
            <a:r>
              <a:rPr kumimoji="1" lang="ja-JP" altLang="en-US" dirty="0"/>
              <a:t>管理</a:t>
            </a:r>
            <a:endParaRPr kumimoji="1" lang="en-US" altLang="ja-JP" dirty="0"/>
          </a:p>
          <a:p>
            <a:pPr lvl="1"/>
            <a:endParaRPr kumimoji="1" lang="en-US" altLang="ja-JP" dirty="0"/>
          </a:p>
          <a:p>
            <a:r>
              <a:rPr lang="ja-JP" altLang="en-US" b="1" dirty="0"/>
              <a:t>管理効率が上昇</a:t>
            </a:r>
            <a:endParaRPr lang="en-US" altLang="ja-JP" b="1" dirty="0"/>
          </a:p>
          <a:p>
            <a:pPr lvl="1"/>
            <a:r>
              <a:rPr lang="ja-JP" altLang="en-US" dirty="0"/>
              <a:t>緊急時にも短時間で対応可能</a:t>
            </a:r>
            <a:endParaRPr lang="en-US" altLang="ja-JP" dirty="0"/>
          </a:p>
        </p:txBody>
      </p:sp>
      <p:pic>
        <p:nvPicPr>
          <p:cNvPr id="4" name="図 3" descr="ダイアグラム&#10;&#10;自動的に生成された説明">
            <a:extLst>
              <a:ext uri="{FF2B5EF4-FFF2-40B4-BE49-F238E27FC236}">
                <a16:creationId xmlns:a16="http://schemas.microsoft.com/office/drawing/2014/main" id="{02ABA070-C365-735C-EF56-7FB308E4D15D}"/>
              </a:ext>
            </a:extLst>
          </p:cNvPr>
          <p:cNvPicPr>
            <a:picLocks noChangeAspect="1"/>
          </p:cNvPicPr>
          <p:nvPr/>
        </p:nvPicPr>
        <p:blipFill>
          <a:blip r:embed="rId3"/>
          <a:stretch>
            <a:fillRect/>
          </a:stretch>
        </p:blipFill>
        <p:spPr>
          <a:xfrm>
            <a:off x="6429375" y="3565842"/>
            <a:ext cx="3502945" cy="2892108"/>
          </a:xfrm>
          <a:prstGeom prst="rect">
            <a:avLst/>
          </a:prstGeom>
        </p:spPr>
      </p:pic>
      <p:sp>
        <p:nvSpPr>
          <p:cNvPr id="5" name="矢印: 下 4">
            <a:extLst>
              <a:ext uri="{FF2B5EF4-FFF2-40B4-BE49-F238E27FC236}">
                <a16:creationId xmlns:a16="http://schemas.microsoft.com/office/drawing/2014/main" id="{1F93FFAC-A3D2-8CFC-657C-77B0A2FA391F}"/>
              </a:ext>
            </a:extLst>
          </p:cNvPr>
          <p:cNvSpPr/>
          <p:nvPr/>
        </p:nvSpPr>
        <p:spPr>
          <a:xfrm>
            <a:off x="1562100" y="2971800"/>
            <a:ext cx="609600" cy="5940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524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D35156-DDCD-E9BC-B1A8-48C8FEE7781F}"/>
              </a:ext>
            </a:extLst>
          </p:cNvPr>
          <p:cNvSpPr>
            <a:spLocks noGrp="1"/>
          </p:cNvSpPr>
          <p:nvPr>
            <p:ph type="title"/>
          </p:nvPr>
        </p:nvSpPr>
        <p:spPr/>
        <p:txBody>
          <a:bodyPr/>
          <a:lstStyle/>
          <a:p>
            <a:r>
              <a:rPr lang="ja-JP" altLang="en-US" dirty="0"/>
              <a:t>メッセージの送信システム</a:t>
            </a:r>
            <a:br>
              <a:rPr lang="en-US" altLang="ja-JP" dirty="0"/>
            </a:br>
            <a:r>
              <a:rPr lang="en-US" altLang="ja-JP" sz="1800" b="1" dirty="0">
                <a:solidFill>
                  <a:schemeClr val="accent2"/>
                </a:solidFill>
              </a:rPr>
              <a:t>2. </a:t>
            </a:r>
            <a:r>
              <a:rPr lang="ja-JP" altLang="en-US" sz="1800" b="1" dirty="0">
                <a:solidFill>
                  <a:schemeClr val="accent2"/>
                </a:solidFill>
              </a:rPr>
              <a:t>開発概要</a:t>
            </a:r>
            <a:endParaRPr kumimoji="1" lang="ja-JP" altLang="en-US" dirty="0"/>
          </a:p>
        </p:txBody>
      </p:sp>
      <p:sp>
        <p:nvSpPr>
          <p:cNvPr id="3" name="コンテンツ プレースホルダー 2">
            <a:extLst>
              <a:ext uri="{FF2B5EF4-FFF2-40B4-BE49-F238E27FC236}">
                <a16:creationId xmlns:a16="http://schemas.microsoft.com/office/drawing/2014/main" id="{9FA91D1A-269F-7DC5-D689-8EDCCEFC7A45}"/>
              </a:ext>
            </a:extLst>
          </p:cNvPr>
          <p:cNvSpPr>
            <a:spLocks noGrp="1"/>
          </p:cNvSpPr>
          <p:nvPr>
            <p:ph idx="1"/>
          </p:nvPr>
        </p:nvSpPr>
        <p:spPr/>
        <p:txBody>
          <a:bodyPr>
            <a:normAutofit/>
          </a:bodyPr>
          <a:lstStyle/>
          <a:p>
            <a:r>
              <a:rPr lang="ja-JP" altLang="en-US" sz="2000" b="1" dirty="0"/>
              <a:t>緊急連絡システムのメインシステム</a:t>
            </a:r>
            <a:endParaRPr lang="en-US" altLang="ja-JP" sz="2000" b="1" dirty="0"/>
          </a:p>
          <a:p>
            <a:endParaRPr kumimoji="1" lang="en-US" altLang="ja-JP" sz="2000" dirty="0"/>
          </a:p>
          <a:p>
            <a:r>
              <a:rPr lang="ja-JP" altLang="en-US" sz="2000" b="1" dirty="0"/>
              <a:t>管理者がユーザに対して任意のメッセージを送信</a:t>
            </a:r>
            <a:endParaRPr lang="en-US" altLang="ja-JP" sz="2000" b="1" dirty="0"/>
          </a:p>
          <a:p>
            <a:pPr lvl="1"/>
            <a:r>
              <a:rPr lang="ja-JP" altLang="en-US" sz="1800" dirty="0"/>
              <a:t>送信対象は、</a:t>
            </a:r>
            <a:endParaRPr lang="en-US" altLang="ja-JP" sz="1800" dirty="0"/>
          </a:p>
          <a:p>
            <a:pPr marL="914400" lvl="2" indent="0">
              <a:buNone/>
            </a:pPr>
            <a:r>
              <a:rPr lang="en-US" altLang="ja-JP" sz="1600" b="1" dirty="0">
                <a:solidFill>
                  <a:schemeClr val="tx1"/>
                </a:solidFill>
              </a:rPr>
              <a:t>&gt;</a:t>
            </a:r>
            <a:r>
              <a:rPr lang="en-US" altLang="ja-JP" sz="1600" b="1" dirty="0">
                <a:solidFill>
                  <a:srgbClr val="FF0000"/>
                </a:solidFill>
              </a:rPr>
              <a:t> </a:t>
            </a:r>
            <a:r>
              <a:rPr lang="ja-JP" altLang="en-US" sz="1600" b="1" dirty="0">
                <a:solidFill>
                  <a:srgbClr val="FF0000"/>
                </a:solidFill>
              </a:rPr>
              <a:t>ユーザ個人</a:t>
            </a:r>
            <a:endParaRPr lang="en-US" altLang="ja-JP" sz="1600" b="1" dirty="0">
              <a:solidFill>
                <a:srgbClr val="FF0000"/>
              </a:solidFill>
            </a:endParaRPr>
          </a:p>
          <a:p>
            <a:pPr marL="914400" lvl="2" indent="0">
              <a:buNone/>
            </a:pPr>
            <a:r>
              <a:rPr lang="en-US" altLang="ja-JP" sz="1600" b="1" dirty="0">
                <a:solidFill>
                  <a:schemeClr val="tx1"/>
                </a:solidFill>
              </a:rPr>
              <a:t>&gt;</a:t>
            </a:r>
            <a:r>
              <a:rPr lang="en-US" altLang="ja-JP" sz="1600" b="1" dirty="0">
                <a:solidFill>
                  <a:srgbClr val="FF0000"/>
                </a:solidFill>
              </a:rPr>
              <a:t> </a:t>
            </a:r>
            <a:r>
              <a:rPr lang="ja-JP" altLang="en-US" sz="1600" b="1" dirty="0">
                <a:solidFill>
                  <a:srgbClr val="FF0000"/>
                </a:solidFill>
              </a:rPr>
              <a:t>グループ</a:t>
            </a:r>
            <a:endParaRPr lang="en-US" altLang="ja-JP" sz="1600" b="1" dirty="0">
              <a:solidFill>
                <a:srgbClr val="FF0000"/>
              </a:solidFill>
            </a:endParaRPr>
          </a:p>
          <a:p>
            <a:pPr lvl="1"/>
            <a:endParaRPr lang="en-US" altLang="ja-JP" sz="1800" b="1" dirty="0"/>
          </a:p>
          <a:p>
            <a:r>
              <a:rPr lang="ja-JP" altLang="en-US" sz="2000" b="1" dirty="0"/>
              <a:t>送信先サービスも送信時に指定可能</a:t>
            </a:r>
            <a:endParaRPr lang="en-US" altLang="ja-JP" sz="2000" b="1" dirty="0"/>
          </a:p>
          <a:p>
            <a:pPr lvl="1"/>
            <a:r>
              <a:rPr lang="ja-JP" altLang="en-US" sz="1800" dirty="0"/>
              <a:t>重要度や、緊急度に応じて柔軟に対応可能</a:t>
            </a:r>
            <a:endParaRPr lang="en-US" altLang="ja-JP" sz="1800" dirty="0"/>
          </a:p>
        </p:txBody>
      </p:sp>
    </p:spTree>
    <p:extLst>
      <p:ext uri="{BB962C8B-B14F-4D97-AF65-F5344CB8AC3E}">
        <p14:creationId xmlns:p14="http://schemas.microsoft.com/office/powerpoint/2010/main" val="301097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05DF9-AD63-F47F-4E11-AA9AC86A387F}"/>
              </a:ext>
            </a:extLst>
          </p:cNvPr>
          <p:cNvSpPr>
            <a:spLocks noGrp="1"/>
          </p:cNvSpPr>
          <p:nvPr>
            <p:ph type="title"/>
          </p:nvPr>
        </p:nvSpPr>
        <p:spPr/>
        <p:txBody>
          <a:bodyPr/>
          <a:lstStyle/>
          <a:p>
            <a:r>
              <a:rPr lang="ja-JP" altLang="en-US" dirty="0"/>
              <a:t>安否応答機能</a:t>
            </a:r>
            <a:br>
              <a:rPr lang="en-US" altLang="ja-JP" dirty="0"/>
            </a:br>
            <a:r>
              <a:rPr lang="en-US" altLang="ja-JP" sz="1800" b="1" dirty="0">
                <a:solidFill>
                  <a:schemeClr val="accent2"/>
                </a:solidFill>
              </a:rPr>
              <a:t>2. </a:t>
            </a:r>
            <a:r>
              <a:rPr lang="ja-JP" altLang="en-US" sz="1800" b="1" dirty="0">
                <a:solidFill>
                  <a:schemeClr val="accent2"/>
                </a:solidFill>
              </a:rPr>
              <a:t>開発概要</a:t>
            </a:r>
            <a:endParaRPr kumimoji="1" lang="ja-JP" altLang="en-US" dirty="0"/>
          </a:p>
        </p:txBody>
      </p:sp>
      <p:sp>
        <p:nvSpPr>
          <p:cNvPr id="3" name="コンテンツ プレースホルダー 2">
            <a:extLst>
              <a:ext uri="{FF2B5EF4-FFF2-40B4-BE49-F238E27FC236}">
                <a16:creationId xmlns:a16="http://schemas.microsoft.com/office/drawing/2014/main" id="{E9DAFAF1-7D33-031C-E681-A1EA97075551}"/>
              </a:ext>
            </a:extLst>
          </p:cNvPr>
          <p:cNvSpPr>
            <a:spLocks noGrp="1"/>
          </p:cNvSpPr>
          <p:nvPr>
            <p:ph idx="1"/>
          </p:nvPr>
        </p:nvSpPr>
        <p:spPr/>
        <p:txBody>
          <a:bodyPr>
            <a:normAutofit/>
          </a:bodyPr>
          <a:lstStyle/>
          <a:p>
            <a:r>
              <a:rPr lang="ja-JP" altLang="en-US" b="1" dirty="0"/>
              <a:t>安否応答機能</a:t>
            </a:r>
            <a:r>
              <a:rPr kumimoji="1" lang="ja-JP" altLang="en-US" b="1" dirty="0"/>
              <a:t>を導入</a:t>
            </a:r>
            <a:endParaRPr kumimoji="1" lang="en-US" altLang="ja-JP" b="1" dirty="0"/>
          </a:p>
          <a:p>
            <a:pPr lvl="1"/>
            <a:r>
              <a:rPr kumimoji="1" lang="ja-JP" altLang="en-US" dirty="0"/>
              <a:t>受信者がメッセージに対して応答できるように</a:t>
            </a:r>
            <a:endParaRPr kumimoji="1" lang="en-US" altLang="ja-JP" dirty="0"/>
          </a:p>
          <a:p>
            <a:pPr lvl="1"/>
            <a:r>
              <a:rPr kumimoji="1" lang="ja-JP" altLang="en-US" dirty="0"/>
              <a:t>被害状況の有無などを伝達可能</a:t>
            </a:r>
            <a:endParaRPr kumimoji="1" lang="en-US" altLang="ja-JP" dirty="0"/>
          </a:p>
          <a:p>
            <a:pPr lvl="1"/>
            <a:endParaRPr lang="en-US" altLang="ja-JP" dirty="0"/>
          </a:p>
          <a:p>
            <a:r>
              <a:rPr kumimoji="1" lang="ja-JP" altLang="en-US" b="1" dirty="0"/>
              <a:t>メッセージに安否応答リンクを添付</a:t>
            </a:r>
            <a:endParaRPr kumimoji="1" lang="en-US" altLang="ja-JP" b="1" dirty="0"/>
          </a:p>
          <a:p>
            <a:pPr lvl="1"/>
            <a:r>
              <a:rPr lang="ja-JP" altLang="en-US" dirty="0"/>
              <a:t>アクセスにより応答可能</a:t>
            </a:r>
            <a:endParaRPr lang="en-US" altLang="ja-JP" dirty="0"/>
          </a:p>
          <a:p>
            <a:pPr lvl="1"/>
            <a:r>
              <a:rPr lang="ja-JP" altLang="en-US" dirty="0"/>
              <a:t>任意のメッセージ入力欄などを設け、</a:t>
            </a:r>
            <a:endParaRPr lang="en-US" altLang="ja-JP" dirty="0"/>
          </a:p>
          <a:p>
            <a:pPr marL="457200" lvl="1" indent="0">
              <a:buNone/>
            </a:pPr>
            <a:r>
              <a:rPr lang="ja-JP" altLang="en-US" dirty="0"/>
              <a:t>　 詳細の通達も可能に</a:t>
            </a:r>
            <a:endParaRPr lang="en-US" altLang="ja-JP" dirty="0"/>
          </a:p>
          <a:p>
            <a:pPr marL="457200" lvl="1" indent="0">
              <a:buNone/>
            </a:pPr>
            <a:endParaRPr kumimoji="1" lang="en-US" altLang="ja-JP" dirty="0"/>
          </a:p>
          <a:p>
            <a:r>
              <a:rPr lang="ja-JP" altLang="en-US" b="1" dirty="0"/>
              <a:t>管理者はシステムよりメッセージ毎の状況を</a:t>
            </a:r>
            <a:r>
              <a:rPr kumimoji="1" lang="ja-JP" altLang="en-US" b="1" dirty="0"/>
              <a:t>確認可能</a:t>
            </a:r>
            <a:endParaRPr kumimoji="1" lang="en-US" altLang="ja-JP" b="1" dirty="0"/>
          </a:p>
          <a:p>
            <a:pPr lvl="1"/>
            <a:endParaRPr kumimoji="1" lang="ja-JP" altLang="en-US" dirty="0"/>
          </a:p>
        </p:txBody>
      </p:sp>
      <p:pic>
        <p:nvPicPr>
          <p:cNvPr id="4" name="図 3" descr="ダイアグラム&#10;&#10;自動的に生成された説明">
            <a:extLst>
              <a:ext uri="{FF2B5EF4-FFF2-40B4-BE49-F238E27FC236}">
                <a16:creationId xmlns:a16="http://schemas.microsoft.com/office/drawing/2014/main" id="{CBAE0802-6FA0-6AE8-0C14-BEDE8CE8F775}"/>
              </a:ext>
            </a:extLst>
          </p:cNvPr>
          <p:cNvPicPr>
            <a:picLocks noChangeAspect="1"/>
          </p:cNvPicPr>
          <p:nvPr/>
        </p:nvPicPr>
        <p:blipFill>
          <a:blip r:embed="rId3"/>
          <a:stretch>
            <a:fillRect/>
          </a:stretch>
        </p:blipFill>
        <p:spPr>
          <a:xfrm>
            <a:off x="5861055" y="1930400"/>
            <a:ext cx="3944810" cy="3083068"/>
          </a:xfrm>
          <a:prstGeom prst="rect">
            <a:avLst/>
          </a:prstGeom>
        </p:spPr>
      </p:pic>
    </p:spTree>
    <p:extLst>
      <p:ext uri="{BB962C8B-B14F-4D97-AF65-F5344CB8AC3E}">
        <p14:creationId xmlns:p14="http://schemas.microsoft.com/office/powerpoint/2010/main" val="44865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4EDDD-4C98-F579-2468-F91E2A515B81}"/>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2131EE10-2B45-16B8-8145-F20FE0501E8E}"/>
              </a:ext>
            </a:extLst>
          </p:cNvPr>
          <p:cNvSpPr>
            <a:spLocks noGrp="1"/>
          </p:cNvSpPr>
          <p:nvPr>
            <p:ph type="ctrTitle"/>
          </p:nvPr>
        </p:nvSpPr>
        <p:spPr/>
        <p:txBody>
          <a:bodyPr/>
          <a:lstStyle/>
          <a:p>
            <a:r>
              <a:rPr lang="en-US" altLang="ja-JP" dirty="0"/>
              <a:t>III. </a:t>
            </a:r>
            <a:r>
              <a:rPr lang="ja-JP" altLang="en-US" dirty="0"/>
              <a:t>機能仕様 </a:t>
            </a:r>
            <a:r>
              <a:rPr lang="en-US" altLang="ja-JP" dirty="0"/>
              <a:t>(</a:t>
            </a:r>
            <a:r>
              <a:rPr lang="ja-JP" altLang="en-US" dirty="0"/>
              <a:t>管理者編</a:t>
            </a:r>
            <a:r>
              <a:rPr lang="en-US" altLang="ja-JP" dirty="0"/>
              <a:t>)</a:t>
            </a:r>
            <a:endParaRPr lang="ja-JP" altLang="en-US" dirty="0"/>
          </a:p>
        </p:txBody>
      </p:sp>
      <p:sp>
        <p:nvSpPr>
          <p:cNvPr id="5" name="字幕 4">
            <a:extLst>
              <a:ext uri="{FF2B5EF4-FFF2-40B4-BE49-F238E27FC236}">
                <a16:creationId xmlns:a16="http://schemas.microsoft.com/office/drawing/2014/main" id="{3430D0E0-363C-EF72-A12E-35578E9639F9}"/>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32042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157AB6DD-750E-A90E-BE0F-C39DCD8FF015}"/>
              </a:ext>
            </a:extLst>
          </p:cNvPr>
          <p:cNvSpPr>
            <a:spLocks noGrp="1"/>
          </p:cNvSpPr>
          <p:nvPr>
            <p:ph type="title"/>
          </p:nvPr>
        </p:nvSpPr>
        <p:spPr/>
        <p:txBody>
          <a:bodyPr/>
          <a:lstStyle/>
          <a:p>
            <a:r>
              <a:rPr lang="ja-JP" altLang="en-US" dirty="0"/>
              <a:t>アカウント登録</a:t>
            </a:r>
            <a:br>
              <a:rPr lang="en-US" altLang="ja-JP" dirty="0"/>
            </a:br>
            <a:r>
              <a:rPr lang="en-US" altLang="ja-JP" sz="1800" b="1" dirty="0">
                <a:solidFill>
                  <a:schemeClr val="accent2"/>
                </a:solidFill>
              </a:rPr>
              <a:t>III.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管理者編</a:t>
            </a:r>
            <a:r>
              <a:rPr lang="en-US" altLang="ja-JP" sz="1800" b="1" dirty="0">
                <a:solidFill>
                  <a:schemeClr val="accent2"/>
                </a:solidFill>
              </a:rPr>
              <a:t>)</a:t>
            </a:r>
            <a:endParaRPr kumimoji="1" lang="ja-JP" altLang="en-US" b="1" dirty="0">
              <a:solidFill>
                <a:schemeClr val="accent2"/>
              </a:solidFill>
            </a:endParaRPr>
          </a:p>
        </p:txBody>
      </p:sp>
      <p:sp>
        <p:nvSpPr>
          <p:cNvPr id="10" name="コンテンツ プレースホルダー 9">
            <a:extLst>
              <a:ext uri="{FF2B5EF4-FFF2-40B4-BE49-F238E27FC236}">
                <a16:creationId xmlns:a16="http://schemas.microsoft.com/office/drawing/2014/main" id="{2DD1A156-8C8F-50DC-F844-A9710F1FDF2A}"/>
              </a:ext>
            </a:extLst>
          </p:cNvPr>
          <p:cNvSpPr>
            <a:spLocks noGrp="1"/>
          </p:cNvSpPr>
          <p:nvPr>
            <p:ph sz="half" idx="2"/>
          </p:nvPr>
        </p:nvSpPr>
        <p:spPr/>
        <p:txBody>
          <a:bodyPr/>
          <a:lstStyle/>
          <a:p>
            <a:r>
              <a:rPr lang="en-US" altLang="ja-JP" dirty="0"/>
              <a:t>“/auth/register” </a:t>
            </a:r>
            <a:r>
              <a:rPr lang="ja-JP" altLang="en-US" dirty="0"/>
              <a:t>よりアクセス</a:t>
            </a:r>
            <a:endParaRPr lang="en-US" altLang="ja-JP" dirty="0"/>
          </a:p>
          <a:p>
            <a:endParaRPr lang="en-US" altLang="ja-JP" dirty="0"/>
          </a:p>
          <a:p>
            <a:r>
              <a:rPr lang="ja-JP" altLang="en-US" dirty="0"/>
              <a:t>一般ユーザ用にアカウントを発行</a:t>
            </a:r>
            <a:endParaRPr lang="en-US" altLang="ja-JP" dirty="0"/>
          </a:p>
          <a:p>
            <a:endParaRPr lang="en-US" altLang="ja-JP" dirty="0"/>
          </a:p>
          <a:p>
            <a:r>
              <a:rPr lang="en-US" altLang="ja-JP" b="1" dirty="0"/>
              <a:t>ID</a:t>
            </a:r>
            <a:r>
              <a:rPr lang="ja-JP" altLang="en-US" b="1" dirty="0"/>
              <a:t>とパスワード</a:t>
            </a:r>
            <a:r>
              <a:rPr lang="ja-JP" altLang="en-US" dirty="0"/>
              <a:t>を設定して作成</a:t>
            </a:r>
            <a:endParaRPr lang="en-US" altLang="ja-JP" dirty="0"/>
          </a:p>
          <a:p>
            <a:pPr lvl="1"/>
            <a:r>
              <a:rPr lang="en-US" altLang="ja-JP" dirty="0"/>
              <a:t>ID</a:t>
            </a:r>
            <a:r>
              <a:rPr lang="ja-JP" altLang="en-US" dirty="0"/>
              <a:t>はユーザ名のようなもの</a:t>
            </a:r>
            <a:endParaRPr lang="en-US" altLang="ja-JP" dirty="0"/>
          </a:p>
          <a:p>
            <a:pPr lvl="1"/>
            <a:r>
              <a:rPr lang="ja-JP" altLang="en-US" dirty="0"/>
              <a:t>パスワードと確認欄が不一致の場合失敗</a:t>
            </a:r>
            <a:endParaRPr lang="en-US" altLang="ja-JP" dirty="0"/>
          </a:p>
          <a:p>
            <a:pPr lvl="1"/>
            <a:r>
              <a:rPr lang="ja-JP" altLang="en-US" dirty="0"/>
              <a:t>現状、パスワード条件はなし</a:t>
            </a:r>
            <a:endParaRPr lang="en-US" altLang="ja-JP" dirty="0"/>
          </a:p>
        </p:txBody>
      </p:sp>
      <p:pic>
        <p:nvPicPr>
          <p:cNvPr id="25" name="コンテンツ プレースホルダー 24">
            <a:extLst>
              <a:ext uri="{FF2B5EF4-FFF2-40B4-BE49-F238E27FC236}">
                <a16:creationId xmlns:a16="http://schemas.microsoft.com/office/drawing/2014/main" id="{587DA86A-8B70-096F-DC64-5D8FCF3B985A}"/>
              </a:ext>
            </a:extLst>
          </p:cNvPr>
          <p:cNvPicPr>
            <a:picLocks noGrp="1" noChangeAspect="1"/>
          </p:cNvPicPr>
          <p:nvPr>
            <p:ph sz="half" idx="1"/>
          </p:nvPr>
        </p:nvPicPr>
        <p:blipFill>
          <a:blip r:embed="rId3"/>
          <a:stretch>
            <a:fillRect/>
          </a:stretch>
        </p:blipFill>
        <p:spPr>
          <a:xfrm>
            <a:off x="878417" y="2772383"/>
            <a:ext cx="3781953" cy="2657846"/>
          </a:xfrm>
          <a:ln>
            <a:solidFill>
              <a:schemeClr val="tx1"/>
            </a:solidFill>
          </a:ln>
        </p:spPr>
      </p:pic>
    </p:spTree>
    <p:extLst>
      <p:ext uri="{BB962C8B-B14F-4D97-AF65-F5344CB8AC3E}">
        <p14:creationId xmlns:p14="http://schemas.microsoft.com/office/powerpoint/2010/main" val="364521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5508F087-C2AE-FDAC-AB4A-645C0EE642FE}"/>
              </a:ext>
            </a:extLst>
          </p:cNvPr>
          <p:cNvSpPr>
            <a:spLocks noGrp="1"/>
          </p:cNvSpPr>
          <p:nvPr>
            <p:ph sz="half" idx="2"/>
          </p:nvPr>
        </p:nvSpPr>
        <p:spPr/>
        <p:txBody>
          <a:bodyPr>
            <a:normAutofit/>
          </a:bodyPr>
          <a:lstStyle/>
          <a:p>
            <a:r>
              <a:rPr lang="en-US" altLang="ja-JP" sz="2000" dirty="0"/>
              <a:t>“/auth/login” </a:t>
            </a:r>
            <a:r>
              <a:rPr lang="ja-JP" altLang="en-US" sz="2000" dirty="0"/>
              <a:t>よりアクセス</a:t>
            </a:r>
            <a:endParaRPr lang="en-US" altLang="ja-JP" sz="2000" dirty="0"/>
          </a:p>
          <a:p>
            <a:endParaRPr lang="en-US" altLang="ja-JP" sz="2000" dirty="0"/>
          </a:p>
          <a:p>
            <a:r>
              <a:rPr lang="ja-JP" altLang="en-US" sz="2000" dirty="0"/>
              <a:t>登録した</a:t>
            </a:r>
            <a:r>
              <a:rPr lang="en-US" altLang="ja-JP" sz="2000" dirty="0"/>
              <a:t>ID</a:t>
            </a:r>
            <a:r>
              <a:rPr lang="ja-JP" altLang="en-US" sz="2000" dirty="0"/>
              <a:t>とパスワードを入力</a:t>
            </a:r>
            <a:endParaRPr lang="en-US" altLang="ja-JP" sz="2000" dirty="0"/>
          </a:p>
          <a:p>
            <a:endParaRPr lang="en-US" altLang="ja-JP" sz="2000" dirty="0"/>
          </a:p>
          <a:p>
            <a:r>
              <a:rPr lang="en-US" altLang="ja-JP" sz="2000" b="1" dirty="0"/>
              <a:t>ID</a:t>
            </a:r>
            <a:r>
              <a:rPr lang="ja-JP" altLang="en-US" sz="2000" b="1" dirty="0"/>
              <a:t>とパスワードが一致</a:t>
            </a:r>
            <a:r>
              <a:rPr lang="ja-JP" altLang="en-US" sz="2000" dirty="0"/>
              <a:t>すればログイン成功</a:t>
            </a:r>
            <a:endParaRPr lang="en-US" altLang="ja-JP" sz="2000" dirty="0"/>
          </a:p>
          <a:p>
            <a:endParaRPr kumimoji="1" lang="ja-JP" altLang="en-US" sz="2000" dirty="0"/>
          </a:p>
        </p:txBody>
      </p:sp>
      <p:sp>
        <p:nvSpPr>
          <p:cNvPr id="8" name="タイトル 1">
            <a:extLst>
              <a:ext uri="{FF2B5EF4-FFF2-40B4-BE49-F238E27FC236}">
                <a16:creationId xmlns:a16="http://schemas.microsoft.com/office/drawing/2014/main" id="{2FC0EF94-8560-6FEE-76D7-E8F119B8766C}"/>
              </a:ext>
            </a:extLst>
          </p:cNvPr>
          <p:cNvSpPr>
            <a:spLocks noGrp="1"/>
          </p:cNvSpPr>
          <p:nvPr>
            <p:ph type="title"/>
          </p:nvPr>
        </p:nvSpPr>
        <p:spPr>
          <a:xfrm>
            <a:off x="677863" y="609600"/>
            <a:ext cx="8596312" cy="1320800"/>
          </a:xfrm>
        </p:spPr>
        <p:txBody>
          <a:bodyPr/>
          <a:lstStyle/>
          <a:p>
            <a:r>
              <a:rPr lang="ja-JP" altLang="en-US" dirty="0"/>
              <a:t>ログイン</a:t>
            </a:r>
            <a:br>
              <a:rPr lang="en-US" altLang="ja-JP" dirty="0"/>
            </a:br>
            <a:r>
              <a:rPr lang="en-US" altLang="ja-JP" sz="1800" b="1" dirty="0">
                <a:solidFill>
                  <a:schemeClr val="accent2"/>
                </a:solidFill>
              </a:rPr>
              <a:t>III.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管理者編</a:t>
            </a:r>
            <a:r>
              <a:rPr lang="en-US" altLang="ja-JP" sz="1800" b="1" dirty="0">
                <a:solidFill>
                  <a:schemeClr val="accent2"/>
                </a:solidFill>
              </a:rPr>
              <a:t>)</a:t>
            </a:r>
            <a:endParaRPr kumimoji="1" lang="ja-JP" altLang="en-US" b="1" dirty="0">
              <a:solidFill>
                <a:schemeClr val="accent2"/>
              </a:solidFill>
            </a:endParaRPr>
          </a:p>
        </p:txBody>
      </p:sp>
      <p:pic>
        <p:nvPicPr>
          <p:cNvPr id="18" name="コンテンツ プレースホルダー 17">
            <a:extLst>
              <a:ext uri="{FF2B5EF4-FFF2-40B4-BE49-F238E27FC236}">
                <a16:creationId xmlns:a16="http://schemas.microsoft.com/office/drawing/2014/main" id="{54D99547-2979-88F3-9980-A71FD661898D}"/>
              </a:ext>
            </a:extLst>
          </p:cNvPr>
          <p:cNvPicPr>
            <a:picLocks noGrp="1" noChangeAspect="1"/>
          </p:cNvPicPr>
          <p:nvPr>
            <p:ph sz="half" idx="1"/>
          </p:nvPr>
        </p:nvPicPr>
        <p:blipFill>
          <a:blip r:embed="rId3"/>
          <a:stretch>
            <a:fillRect/>
          </a:stretch>
        </p:blipFill>
        <p:spPr>
          <a:xfrm>
            <a:off x="966241" y="2160589"/>
            <a:ext cx="3734321" cy="2657846"/>
          </a:xfrm>
          <a:ln>
            <a:solidFill>
              <a:schemeClr val="tx1"/>
            </a:solidFill>
          </a:ln>
        </p:spPr>
      </p:pic>
    </p:spTree>
    <p:extLst>
      <p:ext uri="{BB962C8B-B14F-4D97-AF65-F5344CB8AC3E}">
        <p14:creationId xmlns:p14="http://schemas.microsoft.com/office/powerpoint/2010/main" val="256507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31876E4B-D1AF-14E3-C8EE-F480E517C90E}"/>
              </a:ext>
            </a:extLst>
          </p:cNvPr>
          <p:cNvSpPr>
            <a:spLocks noGrp="1"/>
          </p:cNvSpPr>
          <p:nvPr>
            <p:ph sz="half" idx="2"/>
          </p:nvPr>
        </p:nvSpPr>
        <p:spPr/>
        <p:txBody>
          <a:bodyPr/>
          <a:lstStyle/>
          <a:p>
            <a:r>
              <a:rPr kumimoji="1" lang="en-US" altLang="ja-JP" dirty="0"/>
              <a:t>“/group/</a:t>
            </a:r>
            <a:r>
              <a:rPr kumimoji="1" lang="en-US" altLang="ja-JP" dirty="0" err="1"/>
              <a:t>add_group</a:t>
            </a:r>
            <a:r>
              <a:rPr kumimoji="1" lang="en-US" altLang="ja-JP" dirty="0"/>
              <a:t>” </a:t>
            </a:r>
            <a:r>
              <a:rPr kumimoji="1" lang="ja-JP" altLang="en-US" dirty="0"/>
              <a:t>よりアクセス</a:t>
            </a:r>
            <a:endParaRPr kumimoji="1" lang="en-US" altLang="ja-JP" dirty="0"/>
          </a:p>
          <a:p>
            <a:endParaRPr lang="en-US" altLang="ja-JP" dirty="0"/>
          </a:p>
          <a:p>
            <a:r>
              <a:rPr lang="ja-JP" altLang="en-US" dirty="0"/>
              <a:t>現状は、グループ名の指定のみ</a:t>
            </a:r>
            <a:endParaRPr lang="en-US" altLang="ja-JP" dirty="0"/>
          </a:p>
          <a:p>
            <a:endParaRPr kumimoji="1" lang="en-US" altLang="ja-JP" dirty="0"/>
          </a:p>
          <a:p>
            <a:r>
              <a:rPr lang="ja-JP" altLang="en-US" dirty="0"/>
              <a:t>各サービスでの対応</a:t>
            </a:r>
            <a:endParaRPr lang="en-US" altLang="ja-JP" dirty="0"/>
          </a:p>
          <a:p>
            <a:pPr lvl="1"/>
            <a:r>
              <a:rPr lang="en-US" altLang="ja-JP" b="1" dirty="0"/>
              <a:t>Discord</a:t>
            </a:r>
          </a:p>
          <a:p>
            <a:pPr marL="457200" lvl="1" indent="0">
              <a:buNone/>
            </a:pPr>
            <a:r>
              <a:rPr kumimoji="1" lang="en-US" altLang="ja-JP" dirty="0"/>
              <a:t>	- </a:t>
            </a:r>
            <a:r>
              <a:rPr kumimoji="1" lang="ja-JP" altLang="en-US" dirty="0"/>
              <a:t>グループ用のチャンネルを作成</a:t>
            </a:r>
            <a:r>
              <a:rPr lang="en-US" altLang="ja-JP" dirty="0"/>
              <a:t>	- </a:t>
            </a:r>
            <a:r>
              <a:rPr kumimoji="1" lang="ja-JP" altLang="en-US" dirty="0"/>
              <a:t>チャンネルに対する権限設定</a:t>
            </a:r>
            <a:endParaRPr kumimoji="1" lang="en-US" altLang="ja-JP" dirty="0"/>
          </a:p>
          <a:p>
            <a:pPr lvl="1"/>
            <a:r>
              <a:rPr kumimoji="1" lang="en-US" altLang="ja-JP" b="1" dirty="0"/>
              <a:t>LINE</a:t>
            </a:r>
          </a:p>
          <a:p>
            <a:pPr marL="914400" lvl="2" indent="0">
              <a:buNone/>
            </a:pPr>
            <a:r>
              <a:rPr lang="en-US" altLang="ja-JP" dirty="0"/>
              <a:t>- </a:t>
            </a:r>
            <a:r>
              <a:rPr lang="ja-JP" altLang="en-US" dirty="0"/>
              <a:t>特になし</a:t>
            </a:r>
            <a:endParaRPr kumimoji="1" lang="ja-JP" altLang="en-US" dirty="0"/>
          </a:p>
        </p:txBody>
      </p:sp>
      <p:sp>
        <p:nvSpPr>
          <p:cNvPr id="9" name="タイトル 1">
            <a:extLst>
              <a:ext uri="{FF2B5EF4-FFF2-40B4-BE49-F238E27FC236}">
                <a16:creationId xmlns:a16="http://schemas.microsoft.com/office/drawing/2014/main" id="{61C56EBD-371A-17DA-12E4-4CAE2A787B22}"/>
              </a:ext>
            </a:extLst>
          </p:cNvPr>
          <p:cNvSpPr>
            <a:spLocks noGrp="1"/>
          </p:cNvSpPr>
          <p:nvPr>
            <p:ph type="title"/>
          </p:nvPr>
        </p:nvSpPr>
        <p:spPr>
          <a:xfrm>
            <a:off x="677863" y="609600"/>
            <a:ext cx="8596312" cy="1320800"/>
          </a:xfrm>
        </p:spPr>
        <p:txBody>
          <a:bodyPr/>
          <a:lstStyle/>
          <a:p>
            <a:r>
              <a:rPr lang="ja-JP" altLang="en-US" dirty="0"/>
              <a:t>グループ作成</a:t>
            </a:r>
            <a:br>
              <a:rPr lang="en-US" altLang="ja-JP" dirty="0"/>
            </a:br>
            <a:r>
              <a:rPr lang="en-US" altLang="ja-JP" sz="1800" b="1" dirty="0">
                <a:solidFill>
                  <a:schemeClr val="accent2"/>
                </a:solidFill>
              </a:rPr>
              <a:t>III.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管理者編</a:t>
            </a:r>
            <a:r>
              <a:rPr lang="en-US" altLang="ja-JP" sz="1800" b="1" dirty="0">
                <a:solidFill>
                  <a:schemeClr val="accent2"/>
                </a:solidFill>
              </a:rPr>
              <a:t>)</a:t>
            </a:r>
            <a:endParaRPr kumimoji="1" lang="ja-JP" altLang="en-US" b="1" dirty="0">
              <a:solidFill>
                <a:schemeClr val="accent2"/>
              </a:solidFill>
            </a:endParaRPr>
          </a:p>
        </p:txBody>
      </p:sp>
      <p:pic>
        <p:nvPicPr>
          <p:cNvPr id="11" name="コンテンツ プレースホルダー 10" descr="グラフィカル ユーザー インターフェイス, アプリケーション&#10;&#10;自動的に生成された説明">
            <a:extLst>
              <a:ext uri="{FF2B5EF4-FFF2-40B4-BE49-F238E27FC236}">
                <a16:creationId xmlns:a16="http://schemas.microsoft.com/office/drawing/2014/main" id="{AC0E537E-DC70-1B21-2036-FAE628C310DB}"/>
              </a:ext>
            </a:extLst>
          </p:cNvPr>
          <p:cNvPicPr>
            <a:picLocks noGrp="1" noChangeAspect="1"/>
          </p:cNvPicPr>
          <p:nvPr>
            <p:ph sz="half" idx="1"/>
          </p:nvPr>
        </p:nvPicPr>
        <p:blipFill>
          <a:blip r:embed="rId3"/>
          <a:stretch>
            <a:fillRect/>
          </a:stretch>
        </p:blipFill>
        <p:spPr>
          <a:xfrm>
            <a:off x="677863" y="3129682"/>
            <a:ext cx="4183062" cy="1797919"/>
          </a:xfrm>
          <a:prstGeom prst="rect">
            <a:avLst/>
          </a:prstGeom>
          <a:ln>
            <a:solidFill>
              <a:schemeClr val="tx1"/>
            </a:solidFill>
          </a:ln>
        </p:spPr>
      </p:pic>
    </p:spTree>
    <p:extLst>
      <p:ext uri="{BB962C8B-B14F-4D97-AF65-F5344CB8AC3E}">
        <p14:creationId xmlns:p14="http://schemas.microsoft.com/office/powerpoint/2010/main" val="107897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59BBE5C-D6C8-E404-B13C-C389475B6C02}"/>
              </a:ext>
            </a:extLst>
          </p:cNvPr>
          <p:cNvPicPr>
            <a:picLocks noChangeAspect="1"/>
          </p:cNvPicPr>
          <p:nvPr/>
        </p:nvPicPr>
        <p:blipFill>
          <a:blip r:embed="rId3"/>
          <a:stretch>
            <a:fillRect/>
          </a:stretch>
        </p:blipFill>
        <p:spPr>
          <a:xfrm>
            <a:off x="677863" y="2160589"/>
            <a:ext cx="4104926" cy="3316563"/>
          </a:xfrm>
          <a:prstGeom prst="rect">
            <a:avLst/>
          </a:prstGeom>
        </p:spPr>
      </p:pic>
      <p:sp>
        <p:nvSpPr>
          <p:cNvPr id="4" name="コンテンツ プレースホルダー 3">
            <a:extLst>
              <a:ext uri="{FF2B5EF4-FFF2-40B4-BE49-F238E27FC236}">
                <a16:creationId xmlns:a16="http://schemas.microsoft.com/office/drawing/2014/main" id="{7C45C9BD-3147-8275-E571-F0FE82D931F7}"/>
              </a:ext>
            </a:extLst>
          </p:cNvPr>
          <p:cNvSpPr>
            <a:spLocks noGrp="1"/>
          </p:cNvSpPr>
          <p:nvPr>
            <p:ph sz="half" idx="2"/>
          </p:nvPr>
        </p:nvSpPr>
        <p:spPr>
          <a:xfrm>
            <a:off x="5089970" y="2160589"/>
            <a:ext cx="4184034" cy="4412931"/>
          </a:xfrm>
        </p:spPr>
        <p:txBody>
          <a:bodyPr/>
          <a:lstStyle/>
          <a:p>
            <a:r>
              <a:rPr kumimoji="1" lang="en-US" altLang="ja-JP" dirty="0"/>
              <a:t>“/group/member” </a:t>
            </a:r>
            <a:r>
              <a:rPr kumimoji="1" lang="ja-JP" altLang="en-US" dirty="0"/>
              <a:t>よりアクセス</a:t>
            </a:r>
            <a:endParaRPr kumimoji="1" lang="en-US" altLang="ja-JP" dirty="0"/>
          </a:p>
          <a:p>
            <a:endParaRPr lang="en-US" altLang="ja-JP" dirty="0"/>
          </a:p>
          <a:p>
            <a:r>
              <a:rPr lang="en-US" altLang="ja-JP" b="1" dirty="0"/>
              <a:t>“</a:t>
            </a:r>
            <a:r>
              <a:rPr lang="ja-JP" altLang="en-US" b="1" dirty="0"/>
              <a:t>グループを選択</a:t>
            </a:r>
            <a:r>
              <a:rPr lang="en-US" altLang="ja-JP" b="1" dirty="0"/>
              <a:t>”</a:t>
            </a:r>
            <a:r>
              <a:rPr lang="ja-JP" altLang="en-US" dirty="0"/>
              <a:t>より</a:t>
            </a:r>
            <a:r>
              <a:rPr kumimoji="1" lang="ja-JP" altLang="en-US" dirty="0"/>
              <a:t>対象グループを指定。</a:t>
            </a:r>
            <a:r>
              <a:rPr kumimoji="1" lang="en-US" altLang="ja-JP" dirty="0"/>
              <a:t>(</a:t>
            </a:r>
            <a:r>
              <a:rPr kumimoji="1" lang="ja-JP" altLang="en-US" dirty="0"/>
              <a:t>ドロップダウン</a:t>
            </a:r>
            <a:r>
              <a:rPr kumimoji="1" lang="en-US" altLang="ja-JP" dirty="0"/>
              <a:t>)</a:t>
            </a:r>
          </a:p>
          <a:p>
            <a:endParaRPr lang="en-US" altLang="ja-JP" dirty="0"/>
          </a:p>
          <a:p>
            <a:r>
              <a:rPr kumimoji="1" lang="ja-JP" altLang="en-US" dirty="0"/>
              <a:t>メンバーを追加</a:t>
            </a:r>
            <a:r>
              <a:rPr kumimoji="1" lang="en-US" altLang="ja-JP" dirty="0"/>
              <a:t>/</a:t>
            </a:r>
            <a:r>
              <a:rPr kumimoji="1" lang="ja-JP" altLang="en-US" dirty="0"/>
              <a:t>削除可能</a:t>
            </a:r>
            <a:endParaRPr kumimoji="1" lang="en-US" altLang="ja-JP" dirty="0"/>
          </a:p>
          <a:p>
            <a:endParaRPr lang="en-US" altLang="ja-JP" dirty="0"/>
          </a:p>
          <a:p>
            <a:r>
              <a:rPr kumimoji="1" lang="ja-JP" altLang="en-US" dirty="0"/>
              <a:t>検索は文字列の部分一致により実施</a:t>
            </a:r>
            <a:endParaRPr kumimoji="1" lang="en-US" altLang="ja-JP" dirty="0"/>
          </a:p>
          <a:p>
            <a:pPr lvl="1"/>
            <a:r>
              <a:rPr lang="en-US" altLang="ja-JP" dirty="0"/>
              <a:t>“</a:t>
            </a:r>
            <a:r>
              <a:rPr lang="ja-JP" altLang="en-US" dirty="0"/>
              <a:t>太</a:t>
            </a:r>
            <a:r>
              <a:rPr lang="en-US" altLang="ja-JP" dirty="0"/>
              <a:t>”</a:t>
            </a:r>
            <a:r>
              <a:rPr lang="ja-JP" altLang="en-US" dirty="0"/>
              <a:t>と検索</a:t>
            </a:r>
            <a:r>
              <a:rPr lang="en-US" altLang="ja-JP" dirty="0"/>
              <a:t>…</a:t>
            </a:r>
          </a:p>
          <a:p>
            <a:pPr marL="914400" lvl="2" indent="0">
              <a:buNone/>
            </a:pPr>
            <a:r>
              <a:rPr kumimoji="1" lang="ja-JP" altLang="en-US" dirty="0">
                <a:solidFill>
                  <a:srgbClr val="FF0000"/>
                </a:solidFill>
              </a:rPr>
              <a:t>〇　</a:t>
            </a:r>
            <a:r>
              <a:rPr lang="ja-JP" altLang="en-US" b="1" dirty="0">
                <a:solidFill>
                  <a:srgbClr val="FF0000"/>
                </a:solidFill>
              </a:rPr>
              <a:t>太</a:t>
            </a:r>
            <a:r>
              <a:rPr lang="ja-JP" altLang="en-US" dirty="0">
                <a:solidFill>
                  <a:srgbClr val="FF0000"/>
                </a:solidFill>
              </a:rPr>
              <a:t>郎　</a:t>
            </a:r>
            <a:r>
              <a:rPr lang="ja-JP" altLang="en-US" b="1" dirty="0">
                <a:solidFill>
                  <a:srgbClr val="FF0000"/>
                </a:solidFill>
              </a:rPr>
              <a:t>太</a:t>
            </a:r>
            <a:r>
              <a:rPr lang="ja-JP" altLang="en-US" dirty="0">
                <a:solidFill>
                  <a:srgbClr val="FF0000"/>
                </a:solidFill>
              </a:rPr>
              <a:t>一　翔</a:t>
            </a:r>
            <a:r>
              <a:rPr lang="ja-JP" altLang="en-US" b="1" dirty="0">
                <a:solidFill>
                  <a:srgbClr val="FF0000"/>
                </a:solidFill>
              </a:rPr>
              <a:t>太</a:t>
            </a:r>
            <a:endParaRPr lang="en-US" altLang="ja-JP" b="1" dirty="0">
              <a:solidFill>
                <a:srgbClr val="FF0000"/>
              </a:solidFill>
            </a:endParaRPr>
          </a:p>
          <a:p>
            <a:pPr marL="914400" lvl="2" indent="0">
              <a:buNone/>
            </a:pPr>
            <a:r>
              <a:rPr kumimoji="1" lang="en-US" altLang="ja-JP" dirty="0">
                <a:solidFill>
                  <a:srgbClr val="0070C0"/>
                </a:solidFill>
              </a:rPr>
              <a:t>×</a:t>
            </a:r>
            <a:r>
              <a:rPr kumimoji="1" lang="ja-JP" altLang="en-US" dirty="0">
                <a:solidFill>
                  <a:srgbClr val="0070C0"/>
                </a:solidFill>
              </a:rPr>
              <a:t>　 次郎</a:t>
            </a:r>
            <a:r>
              <a:rPr lang="ja-JP" altLang="en-US" dirty="0">
                <a:solidFill>
                  <a:srgbClr val="0070C0"/>
                </a:solidFill>
              </a:rPr>
              <a:t>　</a:t>
            </a:r>
            <a:r>
              <a:rPr kumimoji="1" lang="ja-JP" altLang="en-US" dirty="0">
                <a:solidFill>
                  <a:srgbClr val="0070C0"/>
                </a:solidFill>
              </a:rPr>
              <a:t>三郎　</a:t>
            </a:r>
          </a:p>
        </p:txBody>
      </p:sp>
      <p:sp>
        <p:nvSpPr>
          <p:cNvPr id="5" name="タイトル 1">
            <a:extLst>
              <a:ext uri="{FF2B5EF4-FFF2-40B4-BE49-F238E27FC236}">
                <a16:creationId xmlns:a16="http://schemas.microsoft.com/office/drawing/2014/main" id="{AE1F9F77-7767-34C2-C556-8787897FF6A9}"/>
              </a:ext>
            </a:extLst>
          </p:cNvPr>
          <p:cNvSpPr>
            <a:spLocks noGrp="1"/>
          </p:cNvSpPr>
          <p:nvPr>
            <p:ph type="title"/>
          </p:nvPr>
        </p:nvSpPr>
        <p:spPr>
          <a:xfrm>
            <a:off x="677863" y="609600"/>
            <a:ext cx="8596312" cy="1320800"/>
          </a:xfrm>
        </p:spPr>
        <p:txBody>
          <a:bodyPr/>
          <a:lstStyle/>
          <a:p>
            <a:r>
              <a:rPr lang="ja-JP" altLang="en-US" dirty="0"/>
              <a:t>グループメンバー管理</a:t>
            </a:r>
            <a:br>
              <a:rPr lang="en-US" altLang="ja-JP" dirty="0"/>
            </a:br>
            <a:r>
              <a:rPr lang="en-US" altLang="ja-JP" sz="1800" b="1" dirty="0">
                <a:solidFill>
                  <a:schemeClr val="accent2"/>
                </a:solidFill>
              </a:rPr>
              <a:t>III.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管理者編</a:t>
            </a:r>
            <a:r>
              <a:rPr lang="en-US" altLang="ja-JP" sz="1800" b="1" dirty="0">
                <a:solidFill>
                  <a:schemeClr val="accent2"/>
                </a:solidFill>
              </a:rPr>
              <a:t>)</a:t>
            </a:r>
            <a:endParaRPr kumimoji="1" lang="ja-JP" altLang="en-US" b="1" dirty="0">
              <a:solidFill>
                <a:schemeClr val="accent2"/>
              </a:solidFill>
            </a:endParaRPr>
          </a:p>
        </p:txBody>
      </p:sp>
      <p:sp>
        <p:nvSpPr>
          <p:cNvPr id="6" name="AutoShape 2" descr="画像">
            <a:extLst>
              <a:ext uri="{FF2B5EF4-FFF2-40B4-BE49-F238E27FC236}">
                <a16:creationId xmlns:a16="http://schemas.microsoft.com/office/drawing/2014/main" id="{DBD538C7-BDCF-CEEF-1B96-245B8A903B9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右中かっこ 14">
            <a:extLst>
              <a:ext uri="{FF2B5EF4-FFF2-40B4-BE49-F238E27FC236}">
                <a16:creationId xmlns:a16="http://schemas.microsoft.com/office/drawing/2014/main" id="{E8CE2BDD-3A6C-B82D-4E48-3F3D6731DCE7}"/>
              </a:ext>
            </a:extLst>
          </p:cNvPr>
          <p:cNvSpPr/>
          <p:nvPr/>
        </p:nvSpPr>
        <p:spPr>
          <a:xfrm>
            <a:off x="2021840" y="2895600"/>
            <a:ext cx="111760" cy="3810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34A648-2E69-68A8-CC6C-DABB18785A6B}"/>
              </a:ext>
            </a:extLst>
          </p:cNvPr>
          <p:cNvCxnSpPr>
            <a:stCxn id="15" idx="1"/>
          </p:cNvCxnSpPr>
          <p:nvPr/>
        </p:nvCxnSpPr>
        <p:spPr>
          <a:xfrm>
            <a:off x="2133600" y="3086100"/>
            <a:ext cx="2956370" cy="228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82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C063E5C-272A-793C-85C6-EF916395AE5E}"/>
              </a:ext>
            </a:extLst>
          </p:cNvPr>
          <p:cNvPicPr>
            <a:picLocks noChangeAspect="1"/>
          </p:cNvPicPr>
          <p:nvPr/>
        </p:nvPicPr>
        <p:blipFill>
          <a:blip r:embed="rId3"/>
          <a:stretch>
            <a:fillRect/>
          </a:stretch>
        </p:blipFill>
        <p:spPr>
          <a:xfrm>
            <a:off x="1115122" y="2089091"/>
            <a:ext cx="3111438" cy="3952271"/>
          </a:xfrm>
          <a:prstGeom prst="rect">
            <a:avLst/>
          </a:prstGeom>
        </p:spPr>
      </p:pic>
      <p:sp>
        <p:nvSpPr>
          <p:cNvPr id="4" name="コンテンツ プレースホルダー 3">
            <a:extLst>
              <a:ext uri="{FF2B5EF4-FFF2-40B4-BE49-F238E27FC236}">
                <a16:creationId xmlns:a16="http://schemas.microsoft.com/office/drawing/2014/main" id="{39BCFE62-6662-5525-0DC8-97A1AA38C67F}"/>
              </a:ext>
            </a:extLst>
          </p:cNvPr>
          <p:cNvSpPr>
            <a:spLocks noGrp="1"/>
          </p:cNvSpPr>
          <p:nvPr>
            <p:ph sz="half" idx="2"/>
          </p:nvPr>
        </p:nvSpPr>
        <p:spPr/>
        <p:txBody>
          <a:bodyPr>
            <a:normAutofit/>
          </a:bodyPr>
          <a:lstStyle/>
          <a:p>
            <a:r>
              <a:rPr kumimoji="1" lang="en-US" altLang="ja-JP" dirty="0"/>
              <a:t>“/message/send” </a:t>
            </a:r>
            <a:r>
              <a:rPr kumimoji="1" lang="ja-JP" altLang="en-US" b="1" dirty="0"/>
              <a:t>よりアクセス</a:t>
            </a:r>
            <a:endParaRPr kumimoji="1" lang="en-US" altLang="ja-JP" b="1" dirty="0"/>
          </a:p>
          <a:p>
            <a:endParaRPr lang="en-US" altLang="ja-JP" b="1" dirty="0"/>
          </a:p>
          <a:p>
            <a:r>
              <a:rPr kumimoji="1" lang="ja-JP" altLang="en-US" b="1" dirty="0"/>
              <a:t>サービスと送信対象を選択</a:t>
            </a:r>
            <a:endParaRPr kumimoji="1" lang="en-US" altLang="ja-JP" b="1" dirty="0"/>
          </a:p>
          <a:p>
            <a:pPr lvl="1"/>
            <a:r>
              <a:rPr lang="ja-JP" altLang="en-US" u="sng" dirty="0"/>
              <a:t>グループ</a:t>
            </a:r>
            <a:r>
              <a:rPr lang="ja-JP" altLang="en-US" dirty="0"/>
              <a:t>と</a:t>
            </a:r>
            <a:r>
              <a:rPr lang="ja-JP" altLang="en-US" u="sng" dirty="0"/>
              <a:t>ユーザ</a:t>
            </a:r>
            <a:r>
              <a:rPr lang="ja-JP" altLang="en-US" dirty="0"/>
              <a:t>はどちらかでも両方でも可能</a:t>
            </a:r>
            <a:endParaRPr lang="en-US" altLang="ja-JP" dirty="0"/>
          </a:p>
          <a:p>
            <a:endParaRPr lang="en-US" altLang="ja-JP" dirty="0"/>
          </a:p>
          <a:p>
            <a:r>
              <a:rPr lang="ja-JP" altLang="en-US" dirty="0"/>
              <a:t>メッセージ欄には送信するメッセージの本文を入力</a:t>
            </a:r>
            <a:endParaRPr lang="en-US" altLang="ja-JP" dirty="0"/>
          </a:p>
          <a:p>
            <a:endParaRPr lang="en-US" altLang="ja-JP" dirty="0"/>
          </a:p>
          <a:p>
            <a:r>
              <a:rPr lang="en-US" altLang="ja-JP" b="1" dirty="0"/>
              <a:t>“</a:t>
            </a:r>
            <a:r>
              <a:rPr lang="ja-JP" altLang="en-US" b="1" dirty="0"/>
              <a:t>送信</a:t>
            </a:r>
            <a:r>
              <a:rPr lang="en-US" altLang="ja-JP" b="1" dirty="0"/>
              <a:t>” </a:t>
            </a:r>
            <a:r>
              <a:rPr lang="ja-JP" altLang="en-US" dirty="0"/>
              <a:t>ボタンの押下により送信</a:t>
            </a:r>
            <a:endParaRPr lang="en-US" altLang="ja-JP" dirty="0"/>
          </a:p>
          <a:p>
            <a:pPr lvl="1"/>
            <a:endParaRPr kumimoji="1" lang="en-US" altLang="ja-JP" dirty="0"/>
          </a:p>
        </p:txBody>
      </p:sp>
      <p:sp>
        <p:nvSpPr>
          <p:cNvPr id="5" name="タイトル 1">
            <a:extLst>
              <a:ext uri="{FF2B5EF4-FFF2-40B4-BE49-F238E27FC236}">
                <a16:creationId xmlns:a16="http://schemas.microsoft.com/office/drawing/2014/main" id="{C27E4BF8-7864-E112-3210-DD37EABCA70E}"/>
              </a:ext>
            </a:extLst>
          </p:cNvPr>
          <p:cNvSpPr>
            <a:spLocks noGrp="1"/>
          </p:cNvSpPr>
          <p:nvPr>
            <p:ph type="title"/>
          </p:nvPr>
        </p:nvSpPr>
        <p:spPr>
          <a:xfrm>
            <a:off x="677863" y="609600"/>
            <a:ext cx="8596312" cy="1320800"/>
          </a:xfrm>
        </p:spPr>
        <p:txBody>
          <a:bodyPr/>
          <a:lstStyle/>
          <a:p>
            <a:r>
              <a:rPr lang="ja-JP" altLang="en-US" dirty="0"/>
              <a:t>メッセージの送信</a:t>
            </a:r>
            <a:br>
              <a:rPr lang="en-US" altLang="ja-JP" dirty="0"/>
            </a:br>
            <a:r>
              <a:rPr lang="en-US" altLang="ja-JP" sz="1800" b="1" dirty="0">
                <a:solidFill>
                  <a:schemeClr val="accent2"/>
                </a:solidFill>
              </a:rPr>
              <a:t>III.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管理者編</a:t>
            </a:r>
            <a:r>
              <a:rPr lang="en-US" altLang="ja-JP" sz="1800" b="1" dirty="0">
                <a:solidFill>
                  <a:schemeClr val="accent2"/>
                </a:solidFill>
              </a:rPr>
              <a:t>)</a:t>
            </a:r>
            <a:endParaRPr kumimoji="1" lang="ja-JP" altLang="en-US" b="1" dirty="0">
              <a:solidFill>
                <a:schemeClr val="accent2"/>
              </a:solidFill>
            </a:endParaRPr>
          </a:p>
        </p:txBody>
      </p:sp>
      <p:sp>
        <p:nvSpPr>
          <p:cNvPr id="8" name="右中かっこ 7">
            <a:extLst>
              <a:ext uri="{FF2B5EF4-FFF2-40B4-BE49-F238E27FC236}">
                <a16:creationId xmlns:a16="http://schemas.microsoft.com/office/drawing/2014/main" id="{A8498D25-5CB7-AC63-844E-9F53856EB49D}"/>
              </a:ext>
            </a:extLst>
          </p:cNvPr>
          <p:cNvSpPr/>
          <p:nvPr/>
        </p:nvSpPr>
        <p:spPr>
          <a:xfrm>
            <a:off x="3982720" y="2905760"/>
            <a:ext cx="243840" cy="2184400"/>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C15AC3F6-6566-1B08-5153-4F54AA0B5D07}"/>
              </a:ext>
            </a:extLst>
          </p:cNvPr>
          <p:cNvCxnSpPr>
            <a:stCxn id="8" idx="1"/>
          </p:cNvCxnSpPr>
          <p:nvPr/>
        </p:nvCxnSpPr>
        <p:spPr>
          <a:xfrm flipV="1">
            <a:off x="4226560" y="3149600"/>
            <a:ext cx="863410" cy="84836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1" name="右中かっこ 10">
            <a:extLst>
              <a:ext uri="{FF2B5EF4-FFF2-40B4-BE49-F238E27FC236}">
                <a16:creationId xmlns:a16="http://schemas.microsoft.com/office/drawing/2014/main" id="{A51E99BC-8990-F6BC-1573-3CA3277A4641}"/>
              </a:ext>
            </a:extLst>
          </p:cNvPr>
          <p:cNvSpPr/>
          <p:nvPr/>
        </p:nvSpPr>
        <p:spPr>
          <a:xfrm>
            <a:off x="3982720" y="5181600"/>
            <a:ext cx="132080" cy="467360"/>
          </a:xfrm>
          <a:prstGeom prst="rightBrace">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32730A2-36DC-62C1-3D56-210D979B677D}"/>
              </a:ext>
            </a:extLst>
          </p:cNvPr>
          <p:cNvCxnSpPr>
            <a:cxnSpLocks/>
          </p:cNvCxnSpPr>
          <p:nvPr/>
        </p:nvCxnSpPr>
        <p:spPr>
          <a:xfrm flipV="1">
            <a:off x="4125732" y="4595481"/>
            <a:ext cx="964238" cy="819799"/>
          </a:xfrm>
          <a:prstGeom prst="line">
            <a:avLst/>
          </a:prstGeom>
          <a:ln w="57150">
            <a:solidFill>
              <a:srgbClr val="0070C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46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BEB9ACA0-4688-41AE-4B23-59844FACCED5}"/>
              </a:ext>
            </a:extLst>
          </p:cNvPr>
          <p:cNvSpPr>
            <a:spLocks noGrp="1"/>
          </p:cNvSpPr>
          <p:nvPr>
            <p:ph sz="half" idx="2"/>
          </p:nvPr>
        </p:nvSpPr>
        <p:spPr>
          <a:xfrm>
            <a:off x="5089970" y="2160589"/>
            <a:ext cx="4184034" cy="4250371"/>
          </a:xfrm>
        </p:spPr>
        <p:txBody>
          <a:bodyPr>
            <a:normAutofit fontScale="92500" lnSpcReduction="10000"/>
          </a:bodyPr>
          <a:lstStyle/>
          <a:p>
            <a:r>
              <a:rPr kumimoji="1" lang="en-US" altLang="ja-JP" dirty="0"/>
              <a:t>“message/list” </a:t>
            </a:r>
            <a:r>
              <a:rPr kumimoji="1" lang="ja-JP" altLang="en-US" dirty="0"/>
              <a:t>よりアクセス</a:t>
            </a:r>
            <a:endParaRPr kumimoji="1" lang="en-US" altLang="ja-JP" dirty="0"/>
          </a:p>
          <a:p>
            <a:endParaRPr lang="en-US" altLang="ja-JP" dirty="0"/>
          </a:p>
          <a:p>
            <a:r>
              <a:rPr lang="ja-JP" altLang="en-US" dirty="0"/>
              <a:t>送信したメッセージの一覧を確認できる</a:t>
            </a:r>
            <a:endParaRPr lang="en-US" altLang="ja-JP" dirty="0"/>
          </a:p>
          <a:p>
            <a:endParaRPr lang="en-US" altLang="ja-JP" dirty="0"/>
          </a:p>
          <a:p>
            <a:r>
              <a:rPr lang="ja-JP" altLang="en-US" b="1" dirty="0"/>
              <a:t>本文の一部</a:t>
            </a:r>
            <a:r>
              <a:rPr lang="ja-JP" altLang="en-US" dirty="0"/>
              <a:t>，</a:t>
            </a:r>
            <a:r>
              <a:rPr lang="ja-JP" altLang="en-US" b="1" dirty="0"/>
              <a:t>送信者</a:t>
            </a:r>
            <a:r>
              <a:rPr lang="ja-JP" altLang="en-US" dirty="0"/>
              <a:t>，</a:t>
            </a:r>
            <a:r>
              <a:rPr lang="ja-JP" altLang="en-US" b="1" dirty="0"/>
              <a:t>送信対象</a:t>
            </a:r>
            <a:r>
              <a:rPr lang="ja-JP" altLang="en-US" dirty="0"/>
              <a:t>，</a:t>
            </a:r>
            <a:r>
              <a:rPr lang="ja-JP" altLang="en-US" b="1" dirty="0"/>
              <a:t>応答状況</a:t>
            </a:r>
            <a:r>
              <a:rPr lang="ja-JP" altLang="en-US" dirty="0"/>
              <a:t>を表示</a:t>
            </a:r>
            <a:endParaRPr lang="en-US" altLang="ja-JP" dirty="0"/>
          </a:p>
          <a:p>
            <a:endParaRPr lang="en-US" altLang="ja-JP" dirty="0"/>
          </a:p>
          <a:p>
            <a:r>
              <a:rPr lang="ja-JP" altLang="en-US" dirty="0"/>
              <a:t>“応答状況を見る</a:t>
            </a:r>
            <a:r>
              <a:rPr lang="en-US" altLang="ja-JP" dirty="0"/>
              <a:t>” </a:t>
            </a:r>
            <a:r>
              <a:rPr lang="ja-JP" altLang="en-US" dirty="0"/>
              <a:t>を押すと、安否応答確認ページへ</a:t>
            </a:r>
            <a:endParaRPr lang="en-US" altLang="ja-JP" dirty="0"/>
          </a:p>
          <a:p>
            <a:endParaRPr lang="en-US" altLang="ja-JP" dirty="0"/>
          </a:p>
          <a:p>
            <a:r>
              <a:rPr lang="ja-JP" altLang="en-US" dirty="0"/>
              <a:t>今後の改善として、メッセージの詳細を閲覧可能に</a:t>
            </a:r>
            <a:endParaRPr lang="en-US" altLang="ja-JP" dirty="0"/>
          </a:p>
        </p:txBody>
      </p:sp>
      <p:sp>
        <p:nvSpPr>
          <p:cNvPr id="5" name="タイトル 1">
            <a:extLst>
              <a:ext uri="{FF2B5EF4-FFF2-40B4-BE49-F238E27FC236}">
                <a16:creationId xmlns:a16="http://schemas.microsoft.com/office/drawing/2014/main" id="{FC5823EB-C353-79AA-5D52-D0F66F01B7BC}"/>
              </a:ext>
            </a:extLst>
          </p:cNvPr>
          <p:cNvSpPr>
            <a:spLocks noGrp="1"/>
          </p:cNvSpPr>
          <p:nvPr>
            <p:ph type="title"/>
          </p:nvPr>
        </p:nvSpPr>
        <p:spPr>
          <a:xfrm>
            <a:off x="677863" y="609600"/>
            <a:ext cx="8596312" cy="1320800"/>
          </a:xfrm>
        </p:spPr>
        <p:txBody>
          <a:bodyPr/>
          <a:lstStyle/>
          <a:p>
            <a:r>
              <a:rPr lang="ja-JP" altLang="en-US" dirty="0"/>
              <a:t>メッセージ一覧</a:t>
            </a:r>
            <a:br>
              <a:rPr lang="en-US" altLang="ja-JP" dirty="0"/>
            </a:br>
            <a:r>
              <a:rPr lang="en-US" altLang="ja-JP" sz="1800" b="1" dirty="0">
                <a:solidFill>
                  <a:schemeClr val="accent2"/>
                </a:solidFill>
              </a:rPr>
              <a:t>III.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管理者編</a:t>
            </a:r>
            <a:r>
              <a:rPr lang="en-US" altLang="ja-JP" sz="1800" b="1" dirty="0">
                <a:solidFill>
                  <a:schemeClr val="accent2"/>
                </a:solidFill>
              </a:rPr>
              <a:t>)</a:t>
            </a:r>
            <a:endParaRPr kumimoji="1" lang="ja-JP" altLang="en-US" b="1" dirty="0">
              <a:solidFill>
                <a:schemeClr val="accent2"/>
              </a:solidFill>
            </a:endParaRPr>
          </a:p>
        </p:txBody>
      </p:sp>
      <p:pic>
        <p:nvPicPr>
          <p:cNvPr id="7" name="コンテンツ プレースホルダー 6" descr="テーブル&#10;&#10;自動的に生成された説明">
            <a:extLst>
              <a:ext uri="{FF2B5EF4-FFF2-40B4-BE49-F238E27FC236}">
                <a16:creationId xmlns:a16="http://schemas.microsoft.com/office/drawing/2014/main" id="{29CF342C-A7F7-8CDF-7E9B-A1EC963E5738}"/>
              </a:ext>
            </a:extLst>
          </p:cNvPr>
          <p:cNvPicPr>
            <a:picLocks noGrp="1" noChangeAspect="1"/>
          </p:cNvPicPr>
          <p:nvPr>
            <p:ph sz="half" idx="1"/>
          </p:nvPr>
        </p:nvPicPr>
        <p:blipFill>
          <a:blip r:embed="rId3"/>
          <a:stretch>
            <a:fillRect/>
          </a:stretch>
        </p:blipFill>
        <p:spPr>
          <a:xfrm>
            <a:off x="677863" y="2934575"/>
            <a:ext cx="4183062" cy="2333462"/>
          </a:xfrm>
          <a:prstGeom prst="rect">
            <a:avLst/>
          </a:prstGeom>
          <a:ln>
            <a:solidFill>
              <a:schemeClr val="tx1"/>
            </a:solidFill>
          </a:ln>
        </p:spPr>
      </p:pic>
    </p:spTree>
    <p:extLst>
      <p:ext uri="{BB962C8B-B14F-4D97-AF65-F5344CB8AC3E}">
        <p14:creationId xmlns:p14="http://schemas.microsoft.com/office/powerpoint/2010/main" val="306742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F9429E6-BD3D-86F7-631D-B37D4E70938B}"/>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CE4D6711-9BDB-3FDC-C990-93EEA7C766BB}"/>
              </a:ext>
            </a:extLst>
          </p:cNvPr>
          <p:cNvSpPr>
            <a:spLocks noGrp="1"/>
          </p:cNvSpPr>
          <p:nvPr>
            <p:ph idx="1"/>
          </p:nvPr>
        </p:nvSpPr>
        <p:spPr>
          <a:xfrm>
            <a:off x="677334" y="2221549"/>
            <a:ext cx="8596668" cy="3880773"/>
          </a:xfrm>
        </p:spPr>
        <p:txBody>
          <a:bodyPr>
            <a:normAutofit fontScale="77500" lnSpcReduction="20000"/>
          </a:bodyPr>
          <a:lstStyle/>
          <a:p>
            <a:pPr marL="0" indent="0">
              <a:lnSpc>
                <a:spcPct val="150000"/>
              </a:lnSpc>
              <a:buNone/>
            </a:pPr>
            <a:r>
              <a:rPr lang="en-US" altLang="ja-JP" sz="4000" b="1" dirty="0">
                <a:solidFill>
                  <a:schemeClr val="tx1"/>
                </a:solidFill>
              </a:rPr>
              <a:t> I.		</a:t>
            </a:r>
            <a:r>
              <a:rPr lang="ja-JP" altLang="en-US" sz="4000" b="1" dirty="0">
                <a:solidFill>
                  <a:schemeClr val="tx1"/>
                </a:solidFill>
              </a:rPr>
              <a:t>はじめに</a:t>
            </a:r>
            <a:endParaRPr lang="en-US" altLang="ja-JP" sz="4000" b="1" dirty="0">
              <a:solidFill>
                <a:schemeClr val="tx1"/>
              </a:solidFill>
            </a:endParaRPr>
          </a:p>
          <a:p>
            <a:pPr marL="0" indent="0">
              <a:lnSpc>
                <a:spcPct val="150000"/>
              </a:lnSpc>
              <a:buNone/>
            </a:pPr>
            <a:r>
              <a:rPr lang="en-US" altLang="ja-JP" sz="4000" b="1" dirty="0">
                <a:solidFill>
                  <a:schemeClr val="tx1"/>
                </a:solidFill>
              </a:rPr>
              <a:t> II.	</a:t>
            </a:r>
            <a:r>
              <a:rPr lang="ja-JP" altLang="en-US" sz="4000" b="1" dirty="0">
                <a:solidFill>
                  <a:schemeClr val="tx1"/>
                </a:solidFill>
              </a:rPr>
              <a:t>開発概要</a:t>
            </a:r>
            <a:endParaRPr lang="en-US" altLang="ja-JP" sz="4000" b="1" dirty="0">
              <a:solidFill>
                <a:schemeClr val="tx1"/>
              </a:solidFill>
            </a:endParaRPr>
          </a:p>
          <a:p>
            <a:pPr marL="0" indent="0">
              <a:lnSpc>
                <a:spcPct val="150000"/>
              </a:lnSpc>
              <a:buNone/>
            </a:pPr>
            <a:r>
              <a:rPr lang="en-US" altLang="ja-JP" sz="4000" b="1" dirty="0">
                <a:solidFill>
                  <a:schemeClr val="tx1"/>
                </a:solidFill>
              </a:rPr>
              <a:t> III.	</a:t>
            </a:r>
            <a:r>
              <a:rPr lang="ja-JP" altLang="en-US" sz="4000" b="1" dirty="0">
                <a:solidFill>
                  <a:schemeClr val="tx1"/>
                </a:solidFill>
              </a:rPr>
              <a:t>機能仕様 </a:t>
            </a:r>
            <a:r>
              <a:rPr lang="en-US" altLang="ja-JP" sz="4000" b="1" dirty="0">
                <a:solidFill>
                  <a:schemeClr val="tx1"/>
                </a:solidFill>
              </a:rPr>
              <a:t>(</a:t>
            </a:r>
            <a:r>
              <a:rPr lang="ja-JP" altLang="en-US" sz="4000" b="1" dirty="0">
                <a:solidFill>
                  <a:schemeClr val="tx1"/>
                </a:solidFill>
              </a:rPr>
              <a:t>管理者編</a:t>
            </a:r>
            <a:r>
              <a:rPr lang="en-US" altLang="ja-JP" sz="4000" b="1" dirty="0">
                <a:solidFill>
                  <a:schemeClr val="tx1"/>
                </a:solidFill>
              </a:rPr>
              <a:t>)</a:t>
            </a:r>
          </a:p>
          <a:p>
            <a:pPr marL="0" indent="0">
              <a:lnSpc>
                <a:spcPct val="150000"/>
              </a:lnSpc>
              <a:buNone/>
            </a:pPr>
            <a:r>
              <a:rPr lang="en-US" altLang="ja-JP" sz="4000" b="1" dirty="0">
                <a:solidFill>
                  <a:schemeClr val="tx1"/>
                </a:solidFill>
              </a:rPr>
              <a:t> IV.	</a:t>
            </a:r>
            <a:r>
              <a:rPr lang="ja-JP" altLang="en-US" sz="4000" b="1" dirty="0">
                <a:solidFill>
                  <a:schemeClr val="tx1"/>
                </a:solidFill>
              </a:rPr>
              <a:t>機能仕様 </a:t>
            </a:r>
            <a:r>
              <a:rPr lang="en-US" altLang="ja-JP" sz="4000" b="1" dirty="0">
                <a:solidFill>
                  <a:schemeClr val="tx1"/>
                </a:solidFill>
              </a:rPr>
              <a:t>(</a:t>
            </a:r>
            <a:r>
              <a:rPr lang="ja-JP" altLang="en-US" sz="4000" b="1" dirty="0">
                <a:solidFill>
                  <a:schemeClr val="tx1"/>
                </a:solidFill>
              </a:rPr>
              <a:t>ユーザ編</a:t>
            </a:r>
            <a:r>
              <a:rPr lang="en-US" altLang="ja-JP" sz="4000" b="1" dirty="0">
                <a:solidFill>
                  <a:schemeClr val="tx1"/>
                </a:solidFill>
              </a:rPr>
              <a:t>)</a:t>
            </a:r>
          </a:p>
          <a:p>
            <a:pPr marL="0" indent="0">
              <a:lnSpc>
                <a:spcPct val="150000"/>
              </a:lnSpc>
              <a:buNone/>
            </a:pPr>
            <a:r>
              <a:rPr lang="en-US" altLang="ja-JP" sz="4000" b="1" dirty="0">
                <a:solidFill>
                  <a:schemeClr val="tx1"/>
                </a:solidFill>
              </a:rPr>
              <a:t> V.	</a:t>
            </a:r>
            <a:r>
              <a:rPr lang="ja-JP" altLang="en-US" sz="4000" b="1" dirty="0">
                <a:solidFill>
                  <a:schemeClr val="tx1"/>
                </a:solidFill>
              </a:rPr>
              <a:t>まとめ</a:t>
            </a:r>
            <a:r>
              <a:rPr lang="en-US" altLang="ja-JP" sz="4000" b="1" dirty="0">
                <a:solidFill>
                  <a:schemeClr val="tx1"/>
                </a:solidFill>
              </a:rPr>
              <a:t> </a:t>
            </a:r>
            <a:endParaRPr lang="ja-JP" altLang="en-US" sz="4000" b="1" dirty="0">
              <a:solidFill>
                <a:schemeClr val="tx1"/>
              </a:solidFill>
            </a:endParaRPr>
          </a:p>
        </p:txBody>
      </p:sp>
    </p:spTree>
    <p:extLst>
      <p:ext uri="{BB962C8B-B14F-4D97-AF65-F5344CB8AC3E}">
        <p14:creationId xmlns:p14="http://schemas.microsoft.com/office/powerpoint/2010/main" val="3037551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8F74C50-8A17-B8FB-5636-A45C55C0E477}"/>
              </a:ext>
            </a:extLst>
          </p:cNvPr>
          <p:cNvSpPr>
            <a:spLocks noGrp="1"/>
          </p:cNvSpPr>
          <p:nvPr>
            <p:ph sz="half" idx="2"/>
          </p:nvPr>
        </p:nvSpPr>
        <p:spPr>
          <a:xfrm>
            <a:off x="5089970" y="2160589"/>
            <a:ext cx="4683368" cy="3880773"/>
          </a:xfrm>
        </p:spPr>
        <p:txBody>
          <a:bodyPr>
            <a:normAutofit/>
          </a:bodyPr>
          <a:lstStyle/>
          <a:p>
            <a:r>
              <a:rPr lang="en-US" altLang="ja-JP" dirty="0"/>
              <a:t>“message/</a:t>
            </a:r>
            <a:r>
              <a:rPr lang="en-US" altLang="ja-JP" dirty="0" err="1"/>
              <a:t>check_response</a:t>
            </a:r>
            <a:r>
              <a:rPr lang="en-US" altLang="ja-JP" dirty="0"/>
              <a:t>” </a:t>
            </a:r>
            <a:r>
              <a:rPr lang="ja-JP" altLang="en-US" dirty="0"/>
              <a:t>よりアクセス</a:t>
            </a:r>
            <a:endParaRPr lang="en-US" altLang="ja-JP" dirty="0"/>
          </a:p>
          <a:p>
            <a:endParaRPr kumimoji="1" lang="en-US" altLang="ja-JP" dirty="0"/>
          </a:p>
          <a:p>
            <a:r>
              <a:rPr kumimoji="1" lang="ja-JP" altLang="en-US" dirty="0"/>
              <a:t>メッセージ</a:t>
            </a:r>
            <a:r>
              <a:rPr kumimoji="1" lang="en-US" altLang="ja-JP" dirty="0"/>
              <a:t>ID</a:t>
            </a:r>
            <a:r>
              <a:rPr kumimoji="1" lang="ja-JP" altLang="en-US" dirty="0"/>
              <a:t>はクエリパラメータ</a:t>
            </a:r>
            <a:endParaRPr kumimoji="1" lang="en-US" altLang="ja-JP" dirty="0"/>
          </a:p>
          <a:p>
            <a:pPr marL="0" indent="0">
              <a:buNone/>
            </a:pPr>
            <a:r>
              <a:rPr lang="en-US" altLang="ja-JP" sz="1400" dirty="0"/>
              <a:t>	(</a:t>
            </a:r>
            <a:r>
              <a:rPr lang="ja-JP" altLang="en-US" sz="1400" dirty="0"/>
              <a:t>前ページのメッセージ一覧からの遷移を想定</a:t>
            </a:r>
            <a:r>
              <a:rPr lang="en-US" altLang="ja-JP" sz="1200" dirty="0"/>
              <a:t>)</a:t>
            </a:r>
            <a:endParaRPr kumimoji="1" lang="en-US" altLang="ja-JP" sz="1400" dirty="0"/>
          </a:p>
          <a:p>
            <a:endParaRPr lang="en-US" altLang="ja-JP" dirty="0"/>
          </a:p>
          <a:p>
            <a:r>
              <a:rPr lang="ja-JP" altLang="en-US" b="1" dirty="0"/>
              <a:t>ユーザ</a:t>
            </a:r>
            <a:r>
              <a:rPr lang="en-US" altLang="ja-JP" b="1" dirty="0"/>
              <a:t>ID</a:t>
            </a:r>
            <a:r>
              <a:rPr lang="en-US" altLang="ja-JP" dirty="0"/>
              <a:t>, </a:t>
            </a:r>
            <a:r>
              <a:rPr lang="ja-JP" altLang="en-US" b="1" dirty="0"/>
              <a:t>被害状況の有無</a:t>
            </a:r>
            <a:r>
              <a:rPr lang="en-US" altLang="ja-JP" dirty="0"/>
              <a:t>, </a:t>
            </a:r>
            <a:r>
              <a:rPr lang="ja-JP" altLang="en-US" b="1" dirty="0"/>
              <a:t>任意メッセージ</a:t>
            </a:r>
            <a:r>
              <a:rPr lang="ja-JP" altLang="en-US" dirty="0"/>
              <a:t>を表示</a:t>
            </a:r>
            <a:endParaRPr lang="en-US" altLang="ja-JP" dirty="0"/>
          </a:p>
          <a:p>
            <a:endParaRPr kumimoji="1" lang="en-US" altLang="ja-JP" dirty="0"/>
          </a:p>
          <a:p>
            <a:r>
              <a:rPr kumimoji="1" lang="ja-JP" altLang="en-US" dirty="0"/>
              <a:t>最新の応答状況が保持されている</a:t>
            </a:r>
            <a:endParaRPr kumimoji="1" lang="en-US" altLang="ja-JP" dirty="0"/>
          </a:p>
          <a:p>
            <a:pPr marL="0" indent="0">
              <a:buNone/>
            </a:pPr>
            <a:endParaRPr kumimoji="1" lang="ja-JP" altLang="en-US" dirty="0"/>
          </a:p>
        </p:txBody>
      </p:sp>
      <p:sp>
        <p:nvSpPr>
          <p:cNvPr id="5" name="タイトル 1">
            <a:extLst>
              <a:ext uri="{FF2B5EF4-FFF2-40B4-BE49-F238E27FC236}">
                <a16:creationId xmlns:a16="http://schemas.microsoft.com/office/drawing/2014/main" id="{31FFF340-F05D-5D41-246B-2A0CA2275AB7}"/>
              </a:ext>
            </a:extLst>
          </p:cNvPr>
          <p:cNvSpPr>
            <a:spLocks noGrp="1"/>
          </p:cNvSpPr>
          <p:nvPr>
            <p:ph type="title"/>
          </p:nvPr>
        </p:nvSpPr>
        <p:spPr>
          <a:xfrm>
            <a:off x="677863" y="609600"/>
            <a:ext cx="8596312" cy="1320800"/>
          </a:xfrm>
        </p:spPr>
        <p:txBody>
          <a:bodyPr/>
          <a:lstStyle/>
          <a:p>
            <a:r>
              <a:rPr lang="ja-JP" altLang="en-US" dirty="0"/>
              <a:t>安否応答確認</a:t>
            </a:r>
            <a:br>
              <a:rPr lang="en-US" altLang="ja-JP" dirty="0"/>
            </a:br>
            <a:r>
              <a:rPr lang="en-US" altLang="ja-JP" sz="1800" b="1" dirty="0">
                <a:solidFill>
                  <a:schemeClr val="accent2"/>
                </a:solidFill>
              </a:rPr>
              <a:t>III.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管理者編</a:t>
            </a:r>
            <a:r>
              <a:rPr lang="en-US" altLang="ja-JP" sz="1800" b="1" dirty="0">
                <a:solidFill>
                  <a:schemeClr val="accent2"/>
                </a:solidFill>
              </a:rPr>
              <a:t>)</a:t>
            </a:r>
            <a:endParaRPr kumimoji="1" lang="ja-JP" altLang="en-US" b="1" dirty="0">
              <a:solidFill>
                <a:schemeClr val="accent2"/>
              </a:solidFill>
            </a:endParaRPr>
          </a:p>
        </p:txBody>
      </p:sp>
      <p:pic>
        <p:nvPicPr>
          <p:cNvPr id="6" name="コンテンツ プレースホルダー 5" descr="テーブル&#10;&#10;低い精度で自動的に生成された説明">
            <a:extLst>
              <a:ext uri="{FF2B5EF4-FFF2-40B4-BE49-F238E27FC236}">
                <a16:creationId xmlns:a16="http://schemas.microsoft.com/office/drawing/2014/main" id="{CCCB3BB5-78E8-48E0-6705-FC340E2EB7A2}"/>
              </a:ext>
            </a:extLst>
          </p:cNvPr>
          <p:cNvPicPr>
            <a:picLocks noGrp="1" noChangeAspect="1"/>
          </p:cNvPicPr>
          <p:nvPr>
            <p:ph sz="half" idx="1"/>
          </p:nvPr>
        </p:nvPicPr>
        <p:blipFill>
          <a:blip r:embed="rId3"/>
          <a:stretch>
            <a:fillRect/>
          </a:stretch>
        </p:blipFill>
        <p:spPr>
          <a:xfrm>
            <a:off x="292651" y="3215640"/>
            <a:ext cx="4683368" cy="1517757"/>
          </a:xfrm>
          <a:prstGeom prst="rect">
            <a:avLst/>
          </a:prstGeom>
          <a:ln>
            <a:solidFill>
              <a:schemeClr val="tx1"/>
            </a:solidFill>
          </a:ln>
        </p:spPr>
      </p:pic>
    </p:spTree>
    <p:extLst>
      <p:ext uri="{BB962C8B-B14F-4D97-AF65-F5344CB8AC3E}">
        <p14:creationId xmlns:p14="http://schemas.microsoft.com/office/powerpoint/2010/main" val="294528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9B3D7-CA28-852E-072D-7B30E242774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F3A54E31-3260-92F2-9453-0E6DDA11DA37}"/>
              </a:ext>
            </a:extLst>
          </p:cNvPr>
          <p:cNvSpPr>
            <a:spLocks noGrp="1"/>
          </p:cNvSpPr>
          <p:nvPr>
            <p:ph type="ctrTitle"/>
          </p:nvPr>
        </p:nvSpPr>
        <p:spPr/>
        <p:txBody>
          <a:bodyPr/>
          <a:lstStyle/>
          <a:p>
            <a:r>
              <a:rPr lang="en-US" altLang="ja-JP" dirty="0"/>
              <a:t>IV. </a:t>
            </a:r>
            <a:r>
              <a:rPr lang="ja-JP" altLang="en-US" dirty="0"/>
              <a:t>機能仕様 </a:t>
            </a:r>
            <a:r>
              <a:rPr lang="en-US" altLang="ja-JP" dirty="0"/>
              <a:t>(</a:t>
            </a:r>
            <a:r>
              <a:rPr lang="ja-JP" altLang="en-US" dirty="0"/>
              <a:t>ユーザ編</a:t>
            </a:r>
            <a:r>
              <a:rPr lang="en-US" altLang="ja-JP" dirty="0"/>
              <a:t>)</a:t>
            </a:r>
            <a:endParaRPr lang="ja-JP" altLang="en-US" dirty="0"/>
          </a:p>
        </p:txBody>
      </p:sp>
      <p:sp>
        <p:nvSpPr>
          <p:cNvPr id="5" name="字幕 4">
            <a:extLst>
              <a:ext uri="{FF2B5EF4-FFF2-40B4-BE49-F238E27FC236}">
                <a16:creationId xmlns:a16="http://schemas.microsoft.com/office/drawing/2014/main" id="{A019C0CB-F3AB-CA19-0097-10BE12D0D3E6}"/>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868341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4FFC0-7577-DC06-4BF2-4F23736093EC}"/>
            </a:ext>
          </a:extLst>
        </p:cNvPr>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39DC57B-7314-B1AF-4751-6F5B3EBDD553}"/>
              </a:ext>
            </a:extLst>
          </p:cNvPr>
          <p:cNvSpPr>
            <a:spLocks noGrp="1"/>
          </p:cNvSpPr>
          <p:nvPr>
            <p:ph sz="half" idx="2"/>
          </p:nvPr>
        </p:nvSpPr>
        <p:spPr>
          <a:xfrm>
            <a:off x="5089970" y="2779776"/>
            <a:ext cx="4184034" cy="3261586"/>
          </a:xfrm>
        </p:spPr>
        <p:txBody>
          <a:bodyPr>
            <a:normAutofit/>
          </a:bodyPr>
          <a:lstStyle/>
          <a:p>
            <a:r>
              <a:rPr lang="en-US" altLang="ja-JP" sz="2000" dirty="0"/>
              <a:t>“/auth/login” </a:t>
            </a:r>
            <a:r>
              <a:rPr lang="ja-JP" altLang="en-US" sz="2000" dirty="0"/>
              <a:t>よりアクセス</a:t>
            </a:r>
            <a:endParaRPr lang="en-US" altLang="ja-JP" sz="2000" dirty="0"/>
          </a:p>
          <a:p>
            <a:endParaRPr lang="en-US" altLang="ja-JP" sz="2000" dirty="0"/>
          </a:p>
          <a:p>
            <a:r>
              <a:rPr lang="ja-JP" altLang="en-US" sz="2000" dirty="0"/>
              <a:t>管理者のログインと同様</a:t>
            </a:r>
            <a:endParaRPr lang="en-US" altLang="ja-JP" sz="2000" dirty="0"/>
          </a:p>
          <a:p>
            <a:endParaRPr kumimoji="1" lang="ja-JP" altLang="en-US" sz="2000" dirty="0"/>
          </a:p>
        </p:txBody>
      </p:sp>
      <p:sp>
        <p:nvSpPr>
          <p:cNvPr id="8" name="タイトル 1">
            <a:extLst>
              <a:ext uri="{FF2B5EF4-FFF2-40B4-BE49-F238E27FC236}">
                <a16:creationId xmlns:a16="http://schemas.microsoft.com/office/drawing/2014/main" id="{C324E72D-A9CF-540B-161A-4952C83F4EBD}"/>
              </a:ext>
            </a:extLst>
          </p:cNvPr>
          <p:cNvSpPr>
            <a:spLocks noGrp="1"/>
          </p:cNvSpPr>
          <p:nvPr>
            <p:ph type="title"/>
          </p:nvPr>
        </p:nvSpPr>
        <p:spPr>
          <a:xfrm>
            <a:off x="677863" y="609600"/>
            <a:ext cx="8596312" cy="1320800"/>
          </a:xfrm>
        </p:spPr>
        <p:txBody>
          <a:bodyPr/>
          <a:lstStyle/>
          <a:p>
            <a:r>
              <a:rPr lang="ja-JP" altLang="en-US" dirty="0"/>
              <a:t>ログイン</a:t>
            </a:r>
            <a:br>
              <a:rPr lang="en-US" altLang="ja-JP" dirty="0"/>
            </a:br>
            <a:r>
              <a:rPr lang="en-US" altLang="ja-JP" sz="1800" b="1" dirty="0">
                <a:solidFill>
                  <a:schemeClr val="accent2"/>
                </a:solidFill>
              </a:rPr>
              <a:t>IV.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ユーザ編</a:t>
            </a:r>
            <a:r>
              <a:rPr lang="en-US" altLang="ja-JP" sz="1800" b="1" dirty="0">
                <a:solidFill>
                  <a:schemeClr val="accent2"/>
                </a:solidFill>
              </a:rPr>
              <a:t>)</a:t>
            </a:r>
            <a:endParaRPr kumimoji="1" lang="ja-JP" altLang="en-US" b="1" dirty="0">
              <a:solidFill>
                <a:schemeClr val="accent2"/>
              </a:solidFill>
            </a:endParaRPr>
          </a:p>
        </p:txBody>
      </p:sp>
      <p:pic>
        <p:nvPicPr>
          <p:cNvPr id="18" name="コンテンツ プレースホルダー 17">
            <a:extLst>
              <a:ext uri="{FF2B5EF4-FFF2-40B4-BE49-F238E27FC236}">
                <a16:creationId xmlns:a16="http://schemas.microsoft.com/office/drawing/2014/main" id="{7E60349D-C696-0604-1DB5-EB36B17AE0FF}"/>
              </a:ext>
            </a:extLst>
          </p:cNvPr>
          <p:cNvPicPr>
            <a:picLocks noGrp="1" noChangeAspect="1"/>
          </p:cNvPicPr>
          <p:nvPr>
            <p:ph sz="half" idx="1"/>
          </p:nvPr>
        </p:nvPicPr>
        <p:blipFill>
          <a:blip r:embed="rId3"/>
          <a:stretch>
            <a:fillRect/>
          </a:stretch>
        </p:blipFill>
        <p:spPr>
          <a:xfrm>
            <a:off x="966241" y="2160589"/>
            <a:ext cx="3734321" cy="2657846"/>
          </a:xfrm>
          <a:ln>
            <a:solidFill>
              <a:schemeClr val="tx1"/>
            </a:solidFill>
          </a:ln>
        </p:spPr>
      </p:pic>
    </p:spTree>
    <p:extLst>
      <p:ext uri="{BB962C8B-B14F-4D97-AF65-F5344CB8AC3E}">
        <p14:creationId xmlns:p14="http://schemas.microsoft.com/office/powerpoint/2010/main" val="3284636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242A738-9758-4833-6E1E-61B1337C014D}"/>
              </a:ext>
            </a:extLst>
          </p:cNvPr>
          <p:cNvSpPr>
            <a:spLocks noGrp="1"/>
          </p:cNvSpPr>
          <p:nvPr>
            <p:ph sz="half" idx="2"/>
          </p:nvPr>
        </p:nvSpPr>
        <p:spPr/>
        <p:txBody>
          <a:bodyPr/>
          <a:lstStyle/>
          <a:p>
            <a:r>
              <a:rPr lang="en-US" altLang="ja-JP" dirty="0"/>
              <a:t>“auth/info” </a:t>
            </a:r>
            <a:r>
              <a:rPr lang="ja-JP" altLang="en-US" dirty="0"/>
              <a:t>よりアクセス</a:t>
            </a:r>
            <a:endParaRPr lang="en-US" altLang="ja-JP" dirty="0"/>
          </a:p>
          <a:p>
            <a:endParaRPr kumimoji="1" lang="en-US" altLang="ja-JP" dirty="0"/>
          </a:p>
          <a:p>
            <a:r>
              <a:rPr lang="ja-JP" altLang="en-US" dirty="0"/>
              <a:t>ユーザの固有</a:t>
            </a:r>
            <a:r>
              <a:rPr lang="en-US" altLang="ja-JP" dirty="0"/>
              <a:t>ID</a:t>
            </a:r>
            <a:r>
              <a:rPr lang="ja-JP" altLang="en-US" dirty="0"/>
              <a:t>やユーザ</a:t>
            </a:r>
            <a:r>
              <a:rPr lang="en-US" altLang="ja-JP" dirty="0"/>
              <a:t>ID(</a:t>
            </a:r>
            <a:r>
              <a:rPr lang="ja-JP" altLang="en-US" dirty="0"/>
              <a:t>ユーザ名相当</a:t>
            </a:r>
            <a:r>
              <a:rPr lang="en-US" altLang="ja-JP" dirty="0"/>
              <a:t>)</a:t>
            </a:r>
            <a:r>
              <a:rPr lang="ja-JP" altLang="en-US" dirty="0"/>
              <a:t>等を確認可能</a:t>
            </a:r>
            <a:endParaRPr lang="en-US" altLang="ja-JP" dirty="0"/>
          </a:p>
          <a:p>
            <a:endParaRPr kumimoji="1" lang="en-US" altLang="ja-JP" dirty="0"/>
          </a:p>
          <a:p>
            <a:r>
              <a:rPr lang="en-US" altLang="ja-JP" dirty="0"/>
              <a:t>Discord</a:t>
            </a:r>
            <a:r>
              <a:rPr lang="ja-JP" altLang="en-US" dirty="0"/>
              <a:t>と</a:t>
            </a:r>
            <a:r>
              <a:rPr lang="en-US" altLang="ja-JP" dirty="0"/>
              <a:t>LINE</a:t>
            </a:r>
            <a:r>
              <a:rPr lang="ja-JP" altLang="en-US" dirty="0"/>
              <a:t>の連携も可能</a:t>
            </a:r>
            <a:endParaRPr lang="en-US" altLang="ja-JP" dirty="0"/>
          </a:p>
          <a:p>
            <a:pPr lvl="1"/>
            <a:r>
              <a:rPr lang="ja-JP" altLang="en-US" dirty="0"/>
              <a:t>連携前は連携ボタンを表示</a:t>
            </a:r>
            <a:endParaRPr lang="en-US" altLang="ja-JP" dirty="0"/>
          </a:p>
          <a:p>
            <a:pPr lvl="1"/>
            <a:endParaRPr lang="en-US" altLang="ja-JP" sz="300" dirty="0"/>
          </a:p>
          <a:p>
            <a:pPr lvl="1"/>
            <a:r>
              <a:rPr kumimoji="1" lang="ja-JP" altLang="en-US" dirty="0"/>
              <a:t>連携後は各サービスのアカウント</a:t>
            </a:r>
            <a:r>
              <a:rPr kumimoji="1" lang="en-US" altLang="ja-JP" dirty="0"/>
              <a:t>ID</a:t>
            </a:r>
            <a:r>
              <a:rPr kumimoji="1" lang="ja-JP" altLang="en-US" dirty="0"/>
              <a:t>が記載される</a:t>
            </a:r>
          </a:p>
        </p:txBody>
      </p:sp>
      <p:sp>
        <p:nvSpPr>
          <p:cNvPr id="5" name="タイトル 1">
            <a:extLst>
              <a:ext uri="{FF2B5EF4-FFF2-40B4-BE49-F238E27FC236}">
                <a16:creationId xmlns:a16="http://schemas.microsoft.com/office/drawing/2014/main" id="{ABC4958C-AE2D-71ED-D465-477A5E7FCFAA}"/>
              </a:ext>
            </a:extLst>
          </p:cNvPr>
          <p:cNvSpPr>
            <a:spLocks noGrp="1"/>
          </p:cNvSpPr>
          <p:nvPr>
            <p:ph type="title"/>
          </p:nvPr>
        </p:nvSpPr>
        <p:spPr>
          <a:xfrm>
            <a:off x="677863" y="609600"/>
            <a:ext cx="8596312" cy="1320800"/>
          </a:xfrm>
        </p:spPr>
        <p:txBody>
          <a:bodyPr/>
          <a:lstStyle/>
          <a:p>
            <a:r>
              <a:rPr lang="ja-JP" altLang="en-US" dirty="0"/>
              <a:t>ユーザ情報</a:t>
            </a:r>
            <a:br>
              <a:rPr lang="en-US" altLang="ja-JP" dirty="0"/>
            </a:br>
            <a:r>
              <a:rPr lang="en-US" altLang="ja-JP" sz="1800" b="1" dirty="0">
                <a:solidFill>
                  <a:schemeClr val="accent2"/>
                </a:solidFill>
              </a:rPr>
              <a:t>IV.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ユーザ編</a:t>
            </a:r>
            <a:r>
              <a:rPr lang="en-US" altLang="ja-JP" sz="1800" b="1" dirty="0">
                <a:solidFill>
                  <a:schemeClr val="accent2"/>
                </a:solidFill>
              </a:rPr>
              <a:t>)</a:t>
            </a:r>
            <a:endParaRPr kumimoji="1" lang="ja-JP" altLang="en-US" b="1" dirty="0">
              <a:solidFill>
                <a:schemeClr val="accent2"/>
              </a:solidFill>
            </a:endParaRPr>
          </a:p>
        </p:txBody>
      </p:sp>
      <p:sp>
        <p:nvSpPr>
          <p:cNvPr id="3" name="コンテンツ プレースホルダー 2">
            <a:extLst>
              <a:ext uri="{FF2B5EF4-FFF2-40B4-BE49-F238E27FC236}">
                <a16:creationId xmlns:a16="http://schemas.microsoft.com/office/drawing/2014/main" id="{098A15D2-18DF-49EC-A4B6-224326D65C51}"/>
              </a:ext>
            </a:extLst>
          </p:cNvPr>
          <p:cNvSpPr>
            <a:spLocks noGrp="1"/>
          </p:cNvSpPr>
          <p:nvPr>
            <p:ph sz="half" idx="1"/>
          </p:nvPr>
        </p:nvSpPr>
        <p:spPr/>
        <p:txBody>
          <a:bodyPr/>
          <a:lstStyle/>
          <a:p>
            <a:endParaRPr lang="ja-JP" altLang="en-US"/>
          </a:p>
        </p:txBody>
      </p:sp>
      <p:pic>
        <p:nvPicPr>
          <p:cNvPr id="8" name="図 7">
            <a:extLst>
              <a:ext uri="{FF2B5EF4-FFF2-40B4-BE49-F238E27FC236}">
                <a16:creationId xmlns:a16="http://schemas.microsoft.com/office/drawing/2014/main" id="{C28E44E8-8229-0838-4FD3-A04549384844}"/>
              </a:ext>
            </a:extLst>
          </p:cNvPr>
          <p:cNvPicPr>
            <a:picLocks noChangeAspect="1"/>
          </p:cNvPicPr>
          <p:nvPr/>
        </p:nvPicPr>
        <p:blipFill>
          <a:blip r:embed="rId3"/>
          <a:stretch>
            <a:fillRect/>
          </a:stretch>
        </p:blipFill>
        <p:spPr>
          <a:xfrm>
            <a:off x="677333" y="2400689"/>
            <a:ext cx="4184036" cy="3400571"/>
          </a:xfrm>
          <a:prstGeom prst="rect">
            <a:avLst/>
          </a:prstGeom>
        </p:spPr>
      </p:pic>
    </p:spTree>
    <p:extLst>
      <p:ext uri="{BB962C8B-B14F-4D97-AF65-F5344CB8AC3E}">
        <p14:creationId xmlns:p14="http://schemas.microsoft.com/office/powerpoint/2010/main" val="3369987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CC7451CB-FD63-5553-A5BE-213D3F6374A0}"/>
              </a:ext>
            </a:extLst>
          </p:cNvPr>
          <p:cNvSpPr>
            <a:spLocks noGrp="1"/>
          </p:cNvSpPr>
          <p:nvPr>
            <p:ph type="title"/>
          </p:nvPr>
        </p:nvSpPr>
        <p:spPr>
          <a:xfrm>
            <a:off x="677863" y="609600"/>
            <a:ext cx="8596312" cy="1320800"/>
          </a:xfrm>
        </p:spPr>
        <p:txBody>
          <a:bodyPr/>
          <a:lstStyle/>
          <a:p>
            <a:r>
              <a:rPr lang="ja-JP" altLang="en-US" dirty="0"/>
              <a:t>アカウント連携 </a:t>
            </a:r>
            <a:r>
              <a:rPr lang="en-US" altLang="ja-JP" dirty="0"/>
              <a:t>(Discord - 1)</a:t>
            </a:r>
            <a:br>
              <a:rPr lang="en-US" altLang="ja-JP" dirty="0"/>
            </a:br>
            <a:r>
              <a:rPr lang="en-US" altLang="ja-JP" sz="1800" b="1" dirty="0">
                <a:solidFill>
                  <a:schemeClr val="accent2"/>
                </a:solidFill>
              </a:rPr>
              <a:t>IV.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ユーザ編</a:t>
            </a:r>
            <a:r>
              <a:rPr lang="en-US" altLang="ja-JP" sz="1800" b="1" dirty="0">
                <a:solidFill>
                  <a:schemeClr val="accent2"/>
                </a:solidFill>
              </a:rPr>
              <a:t>)</a:t>
            </a:r>
            <a:endParaRPr kumimoji="1" lang="ja-JP" altLang="en-US" b="1" dirty="0">
              <a:solidFill>
                <a:schemeClr val="accent2"/>
              </a:solidFill>
            </a:endParaRPr>
          </a:p>
        </p:txBody>
      </p:sp>
      <p:pic>
        <p:nvPicPr>
          <p:cNvPr id="6" name="コンテンツ プレースホルダー 5" descr="グラフィカル ユーザー インターフェイス, テキスト, アプリケーション&#10;&#10;自動的に生成された説明">
            <a:extLst>
              <a:ext uri="{FF2B5EF4-FFF2-40B4-BE49-F238E27FC236}">
                <a16:creationId xmlns:a16="http://schemas.microsoft.com/office/drawing/2014/main" id="{5BB5D5BE-DD7B-414F-F65B-B7652110F472}"/>
              </a:ext>
            </a:extLst>
          </p:cNvPr>
          <p:cNvPicPr>
            <a:picLocks noGrp="1" noChangeAspect="1"/>
          </p:cNvPicPr>
          <p:nvPr>
            <p:ph sz="half" idx="1"/>
          </p:nvPr>
        </p:nvPicPr>
        <p:blipFill>
          <a:blip r:embed="rId3"/>
          <a:stretch>
            <a:fillRect/>
          </a:stretch>
        </p:blipFill>
        <p:spPr>
          <a:xfrm>
            <a:off x="1161287" y="2041250"/>
            <a:ext cx="3123564" cy="1526065"/>
          </a:xfrm>
          <a:prstGeom prst="rect">
            <a:avLst/>
          </a:prstGeom>
          <a:ln>
            <a:solidFill>
              <a:schemeClr val="tx1"/>
            </a:solidFill>
          </a:ln>
        </p:spPr>
      </p:pic>
      <p:sp>
        <p:nvSpPr>
          <p:cNvPr id="11" name="コンテンツ プレースホルダー 10">
            <a:extLst>
              <a:ext uri="{FF2B5EF4-FFF2-40B4-BE49-F238E27FC236}">
                <a16:creationId xmlns:a16="http://schemas.microsoft.com/office/drawing/2014/main" id="{83591C99-61B6-9A5B-5737-0E040E7E44F7}"/>
              </a:ext>
            </a:extLst>
          </p:cNvPr>
          <p:cNvSpPr>
            <a:spLocks noGrp="1"/>
          </p:cNvSpPr>
          <p:nvPr>
            <p:ph sz="half" idx="2"/>
          </p:nvPr>
        </p:nvSpPr>
        <p:spPr/>
        <p:txBody>
          <a:bodyPr/>
          <a:lstStyle/>
          <a:p>
            <a:r>
              <a:rPr lang="en-US" altLang="ja-JP" dirty="0"/>
              <a:t>“auth/discord”</a:t>
            </a:r>
            <a:r>
              <a:rPr lang="ja-JP" altLang="en-US" dirty="0"/>
              <a:t> で上画面が表示</a:t>
            </a:r>
            <a:endParaRPr lang="en-US" altLang="ja-JP" dirty="0"/>
          </a:p>
          <a:p>
            <a:endParaRPr lang="en-US" altLang="ja-JP" dirty="0"/>
          </a:p>
          <a:p>
            <a:r>
              <a:rPr lang="ja-JP" altLang="en-US" dirty="0"/>
              <a:t>ログインボタンを押すと下の画面へ遷移</a:t>
            </a:r>
            <a:endParaRPr lang="en-US" altLang="ja-JP" dirty="0"/>
          </a:p>
          <a:p>
            <a:endParaRPr lang="en-US" altLang="ja-JP" dirty="0"/>
          </a:p>
          <a:p>
            <a:r>
              <a:rPr lang="en-US" altLang="ja-JP" dirty="0"/>
              <a:t>Discord</a:t>
            </a:r>
            <a:r>
              <a:rPr lang="ja-JP" altLang="en-US" dirty="0"/>
              <a:t>アカウントでログイン</a:t>
            </a:r>
            <a:endParaRPr lang="en-US" altLang="ja-JP" dirty="0"/>
          </a:p>
          <a:p>
            <a:pPr lvl="1"/>
            <a:r>
              <a:rPr lang="en-US" altLang="ja-JP" dirty="0"/>
              <a:t>Discord</a:t>
            </a:r>
            <a:r>
              <a:rPr lang="ja-JP" altLang="en-US" dirty="0"/>
              <a:t>の</a:t>
            </a:r>
            <a:r>
              <a:rPr lang="en-US" altLang="ja-JP" dirty="0"/>
              <a:t>ID</a:t>
            </a:r>
            <a:r>
              <a:rPr lang="ja-JP" altLang="en-US" dirty="0"/>
              <a:t>とパスワードを入力</a:t>
            </a:r>
            <a:endParaRPr lang="en-US" altLang="ja-JP" dirty="0"/>
          </a:p>
          <a:p>
            <a:pPr lvl="1"/>
            <a:endParaRPr lang="en-US" altLang="ja-JP" dirty="0"/>
          </a:p>
          <a:p>
            <a:r>
              <a:rPr lang="ja-JP" altLang="en-US" dirty="0"/>
              <a:t>下画面は</a:t>
            </a:r>
            <a:r>
              <a:rPr lang="en-US" altLang="ja-JP" dirty="0"/>
              <a:t>Discord</a:t>
            </a:r>
            <a:r>
              <a:rPr lang="ja-JP" altLang="en-US" dirty="0"/>
              <a:t>の公式ページ</a:t>
            </a:r>
          </a:p>
        </p:txBody>
      </p:sp>
      <p:pic>
        <p:nvPicPr>
          <p:cNvPr id="13" name="図 12">
            <a:extLst>
              <a:ext uri="{FF2B5EF4-FFF2-40B4-BE49-F238E27FC236}">
                <a16:creationId xmlns:a16="http://schemas.microsoft.com/office/drawing/2014/main" id="{4C71FA64-3238-BB79-AD47-5B71E91E2DCE}"/>
              </a:ext>
            </a:extLst>
          </p:cNvPr>
          <p:cNvPicPr>
            <a:picLocks noChangeAspect="1"/>
          </p:cNvPicPr>
          <p:nvPr/>
        </p:nvPicPr>
        <p:blipFill>
          <a:blip r:embed="rId4"/>
          <a:stretch>
            <a:fillRect/>
          </a:stretch>
        </p:blipFill>
        <p:spPr>
          <a:xfrm>
            <a:off x="1086674" y="3678165"/>
            <a:ext cx="3272790" cy="3047280"/>
          </a:xfrm>
          <a:prstGeom prst="rect">
            <a:avLst/>
          </a:prstGeom>
        </p:spPr>
      </p:pic>
    </p:spTree>
    <p:extLst>
      <p:ext uri="{BB962C8B-B14F-4D97-AF65-F5344CB8AC3E}">
        <p14:creationId xmlns:p14="http://schemas.microsoft.com/office/powerpoint/2010/main" val="337938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DB2BDB2E-847C-CAD5-D082-727E904BD1BE}"/>
              </a:ext>
            </a:extLst>
          </p:cNvPr>
          <p:cNvPicPr>
            <a:picLocks noGrp="1" noChangeAspect="1"/>
          </p:cNvPicPr>
          <p:nvPr>
            <p:ph sz="half" idx="1"/>
          </p:nvPr>
        </p:nvPicPr>
        <p:blipFill>
          <a:blip r:embed="rId3"/>
          <a:stretch>
            <a:fillRect/>
          </a:stretch>
        </p:blipFill>
        <p:spPr>
          <a:xfrm>
            <a:off x="1044611" y="1930400"/>
            <a:ext cx="3245449" cy="4608742"/>
          </a:xfrm>
        </p:spPr>
      </p:pic>
      <p:sp>
        <p:nvSpPr>
          <p:cNvPr id="4" name="コンテンツ プレースホルダー 3">
            <a:extLst>
              <a:ext uri="{FF2B5EF4-FFF2-40B4-BE49-F238E27FC236}">
                <a16:creationId xmlns:a16="http://schemas.microsoft.com/office/drawing/2014/main" id="{B1A88077-3C2B-E9FC-4461-3169C9C039CD}"/>
              </a:ext>
            </a:extLst>
          </p:cNvPr>
          <p:cNvSpPr>
            <a:spLocks noGrp="1"/>
          </p:cNvSpPr>
          <p:nvPr>
            <p:ph sz="half" idx="2"/>
          </p:nvPr>
        </p:nvSpPr>
        <p:spPr/>
        <p:txBody>
          <a:bodyPr/>
          <a:lstStyle/>
          <a:p>
            <a:r>
              <a:rPr kumimoji="1" lang="en-US" altLang="ja-JP" dirty="0"/>
              <a:t>Discord</a:t>
            </a:r>
            <a:r>
              <a:rPr kumimoji="1" lang="ja-JP" altLang="en-US" dirty="0"/>
              <a:t>でログインすると、左のような認証ページへ</a:t>
            </a:r>
            <a:endParaRPr kumimoji="1" lang="en-US" altLang="ja-JP" dirty="0"/>
          </a:p>
          <a:p>
            <a:endParaRPr lang="en-US" altLang="ja-JP" dirty="0"/>
          </a:p>
          <a:p>
            <a:r>
              <a:rPr kumimoji="1" lang="ja-JP" altLang="en-US" dirty="0"/>
              <a:t>右下の</a:t>
            </a:r>
            <a:r>
              <a:rPr kumimoji="1" lang="ja-JP" altLang="en-US" b="1" dirty="0">
                <a:solidFill>
                  <a:srgbClr val="0070C0"/>
                </a:solidFill>
              </a:rPr>
              <a:t>認証</a:t>
            </a:r>
            <a:r>
              <a:rPr kumimoji="1" lang="ja-JP" altLang="en-US" dirty="0"/>
              <a:t>ボタンの押下により認証完了</a:t>
            </a:r>
            <a:endParaRPr kumimoji="1" lang="en-US" altLang="ja-JP" dirty="0"/>
          </a:p>
          <a:p>
            <a:endParaRPr lang="en-US" altLang="ja-JP" dirty="0"/>
          </a:p>
          <a:p>
            <a:r>
              <a:rPr kumimoji="1" lang="ja-JP" altLang="en-US" dirty="0"/>
              <a:t>認証を実施すると、緊急連絡システムのページに遷移される。</a:t>
            </a:r>
          </a:p>
        </p:txBody>
      </p:sp>
      <p:sp>
        <p:nvSpPr>
          <p:cNvPr id="5" name="タイトル 1">
            <a:extLst>
              <a:ext uri="{FF2B5EF4-FFF2-40B4-BE49-F238E27FC236}">
                <a16:creationId xmlns:a16="http://schemas.microsoft.com/office/drawing/2014/main" id="{213461A9-3E3C-7986-9677-596B6FF7240F}"/>
              </a:ext>
            </a:extLst>
          </p:cNvPr>
          <p:cNvSpPr>
            <a:spLocks noGrp="1"/>
          </p:cNvSpPr>
          <p:nvPr>
            <p:ph type="title"/>
          </p:nvPr>
        </p:nvSpPr>
        <p:spPr>
          <a:xfrm>
            <a:off x="677863" y="609600"/>
            <a:ext cx="8596312" cy="1320800"/>
          </a:xfrm>
        </p:spPr>
        <p:txBody>
          <a:bodyPr/>
          <a:lstStyle/>
          <a:p>
            <a:r>
              <a:rPr lang="ja-JP" altLang="en-US" dirty="0"/>
              <a:t>アカウント連携 </a:t>
            </a:r>
            <a:r>
              <a:rPr lang="en-US" altLang="ja-JP" dirty="0"/>
              <a:t>(Discord - 2)</a:t>
            </a:r>
            <a:br>
              <a:rPr lang="en-US" altLang="ja-JP" dirty="0"/>
            </a:br>
            <a:r>
              <a:rPr lang="en-US" altLang="ja-JP" sz="1800" b="1" dirty="0">
                <a:solidFill>
                  <a:schemeClr val="accent2"/>
                </a:solidFill>
              </a:rPr>
              <a:t>IV.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ユーザ編</a:t>
            </a:r>
            <a:r>
              <a:rPr lang="en-US" altLang="ja-JP" sz="1800" b="1" dirty="0">
                <a:solidFill>
                  <a:schemeClr val="accent2"/>
                </a:solidFill>
              </a:rPr>
              <a:t>)</a:t>
            </a:r>
            <a:endParaRPr kumimoji="1" lang="ja-JP" altLang="en-US" b="1" dirty="0">
              <a:solidFill>
                <a:schemeClr val="accent2"/>
              </a:solidFill>
            </a:endParaRPr>
          </a:p>
        </p:txBody>
      </p:sp>
    </p:spTree>
    <p:extLst>
      <p:ext uri="{BB962C8B-B14F-4D97-AF65-F5344CB8AC3E}">
        <p14:creationId xmlns:p14="http://schemas.microsoft.com/office/powerpoint/2010/main" val="1971475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43E14356-6148-A9DB-D578-C8CABD68D9B4}"/>
              </a:ext>
            </a:extLst>
          </p:cNvPr>
          <p:cNvSpPr>
            <a:spLocks noGrp="1"/>
          </p:cNvSpPr>
          <p:nvPr>
            <p:ph sz="half" idx="2"/>
          </p:nvPr>
        </p:nvSpPr>
        <p:spPr/>
        <p:txBody>
          <a:bodyPr/>
          <a:lstStyle/>
          <a:p>
            <a:r>
              <a:rPr kumimoji="1" lang="en-US" altLang="ja-JP" dirty="0"/>
              <a:t>“auth/line” </a:t>
            </a:r>
            <a:r>
              <a:rPr kumimoji="1" lang="ja-JP" altLang="en-US" dirty="0"/>
              <a:t>から</a:t>
            </a:r>
            <a:r>
              <a:rPr kumimoji="1" lang="en-US" altLang="ja-JP" dirty="0"/>
              <a:t>LINE</a:t>
            </a:r>
            <a:r>
              <a:rPr kumimoji="1" lang="ja-JP" altLang="en-US" dirty="0"/>
              <a:t>の連携が可能</a:t>
            </a:r>
            <a:endParaRPr kumimoji="1" lang="en-US" altLang="ja-JP" dirty="0"/>
          </a:p>
          <a:p>
            <a:r>
              <a:rPr lang="en-US" altLang="ja-JP" dirty="0"/>
              <a:t>Discord</a:t>
            </a:r>
            <a:r>
              <a:rPr lang="ja-JP" altLang="en-US" dirty="0"/>
              <a:t>と同様連携ボタンを押すと左のような別ページへ遷移</a:t>
            </a:r>
            <a:endParaRPr lang="en-US" altLang="ja-JP" dirty="0"/>
          </a:p>
          <a:p>
            <a:endParaRPr kumimoji="1" lang="en-US" altLang="ja-JP" dirty="0"/>
          </a:p>
          <a:p>
            <a:r>
              <a:rPr lang="en-US" altLang="ja-JP" dirty="0"/>
              <a:t>LINE</a:t>
            </a:r>
            <a:r>
              <a:rPr lang="ja-JP" altLang="en-US" dirty="0"/>
              <a:t>の情報を入力してログイン</a:t>
            </a:r>
            <a:endParaRPr lang="en-US" altLang="ja-JP" dirty="0"/>
          </a:p>
          <a:p>
            <a:endParaRPr lang="en-US" altLang="ja-JP" dirty="0"/>
          </a:p>
          <a:p>
            <a:r>
              <a:rPr lang="ja-JP" altLang="en-US" dirty="0"/>
              <a:t>ログインをすると即座に認証</a:t>
            </a:r>
            <a:endParaRPr lang="en-US" altLang="ja-JP" dirty="0"/>
          </a:p>
          <a:p>
            <a:endParaRPr kumimoji="1" lang="en-US" altLang="ja-JP" dirty="0"/>
          </a:p>
          <a:p>
            <a:r>
              <a:rPr lang="ja-JP" altLang="en-US" dirty="0"/>
              <a:t>ログインページは</a:t>
            </a:r>
            <a:r>
              <a:rPr lang="en-US" altLang="ja-JP" dirty="0"/>
              <a:t>LINE</a:t>
            </a:r>
            <a:r>
              <a:rPr lang="ja-JP" altLang="en-US" dirty="0"/>
              <a:t>の公式ページ</a:t>
            </a:r>
            <a:endParaRPr kumimoji="1" lang="ja-JP" altLang="en-US" dirty="0"/>
          </a:p>
        </p:txBody>
      </p:sp>
      <p:sp>
        <p:nvSpPr>
          <p:cNvPr id="5" name="タイトル 1">
            <a:extLst>
              <a:ext uri="{FF2B5EF4-FFF2-40B4-BE49-F238E27FC236}">
                <a16:creationId xmlns:a16="http://schemas.microsoft.com/office/drawing/2014/main" id="{1F3876E4-5B14-00F0-74A4-1A0D7CF63939}"/>
              </a:ext>
            </a:extLst>
          </p:cNvPr>
          <p:cNvSpPr>
            <a:spLocks noGrp="1"/>
          </p:cNvSpPr>
          <p:nvPr>
            <p:ph type="title"/>
          </p:nvPr>
        </p:nvSpPr>
        <p:spPr>
          <a:xfrm>
            <a:off x="677863" y="609600"/>
            <a:ext cx="8596312" cy="1320800"/>
          </a:xfrm>
        </p:spPr>
        <p:txBody>
          <a:bodyPr/>
          <a:lstStyle/>
          <a:p>
            <a:r>
              <a:rPr lang="ja-JP" altLang="en-US" dirty="0"/>
              <a:t>アカウント連携 </a:t>
            </a:r>
            <a:r>
              <a:rPr lang="en-US" altLang="ja-JP" dirty="0"/>
              <a:t>(LINE)</a:t>
            </a:r>
            <a:br>
              <a:rPr lang="en-US" altLang="ja-JP" dirty="0"/>
            </a:br>
            <a:r>
              <a:rPr lang="en-US" altLang="ja-JP" sz="1800" b="1" dirty="0">
                <a:solidFill>
                  <a:schemeClr val="accent2"/>
                </a:solidFill>
              </a:rPr>
              <a:t>IV.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ユーザ編</a:t>
            </a:r>
            <a:r>
              <a:rPr lang="en-US" altLang="ja-JP" sz="1800" b="1" dirty="0">
                <a:solidFill>
                  <a:schemeClr val="accent2"/>
                </a:solidFill>
              </a:rPr>
              <a:t>)</a:t>
            </a:r>
            <a:endParaRPr kumimoji="1" lang="ja-JP" altLang="en-US" b="1" dirty="0">
              <a:solidFill>
                <a:schemeClr val="accent2"/>
              </a:solidFill>
            </a:endParaRPr>
          </a:p>
        </p:txBody>
      </p:sp>
      <p:pic>
        <p:nvPicPr>
          <p:cNvPr id="6" name="コンテンツ プレースホルダー 5" descr="携帯電話の画面のスクリーンショット&#10;&#10;自動的に生成された説明">
            <a:extLst>
              <a:ext uri="{FF2B5EF4-FFF2-40B4-BE49-F238E27FC236}">
                <a16:creationId xmlns:a16="http://schemas.microsoft.com/office/drawing/2014/main" id="{19E5CE8D-96F7-F1D9-D598-72D32B80D514}"/>
              </a:ext>
            </a:extLst>
          </p:cNvPr>
          <p:cNvPicPr>
            <a:picLocks noGrp="1" noChangeAspect="1"/>
          </p:cNvPicPr>
          <p:nvPr>
            <p:ph sz="half" idx="1"/>
          </p:nvPr>
        </p:nvPicPr>
        <p:blipFill>
          <a:blip r:embed="rId3"/>
          <a:stretch>
            <a:fillRect/>
          </a:stretch>
        </p:blipFill>
        <p:spPr>
          <a:xfrm>
            <a:off x="677863" y="2284353"/>
            <a:ext cx="4183062" cy="3757009"/>
          </a:xfrm>
          <a:prstGeom prst="rect">
            <a:avLst/>
          </a:prstGeom>
        </p:spPr>
      </p:pic>
    </p:spTree>
    <p:extLst>
      <p:ext uri="{BB962C8B-B14F-4D97-AF65-F5344CB8AC3E}">
        <p14:creationId xmlns:p14="http://schemas.microsoft.com/office/powerpoint/2010/main" val="75249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B8E437-E0D0-0AF7-2DA4-A71BF14AD204}"/>
              </a:ext>
            </a:extLst>
          </p:cNvPr>
          <p:cNvSpPr>
            <a:spLocks noGrp="1"/>
          </p:cNvSpPr>
          <p:nvPr>
            <p:ph type="title"/>
          </p:nvPr>
        </p:nvSpPr>
        <p:spPr/>
        <p:txBody>
          <a:bodyPr/>
          <a:lstStyle/>
          <a:p>
            <a:r>
              <a:rPr lang="ja-JP" altLang="en-US" dirty="0"/>
              <a:t>アカウント連携</a:t>
            </a:r>
            <a:br>
              <a:rPr lang="en-US" altLang="ja-JP" dirty="0"/>
            </a:br>
            <a:r>
              <a:rPr lang="en-US" altLang="ja-JP" sz="1800" b="1" dirty="0">
                <a:solidFill>
                  <a:schemeClr val="accent2"/>
                </a:solidFill>
              </a:rPr>
              <a:t>IV.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ユーザ編</a:t>
            </a:r>
            <a:r>
              <a:rPr lang="en-US" altLang="ja-JP" sz="1800" b="1" dirty="0">
                <a:solidFill>
                  <a:schemeClr val="accent2"/>
                </a:solidFill>
              </a:rPr>
              <a:t>)</a:t>
            </a:r>
            <a:endParaRPr kumimoji="1" lang="ja-JP" altLang="en-US" dirty="0"/>
          </a:p>
        </p:txBody>
      </p:sp>
      <p:sp>
        <p:nvSpPr>
          <p:cNvPr id="4" name="コンテンツ プレースホルダー 3">
            <a:extLst>
              <a:ext uri="{FF2B5EF4-FFF2-40B4-BE49-F238E27FC236}">
                <a16:creationId xmlns:a16="http://schemas.microsoft.com/office/drawing/2014/main" id="{A7EDF5AD-831B-ABA6-28E7-9412133ACBB7}"/>
              </a:ext>
            </a:extLst>
          </p:cNvPr>
          <p:cNvSpPr>
            <a:spLocks noGrp="1"/>
          </p:cNvSpPr>
          <p:nvPr>
            <p:ph sz="half" idx="2"/>
          </p:nvPr>
        </p:nvSpPr>
        <p:spPr>
          <a:xfrm>
            <a:off x="5089970" y="3618593"/>
            <a:ext cx="4184034" cy="2422769"/>
          </a:xfrm>
        </p:spPr>
        <p:txBody>
          <a:bodyPr/>
          <a:lstStyle/>
          <a:p>
            <a:r>
              <a:rPr lang="ja-JP" altLang="en-US" b="1" dirty="0"/>
              <a:t>認証完了後は、各種サービスのアカウントの</a:t>
            </a:r>
            <a:r>
              <a:rPr lang="en-US" altLang="ja-JP" b="1" dirty="0"/>
              <a:t>ID</a:t>
            </a:r>
            <a:r>
              <a:rPr lang="ja-JP" altLang="en-US" b="1" dirty="0"/>
              <a:t>が表示されている</a:t>
            </a:r>
            <a:endParaRPr kumimoji="1" lang="ja-JP" altLang="en-US" b="1" dirty="0"/>
          </a:p>
        </p:txBody>
      </p:sp>
      <p:sp>
        <p:nvSpPr>
          <p:cNvPr id="6" name="コンテンツ プレースホルダー 5">
            <a:extLst>
              <a:ext uri="{FF2B5EF4-FFF2-40B4-BE49-F238E27FC236}">
                <a16:creationId xmlns:a16="http://schemas.microsoft.com/office/drawing/2014/main" id="{DE11400F-3DD2-989A-C720-E5DFA25320B0}"/>
              </a:ext>
            </a:extLst>
          </p:cNvPr>
          <p:cNvSpPr>
            <a:spLocks noGrp="1"/>
          </p:cNvSpPr>
          <p:nvPr>
            <p:ph sz="half" idx="1"/>
          </p:nvPr>
        </p:nvSpPr>
        <p:spPr/>
        <p:txBody>
          <a:bodyPr/>
          <a:lstStyle/>
          <a:p>
            <a:endParaRPr lang="ja-JP" altLang="en-US"/>
          </a:p>
        </p:txBody>
      </p:sp>
      <p:pic>
        <p:nvPicPr>
          <p:cNvPr id="8" name="図 7">
            <a:extLst>
              <a:ext uri="{FF2B5EF4-FFF2-40B4-BE49-F238E27FC236}">
                <a16:creationId xmlns:a16="http://schemas.microsoft.com/office/drawing/2014/main" id="{F0636514-C472-7B70-472B-1F591FEAEF25}"/>
              </a:ext>
            </a:extLst>
          </p:cNvPr>
          <p:cNvPicPr>
            <a:picLocks noChangeAspect="1"/>
          </p:cNvPicPr>
          <p:nvPr/>
        </p:nvPicPr>
        <p:blipFill>
          <a:blip r:embed="rId3"/>
          <a:stretch>
            <a:fillRect/>
          </a:stretch>
        </p:blipFill>
        <p:spPr>
          <a:xfrm>
            <a:off x="758283" y="2405521"/>
            <a:ext cx="3992455" cy="3181239"/>
          </a:xfrm>
          <a:prstGeom prst="rect">
            <a:avLst/>
          </a:prstGeom>
        </p:spPr>
      </p:pic>
    </p:spTree>
    <p:extLst>
      <p:ext uri="{BB962C8B-B14F-4D97-AF65-F5344CB8AC3E}">
        <p14:creationId xmlns:p14="http://schemas.microsoft.com/office/powerpoint/2010/main" val="3905376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5D8E2-7FB1-4CF1-3BE3-F6B96AE12182}"/>
              </a:ext>
            </a:extLst>
          </p:cNvPr>
          <p:cNvSpPr>
            <a:spLocks noGrp="1"/>
          </p:cNvSpPr>
          <p:nvPr>
            <p:ph type="title"/>
          </p:nvPr>
        </p:nvSpPr>
        <p:spPr/>
        <p:txBody>
          <a:bodyPr/>
          <a:lstStyle/>
          <a:p>
            <a:r>
              <a:rPr lang="ja-JP" altLang="en-US" dirty="0"/>
              <a:t>メッセージの受信 </a:t>
            </a:r>
            <a:r>
              <a:rPr lang="en-US" altLang="ja-JP" dirty="0"/>
              <a:t>(Discord)</a:t>
            </a:r>
            <a:br>
              <a:rPr lang="en-US" altLang="ja-JP" dirty="0"/>
            </a:br>
            <a:r>
              <a:rPr lang="en-US" altLang="ja-JP" sz="1800" b="1" dirty="0">
                <a:solidFill>
                  <a:schemeClr val="accent2"/>
                </a:solidFill>
              </a:rPr>
              <a:t>IV.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ユーザ編</a:t>
            </a:r>
            <a:r>
              <a:rPr lang="en-US" altLang="ja-JP" sz="1800" b="1" dirty="0">
                <a:solidFill>
                  <a:schemeClr val="accent2"/>
                </a:solidFill>
              </a:rPr>
              <a:t>)</a:t>
            </a:r>
            <a:endParaRPr kumimoji="1" lang="ja-JP" altLang="en-US" dirty="0"/>
          </a:p>
        </p:txBody>
      </p:sp>
      <p:sp>
        <p:nvSpPr>
          <p:cNvPr id="4" name="コンテンツ プレースホルダー 3">
            <a:extLst>
              <a:ext uri="{FF2B5EF4-FFF2-40B4-BE49-F238E27FC236}">
                <a16:creationId xmlns:a16="http://schemas.microsoft.com/office/drawing/2014/main" id="{EA6C2E71-FADB-E31B-3C68-4C63A4D361E5}"/>
              </a:ext>
            </a:extLst>
          </p:cNvPr>
          <p:cNvSpPr>
            <a:spLocks noGrp="1"/>
          </p:cNvSpPr>
          <p:nvPr>
            <p:ph sz="half" idx="2"/>
          </p:nvPr>
        </p:nvSpPr>
        <p:spPr/>
        <p:txBody>
          <a:bodyPr/>
          <a:lstStyle/>
          <a:p>
            <a:r>
              <a:rPr kumimoji="1" lang="ja-JP" altLang="en-US" dirty="0"/>
              <a:t>上は</a:t>
            </a:r>
            <a:r>
              <a:rPr kumimoji="1" lang="ja-JP" altLang="en-US" b="1" dirty="0"/>
              <a:t>グループ</a:t>
            </a:r>
            <a:r>
              <a:rPr kumimoji="1" lang="ja-JP" altLang="en-US" dirty="0"/>
              <a:t>を送信対象とした場合の受信</a:t>
            </a:r>
            <a:endParaRPr kumimoji="1" lang="en-US" altLang="ja-JP" dirty="0"/>
          </a:p>
          <a:p>
            <a:endParaRPr lang="en-US" altLang="ja-JP" dirty="0"/>
          </a:p>
          <a:p>
            <a:r>
              <a:rPr lang="ja-JP" altLang="en-US" dirty="0"/>
              <a:t>下は</a:t>
            </a:r>
            <a:r>
              <a:rPr lang="ja-JP" altLang="en-US" b="1" dirty="0"/>
              <a:t>個別ユーザ</a:t>
            </a:r>
            <a:r>
              <a:rPr lang="ja-JP" altLang="en-US" dirty="0"/>
              <a:t>を送信対象とした場合の受信</a:t>
            </a:r>
            <a:endParaRPr lang="en-US" altLang="ja-JP" dirty="0"/>
          </a:p>
          <a:p>
            <a:endParaRPr lang="en-US" altLang="ja-JP" dirty="0"/>
          </a:p>
          <a:p>
            <a:r>
              <a:rPr lang="ja-JP" altLang="en-US" b="1" dirty="0"/>
              <a:t>メッセージの内容</a:t>
            </a:r>
            <a:r>
              <a:rPr lang="ja-JP" altLang="en-US" dirty="0"/>
              <a:t>、</a:t>
            </a:r>
            <a:r>
              <a:rPr lang="ja-JP" altLang="en-US" b="1" dirty="0"/>
              <a:t>送信者</a:t>
            </a:r>
            <a:r>
              <a:rPr lang="en-US" altLang="ja-JP" dirty="0"/>
              <a:t>(send by … )</a:t>
            </a:r>
            <a:r>
              <a:rPr lang="ja-JP" altLang="en-US" dirty="0"/>
              <a:t>、</a:t>
            </a:r>
            <a:r>
              <a:rPr lang="ja-JP" altLang="en-US" b="1" dirty="0"/>
              <a:t>安否応答リンク</a:t>
            </a:r>
            <a:r>
              <a:rPr lang="ja-JP" altLang="en-US" dirty="0"/>
              <a:t>が記載されている</a:t>
            </a:r>
            <a:endParaRPr lang="en-US" altLang="ja-JP" dirty="0"/>
          </a:p>
        </p:txBody>
      </p:sp>
      <p:pic>
        <p:nvPicPr>
          <p:cNvPr id="5" name="コンテンツ プレースホルダー 4" descr="テレビゲーム機の画面のスクリーンショット&#10;&#10;低い精度で自動的に生成された説明">
            <a:extLst>
              <a:ext uri="{FF2B5EF4-FFF2-40B4-BE49-F238E27FC236}">
                <a16:creationId xmlns:a16="http://schemas.microsoft.com/office/drawing/2014/main" id="{0814901C-D971-11E9-A126-3D8EDB1B3A7A}"/>
              </a:ext>
            </a:extLst>
          </p:cNvPr>
          <p:cNvPicPr>
            <a:picLocks noGrp="1" noChangeAspect="1"/>
          </p:cNvPicPr>
          <p:nvPr>
            <p:ph sz="half" idx="1"/>
          </p:nvPr>
        </p:nvPicPr>
        <p:blipFill>
          <a:blip r:embed="rId3"/>
          <a:stretch>
            <a:fillRect/>
          </a:stretch>
        </p:blipFill>
        <p:spPr>
          <a:xfrm>
            <a:off x="677334" y="2231499"/>
            <a:ext cx="4183062" cy="1490190"/>
          </a:xfrm>
          <a:prstGeom prst="rect">
            <a:avLst/>
          </a:prstGeom>
        </p:spPr>
      </p:pic>
      <p:pic>
        <p:nvPicPr>
          <p:cNvPr id="3" name="図 2" descr="コンピューターの画面のスクリーンショット&#10;&#10;自動的に生成された説明">
            <a:extLst>
              <a:ext uri="{FF2B5EF4-FFF2-40B4-BE49-F238E27FC236}">
                <a16:creationId xmlns:a16="http://schemas.microsoft.com/office/drawing/2014/main" id="{A6C661E4-E732-A355-A406-F0361F16C313}"/>
              </a:ext>
            </a:extLst>
          </p:cNvPr>
          <p:cNvPicPr>
            <a:picLocks noChangeAspect="1"/>
          </p:cNvPicPr>
          <p:nvPr/>
        </p:nvPicPr>
        <p:blipFill>
          <a:blip r:embed="rId4"/>
          <a:stretch>
            <a:fillRect/>
          </a:stretch>
        </p:blipFill>
        <p:spPr>
          <a:xfrm>
            <a:off x="562547" y="3884651"/>
            <a:ext cx="4412636" cy="2795548"/>
          </a:xfrm>
          <a:prstGeom prst="rect">
            <a:avLst/>
          </a:prstGeom>
        </p:spPr>
      </p:pic>
    </p:spTree>
    <p:extLst>
      <p:ext uri="{BB962C8B-B14F-4D97-AF65-F5344CB8AC3E}">
        <p14:creationId xmlns:p14="http://schemas.microsoft.com/office/powerpoint/2010/main" val="45529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C486B419-987A-8ABB-E583-12626CD32A64}"/>
              </a:ext>
            </a:extLst>
          </p:cNvPr>
          <p:cNvSpPr>
            <a:spLocks noGrp="1"/>
          </p:cNvSpPr>
          <p:nvPr>
            <p:ph sz="half" idx="2"/>
          </p:nvPr>
        </p:nvSpPr>
        <p:spPr>
          <a:xfrm>
            <a:off x="5089970" y="3246120"/>
            <a:ext cx="4184034" cy="2795242"/>
          </a:xfrm>
        </p:spPr>
        <p:txBody>
          <a:bodyPr/>
          <a:lstStyle/>
          <a:p>
            <a:r>
              <a:rPr kumimoji="1" lang="en-US" altLang="ja-JP" dirty="0"/>
              <a:t>LINE</a:t>
            </a:r>
            <a:r>
              <a:rPr kumimoji="1" lang="ja-JP" altLang="en-US" dirty="0"/>
              <a:t>では</a:t>
            </a:r>
            <a:r>
              <a:rPr kumimoji="1" lang="en-US" altLang="ja-JP" dirty="0"/>
              <a:t>API</a:t>
            </a:r>
            <a:r>
              <a:rPr kumimoji="1" lang="ja-JP" altLang="en-US" dirty="0"/>
              <a:t>を介して、直接メッセージが届く</a:t>
            </a:r>
            <a:endParaRPr kumimoji="1" lang="en-US" altLang="ja-JP" dirty="0"/>
          </a:p>
          <a:p>
            <a:endParaRPr lang="en-US" altLang="ja-JP" dirty="0"/>
          </a:p>
          <a:p>
            <a:r>
              <a:rPr kumimoji="1" lang="ja-JP" altLang="en-US" b="1" dirty="0"/>
              <a:t>メッセージの内容は</a:t>
            </a:r>
            <a:r>
              <a:rPr kumimoji="1" lang="en-US" altLang="ja-JP" b="1" dirty="0"/>
              <a:t>Discord</a:t>
            </a:r>
            <a:r>
              <a:rPr kumimoji="1" lang="ja-JP" altLang="en-US" b="1" dirty="0"/>
              <a:t>と同一</a:t>
            </a:r>
          </a:p>
        </p:txBody>
      </p:sp>
      <p:sp>
        <p:nvSpPr>
          <p:cNvPr id="5" name="タイトル 1">
            <a:extLst>
              <a:ext uri="{FF2B5EF4-FFF2-40B4-BE49-F238E27FC236}">
                <a16:creationId xmlns:a16="http://schemas.microsoft.com/office/drawing/2014/main" id="{E931357C-F15C-AB83-D27C-12873B0531AE}"/>
              </a:ext>
            </a:extLst>
          </p:cNvPr>
          <p:cNvSpPr>
            <a:spLocks noGrp="1"/>
          </p:cNvSpPr>
          <p:nvPr>
            <p:ph type="title"/>
          </p:nvPr>
        </p:nvSpPr>
        <p:spPr>
          <a:xfrm>
            <a:off x="677863" y="609600"/>
            <a:ext cx="8596312" cy="1320800"/>
          </a:xfrm>
        </p:spPr>
        <p:txBody>
          <a:bodyPr/>
          <a:lstStyle/>
          <a:p>
            <a:r>
              <a:rPr lang="ja-JP" altLang="en-US" dirty="0"/>
              <a:t>メッセージの受信 </a:t>
            </a:r>
            <a:r>
              <a:rPr lang="en-US" altLang="ja-JP" dirty="0"/>
              <a:t>(LINE)</a:t>
            </a:r>
            <a:br>
              <a:rPr lang="en-US" altLang="ja-JP" dirty="0"/>
            </a:br>
            <a:r>
              <a:rPr lang="en-US" altLang="ja-JP" sz="1800" b="1" dirty="0">
                <a:solidFill>
                  <a:schemeClr val="accent2"/>
                </a:solidFill>
              </a:rPr>
              <a:t>IV.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ユーザ編</a:t>
            </a:r>
            <a:r>
              <a:rPr lang="en-US" altLang="ja-JP" sz="1800" b="1" dirty="0">
                <a:solidFill>
                  <a:schemeClr val="accent2"/>
                </a:solidFill>
              </a:rPr>
              <a:t>)</a:t>
            </a:r>
            <a:endParaRPr kumimoji="1" lang="ja-JP" altLang="en-US" dirty="0"/>
          </a:p>
        </p:txBody>
      </p:sp>
      <p:pic>
        <p:nvPicPr>
          <p:cNvPr id="6" name="コンテンツ プレースホルダー 5" descr="グラフィカル ユーザー インターフェイス, アプリケーション&#10;&#10;自動的に生成された説明">
            <a:extLst>
              <a:ext uri="{FF2B5EF4-FFF2-40B4-BE49-F238E27FC236}">
                <a16:creationId xmlns:a16="http://schemas.microsoft.com/office/drawing/2014/main" id="{D5DD3BB3-22D9-8072-6B28-3A4A3D2BD779}"/>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1029872" y="2646509"/>
            <a:ext cx="3479044" cy="2909595"/>
          </a:xfrm>
          <a:prstGeom prst="rect">
            <a:avLst/>
          </a:prstGeom>
          <a:noFill/>
          <a:ln>
            <a:noFill/>
          </a:ln>
        </p:spPr>
      </p:pic>
    </p:spTree>
    <p:extLst>
      <p:ext uri="{BB962C8B-B14F-4D97-AF65-F5344CB8AC3E}">
        <p14:creationId xmlns:p14="http://schemas.microsoft.com/office/powerpoint/2010/main" val="217647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E4DDEF5-1DDE-7F2D-DC06-3C913BDE7D59}"/>
              </a:ext>
            </a:extLst>
          </p:cNvPr>
          <p:cNvSpPr>
            <a:spLocks noGrp="1"/>
          </p:cNvSpPr>
          <p:nvPr>
            <p:ph type="ctrTitle"/>
          </p:nvPr>
        </p:nvSpPr>
        <p:spPr/>
        <p:txBody>
          <a:bodyPr/>
          <a:lstStyle/>
          <a:p>
            <a:r>
              <a:rPr lang="en-US" altLang="ja-JP" dirty="0"/>
              <a:t>I. </a:t>
            </a:r>
            <a:r>
              <a:rPr lang="ja-JP" altLang="en-US" dirty="0"/>
              <a:t>はじめに</a:t>
            </a:r>
          </a:p>
        </p:txBody>
      </p:sp>
      <p:sp>
        <p:nvSpPr>
          <p:cNvPr id="5" name="字幕 4">
            <a:extLst>
              <a:ext uri="{FF2B5EF4-FFF2-40B4-BE49-F238E27FC236}">
                <a16:creationId xmlns:a16="http://schemas.microsoft.com/office/drawing/2014/main" id="{235AE739-92CA-08DD-E664-D56307EFAF7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1378161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30A2547-14AF-E5D6-7FCB-95C6EECB4EA2}"/>
              </a:ext>
            </a:extLst>
          </p:cNvPr>
          <p:cNvSpPr>
            <a:spLocks noGrp="1"/>
          </p:cNvSpPr>
          <p:nvPr>
            <p:ph sz="half" idx="2"/>
          </p:nvPr>
        </p:nvSpPr>
        <p:spPr/>
        <p:txBody>
          <a:bodyPr/>
          <a:lstStyle/>
          <a:p>
            <a:r>
              <a:rPr lang="en-US" altLang="ja-JP" dirty="0"/>
              <a:t>“message/response” </a:t>
            </a:r>
            <a:r>
              <a:rPr lang="ja-JP" altLang="en-US" dirty="0"/>
              <a:t>よりアクセス</a:t>
            </a:r>
            <a:endParaRPr lang="en-US" altLang="ja-JP" dirty="0"/>
          </a:p>
          <a:p>
            <a:endParaRPr kumimoji="1" lang="en-US" altLang="ja-JP" dirty="0"/>
          </a:p>
          <a:p>
            <a:r>
              <a:rPr lang="ja-JP" altLang="en-US" dirty="0"/>
              <a:t>クエリパラメータにメッセージ</a:t>
            </a:r>
            <a:r>
              <a:rPr lang="en-US" altLang="ja-JP" dirty="0"/>
              <a:t>ID</a:t>
            </a:r>
          </a:p>
          <a:p>
            <a:endParaRPr kumimoji="1" lang="en-US" altLang="ja-JP" dirty="0"/>
          </a:p>
          <a:p>
            <a:r>
              <a:rPr lang="ja-JP" altLang="en-US" b="1" dirty="0"/>
              <a:t>被害状況の有無</a:t>
            </a:r>
            <a:r>
              <a:rPr lang="en-US" altLang="ja-JP" b="1" dirty="0"/>
              <a:t>(</a:t>
            </a:r>
            <a:r>
              <a:rPr lang="ja-JP" altLang="en-US" dirty="0"/>
              <a:t>ドロップダウン</a:t>
            </a:r>
            <a:r>
              <a:rPr lang="en-US" altLang="ja-JP" dirty="0"/>
              <a:t>)</a:t>
            </a:r>
            <a:r>
              <a:rPr lang="ja-JP" altLang="en-US" dirty="0"/>
              <a:t>と</a:t>
            </a:r>
            <a:r>
              <a:rPr lang="ja-JP" altLang="en-US" b="1" dirty="0"/>
              <a:t>任意メッセージ</a:t>
            </a:r>
            <a:r>
              <a:rPr lang="en-US" altLang="ja-JP" dirty="0"/>
              <a:t>(</a:t>
            </a:r>
            <a:r>
              <a:rPr lang="ja-JP" altLang="en-US" dirty="0"/>
              <a:t>テキストボックス</a:t>
            </a:r>
            <a:r>
              <a:rPr lang="en-US" altLang="ja-JP" dirty="0"/>
              <a:t>)</a:t>
            </a:r>
            <a:r>
              <a:rPr lang="ja-JP" altLang="en-US" dirty="0"/>
              <a:t>の入力をして、送信</a:t>
            </a:r>
            <a:endParaRPr lang="en-US" altLang="ja-JP" dirty="0"/>
          </a:p>
          <a:p>
            <a:endParaRPr kumimoji="1" lang="en-US" altLang="ja-JP" dirty="0"/>
          </a:p>
          <a:p>
            <a:r>
              <a:rPr lang="ja-JP" altLang="en-US" dirty="0"/>
              <a:t>ログイン情報から、ユーザを自動で識別</a:t>
            </a:r>
            <a:endParaRPr kumimoji="1" lang="ja-JP" altLang="en-US" dirty="0"/>
          </a:p>
        </p:txBody>
      </p:sp>
      <p:pic>
        <p:nvPicPr>
          <p:cNvPr id="5" name="コンテンツ プレースホルダー 4" descr="グラフィカル ユーザー インターフェイス, テキスト&#10;&#10;自動的に生成された説明">
            <a:extLst>
              <a:ext uri="{FF2B5EF4-FFF2-40B4-BE49-F238E27FC236}">
                <a16:creationId xmlns:a16="http://schemas.microsoft.com/office/drawing/2014/main" id="{CB86814A-CDC0-1CA5-3164-D26FCA0F8CB4}"/>
              </a:ext>
            </a:extLst>
          </p:cNvPr>
          <p:cNvPicPr>
            <a:picLocks noGrp="1" noChangeAspect="1"/>
          </p:cNvPicPr>
          <p:nvPr>
            <p:ph sz="half" idx="1"/>
          </p:nvPr>
        </p:nvPicPr>
        <p:blipFill>
          <a:blip r:embed="rId3"/>
          <a:stretch>
            <a:fillRect/>
          </a:stretch>
        </p:blipFill>
        <p:spPr>
          <a:xfrm>
            <a:off x="677863" y="2813686"/>
            <a:ext cx="4183062" cy="2575240"/>
          </a:xfrm>
          <a:prstGeom prst="rect">
            <a:avLst/>
          </a:prstGeom>
          <a:ln>
            <a:solidFill>
              <a:schemeClr val="tx1"/>
            </a:solidFill>
          </a:ln>
        </p:spPr>
      </p:pic>
      <p:sp>
        <p:nvSpPr>
          <p:cNvPr id="6" name="タイトル 1">
            <a:extLst>
              <a:ext uri="{FF2B5EF4-FFF2-40B4-BE49-F238E27FC236}">
                <a16:creationId xmlns:a16="http://schemas.microsoft.com/office/drawing/2014/main" id="{9248CB35-C153-F109-EC43-5A51139BCA33}"/>
              </a:ext>
            </a:extLst>
          </p:cNvPr>
          <p:cNvSpPr>
            <a:spLocks noGrp="1"/>
          </p:cNvSpPr>
          <p:nvPr>
            <p:ph type="title"/>
          </p:nvPr>
        </p:nvSpPr>
        <p:spPr>
          <a:xfrm>
            <a:off x="677863" y="609600"/>
            <a:ext cx="8596312" cy="1320800"/>
          </a:xfrm>
        </p:spPr>
        <p:txBody>
          <a:bodyPr/>
          <a:lstStyle/>
          <a:p>
            <a:r>
              <a:rPr lang="ja-JP" altLang="en-US" dirty="0"/>
              <a:t>安否応答</a:t>
            </a:r>
            <a:br>
              <a:rPr lang="en-US" altLang="ja-JP" dirty="0"/>
            </a:br>
            <a:r>
              <a:rPr lang="en-US" altLang="ja-JP" sz="1800" b="1" dirty="0">
                <a:solidFill>
                  <a:schemeClr val="accent2"/>
                </a:solidFill>
              </a:rPr>
              <a:t>IV. </a:t>
            </a:r>
            <a:r>
              <a:rPr lang="ja-JP" altLang="en-US" sz="1800" b="1" dirty="0">
                <a:solidFill>
                  <a:schemeClr val="accent2"/>
                </a:solidFill>
              </a:rPr>
              <a:t>機能仕様 </a:t>
            </a:r>
            <a:r>
              <a:rPr lang="en-US" altLang="ja-JP" sz="1800" b="1" dirty="0">
                <a:solidFill>
                  <a:schemeClr val="accent2"/>
                </a:solidFill>
              </a:rPr>
              <a:t>(</a:t>
            </a:r>
            <a:r>
              <a:rPr lang="ja-JP" altLang="en-US" sz="1800" b="1" dirty="0">
                <a:solidFill>
                  <a:schemeClr val="accent2"/>
                </a:solidFill>
              </a:rPr>
              <a:t>ユーザ編</a:t>
            </a:r>
            <a:r>
              <a:rPr lang="en-US" altLang="ja-JP" sz="1800" b="1" dirty="0">
                <a:solidFill>
                  <a:schemeClr val="accent2"/>
                </a:solidFill>
              </a:rPr>
              <a:t>)</a:t>
            </a:r>
            <a:endParaRPr kumimoji="1" lang="ja-JP" altLang="en-US" dirty="0"/>
          </a:p>
        </p:txBody>
      </p:sp>
    </p:spTree>
    <p:extLst>
      <p:ext uri="{BB962C8B-B14F-4D97-AF65-F5344CB8AC3E}">
        <p14:creationId xmlns:p14="http://schemas.microsoft.com/office/powerpoint/2010/main" val="1314569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3CA4C-9752-CC2A-2B57-A343D5A149EC}"/>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75000874-6B69-9F9B-BD53-71BDC4AABD03}"/>
              </a:ext>
            </a:extLst>
          </p:cNvPr>
          <p:cNvSpPr>
            <a:spLocks noGrp="1"/>
          </p:cNvSpPr>
          <p:nvPr>
            <p:ph type="ctrTitle"/>
          </p:nvPr>
        </p:nvSpPr>
        <p:spPr/>
        <p:txBody>
          <a:bodyPr/>
          <a:lstStyle/>
          <a:p>
            <a:r>
              <a:rPr lang="en-US" altLang="ja-JP" dirty="0"/>
              <a:t>V. </a:t>
            </a:r>
            <a:r>
              <a:rPr lang="ja-JP" altLang="en-US" dirty="0"/>
              <a:t>まとめ</a:t>
            </a:r>
          </a:p>
        </p:txBody>
      </p:sp>
      <p:sp>
        <p:nvSpPr>
          <p:cNvPr id="5" name="字幕 4">
            <a:extLst>
              <a:ext uri="{FF2B5EF4-FFF2-40B4-BE49-F238E27FC236}">
                <a16:creationId xmlns:a16="http://schemas.microsoft.com/office/drawing/2014/main" id="{50A52332-3955-5E7D-7910-2075E38F55FF}"/>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4270040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52CFAE-339A-1CAF-5DA2-D802D037A812}"/>
              </a:ext>
            </a:extLst>
          </p:cNvPr>
          <p:cNvSpPr>
            <a:spLocks noGrp="1"/>
          </p:cNvSpPr>
          <p:nvPr>
            <p:ph type="title"/>
          </p:nvPr>
        </p:nvSpPr>
        <p:spPr/>
        <p:txBody>
          <a:bodyPr/>
          <a:lstStyle/>
          <a:p>
            <a:r>
              <a:rPr lang="ja-JP" altLang="en-US" dirty="0"/>
              <a:t>まとめ</a:t>
            </a:r>
            <a:br>
              <a:rPr lang="en-US" altLang="ja-JP" dirty="0"/>
            </a:br>
            <a:r>
              <a:rPr kumimoji="1" lang="en-US" altLang="ja-JP" sz="1800" b="1" i="0" u="none" strike="noStrike" kern="1200" cap="none" spc="0" normalizeH="0" baseline="0" noProof="0" dirty="0">
                <a:ln>
                  <a:noFill/>
                </a:ln>
                <a:solidFill>
                  <a:srgbClr val="54A021"/>
                </a:solidFill>
                <a:effectLst/>
                <a:uLnTx/>
                <a:uFillTx/>
                <a:latin typeface="Trebuchet MS" panose="020B0603020202020204"/>
                <a:ea typeface="メイリオ" panose="020B0604030504040204" pitchFamily="50" charset="-128"/>
                <a:cs typeface="+mj-cs"/>
              </a:rPr>
              <a:t>V. </a:t>
            </a:r>
            <a:r>
              <a:rPr kumimoji="1" lang="ja-JP" altLang="en-US" sz="1800" b="1" i="0" u="none" strike="noStrike" kern="1200" cap="none" spc="0" normalizeH="0" baseline="0" noProof="0" dirty="0">
                <a:ln>
                  <a:noFill/>
                </a:ln>
                <a:solidFill>
                  <a:srgbClr val="54A021"/>
                </a:solidFill>
                <a:effectLst/>
                <a:uLnTx/>
                <a:uFillTx/>
                <a:latin typeface="Trebuchet MS" panose="020B0603020202020204"/>
                <a:ea typeface="メイリオ" panose="020B0604030504040204" pitchFamily="50" charset="-128"/>
                <a:cs typeface="+mj-cs"/>
              </a:rPr>
              <a:t>まとめ</a:t>
            </a:r>
            <a:endParaRPr kumimoji="1" lang="ja-JP" altLang="en-US" dirty="0"/>
          </a:p>
        </p:txBody>
      </p:sp>
      <p:sp>
        <p:nvSpPr>
          <p:cNvPr id="3" name="コンテンツ プレースホルダー 2">
            <a:extLst>
              <a:ext uri="{FF2B5EF4-FFF2-40B4-BE49-F238E27FC236}">
                <a16:creationId xmlns:a16="http://schemas.microsoft.com/office/drawing/2014/main" id="{8BEEC58F-59D8-4C82-00C4-A71EC9347624}"/>
              </a:ext>
            </a:extLst>
          </p:cNvPr>
          <p:cNvSpPr>
            <a:spLocks noGrp="1"/>
          </p:cNvSpPr>
          <p:nvPr>
            <p:ph idx="1"/>
          </p:nvPr>
        </p:nvSpPr>
        <p:spPr>
          <a:xfrm>
            <a:off x="677333" y="2160589"/>
            <a:ext cx="9110133" cy="3880773"/>
          </a:xfrm>
        </p:spPr>
        <p:txBody>
          <a:bodyPr/>
          <a:lstStyle/>
          <a:p>
            <a:r>
              <a:rPr kumimoji="1" lang="ja-JP" altLang="en-US" b="1" dirty="0"/>
              <a:t>同時に複数のサービスに対してメッセージを送ることが</a:t>
            </a:r>
            <a:r>
              <a:rPr lang="ja-JP" altLang="en-US" b="1" dirty="0"/>
              <a:t>できるように</a:t>
            </a:r>
            <a:endParaRPr lang="en-US" altLang="ja-JP" b="1" dirty="0"/>
          </a:p>
          <a:p>
            <a:endParaRPr lang="en-US" altLang="ja-JP" b="1" dirty="0"/>
          </a:p>
          <a:p>
            <a:r>
              <a:rPr lang="ja-JP" altLang="en-US" b="1" dirty="0"/>
              <a:t>受信者は受信方法によらず、同一メッセージに対して、安否応答を実施できる</a:t>
            </a:r>
            <a:endParaRPr lang="en-US" altLang="ja-JP" b="1" dirty="0"/>
          </a:p>
          <a:p>
            <a:endParaRPr lang="en-US" altLang="ja-JP" b="1" dirty="0"/>
          </a:p>
          <a:p>
            <a:r>
              <a:rPr lang="ja-JP" altLang="en-US" b="1" dirty="0"/>
              <a:t>そして、その応答を管理者は容易に確認可能</a:t>
            </a:r>
            <a:endParaRPr lang="en-US" altLang="ja-JP" b="1" dirty="0"/>
          </a:p>
          <a:p>
            <a:endParaRPr lang="en-US" altLang="ja-JP" b="1" dirty="0"/>
          </a:p>
          <a:p>
            <a:endParaRPr lang="en-US" altLang="ja-JP" b="1" dirty="0"/>
          </a:p>
          <a:p>
            <a:endParaRPr lang="en-US" altLang="ja-JP" b="1" dirty="0"/>
          </a:p>
          <a:p>
            <a:r>
              <a:rPr lang="ja-JP" altLang="en-US" b="1" dirty="0"/>
              <a:t>今後の改善の余地としては、</a:t>
            </a:r>
            <a:r>
              <a:rPr lang="en-US" altLang="ja-JP" b="1" dirty="0"/>
              <a:t>UI</a:t>
            </a:r>
            <a:r>
              <a:rPr lang="ja-JP" altLang="en-US" b="1" dirty="0"/>
              <a:t>の改善やグループシステムの改善などの利便性向上</a:t>
            </a:r>
            <a:endParaRPr lang="en-US" altLang="ja-JP" b="1" dirty="0"/>
          </a:p>
          <a:p>
            <a:endParaRPr lang="en-US" altLang="ja-JP" b="1" dirty="0"/>
          </a:p>
          <a:p>
            <a:endParaRPr lang="en-US" altLang="ja-JP" b="1" dirty="0"/>
          </a:p>
        </p:txBody>
      </p:sp>
      <p:sp>
        <p:nvSpPr>
          <p:cNvPr id="4" name="テキスト ボックス 3">
            <a:extLst>
              <a:ext uri="{FF2B5EF4-FFF2-40B4-BE49-F238E27FC236}">
                <a16:creationId xmlns:a16="http://schemas.microsoft.com/office/drawing/2014/main" id="{DBF4D62E-DBBF-3461-AC13-F32694C10DBD}"/>
              </a:ext>
            </a:extLst>
          </p:cNvPr>
          <p:cNvSpPr txBox="1"/>
          <p:nvPr/>
        </p:nvSpPr>
        <p:spPr>
          <a:xfrm>
            <a:off x="1684867" y="4168708"/>
            <a:ext cx="8322733" cy="523220"/>
          </a:xfrm>
          <a:prstGeom prst="rect">
            <a:avLst/>
          </a:prstGeom>
          <a:noFill/>
        </p:spPr>
        <p:txBody>
          <a:bodyPr wrap="square" rtlCol="0">
            <a:spAutoFit/>
          </a:bodyPr>
          <a:lstStyle/>
          <a:p>
            <a:r>
              <a:rPr kumimoji="1" lang="ja-JP" altLang="en-US" sz="2800" b="1" dirty="0">
                <a:solidFill>
                  <a:srgbClr val="FF0000"/>
                </a:solidFill>
              </a:rPr>
              <a:t>➡　より確実にメッセージを届けることが可能に</a:t>
            </a:r>
          </a:p>
        </p:txBody>
      </p:sp>
    </p:spTree>
    <p:extLst>
      <p:ext uri="{BB962C8B-B14F-4D97-AF65-F5344CB8AC3E}">
        <p14:creationId xmlns:p14="http://schemas.microsoft.com/office/powerpoint/2010/main" val="87470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32D6E-29F7-0B34-35E3-A153BF1D7EF8}"/>
              </a:ext>
            </a:extLst>
          </p:cNvPr>
          <p:cNvSpPr>
            <a:spLocks noGrp="1"/>
          </p:cNvSpPr>
          <p:nvPr>
            <p:ph type="title"/>
          </p:nvPr>
        </p:nvSpPr>
        <p:spPr/>
        <p:txBody>
          <a:bodyPr/>
          <a:lstStyle/>
          <a:p>
            <a:r>
              <a:rPr lang="ja-JP" altLang="en-US" dirty="0"/>
              <a:t>背景</a:t>
            </a:r>
            <a:br>
              <a:rPr lang="en-US" altLang="ja-JP" dirty="0"/>
            </a:br>
            <a:r>
              <a:rPr lang="en-US" altLang="ja-JP" sz="1800" b="1" dirty="0">
                <a:solidFill>
                  <a:schemeClr val="accent2"/>
                </a:solidFill>
              </a:rPr>
              <a:t>1. </a:t>
            </a:r>
            <a:r>
              <a:rPr lang="ja-JP" altLang="en-US" sz="1800" b="1" dirty="0">
                <a:solidFill>
                  <a:schemeClr val="accent2"/>
                </a:solidFill>
              </a:rPr>
              <a:t>はじめに</a:t>
            </a:r>
            <a:endParaRPr kumimoji="1" lang="ja-JP" altLang="en-US" dirty="0"/>
          </a:p>
        </p:txBody>
      </p:sp>
      <p:sp>
        <p:nvSpPr>
          <p:cNvPr id="3" name="コンテンツ プレースホルダー 2">
            <a:extLst>
              <a:ext uri="{FF2B5EF4-FFF2-40B4-BE49-F238E27FC236}">
                <a16:creationId xmlns:a16="http://schemas.microsoft.com/office/drawing/2014/main" id="{AA9DC599-76AE-347C-133C-201B33BECF0E}"/>
              </a:ext>
            </a:extLst>
          </p:cNvPr>
          <p:cNvSpPr>
            <a:spLocks noGrp="1"/>
          </p:cNvSpPr>
          <p:nvPr>
            <p:ph idx="1"/>
          </p:nvPr>
        </p:nvSpPr>
        <p:spPr>
          <a:xfrm>
            <a:off x="677334" y="2160589"/>
            <a:ext cx="9328514" cy="3880773"/>
          </a:xfrm>
        </p:spPr>
        <p:txBody>
          <a:bodyPr>
            <a:normAutofit fontScale="92500" lnSpcReduction="10000"/>
          </a:bodyPr>
          <a:lstStyle/>
          <a:p>
            <a:r>
              <a:rPr lang="ja-JP" altLang="en-US" sz="2800" b="1" dirty="0"/>
              <a:t>日本では地震や台風などの自然災害が多く起こる</a:t>
            </a:r>
            <a:endParaRPr lang="en-US" altLang="ja-JP" sz="2800" b="1" dirty="0"/>
          </a:p>
          <a:p>
            <a:endParaRPr kumimoji="1" lang="en-US" altLang="ja-JP" sz="2800" b="1" dirty="0"/>
          </a:p>
          <a:p>
            <a:endParaRPr lang="en-US" altLang="ja-JP" sz="2800" b="1" dirty="0"/>
          </a:p>
          <a:p>
            <a:endParaRPr kumimoji="1" lang="en-US" altLang="ja-JP" sz="2800" b="1" dirty="0"/>
          </a:p>
          <a:p>
            <a:endParaRPr lang="en-US" altLang="ja-JP" sz="2800" b="1" dirty="0"/>
          </a:p>
          <a:p>
            <a:endParaRPr kumimoji="1" lang="en-US" altLang="ja-JP" sz="2800" b="1" dirty="0"/>
          </a:p>
          <a:p>
            <a:pPr lvl="1"/>
            <a:endParaRPr lang="en-US" altLang="ja-JP" sz="2800" dirty="0">
              <a:solidFill>
                <a:srgbClr val="FF0000"/>
              </a:solidFill>
            </a:endParaRPr>
          </a:p>
          <a:p>
            <a:pPr lvl="1"/>
            <a:r>
              <a:rPr lang="ja-JP" altLang="en-US" sz="2800" b="1" u="sng" dirty="0">
                <a:solidFill>
                  <a:srgbClr val="FF0000"/>
                </a:solidFill>
              </a:rPr>
              <a:t>緊急時には、連絡を取って安全確認をすることが重要</a:t>
            </a:r>
            <a:endParaRPr kumimoji="1" lang="ja-JP" altLang="en-US" sz="2800" b="1" u="sng" dirty="0">
              <a:solidFill>
                <a:srgbClr val="FF0000"/>
              </a:solidFill>
            </a:endParaRPr>
          </a:p>
          <a:p>
            <a:pPr lvl="1"/>
            <a:endParaRPr kumimoji="1" lang="en-US" altLang="ja-JP" sz="2600" b="1" dirty="0"/>
          </a:p>
        </p:txBody>
      </p:sp>
      <p:pic>
        <p:nvPicPr>
          <p:cNvPr id="1028" name="Picture 4" descr="地震のイラスト「揺れる街」">
            <a:extLst>
              <a:ext uri="{FF2B5EF4-FFF2-40B4-BE49-F238E27FC236}">
                <a16:creationId xmlns:a16="http://schemas.microsoft.com/office/drawing/2014/main" id="{0434A039-4A9C-F7C3-22F4-2F70964FE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810" y="2710443"/>
            <a:ext cx="3383346" cy="24059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台風のイラスト（自然災害）">
            <a:extLst>
              <a:ext uri="{FF2B5EF4-FFF2-40B4-BE49-F238E27FC236}">
                <a16:creationId xmlns:a16="http://schemas.microsoft.com/office/drawing/2014/main" id="{8FB3F4BD-1EBC-9A74-AAC3-13F6882A3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534" y="2710443"/>
            <a:ext cx="3071648" cy="231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2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DD8FCA-41A3-0264-EABC-11E13A419BD7}"/>
              </a:ext>
            </a:extLst>
          </p:cNvPr>
          <p:cNvSpPr>
            <a:spLocks noGrp="1"/>
          </p:cNvSpPr>
          <p:nvPr>
            <p:ph type="title"/>
          </p:nvPr>
        </p:nvSpPr>
        <p:spPr/>
        <p:txBody>
          <a:bodyPr/>
          <a:lstStyle/>
          <a:p>
            <a:r>
              <a:rPr lang="ja-JP" altLang="en-US" dirty="0"/>
              <a:t>背景</a:t>
            </a:r>
            <a:br>
              <a:rPr lang="en-US" altLang="ja-JP" dirty="0"/>
            </a:br>
            <a:r>
              <a:rPr lang="en-US" altLang="ja-JP" sz="1800" b="1" dirty="0">
                <a:solidFill>
                  <a:schemeClr val="accent2"/>
                </a:solidFill>
              </a:rPr>
              <a:t>1. </a:t>
            </a:r>
            <a:r>
              <a:rPr lang="ja-JP" altLang="en-US" sz="1800" b="1" dirty="0">
                <a:solidFill>
                  <a:schemeClr val="accent2"/>
                </a:solidFill>
              </a:rPr>
              <a:t>はじめに</a:t>
            </a:r>
            <a:endParaRPr kumimoji="1" lang="ja-JP" altLang="en-US" dirty="0"/>
          </a:p>
        </p:txBody>
      </p:sp>
      <p:sp>
        <p:nvSpPr>
          <p:cNvPr id="3" name="コンテンツ プレースホルダー 2">
            <a:extLst>
              <a:ext uri="{FF2B5EF4-FFF2-40B4-BE49-F238E27FC236}">
                <a16:creationId xmlns:a16="http://schemas.microsoft.com/office/drawing/2014/main" id="{D913E07F-35B8-8E89-8C37-9DF46337C768}"/>
              </a:ext>
            </a:extLst>
          </p:cNvPr>
          <p:cNvSpPr>
            <a:spLocks noGrp="1"/>
          </p:cNvSpPr>
          <p:nvPr>
            <p:ph idx="1"/>
          </p:nvPr>
        </p:nvSpPr>
        <p:spPr>
          <a:xfrm>
            <a:off x="677334" y="2160589"/>
            <a:ext cx="8834528" cy="3880773"/>
          </a:xfrm>
        </p:spPr>
        <p:txBody>
          <a:bodyPr>
            <a:normAutofit/>
          </a:bodyPr>
          <a:lstStyle/>
          <a:p>
            <a:r>
              <a:rPr lang="ja-JP" altLang="en-US" sz="2600" b="1" dirty="0"/>
              <a:t>現状、緊急連絡システムは存在する</a:t>
            </a:r>
            <a:endParaRPr lang="en-US" altLang="ja-JP" sz="2600" b="1" dirty="0"/>
          </a:p>
          <a:p>
            <a:pPr lvl="1"/>
            <a:r>
              <a:rPr lang="ja-JP" altLang="en-US" sz="2400" dirty="0">
                <a:solidFill>
                  <a:schemeClr val="tx1"/>
                </a:solidFill>
              </a:rPr>
              <a:t>しかし</a:t>
            </a:r>
            <a:r>
              <a:rPr lang="en-US" altLang="ja-JP" sz="2400" dirty="0">
                <a:solidFill>
                  <a:schemeClr val="tx1"/>
                </a:solidFill>
              </a:rPr>
              <a:t>…</a:t>
            </a:r>
            <a:br>
              <a:rPr lang="en-US" altLang="ja-JP" sz="2400" dirty="0">
                <a:solidFill>
                  <a:schemeClr val="accent4"/>
                </a:solidFill>
              </a:rPr>
            </a:br>
            <a:r>
              <a:rPr lang="en-US" altLang="ja-JP" sz="2400" dirty="0">
                <a:solidFill>
                  <a:schemeClr val="accent4"/>
                </a:solidFill>
              </a:rPr>
              <a:t>SNS</a:t>
            </a:r>
            <a:r>
              <a:rPr lang="ja-JP" altLang="en-US" sz="2400" dirty="0">
                <a:solidFill>
                  <a:schemeClr val="accent4"/>
                </a:solidFill>
              </a:rPr>
              <a:t>やメールなど複数のサービスに対応したものは少ない</a:t>
            </a:r>
            <a:endParaRPr lang="en-US" altLang="ja-JP" sz="2400" dirty="0">
              <a:solidFill>
                <a:schemeClr val="accent4"/>
              </a:solidFill>
            </a:endParaRPr>
          </a:p>
          <a:p>
            <a:pPr lvl="1"/>
            <a:endParaRPr kumimoji="1" lang="en-US" altLang="ja-JP" sz="2400" dirty="0">
              <a:solidFill>
                <a:srgbClr val="FF0000"/>
              </a:solidFill>
            </a:endParaRPr>
          </a:p>
          <a:p>
            <a:pPr lvl="1"/>
            <a:endParaRPr lang="en-US" altLang="ja-JP" sz="2400" dirty="0">
              <a:solidFill>
                <a:srgbClr val="FF0000"/>
              </a:solidFill>
            </a:endParaRPr>
          </a:p>
          <a:p>
            <a:pPr lvl="1"/>
            <a:endParaRPr kumimoji="1" lang="en-US" altLang="ja-JP" sz="2400" dirty="0">
              <a:solidFill>
                <a:srgbClr val="FF0000"/>
              </a:solidFill>
            </a:endParaRPr>
          </a:p>
          <a:p>
            <a:pPr marL="0" indent="0">
              <a:buNone/>
            </a:pPr>
            <a:r>
              <a:rPr kumimoji="1" lang="ja-JP" altLang="en-US" sz="2600" b="1" dirty="0">
                <a:solidFill>
                  <a:schemeClr val="tx1"/>
                </a:solidFill>
              </a:rPr>
              <a:t>そこで</a:t>
            </a:r>
            <a:r>
              <a:rPr kumimoji="1" lang="en-US" altLang="ja-JP" sz="2600" b="1" dirty="0">
                <a:solidFill>
                  <a:schemeClr val="tx1"/>
                </a:solidFill>
              </a:rPr>
              <a:t>…</a:t>
            </a:r>
            <a:br>
              <a:rPr lang="en-US" altLang="ja-JP" sz="2600" b="1" dirty="0">
                <a:solidFill>
                  <a:schemeClr val="tx1"/>
                </a:solidFill>
              </a:rPr>
            </a:br>
            <a:r>
              <a:rPr lang="en-US" altLang="ja-JP" sz="2600" b="1" dirty="0">
                <a:solidFill>
                  <a:schemeClr val="tx1"/>
                </a:solidFill>
              </a:rPr>
              <a:t>	</a:t>
            </a:r>
            <a:r>
              <a:rPr lang="ja-JP" altLang="en-US" sz="2600" b="1" dirty="0">
                <a:solidFill>
                  <a:srgbClr val="FF0000"/>
                </a:solidFill>
              </a:rPr>
              <a:t>複数のサービスに対応した連絡システムを新たに作成</a:t>
            </a:r>
            <a:endParaRPr kumimoji="1" lang="en-US" altLang="ja-JP" sz="2600" b="1" dirty="0">
              <a:solidFill>
                <a:srgbClr val="FF0000"/>
              </a:solidFill>
            </a:endParaRPr>
          </a:p>
        </p:txBody>
      </p:sp>
      <p:sp>
        <p:nvSpPr>
          <p:cNvPr id="4" name="矢印: 下 3">
            <a:extLst>
              <a:ext uri="{FF2B5EF4-FFF2-40B4-BE49-F238E27FC236}">
                <a16:creationId xmlns:a16="http://schemas.microsoft.com/office/drawing/2014/main" id="{BA5D1253-6867-627B-74D1-07FA93D156CE}"/>
              </a:ext>
            </a:extLst>
          </p:cNvPr>
          <p:cNvSpPr/>
          <p:nvPr/>
        </p:nvSpPr>
        <p:spPr>
          <a:xfrm>
            <a:off x="2017986" y="3678621"/>
            <a:ext cx="630621" cy="914400"/>
          </a:xfrm>
          <a:prstGeom prst="down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87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51E070-A55A-8379-49FE-3D41B3B63B71}"/>
              </a:ext>
            </a:extLst>
          </p:cNvPr>
          <p:cNvSpPr>
            <a:spLocks noGrp="1"/>
          </p:cNvSpPr>
          <p:nvPr>
            <p:ph type="title"/>
          </p:nvPr>
        </p:nvSpPr>
        <p:spPr/>
        <p:txBody>
          <a:bodyPr/>
          <a:lstStyle/>
          <a:p>
            <a:r>
              <a:rPr lang="ja-JP" altLang="en-US" dirty="0"/>
              <a:t>緊急連絡システムとは</a:t>
            </a:r>
            <a:br>
              <a:rPr lang="en-US" altLang="ja-JP" dirty="0"/>
            </a:br>
            <a:r>
              <a:rPr lang="en-US" altLang="ja-JP" sz="1800" b="1" dirty="0">
                <a:solidFill>
                  <a:schemeClr val="accent2"/>
                </a:solidFill>
              </a:rPr>
              <a:t>1. </a:t>
            </a:r>
            <a:r>
              <a:rPr lang="ja-JP" altLang="en-US" sz="1800" b="1" dirty="0">
                <a:solidFill>
                  <a:schemeClr val="accent2"/>
                </a:solidFill>
              </a:rPr>
              <a:t>はじめに</a:t>
            </a:r>
            <a:endParaRPr kumimoji="1" lang="ja-JP" altLang="en-US" b="1" dirty="0">
              <a:solidFill>
                <a:schemeClr val="accent2"/>
              </a:solidFill>
            </a:endParaRPr>
          </a:p>
        </p:txBody>
      </p:sp>
      <p:sp>
        <p:nvSpPr>
          <p:cNvPr id="3" name="コンテンツ プレースホルダー 2">
            <a:extLst>
              <a:ext uri="{FF2B5EF4-FFF2-40B4-BE49-F238E27FC236}">
                <a16:creationId xmlns:a16="http://schemas.microsoft.com/office/drawing/2014/main" id="{1E809817-9692-B3C4-37EF-52DEC97984A0}"/>
              </a:ext>
            </a:extLst>
          </p:cNvPr>
          <p:cNvSpPr>
            <a:spLocks noGrp="1"/>
          </p:cNvSpPr>
          <p:nvPr>
            <p:ph idx="1"/>
          </p:nvPr>
        </p:nvSpPr>
        <p:spPr/>
        <p:txBody>
          <a:bodyPr>
            <a:normAutofit fontScale="92500" lnSpcReduction="10000"/>
          </a:bodyPr>
          <a:lstStyle/>
          <a:p>
            <a:r>
              <a:rPr lang="ja-JP" altLang="en-US" sz="2000" b="1" dirty="0"/>
              <a:t>緊急時の連絡を主としたシステム</a:t>
            </a:r>
            <a:endParaRPr lang="en-US" altLang="ja-JP" sz="2000" b="1" dirty="0"/>
          </a:p>
          <a:p>
            <a:pPr lvl="1"/>
            <a:r>
              <a:rPr lang="ja-JP" altLang="en-US" sz="1800" dirty="0"/>
              <a:t>利用対象は、学校や企業などの人数が一定数いる組織</a:t>
            </a:r>
            <a:endParaRPr lang="en-US" altLang="ja-JP" sz="1800" dirty="0"/>
          </a:p>
          <a:p>
            <a:endParaRPr lang="en-US" altLang="ja-JP" sz="2000" dirty="0"/>
          </a:p>
          <a:p>
            <a:r>
              <a:rPr lang="ja-JP" altLang="en-US" sz="2000" b="1" dirty="0"/>
              <a:t>管理者が、組織のメンバーに対してメッセージを一斉送信可能</a:t>
            </a:r>
            <a:endParaRPr lang="en-US" altLang="ja-JP" sz="2000" b="1" dirty="0"/>
          </a:p>
          <a:p>
            <a:endParaRPr kumimoji="1" lang="en-US" altLang="ja-JP" sz="2000" dirty="0"/>
          </a:p>
          <a:p>
            <a:r>
              <a:rPr kumimoji="1" lang="en-US" altLang="ja-JP" sz="2000" b="1" dirty="0"/>
              <a:t>Discord</a:t>
            </a:r>
            <a:r>
              <a:rPr kumimoji="1" lang="ja-JP" altLang="en-US" sz="2000" b="1" dirty="0"/>
              <a:t>や</a:t>
            </a:r>
            <a:r>
              <a:rPr kumimoji="1" lang="en-US" altLang="ja-JP" sz="2000" b="1" dirty="0"/>
              <a:t>LINE</a:t>
            </a:r>
            <a:r>
              <a:rPr kumimoji="1" lang="ja-JP" altLang="en-US" sz="2000" b="1" dirty="0"/>
              <a:t>、</a:t>
            </a:r>
            <a:r>
              <a:rPr kumimoji="1" lang="en-US" altLang="ja-JP" sz="2000" b="1" dirty="0"/>
              <a:t>Teams</a:t>
            </a:r>
            <a:r>
              <a:rPr kumimoji="1" lang="ja-JP" altLang="en-US" sz="2000" b="1" dirty="0"/>
              <a:t>などの様々なサービスに送信</a:t>
            </a:r>
            <a:endParaRPr kumimoji="1" lang="en-US" altLang="ja-JP" sz="2000" b="1" dirty="0"/>
          </a:p>
          <a:p>
            <a:pPr lvl="1"/>
            <a:r>
              <a:rPr lang="ja-JP" altLang="en-US" sz="1800" dirty="0"/>
              <a:t>災害などにより、一部システムがダウンしていても送信ができるように</a:t>
            </a:r>
            <a:endParaRPr lang="en-US" altLang="ja-JP" sz="1800" dirty="0"/>
          </a:p>
          <a:p>
            <a:pPr lvl="1"/>
            <a:endParaRPr kumimoji="1" lang="en-US" altLang="ja-JP" sz="1800" dirty="0"/>
          </a:p>
          <a:p>
            <a:r>
              <a:rPr kumimoji="1" lang="ja-JP" altLang="en-US" sz="2000" b="1" dirty="0"/>
              <a:t>ユーザは、メッセー</a:t>
            </a:r>
            <a:r>
              <a:rPr lang="ja-JP" altLang="en-US" sz="2000" b="1" dirty="0"/>
              <a:t>ジ</a:t>
            </a:r>
            <a:r>
              <a:rPr kumimoji="1" lang="ja-JP" altLang="en-US" sz="2000" b="1" dirty="0"/>
              <a:t>より、既読確認を行える。</a:t>
            </a:r>
            <a:endParaRPr kumimoji="1" lang="en-US" altLang="ja-JP" sz="2000" b="1" dirty="0"/>
          </a:p>
          <a:p>
            <a:pPr lvl="1"/>
            <a:r>
              <a:rPr lang="ja-JP" altLang="en-US" sz="1800" dirty="0"/>
              <a:t>管理者は既読状況を収集し、確認可能</a:t>
            </a:r>
            <a:endParaRPr kumimoji="1" lang="en-US" altLang="ja-JP" sz="1800" dirty="0"/>
          </a:p>
          <a:p>
            <a:pPr lvl="1"/>
            <a:endParaRPr kumimoji="1" lang="ja-JP" altLang="en-US" sz="1800" dirty="0"/>
          </a:p>
        </p:txBody>
      </p:sp>
    </p:spTree>
    <p:extLst>
      <p:ext uri="{BB962C8B-B14F-4D97-AF65-F5344CB8AC3E}">
        <p14:creationId xmlns:p14="http://schemas.microsoft.com/office/powerpoint/2010/main" val="46637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50B72-EA92-DB18-FFCD-B665D749F17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3351DEE6-DC63-1DEF-09BE-C9CDAAA7766A}"/>
              </a:ext>
            </a:extLst>
          </p:cNvPr>
          <p:cNvSpPr>
            <a:spLocks noGrp="1"/>
          </p:cNvSpPr>
          <p:nvPr>
            <p:ph type="ctrTitle"/>
          </p:nvPr>
        </p:nvSpPr>
        <p:spPr/>
        <p:txBody>
          <a:bodyPr/>
          <a:lstStyle/>
          <a:p>
            <a:r>
              <a:rPr lang="en-US" altLang="ja-JP" dirty="0"/>
              <a:t>II. </a:t>
            </a:r>
            <a:r>
              <a:rPr lang="ja-JP" altLang="en-US" dirty="0"/>
              <a:t>開発概要</a:t>
            </a:r>
          </a:p>
        </p:txBody>
      </p:sp>
      <p:sp>
        <p:nvSpPr>
          <p:cNvPr id="5" name="字幕 4">
            <a:extLst>
              <a:ext uri="{FF2B5EF4-FFF2-40B4-BE49-F238E27FC236}">
                <a16:creationId xmlns:a16="http://schemas.microsoft.com/office/drawing/2014/main" id="{BD3E6B12-AB4B-41BA-6E4A-0D68767DCA50}"/>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405171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4717A954-7373-E584-A619-D5C6C0238E90}"/>
              </a:ext>
            </a:extLst>
          </p:cNvPr>
          <p:cNvSpPr>
            <a:spLocks noGrp="1"/>
          </p:cNvSpPr>
          <p:nvPr>
            <p:ph type="title"/>
          </p:nvPr>
        </p:nvSpPr>
        <p:spPr>
          <a:xfrm>
            <a:off x="677863" y="609600"/>
            <a:ext cx="8596312" cy="1320800"/>
          </a:xfrm>
        </p:spPr>
        <p:txBody>
          <a:bodyPr/>
          <a:lstStyle/>
          <a:p>
            <a:r>
              <a:rPr lang="ja-JP" altLang="en-US" dirty="0"/>
              <a:t>アカウント登録と連携</a:t>
            </a:r>
            <a:br>
              <a:rPr lang="en-US" altLang="ja-JP" dirty="0"/>
            </a:br>
            <a:r>
              <a:rPr lang="en-US" altLang="ja-JP" sz="1800" b="1" dirty="0">
                <a:solidFill>
                  <a:schemeClr val="accent2"/>
                </a:solidFill>
              </a:rPr>
              <a:t>2. </a:t>
            </a:r>
            <a:r>
              <a:rPr lang="ja-JP" altLang="en-US" sz="1800" b="1" dirty="0">
                <a:solidFill>
                  <a:schemeClr val="accent2"/>
                </a:solidFill>
              </a:rPr>
              <a:t>開発概要</a:t>
            </a:r>
            <a:endParaRPr kumimoji="1" lang="ja-JP" altLang="en-US" dirty="0"/>
          </a:p>
        </p:txBody>
      </p:sp>
      <p:sp>
        <p:nvSpPr>
          <p:cNvPr id="6" name="テキスト ボックス 5">
            <a:extLst>
              <a:ext uri="{FF2B5EF4-FFF2-40B4-BE49-F238E27FC236}">
                <a16:creationId xmlns:a16="http://schemas.microsoft.com/office/drawing/2014/main" id="{3B0FBAAD-3AB3-B9F7-18CF-239AF7559FDD}"/>
              </a:ext>
            </a:extLst>
          </p:cNvPr>
          <p:cNvSpPr txBox="1"/>
          <p:nvPr/>
        </p:nvSpPr>
        <p:spPr>
          <a:xfrm>
            <a:off x="992221" y="2664446"/>
            <a:ext cx="7334656" cy="369332"/>
          </a:xfrm>
          <a:prstGeom prst="rect">
            <a:avLst/>
          </a:prstGeom>
          <a:noFill/>
        </p:spPr>
        <p:txBody>
          <a:bodyPr wrap="square" rtlCol="0">
            <a:spAutoFit/>
          </a:bodyPr>
          <a:lstStyle/>
          <a:p>
            <a:r>
              <a:rPr kumimoji="1" lang="ja-JP" altLang="en-US" dirty="0"/>
              <a:t>・任意の</a:t>
            </a:r>
            <a:r>
              <a:rPr kumimoji="1" lang="en-US" altLang="ja-JP" dirty="0"/>
              <a:t>ID</a:t>
            </a:r>
            <a:r>
              <a:rPr kumimoji="1" lang="ja-JP" altLang="en-US" dirty="0"/>
              <a:t>とパスワードを登録してアカウント作成</a:t>
            </a:r>
            <a:endParaRPr kumimoji="1" lang="en-US" altLang="ja-JP" dirty="0"/>
          </a:p>
        </p:txBody>
      </p:sp>
      <p:sp>
        <p:nvSpPr>
          <p:cNvPr id="7" name="テキスト ボックス 6">
            <a:extLst>
              <a:ext uri="{FF2B5EF4-FFF2-40B4-BE49-F238E27FC236}">
                <a16:creationId xmlns:a16="http://schemas.microsoft.com/office/drawing/2014/main" id="{36D01195-7FBC-FAAD-DB0B-870530CA3E00}"/>
              </a:ext>
            </a:extLst>
          </p:cNvPr>
          <p:cNvSpPr txBox="1"/>
          <p:nvPr/>
        </p:nvSpPr>
        <p:spPr>
          <a:xfrm>
            <a:off x="992221" y="3093845"/>
            <a:ext cx="7334656" cy="369332"/>
          </a:xfrm>
          <a:prstGeom prst="rect">
            <a:avLst/>
          </a:prstGeom>
          <a:noFill/>
        </p:spPr>
        <p:txBody>
          <a:bodyPr wrap="square" rtlCol="0">
            <a:spAutoFit/>
          </a:bodyPr>
          <a:lstStyle/>
          <a:p>
            <a:r>
              <a:rPr kumimoji="1" lang="ja-JP" altLang="en-US" dirty="0"/>
              <a:t>・次回以降はこの</a:t>
            </a:r>
            <a:r>
              <a:rPr kumimoji="1" lang="en-US" altLang="ja-JP" dirty="0"/>
              <a:t>ID</a:t>
            </a:r>
            <a:r>
              <a:rPr kumimoji="1" lang="ja-JP" altLang="en-US" dirty="0"/>
              <a:t>とパスワードを用いてログイン</a:t>
            </a:r>
            <a:endParaRPr kumimoji="1" lang="en-US" altLang="ja-JP" dirty="0"/>
          </a:p>
        </p:txBody>
      </p:sp>
      <p:sp>
        <p:nvSpPr>
          <p:cNvPr id="8" name="正方形/長方形 7">
            <a:extLst>
              <a:ext uri="{FF2B5EF4-FFF2-40B4-BE49-F238E27FC236}">
                <a16:creationId xmlns:a16="http://schemas.microsoft.com/office/drawing/2014/main" id="{4EDFC6F1-7CA2-7042-B9DD-C2DE633F11EC}"/>
              </a:ext>
            </a:extLst>
          </p:cNvPr>
          <p:cNvSpPr/>
          <p:nvPr/>
        </p:nvSpPr>
        <p:spPr>
          <a:xfrm>
            <a:off x="992221" y="2433613"/>
            <a:ext cx="7791856" cy="1165621"/>
          </a:xfrm>
          <a:prstGeom prst="rect">
            <a:avLst/>
          </a:prstGeom>
          <a:noFill/>
          <a:ln w="57150">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33B88FC-0823-1875-C51D-ABDE77497C60}"/>
              </a:ext>
            </a:extLst>
          </p:cNvPr>
          <p:cNvSpPr txBox="1"/>
          <p:nvPr/>
        </p:nvSpPr>
        <p:spPr>
          <a:xfrm>
            <a:off x="677862" y="2202781"/>
            <a:ext cx="4584801" cy="461665"/>
          </a:xfrm>
          <a:prstGeom prst="rect">
            <a:avLst/>
          </a:prstGeom>
          <a:solidFill>
            <a:schemeClr val="bg1"/>
          </a:solidFill>
        </p:spPr>
        <p:txBody>
          <a:bodyPr wrap="square" rtlCol="0">
            <a:spAutoFit/>
          </a:bodyPr>
          <a:lstStyle/>
          <a:p>
            <a:r>
              <a:rPr kumimoji="1" lang="ja-JP" altLang="en-US" sz="2400" b="1" dirty="0">
                <a:solidFill>
                  <a:srgbClr val="00B0F0"/>
                </a:solidFill>
              </a:rPr>
              <a:t>アカウント登録</a:t>
            </a:r>
          </a:p>
        </p:txBody>
      </p:sp>
      <p:sp>
        <p:nvSpPr>
          <p:cNvPr id="10" name="正方形/長方形 9">
            <a:extLst>
              <a:ext uri="{FF2B5EF4-FFF2-40B4-BE49-F238E27FC236}">
                <a16:creationId xmlns:a16="http://schemas.microsoft.com/office/drawing/2014/main" id="{9E4583C6-6466-DF91-38ED-5605A2C304D7}"/>
              </a:ext>
            </a:extLst>
          </p:cNvPr>
          <p:cNvSpPr/>
          <p:nvPr/>
        </p:nvSpPr>
        <p:spPr>
          <a:xfrm>
            <a:off x="992221" y="4405300"/>
            <a:ext cx="8281954" cy="1165621"/>
          </a:xfrm>
          <a:prstGeom prst="rect">
            <a:avLst/>
          </a:prstGeom>
          <a:noFill/>
          <a:ln w="571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8EEAF5D-5B4F-FE02-875B-A7E1EA27DEAD}"/>
              </a:ext>
            </a:extLst>
          </p:cNvPr>
          <p:cNvSpPr txBox="1"/>
          <p:nvPr/>
        </p:nvSpPr>
        <p:spPr>
          <a:xfrm>
            <a:off x="677861" y="4189380"/>
            <a:ext cx="4584801" cy="461665"/>
          </a:xfrm>
          <a:prstGeom prst="rect">
            <a:avLst/>
          </a:prstGeom>
          <a:solidFill>
            <a:schemeClr val="bg1"/>
          </a:solidFill>
        </p:spPr>
        <p:txBody>
          <a:bodyPr wrap="square" rtlCol="0">
            <a:spAutoFit/>
          </a:bodyPr>
          <a:lstStyle/>
          <a:p>
            <a:r>
              <a:rPr kumimoji="1" lang="en-US" altLang="ja-JP" sz="2400" b="1" dirty="0">
                <a:solidFill>
                  <a:srgbClr val="FF0000"/>
                </a:solidFill>
              </a:rPr>
              <a:t>SNS</a:t>
            </a:r>
            <a:r>
              <a:rPr kumimoji="1" lang="ja-JP" altLang="en-US" sz="2400" b="1" dirty="0">
                <a:solidFill>
                  <a:srgbClr val="FF0000"/>
                </a:solidFill>
              </a:rPr>
              <a:t>とのアカウント連携</a:t>
            </a:r>
          </a:p>
        </p:txBody>
      </p:sp>
      <p:sp>
        <p:nvSpPr>
          <p:cNvPr id="11" name="テキスト ボックス 10">
            <a:extLst>
              <a:ext uri="{FF2B5EF4-FFF2-40B4-BE49-F238E27FC236}">
                <a16:creationId xmlns:a16="http://schemas.microsoft.com/office/drawing/2014/main" id="{121123E4-D4C2-EE14-95F4-58FB12FFC010}"/>
              </a:ext>
            </a:extLst>
          </p:cNvPr>
          <p:cNvSpPr txBox="1"/>
          <p:nvPr/>
        </p:nvSpPr>
        <p:spPr>
          <a:xfrm>
            <a:off x="992220" y="4651045"/>
            <a:ext cx="8281954" cy="369332"/>
          </a:xfrm>
          <a:prstGeom prst="rect">
            <a:avLst/>
          </a:prstGeom>
          <a:noFill/>
        </p:spPr>
        <p:txBody>
          <a:bodyPr wrap="square" rtlCol="0">
            <a:spAutoFit/>
          </a:bodyPr>
          <a:lstStyle/>
          <a:p>
            <a:r>
              <a:rPr kumimoji="1" lang="ja-JP" altLang="en-US" dirty="0"/>
              <a:t>・メッセージの送信先の対象設定として、各種</a:t>
            </a:r>
            <a:r>
              <a:rPr kumimoji="1" lang="en-US" altLang="ja-JP" dirty="0"/>
              <a:t>SNS</a:t>
            </a:r>
            <a:r>
              <a:rPr kumimoji="1" lang="ja-JP" altLang="en-US" dirty="0"/>
              <a:t>のアカウント識別が必要</a:t>
            </a:r>
            <a:endParaRPr kumimoji="1" lang="en-US" altLang="ja-JP" dirty="0"/>
          </a:p>
        </p:txBody>
      </p:sp>
      <p:sp>
        <p:nvSpPr>
          <p:cNvPr id="12" name="テキスト ボックス 11">
            <a:extLst>
              <a:ext uri="{FF2B5EF4-FFF2-40B4-BE49-F238E27FC236}">
                <a16:creationId xmlns:a16="http://schemas.microsoft.com/office/drawing/2014/main" id="{AA6FF546-586B-860A-6E85-C3D644F0D45F}"/>
              </a:ext>
            </a:extLst>
          </p:cNvPr>
          <p:cNvSpPr txBox="1"/>
          <p:nvPr/>
        </p:nvSpPr>
        <p:spPr>
          <a:xfrm>
            <a:off x="992220" y="5139233"/>
            <a:ext cx="8281954" cy="369332"/>
          </a:xfrm>
          <a:prstGeom prst="rect">
            <a:avLst/>
          </a:prstGeom>
          <a:noFill/>
        </p:spPr>
        <p:txBody>
          <a:bodyPr wrap="square" rtlCol="0">
            <a:spAutoFit/>
          </a:bodyPr>
          <a:lstStyle/>
          <a:p>
            <a:r>
              <a:rPr kumimoji="1" lang="ja-JP" altLang="en-US" dirty="0"/>
              <a:t>・ログイン状態において、専用</a:t>
            </a:r>
            <a:r>
              <a:rPr kumimoji="1" lang="en-US" altLang="ja-JP" dirty="0"/>
              <a:t>(</a:t>
            </a:r>
            <a:r>
              <a:rPr kumimoji="1" lang="ja-JP" altLang="en-US" dirty="0"/>
              <a:t>連携</a:t>
            </a:r>
            <a:r>
              <a:rPr kumimoji="1" lang="en-US" altLang="ja-JP" dirty="0"/>
              <a:t>) </a:t>
            </a:r>
            <a:r>
              <a:rPr kumimoji="1" lang="ja-JP" altLang="en-US" dirty="0"/>
              <a:t>ページから各種</a:t>
            </a:r>
            <a:r>
              <a:rPr kumimoji="1" lang="en-US" altLang="ja-JP" dirty="0"/>
              <a:t>SNS</a:t>
            </a:r>
            <a:r>
              <a:rPr kumimoji="1" lang="ja-JP" altLang="en-US" dirty="0"/>
              <a:t>サービスと連携</a:t>
            </a:r>
            <a:endParaRPr kumimoji="1" lang="en-US" altLang="ja-JP" dirty="0"/>
          </a:p>
        </p:txBody>
      </p:sp>
    </p:spTree>
    <p:extLst>
      <p:ext uri="{BB962C8B-B14F-4D97-AF65-F5344CB8AC3E}">
        <p14:creationId xmlns:p14="http://schemas.microsoft.com/office/powerpoint/2010/main" val="232912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20B37F3-5C51-E71F-8938-20953C90B091}"/>
              </a:ext>
            </a:extLst>
          </p:cNvPr>
          <p:cNvSpPr>
            <a:spLocks noGrp="1"/>
          </p:cNvSpPr>
          <p:nvPr>
            <p:ph idx="1"/>
          </p:nvPr>
        </p:nvSpPr>
        <p:spPr>
          <a:xfrm>
            <a:off x="677507" y="2223651"/>
            <a:ext cx="7047596" cy="3880773"/>
          </a:xfrm>
        </p:spPr>
        <p:txBody>
          <a:bodyPr>
            <a:normAutofit/>
          </a:bodyPr>
          <a:lstStyle/>
          <a:p>
            <a:r>
              <a:rPr kumimoji="1" lang="ja-JP" altLang="en-US" sz="2400" b="1" dirty="0"/>
              <a:t>利用中のユーザ判定のためにセッションを発行</a:t>
            </a:r>
            <a:endParaRPr kumimoji="1" lang="en-US" altLang="ja-JP" sz="2400" b="1" dirty="0"/>
          </a:p>
          <a:p>
            <a:pPr lvl="1"/>
            <a:r>
              <a:rPr kumimoji="1" lang="ja-JP" altLang="en-US" sz="2000" dirty="0"/>
              <a:t>ログイン時ランダムな</a:t>
            </a:r>
            <a:r>
              <a:rPr kumimoji="1" lang="en-US" altLang="ja-JP" sz="2000" dirty="0"/>
              <a:t>ID (</a:t>
            </a:r>
            <a:r>
              <a:rPr kumimoji="1" lang="ja-JP" altLang="en-US" sz="2000" dirty="0"/>
              <a:t>ユーザ</a:t>
            </a:r>
            <a:r>
              <a:rPr kumimoji="1" lang="en-US" altLang="ja-JP" sz="2000" dirty="0"/>
              <a:t>ID</a:t>
            </a:r>
            <a:r>
              <a:rPr kumimoji="1" lang="ja-JP" altLang="en-US" sz="2000" dirty="0"/>
              <a:t>ではない</a:t>
            </a:r>
            <a:r>
              <a:rPr kumimoji="1" lang="en-US" altLang="ja-JP" sz="2000" dirty="0"/>
              <a:t>) </a:t>
            </a:r>
            <a:r>
              <a:rPr kumimoji="1" lang="ja-JP" altLang="en-US" sz="2000" dirty="0"/>
              <a:t>を発行し、これによりユーザを識別</a:t>
            </a:r>
            <a:endParaRPr kumimoji="1" lang="en-US" altLang="ja-JP" sz="2000" dirty="0"/>
          </a:p>
          <a:p>
            <a:pPr lvl="1"/>
            <a:endParaRPr lang="en-US" altLang="ja-JP" sz="2000" dirty="0"/>
          </a:p>
          <a:p>
            <a:r>
              <a:rPr kumimoji="1" lang="ja-JP" altLang="en-US" sz="2400" b="1" dirty="0"/>
              <a:t>ユーザ</a:t>
            </a:r>
            <a:r>
              <a:rPr kumimoji="1" lang="en-US" altLang="ja-JP" sz="2400" b="1" dirty="0"/>
              <a:t>ID</a:t>
            </a:r>
            <a:r>
              <a:rPr kumimoji="1" lang="ja-JP" altLang="en-US" sz="2400" b="1" dirty="0"/>
              <a:t>による識別だと、通信時の偽装によりなりすましが可能</a:t>
            </a:r>
            <a:endParaRPr kumimoji="1" lang="en-US" altLang="ja-JP" sz="2400" b="1" dirty="0"/>
          </a:p>
          <a:p>
            <a:endParaRPr lang="en-US" altLang="ja-JP" sz="2400" dirty="0"/>
          </a:p>
          <a:p>
            <a:endParaRPr kumimoji="1" lang="ja-JP" altLang="en-US" sz="2400" dirty="0"/>
          </a:p>
        </p:txBody>
      </p:sp>
      <p:sp>
        <p:nvSpPr>
          <p:cNvPr id="5" name="タイトル 1">
            <a:extLst>
              <a:ext uri="{FF2B5EF4-FFF2-40B4-BE49-F238E27FC236}">
                <a16:creationId xmlns:a16="http://schemas.microsoft.com/office/drawing/2014/main" id="{B445F672-28DF-46EA-FC86-8256DFF20522}"/>
              </a:ext>
            </a:extLst>
          </p:cNvPr>
          <p:cNvSpPr>
            <a:spLocks noGrp="1"/>
          </p:cNvSpPr>
          <p:nvPr>
            <p:ph type="title"/>
          </p:nvPr>
        </p:nvSpPr>
        <p:spPr>
          <a:xfrm>
            <a:off x="677863" y="609600"/>
            <a:ext cx="8596312" cy="1320800"/>
          </a:xfrm>
        </p:spPr>
        <p:txBody>
          <a:bodyPr/>
          <a:lstStyle/>
          <a:p>
            <a:r>
              <a:rPr lang="ja-JP" altLang="en-US" dirty="0"/>
              <a:t>セッション</a:t>
            </a:r>
            <a:br>
              <a:rPr lang="en-US" altLang="ja-JP" dirty="0"/>
            </a:br>
            <a:r>
              <a:rPr lang="en-US" altLang="ja-JP" sz="1800" b="1" dirty="0">
                <a:solidFill>
                  <a:schemeClr val="accent2"/>
                </a:solidFill>
              </a:rPr>
              <a:t>2. </a:t>
            </a:r>
            <a:r>
              <a:rPr lang="ja-JP" altLang="en-US" sz="1800" b="1" dirty="0">
                <a:solidFill>
                  <a:schemeClr val="accent2"/>
                </a:solidFill>
              </a:rPr>
              <a:t>開発概要</a:t>
            </a:r>
            <a:endParaRPr kumimoji="1" lang="ja-JP" altLang="en-US" dirty="0"/>
          </a:p>
        </p:txBody>
      </p:sp>
      <p:sp>
        <p:nvSpPr>
          <p:cNvPr id="6" name="正方形/長方形 5">
            <a:extLst>
              <a:ext uri="{FF2B5EF4-FFF2-40B4-BE49-F238E27FC236}">
                <a16:creationId xmlns:a16="http://schemas.microsoft.com/office/drawing/2014/main" id="{362DE1E9-24DC-BA7A-919D-9CB3458B6199}"/>
              </a:ext>
            </a:extLst>
          </p:cNvPr>
          <p:cNvSpPr/>
          <p:nvPr/>
        </p:nvSpPr>
        <p:spPr>
          <a:xfrm>
            <a:off x="1187668" y="4738078"/>
            <a:ext cx="3163615" cy="137685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a:t>
            </a:r>
          </a:p>
          <a:p>
            <a:r>
              <a:rPr kumimoji="1" lang="en-US" altLang="ja-JP" dirty="0">
                <a:solidFill>
                  <a:schemeClr val="tx1"/>
                </a:solidFill>
              </a:rPr>
              <a:t>	user: “test000”</a:t>
            </a:r>
          </a:p>
          <a:p>
            <a:pPr>
              <a:lnSpc>
                <a:spcPts val="0"/>
              </a:lnSpc>
            </a:pPr>
            <a:endParaRPr kumimoji="1" lang="en-US" altLang="ja-JP" sz="2800" dirty="0">
              <a:solidFill>
                <a:schemeClr val="tx1"/>
              </a:solidFill>
            </a:endParaRPr>
          </a:p>
          <a:p>
            <a:pPr>
              <a:lnSpc>
                <a:spcPts val="0"/>
              </a:lnSpc>
            </a:pPr>
            <a:endParaRPr kumimoji="1" lang="en-US" altLang="ja-JP" sz="2800" dirty="0">
              <a:solidFill>
                <a:schemeClr val="tx1"/>
              </a:solidFill>
            </a:endParaRPr>
          </a:p>
          <a:p>
            <a:pPr>
              <a:lnSpc>
                <a:spcPts val="0"/>
              </a:lnSpc>
            </a:pPr>
            <a:r>
              <a:rPr kumimoji="1" lang="en-US" altLang="ja-JP" dirty="0">
                <a:solidFill>
                  <a:schemeClr val="tx1"/>
                </a:solidFill>
              </a:rPr>
              <a:t>	</a:t>
            </a:r>
          </a:p>
          <a:p>
            <a:pPr>
              <a:lnSpc>
                <a:spcPts val="1200"/>
              </a:lnSpc>
            </a:pPr>
            <a:br>
              <a:rPr kumimoji="1" lang="en-US" altLang="ja-JP" dirty="0">
                <a:solidFill>
                  <a:schemeClr val="tx1"/>
                </a:solidFill>
              </a:rPr>
            </a:br>
            <a:r>
              <a:rPr kumimoji="1" lang="en-US" altLang="ja-JP" dirty="0">
                <a:solidFill>
                  <a:schemeClr val="tx1"/>
                </a:solidFill>
              </a:rPr>
              <a:t>	data: “#</a:t>
            </a:r>
            <a:r>
              <a:rPr kumimoji="1" lang="ja-JP" altLang="en-US" dirty="0">
                <a:solidFill>
                  <a:schemeClr val="tx1"/>
                </a:solidFill>
              </a:rPr>
              <a:t>メッセージ等</a:t>
            </a:r>
            <a:r>
              <a:rPr kumimoji="1" lang="en-US" altLang="ja-JP" dirty="0">
                <a:solidFill>
                  <a:schemeClr val="tx1"/>
                </a:solidFill>
              </a:rPr>
              <a:t>”</a:t>
            </a:r>
          </a:p>
          <a:p>
            <a:r>
              <a:rPr kumimoji="1" lang="en-US" altLang="ja-JP" dirty="0">
                <a:solidFill>
                  <a:schemeClr val="tx1"/>
                </a:solidFill>
              </a:rPr>
              <a:t>}</a:t>
            </a:r>
            <a:endParaRPr kumimoji="1" lang="ja-JP" altLang="en-US" dirty="0">
              <a:solidFill>
                <a:schemeClr val="tx1"/>
              </a:solidFill>
            </a:endParaRPr>
          </a:p>
        </p:txBody>
      </p:sp>
      <p:pic>
        <p:nvPicPr>
          <p:cNvPr id="7" name="図 6" descr="ダイアグラム&#10;&#10;中程度の精度で自動的に生成された説明">
            <a:extLst>
              <a:ext uri="{FF2B5EF4-FFF2-40B4-BE49-F238E27FC236}">
                <a16:creationId xmlns:a16="http://schemas.microsoft.com/office/drawing/2014/main" id="{6FEB7FB7-A3DE-F674-6ED3-FCCA8CC59618}"/>
              </a:ext>
            </a:extLst>
          </p:cNvPr>
          <p:cNvPicPr>
            <a:picLocks noChangeAspect="1"/>
          </p:cNvPicPr>
          <p:nvPr/>
        </p:nvPicPr>
        <p:blipFill>
          <a:blip r:embed="rId3"/>
          <a:stretch>
            <a:fillRect/>
          </a:stretch>
        </p:blipFill>
        <p:spPr>
          <a:xfrm>
            <a:off x="8235264" y="3123178"/>
            <a:ext cx="3543426" cy="2991755"/>
          </a:xfrm>
          <a:prstGeom prst="rect">
            <a:avLst/>
          </a:prstGeom>
        </p:spPr>
      </p:pic>
      <p:sp>
        <p:nvSpPr>
          <p:cNvPr id="8" name="テキスト ボックス 7">
            <a:extLst>
              <a:ext uri="{FF2B5EF4-FFF2-40B4-BE49-F238E27FC236}">
                <a16:creationId xmlns:a16="http://schemas.microsoft.com/office/drawing/2014/main" id="{644EBDE9-01B1-F577-564A-F8C4B88BAE71}"/>
              </a:ext>
            </a:extLst>
          </p:cNvPr>
          <p:cNvSpPr txBox="1"/>
          <p:nvPr/>
        </p:nvSpPr>
        <p:spPr>
          <a:xfrm>
            <a:off x="2301767" y="5087951"/>
            <a:ext cx="1471447" cy="338554"/>
          </a:xfrm>
          <a:prstGeom prst="rect">
            <a:avLst/>
          </a:prstGeom>
          <a:solidFill>
            <a:schemeClr val="bg1"/>
          </a:solidFill>
          <a:ln>
            <a:noFill/>
          </a:ln>
        </p:spPr>
        <p:txBody>
          <a:bodyPr wrap="square" rtlCol="0">
            <a:spAutoFit/>
          </a:bodyPr>
          <a:lstStyle/>
          <a:p>
            <a:r>
              <a:rPr kumimoji="1" lang="en-US" altLang="ja-JP" sz="1600" dirty="0">
                <a:solidFill>
                  <a:srgbClr val="FF0000"/>
                </a:solidFill>
              </a:rPr>
              <a:t>“taro001”</a:t>
            </a:r>
            <a:endParaRPr kumimoji="1" lang="ja-JP" altLang="en-US" sz="1600" dirty="0">
              <a:solidFill>
                <a:srgbClr val="FF0000"/>
              </a:solidFill>
            </a:endParaRPr>
          </a:p>
        </p:txBody>
      </p:sp>
      <p:grpSp>
        <p:nvGrpSpPr>
          <p:cNvPr id="2" name="グループ化 1">
            <a:extLst>
              <a:ext uri="{FF2B5EF4-FFF2-40B4-BE49-F238E27FC236}">
                <a16:creationId xmlns:a16="http://schemas.microsoft.com/office/drawing/2014/main" id="{C2E81269-F4D4-D59A-68AB-ACABA7C2DB9A}"/>
              </a:ext>
            </a:extLst>
          </p:cNvPr>
          <p:cNvGrpSpPr/>
          <p:nvPr/>
        </p:nvGrpSpPr>
        <p:grpSpPr>
          <a:xfrm>
            <a:off x="3657600" y="5013434"/>
            <a:ext cx="3999595" cy="646331"/>
            <a:chOff x="3657600" y="5013434"/>
            <a:chExt cx="3999595" cy="646331"/>
          </a:xfrm>
        </p:grpSpPr>
        <p:cxnSp>
          <p:nvCxnSpPr>
            <p:cNvPr id="10" name="直線矢印コネクタ 9">
              <a:extLst>
                <a:ext uri="{FF2B5EF4-FFF2-40B4-BE49-F238E27FC236}">
                  <a16:creationId xmlns:a16="http://schemas.microsoft.com/office/drawing/2014/main" id="{294EE090-01DD-12CB-3A18-7ADEF25A0F09}"/>
                </a:ext>
              </a:extLst>
            </p:cNvPr>
            <p:cNvCxnSpPr/>
            <p:nvPr/>
          </p:nvCxnSpPr>
          <p:spPr>
            <a:xfrm flipH="1">
              <a:off x="3657600" y="5257228"/>
              <a:ext cx="149246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FDED966-A1D8-286B-48E0-B3D3DCD71D82}"/>
                </a:ext>
              </a:extLst>
            </p:cNvPr>
            <p:cNvSpPr txBox="1"/>
            <p:nvPr/>
          </p:nvSpPr>
          <p:spPr>
            <a:xfrm>
              <a:off x="5192110" y="5013434"/>
              <a:ext cx="2465085" cy="646331"/>
            </a:xfrm>
            <a:prstGeom prst="rect">
              <a:avLst/>
            </a:prstGeom>
            <a:noFill/>
          </p:spPr>
          <p:txBody>
            <a:bodyPr wrap="square" rtlCol="0">
              <a:spAutoFit/>
            </a:bodyPr>
            <a:lstStyle/>
            <a:p>
              <a:r>
                <a:rPr kumimoji="1" lang="ja-JP" altLang="en-US" b="1" dirty="0">
                  <a:solidFill>
                    <a:srgbClr val="FF0000"/>
                  </a:solidFill>
                </a:rPr>
                <a:t>ここを変更すると</a:t>
              </a:r>
              <a:r>
                <a:rPr kumimoji="1" lang="en-US" altLang="ja-JP" b="1" dirty="0">
                  <a:solidFill>
                    <a:srgbClr val="FF0000"/>
                  </a:solidFill>
                </a:rPr>
                <a:t>…</a:t>
              </a:r>
            </a:p>
            <a:p>
              <a:r>
                <a:rPr kumimoji="1" lang="ja-JP" altLang="en-US" b="1" dirty="0">
                  <a:solidFill>
                    <a:srgbClr val="FF0000"/>
                  </a:solidFill>
                </a:rPr>
                <a:t>なりすましが可能</a:t>
              </a:r>
            </a:p>
          </p:txBody>
        </p:sp>
      </p:grpSp>
    </p:spTree>
    <p:extLst>
      <p:ext uri="{BB962C8B-B14F-4D97-AF65-F5344CB8AC3E}">
        <p14:creationId xmlns:p14="http://schemas.microsoft.com/office/powerpoint/2010/main" val="1469391099"/>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401</TotalTime>
  <Words>4281</Words>
  <Application>Microsoft Office PowerPoint</Application>
  <PresentationFormat>ワイド画面</PresentationFormat>
  <Paragraphs>538</Paragraphs>
  <Slides>32</Slides>
  <Notes>32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游ゴシック</vt:lpstr>
      <vt:lpstr>Arial</vt:lpstr>
      <vt:lpstr>Segoe UI</vt:lpstr>
      <vt:lpstr>Trebuchet MS</vt:lpstr>
      <vt:lpstr>Wingdings</vt:lpstr>
      <vt:lpstr>Wingdings 3</vt:lpstr>
      <vt:lpstr>ファセット</vt:lpstr>
      <vt:lpstr>令和６年度　電子情報工学科　卒業研究発表会 汎用的な緊急連絡システム開発</vt:lpstr>
      <vt:lpstr>目次</vt:lpstr>
      <vt:lpstr>I. はじめに</vt:lpstr>
      <vt:lpstr>背景 1. はじめに</vt:lpstr>
      <vt:lpstr>背景 1. はじめに</vt:lpstr>
      <vt:lpstr>緊急連絡システムとは 1. はじめに</vt:lpstr>
      <vt:lpstr>II. 開発概要</vt:lpstr>
      <vt:lpstr>アカウント登録と連携 2. 開発概要</vt:lpstr>
      <vt:lpstr>セッション 2. 開発概要</vt:lpstr>
      <vt:lpstr>グループシステム 2. 開発概要</vt:lpstr>
      <vt:lpstr>メッセージの送信システム 2. 開発概要</vt:lpstr>
      <vt:lpstr>安否応答機能 2. 開発概要</vt:lpstr>
      <vt:lpstr>III. 機能仕様 (管理者編)</vt:lpstr>
      <vt:lpstr>アカウント登録 III. 機能仕様 (管理者編)</vt:lpstr>
      <vt:lpstr>ログイン III. 機能仕様 (管理者編)</vt:lpstr>
      <vt:lpstr>グループ作成 III. 機能仕様 (管理者編)</vt:lpstr>
      <vt:lpstr>グループメンバー管理 III. 機能仕様 (管理者編)</vt:lpstr>
      <vt:lpstr>メッセージの送信 III. 機能仕様 (管理者編)</vt:lpstr>
      <vt:lpstr>メッセージ一覧 III. 機能仕様 (管理者編)</vt:lpstr>
      <vt:lpstr>安否応答確認 III. 機能仕様 (管理者編)</vt:lpstr>
      <vt:lpstr>IV. 機能仕様 (ユーザ編)</vt:lpstr>
      <vt:lpstr>ログイン IV. 機能仕様 (ユーザ編)</vt:lpstr>
      <vt:lpstr>ユーザ情報 IV. 機能仕様 (ユーザ編)</vt:lpstr>
      <vt:lpstr>アカウント連携 (Discord - 1) IV. 機能仕様 (ユーザ編)</vt:lpstr>
      <vt:lpstr>アカウント連携 (Discord - 2) IV. 機能仕様 (ユーザ編)</vt:lpstr>
      <vt:lpstr>アカウント連携 (LINE) IV. 機能仕様 (ユーザ編)</vt:lpstr>
      <vt:lpstr>アカウント連携 IV. 機能仕様 (ユーザ編)</vt:lpstr>
      <vt:lpstr>メッセージの受信 (Discord) IV. 機能仕様 (ユーザ編)</vt:lpstr>
      <vt:lpstr>メッセージの受信 (LINE) IV. 機能仕様 (ユーザ編)</vt:lpstr>
      <vt:lpstr>安否応答 IV. 機能仕様 (ユーザ編)</vt:lpstr>
      <vt:lpstr>V. まとめ</vt:lpstr>
      <vt:lpstr>まとめ V. 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彦坂 天塁_福井</dc:creator>
  <cp:lastModifiedBy>彦坂 天塁_福井</cp:lastModifiedBy>
  <cp:revision>210</cp:revision>
  <dcterms:created xsi:type="dcterms:W3CDTF">2025-02-09T04:35:46Z</dcterms:created>
  <dcterms:modified xsi:type="dcterms:W3CDTF">2025-02-23T04:39:26Z</dcterms:modified>
</cp:coreProperties>
</file>