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9" r:id="rId3"/>
    <p:sldId id="290" r:id="rId4"/>
    <p:sldId id="291" r:id="rId5"/>
    <p:sldId id="292" r:id="rId6"/>
    <p:sldId id="293" r:id="rId7"/>
    <p:sldId id="257" r:id="rId8"/>
    <p:sldId id="277" r:id="rId9"/>
    <p:sldId id="288" r:id="rId10"/>
    <p:sldId id="260" r:id="rId11"/>
    <p:sldId id="263" r:id="rId12"/>
    <p:sldId id="278" r:id="rId13"/>
    <p:sldId id="280" r:id="rId14"/>
    <p:sldId id="281" r:id="rId15"/>
    <p:sldId id="282" r:id="rId16"/>
    <p:sldId id="285" r:id="rId17"/>
    <p:sldId id="261" r:id="rId18"/>
    <p:sldId id="283" r:id="rId19"/>
    <p:sldId id="286" r:id="rId20"/>
    <p:sldId id="266" r:id="rId21"/>
    <p:sldId id="267" r:id="rId22"/>
    <p:sldId id="268" r:id="rId23"/>
    <p:sldId id="269" r:id="rId24"/>
    <p:sldId id="270" r:id="rId25"/>
    <p:sldId id="272" r:id="rId26"/>
    <p:sldId id="273" r:id="rId27"/>
    <p:sldId id="274" r:id="rId28"/>
    <p:sldId id="275" r:id="rId29"/>
    <p:sldId id="287" r:id="rId30"/>
    <p:sldId id="27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5002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8" y="78"/>
      </p:cViewPr>
      <p:guideLst>
        <p:guide orient="horz" pos="17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9DD0F-6944-2C19-8C64-E8BF5B259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91A1B-8D3C-866F-1470-EE431701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36075-36D9-403A-3DD3-0BE00DA2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7845B-33B2-8775-6122-CA2293C9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4CBA7-BA74-CE5C-C873-814C47EE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7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89DDB-CBA7-3E2D-741B-9C287033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042106-19B8-9AB8-ED04-275D02CB6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8067DE-679D-1CD0-FCD8-BEFBD86E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2069D-CF5E-8EB4-ACA6-E27EFB3E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1A274-91E8-9789-7EE5-D6BDB0FB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EE3DDD-9149-9323-21E0-9C4E9A332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61C2CD-7828-38A8-A604-F5E4E57E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9C98E-7568-2383-E968-8708E74E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DAF2F-3B1A-E60B-9B8F-7D87EB64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A4888B-8C29-F09B-C814-37D1916F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D6DD-CB2A-3BAE-0999-1D7A0093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350754-46C8-A5B7-9360-EEAE66D5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08E69F-6AD9-48CC-A0C1-85F9A1FD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DA443D-936B-8C2D-FAA2-A34F4277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B6FCC-EB6D-8221-D59F-F54402E0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5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09498-1965-A622-5877-263035A5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72F2C-4934-EEBC-0942-BFC55F43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29C55-FCB5-A467-F34A-297596FA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33DC3-D412-2B3B-A162-6B7B9A6F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6BFB8-30FB-E4D2-2A89-5CE95F32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5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440CE-450C-E263-9103-6DE69FA6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51F59-DB3A-CAF6-31C7-2544C3459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94AAC6-A611-3564-0205-3FDA4930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A01B21-45E5-B123-4435-4DCA5BF7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AED37-5502-29ED-698F-6039C267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D3C828-9E68-6157-4B75-BDD8FF87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02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BB992-E3FF-33EC-6CA7-E2C69638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1EC3A5-B4D3-7935-6B87-BADAA641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52B5A-3F83-B082-F387-D9A6D7C63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6A82BC-D55B-DBFC-52B7-EDFDE6B88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C2B5C7-AB0B-E512-814C-90DBAC7B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6D8F7B-BE51-6AF3-DC75-CECB0388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BDD453-4277-74B5-7860-46D32337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7ECD72-52C7-3BDA-9876-A6FFF500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0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FDCCF-10FB-8965-AA1E-843BED4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2B32CA-659A-C10F-3B45-0C4C1F68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B21CAC-21B6-3F6B-0FF8-B35D0C8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ADA3DB-3BF0-5FE0-7729-02E0D9F4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840722-D526-B702-6CB7-26409C8D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BD4DE4-C7FF-A0A6-D3E2-F2A76F89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29DB91-F270-3866-EEDD-38FDE215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05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A708-2175-58E5-1F52-C658563C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8DEFC-E895-C2F7-2142-8618ED2A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FC0A1-8686-C5F9-88DF-20181C9A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DFA4F1-4B0F-DC18-DB25-BB9A1A0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67D7D-621D-FFD7-7619-ACC5E39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BCE9E2-0F2A-DB8D-320E-4A20463A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49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40859-B0F4-0BCA-6251-6920F8DC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A91549-AB0F-5DD1-B176-93A126F51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9FC636-992D-6AE2-AE6F-7374D2103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74A7CF-D876-D1F7-5E1E-59FF8939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F2D1E0-3259-F906-893D-37D92742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E8F60E-28E1-BC14-EF5E-1896256D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7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BD5763-99A2-0D8C-CA85-7C69DD4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7E1187-F26E-8786-E4C4-2070D3ED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5AA6C-4D00-6E4C-6ADF-097C3344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18D7-04B5-4ACC-8115-AB59BDE599C4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B0FE1-0081-57B7-F5BB-871CE828D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501D3-DDD5-F122-D8C6-E439DAA1D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C9DE-934C-45B8-A4A3-FE1827FD2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8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media14.m4a"/><Relationship Id="rId2" Type="http://schemas.microsoft.com/office/2007/relationships/media" Target="../media/media14.m4a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6.m4a"/><Relationship Id="rId2" Type="http://schemas.microsoft.com/office/2007/relationships/media" Target="../media/media16.m4a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7.m4a"/><Relationship Id="rId2" Type="http://schemas.microsoft.com/office/2007/relationships/media" Target="../media/media17.m4a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8.m4a"/><Relationship Id="rId2" Type="http://schemas.microsoft.com/office/2007/relationships/media" Target="../media/media18.m4a"/><Relationship Id="rId1" Type="http://schemas.openxmlformats.org/officeDocument/2006/relationships/tags" Target="../tags/tag1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9.m4a"/><Relationship Id="rId2" Type="http://schemas.microsoft.com/office/2007/relationships/media" Target="../media/media19.m4a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0.m4a"/><Relationship Id="rId2" Type="http://schemas.microsoft.com/office/2007/relationships/media" Target="../media/media20.m4a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1.m4a"/><Relationship Id="rId2" Type="http://schemas.microsoft.com/office/2007/relationships/media" Target="../media/media21.m4a"/><Relationship Id="rId1" Type="http://schemas.openxmlformats.org/officeDocument/2006/relationships/tags" Target="../tags/tag1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media22.m4a"/><Relationship Id="rId2" Type="http://schemas.microsoft.com/office/2007/relationships/media" Target="../media/media22.m4a"/><Relationship Id="rId1" Type="http://schemas.openxmlformats.org/officeDocument/2006/relationships/tags" Target="../tags/tag1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619433" y="-1729769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 WE ONLY HAVE STATE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B3E62E-7C15-169B-D7F7-ABAB3AA5F7CB}"/>
              </a:ext>
            </a:extLst>
          </p:cNvPr>
          <p:cNvSpPr txBox="1"/>
          <p:nvPr/>
        </p:nvSpPr>
        <p:spPr>
          <a:xfrm>
            <a:off x="4169672" y="-1729769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THERE IS NO PRIVATE JUSTICE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7A3080-1D52-63BD-0021-575CE2D566AE}"/>
              </a:ext>
            </a:extLst>
          </p:cNvPr>
          <p:cNvSpPr txBox="1"/>
          <p:nvPr/>
        </p:nvSpPr>
        <p:spPr>
          <a:xfrm>
            <a:off x="7285702" y="-1729769"/>
            <a:ext cx="28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DON'T WE HAVE PRIVATE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1247F1-5940-022F-AED1-A523EE52E962}"/>
              </a:ext>
            </a:extLst>
          </p:cNvPr>
          <p:cNvSpPr txBox="1"/>
          <p:nvPr/>
        </p:nvSpPr>
        <p:spPr>
          <a:xfrm>
            <a:off x="10401733" y="-1729770"/>
            <a:ext cx="343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ALL THE ARBITRATORS ARE FROM THE STATE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B89A16-6C77-EC7A-8700-36C90B52946A}"/>
              </a:ext>
            </a:extLst>
          </p:cNvPr>
          <p:cNvSpPr txBox="1"/>
          <p:nvPr/>
        </p:nvSpPr>
        <p:spPr>
          <a:xfrm>
            <a:off x="12713108" y="393999"/>
            <a:ext cx="30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THEN WE NEED PRIVATE ARBITRATORS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1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713">
        <p159:morph option="byObject"/>
      </p:transition>
    </mc:Choice>
    <mc:Fallback xmlns="">
      <p:transition spd="slow" advTm="471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067408" y="839698"/>
            <a:ext cx="9820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THE PRIVATE LAW SOCIETY</a:t>
            </a:r>
          </a:p>
        </p:txBody>
      </p:sp>
      <p:pic>
        <p:nvPicPr>
          <p:cNvPr id="2" name="Imagem 1" descr="Desenho de um pássaro&#10;&#10;Descrição gerada automaticamente com confiança média">
            <a:extLst>
              <a:ext uri="{FF2B5EF4-FFF2-40B4-BE49-F238E27FC236}">
                <a16:creationId xmlns:a16="http://schemas.microsoft.com/office/drawing/2014/main" id="{E072D74B-D01D-5B5B-6E26-B38979DFDC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2091" r="2629" b="2639"/>
          <a:stretch/>
        </p:blipFill>
        <p:spPr>
          <a:xfrm>
            <a:off x="5243513" y="3924301"/>
            <a:ext cx="1704975" cy="1714500"/>
          </a:xfrm>
          <a:prstGeom prst="rect">
            <a:avLst/>
          </a:prstGeom>
          <a:ln>
            <a:noFill/>
          </a:ln>
        </p:spPr>
      </p:pic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A0C8154E-C5D6-C844-57B9-CD1EF397DF9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7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8"/>
    </mc:Choice>
    <mc:Fallback xmlns="">
      <p:transition spd="slow" advTm="5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>
            <a:off x="1521619" y="1861194"/>
            <a:ext cx="914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SAME WAY WE NO LONGER NEED THE STATE TO MAKE MONEY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 rot="16200000">
            <a:off x="11845468" y="1046090"/>
            <a:ext cx="3015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BITCOIN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7EB5A8-EDAE-9DBF-1AC0-996AB9857512}"/>
              </a:ext>
            </a:extLst>
          </p:cNvPr>
          <p:cNvSpPr txBox="1"/>
          <p:nvPr/>
        </p:nvSpPr>
        <p:spPr>
          <a:xfrm>
            <a:off x="442452" y="6891877"/>
            <a:ext cx="8362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NOW WE NO LONGER NEED THE STATE TO PROVIDE JUSTICE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590317-D9DB-FA03-70F1-A7BF7F1B4621}"/>
              </a:ext>
            </a:extLst>
          </p:cNvPr>
          <p:cNvSpPr txBox="1"/>
          <p:nvPr/>
        </p:nvSpPr>
        <p:spPr>
          <a:xfrm rot="16200000">
            <a:off x="11898362" y="3746991"/>
            <a:ext cx="3219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LAW SOCIETY 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60C41771-9443-8A50-5A99-B51B81AA634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823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186">
        <p159:morph option="byObject"/>
      </p:transition>
    </mc:Choice>
    <mc:Fallback xmlns="">
      <p:transition spd="slow" advTm="71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 rot="16200000">
            <a:off x="251969" y="2308393"/>
            <a:ext cx="3495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SAME WAY WE NO LONGER NEED THE STATE TO MAKE MONEY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3060471" y="1736242"/>
            <a:ext cx="6071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BITCOIN </a:t>
            </a:r>
            <a:r>
              <a:rPr lang="pt-B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7EB5A8-EDAE-9DBF-1AC0-996AB9857512}"/>
              </a:ext>
            </a:extLst>
          </p:cNvPr>
          <p:cNvSpPr txBox="1"/>
          <p:nvPr/>
        </p:nvSpPr>
        <p:spPr>
          <a:xfrm>
            <a:off x="1179871" y="6949028"/>
            <a:ext cx="797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NOW WE NO LONGER NEED THE STATE TO PROVIDE JUSTICE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590317-D9DB-FA03-70F1-A7BF7F1B4621}"/>
              </a:ext>
            </a:extLst>
          </p:cNvPr>
          <p:cNvSpPr txBox="1"/>
          <p:nvPr/>
        </p:nvSpPr>
        <p:spPr>
          <a:xfrm rot="16200000">
            <a:off x="11860262" y="3579763"/>
            <a:ext cx="3219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LAW SOCIETY 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20DB9124-346C-DF72-5C58-58B5E0A6FA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692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989">
        <p159:morph option="byObject"/>
      </p:transition>
    </mc:Choice>
    <mc:Fallback xmlns="">
      <p:transition spd="slow" advTm="29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 rot="16200000">
            <a:off x="816782" y="1190746"/>
            <a:ext cx="2512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SAME WAY WE NO LONGER NEED THE STATE TO MAKE MONEY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3060471" y="431317"/>
            <a:ext cx="6071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BITCOIN </a:t>
            </a:r>
            <a:r>
              <a:rPr lang="pt-B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7EB5A8-EDAE-9DBF-1AC0-996AB9857512}"/>
              </a:ext>
            </a:extLst>
          </p:cNvPr>
          <p:cNvSpPr txBox="1"/>
          <p:nvPr/>
        </p:nvSpPr>
        <p:spPr>
          <a:xfrm>
            <a:off x="943897" y="6949028"/>
            <a:ext cx="8207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NOW WE NO LONGER NEED THE STATE TO PROVIDE JUSTICE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590317-D9DB-FA03-70F1-A7BF7F1B4621}"/>
              </a:ext>
            </a:extLst>
          </p:cNvPr>
          <p:cNvSpPr txBox="1"/>
          <p:nvPr/>
        </p:nvSpPr>
        <p:spPr>
          <a:xfrm rot="16200000">
            <a:off x="11860262" y="3579763"/>
            <a:ext cx="3219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LAW SOCIETY 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DD2FE4A1-80F7-7A1B-2EB9-CD89DD4FAD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345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557">
        <p159:morph option="byObject"/>
      </p:transition>
    </mc:Choice>
    <mc:Fallback xmlns="">
      <p:transition spd="slow" advTm="25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 rot="16200000">
            <a:off x="820641" y="1190746"/>
            <a:ext cx="2512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SAME WAY WE NO LONGER NEED THE STATE TO MAKE MONEY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3060471" y="431317"/>
            <a:ext cx="6071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BITCOIN </a:t>
            </a:r>
            <a:r>
              <a:rPr lang="pt-B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7EB5A8-EDAE-9DBF-1AC0-996AB9857512}"/>
              </a:ext>
            </a:extLst>
          </p:cNvPr>
          <p:cNvSpPr txBox="1"/>
          <p:nvPr/>
        </p:nvSpPr>
        <p:spPr>
          <a:xfrm>
            <a:off x="2076785" y="3482328"/>
            <a:ext cx="7324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NOW WE NO LONGER NEED THE STATE TO PROVIDE JUSTICE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590317-D9DB-FA03-70F1-A7BF7F1B4621}"/>
              </a:ext>
            </a:extLst>
          </p:cNvPr>
          <p:cNvSpPr txBox="1"/>
          <p:nvPr/>
        </p:nvSpPr>
        <p:spPr>
          <a:xfrm rot="16200000">
            <a:off x="11547525" y="4045675"/>
            <a:ext cx="3597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LAW SOCIETY 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D077E668-C0F2-50B7-9093-3EF7354A5E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988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951">
        <p159:morph option="byObject"/>
      </p:transition>
    </mc:Choice>
    <mc:Fallback xmlns="">
      <p:transition spd="slow" advTm="39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 rot="16200000">
            <a:off x="820641" y="1190746"/>
            <a:ext cx="2512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SAME WAY WE NO LONGER NEED THE STATE TO MAKE MONEY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3060471" y="431317"/>
            <a:ext cx="6071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BITCOIN </a:t>
            </a:r>
            <a:r>
              <a:rPr lang="pt-B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7EB5A8-EDAE-9DBF-1AC0-996AB9857512}"/>
              </a:ext>
            </a:extLst>
          </p:cNvPr>
          <p:cNvSpPr txBox="1"/>
          <p:nvPr/>
        </p:nvSpPr>
        <p:spPr>
          <a:xfrm rot="16200000">
            <a:off x="981578" y="4380312"/>
            <a:ext cx="2190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NOW WE NO LONGER NEED THE STATE TO PROVIDE JUSTICE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590317-D9DB-FA03-70F1-A7BF7F1B4621}"/>
              </a:ext>
            </a:extLst>
          </p:cNvPr>
          <p:cNvSpPr txBox="1"/>
          <p:nvPr/>
        </p:nvSpPr>
        <p:spPr>
          <a:xfrm>
            <a:off x="2446118" y="3041485"/>
            <a:ext cx="726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LAW SOCIETY  </a:t>
            </a:r>
            <a:r>
              <a:rPr lang="pt-B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6DA410EE-21C8-F165-0E62-06755684F7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6064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650">
        <p159:morph option="byObject"/>
      </p:transition>
    </mc:Choice>
    <mc:Fallback xmlns="">
      <p:transition spd="slow" advTm="46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 rot="16200000">
            <a:off x="719424" y="-1641736"/>
            <a:ext cx="230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SAME WAY WE NO LONGER NEED STATE TO MAKE MONEY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3043558" y="-2426567"/>
            <a:ext cx="6071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BITCOIN </a:t>
            </a:r>
            <a:r>
              <a:rPr lang="pt-B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7EB5A8-EDAE-9DBF-1AC0-996AB9857512}"/>
              </a:ext>
            </a:extLst>
          </p:cNvPr>
          <p:cNvSpPr txBox="1"/>
          <p:nvPr/>
        </p:nvSpPr>
        <p:spPr>
          <a:xfrm rot="16200000">
            <a:off x="981578" y="7682313"/>
            <a:ext cx="2190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NOW WE NO LONGER NEED STATE TO OFFER JUSTICE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590317-D9DB-FA03-70F1-A7BF7F1B4621}"/>
              </a:ext>
            </a:extLst>
          </p:cNvPr>
          <p:cNvSpPr txBox="1"/>
          <p:nvPr/>
        </p:nvSpPr>
        <p:spPr>
          <a:xfrm>
            <a:off x="-61030546" y="-74562567"/>
            <a:ext cx="132791200" cy="49253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LAW SOCIETY  </a:t>
            </a:r>
            <a:r>
              <a:rPr lang="pt-BR" sz="4000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FIXES THIS</a:t>
            </a:r>
          </a:p>
        </p:txBody>
      </p:sp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5C632F16-396A-9F49-9210-1366D0BE43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5380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53">
        <p159:morph option="byObject"/>
      </p:transition>
    </mc:Choice>
    <mc:Fallback xmlns="">
      <p:transition spd="slow" advTm="2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185862" y="1754396"/>
            <a:ext cx="98202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masis MT Pro Black" panose="02040A04050005020304" pitchFamily="18" charset="0"/>
              </a:rPr>
              <a:t>A SOLUTION TO PROVIDE</a:t>
            </a:r>
            <a:endParaRPr lang="pt-BR" sz="6600" dirty="0">
              <a:solidFill>
                <a:schemeClr val="accent5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>
            <a:off x="-1245395" y="6858000"/>
            <a:ext cx="77771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PRIVATE CONTRACTS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7302500" y="7084377"/>
            <a:ext cx="6672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DISPUTE RESOLUTION</a:t>
            </a: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49A4069E-E4B3-0B6F-1F66-58802A16176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502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858">
        <p159:morph option="byObject"/>
      </p:transition>
    </mc:Choice>
    <mc:Fallback xmlns="">
      <p:transition spd="slow" advTm="88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185862" y="241984"/>
            <a:ext cx="98202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masis MT Pro Black" panose="02040A04050005020304" pitchFamily="18" charset="0"/>
              </a:rPr>
              <a:t>A SOLUTION TO PROVIDE</a:t>
            </a:r>
            <a:endParaRPr lang="pt-BR" sz="6600" dirty="0">
              <a:solidFill>
                <a:schemeClr val="accent5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>
            <a:off x="875505" y="2488163"/>
            <a:ext cx="63126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PRIVATE CONTRACTS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5295900" y="6858000"/>
            <a:ext cx="70659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DISPUTE RESOLUTION</a:t>
            </a: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865A3A80-934C-DA45-DFE6-E266F7FEC2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9821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607">
        <p159:morph option="byObject"/>
      </p:transition>
    </mc:Choice>
    <mc:Fallback xmlns="">
      <p:transition spd="slow" advTm="2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185862" y="241984"/>
            <a:ext cx="98202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masis MT Pro Black" panose="02040A04050005020304" pitchFamily="18" charset="0"/>
              </a:rPr>
              <a:t>A SOLUTION TO PROVIDE</a:t>
            </a:r>
            <a:endParaRPr lang="pt-BR" sz="6600" dirty="0">
              <a:solidFill>
                <a:schemeClr val="accent5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>
            <a:off x="462550" y="2318557"/>
            <a:ext cx="63126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PRIVATE CONTRACTS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4894006" y="4115620"/>
            <a:ext cx="70659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DISPUTE RESOLUTION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46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62">
        <p159:morph option="byObject"/>
      </p:transition>
    </mc:Choice>
    <mc:Fallback xmlns="">
      <p:transition spd="slow" advTm="19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895600" y="2136338"/>
            <a:ext cx="6400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 WE ONLY HAVE STATE JUSTICE?</a:t>
            </a:r>
            <a:endParaRPr lang="pt-BR" sz="5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B3E62E-7C15-169B-D7F7-ABAB3AA5F7CB}"/>
              </a:ext>
            </a:extLst>
          </p:cNvPr>
          <p:cNvSpPr txBox="1"/>
          <p:nvPr/>
        </p:nvSpPr>
        <p:spPr>
          <a:xfrm>
            <a:off x="4169671" y="-1729769"/>
            <a:ext cx="3116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THERE IS NO PRIVATE JUSTICE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7A3080-1D52-63BD-0021-575CE2D566AE}"/>
              </a:ext>
            </a:extLst>
          </p:cNvPr>
          <p:cNvSpPr txBox="1"/>
          <p:nvPr/>
        </p:nvSpPr>
        <p:spPr>
          <a:xfrm>
            <a:off x="7285702" y="-1729769"/>
            <a:ext cx="30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DON'T WE HAVE PRIVATE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1247F1-5940-022F-AED1-A523EE52E962}"/>
              </a:ext>
            </a:extLst>
          </p:cNvPr>
          <p:cNvSpPr txBox="1"/>
          <p:nvPr/>
        </p:nvSpPr>
        <p:spPr>
          <a:xfrm>
            <a:off x="10401733" y="-1729770"/>
            <a:ext cx="343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ALL THE ARBITRATORS ARE FROM THE STATE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B89A16-6C77-EC7A-8700-36C90B52946A}"/>
              </a:ext>
            </a:extLst>
          </p:cNvPr>
          <p:cNvSpPr txBox="1"/>
          <p:nvPr/>
        </p:nvSpPr>
        <p:spPr>
          <a:xfrm>
            <a:off x="12713108" y="393999"/>
            <a:ext cx="30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THEN WE NEED PRIVATE ARBITRATORS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5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927">
        <p159:morph option="byObject"/>
      </p:transition>
    </mc:Choice>
    <mc:Fallback xmlns="">
      <p:transition spd="slow" advTm="492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664618" y="1885201"/>
            <a:ext cx="68627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HOW?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0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7"/>
    </mc:Choice>
    <mc:Fallback xmlns="">
      <p:transition spd="slow" advTm="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503085" y="339249"/>
            <a:ext cx="11185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PARTIES SIGN A CONTRACT THAT IS 100% PRIVATE</a:t>
            </a:r>
            <a:endParaRPr lang="pt-BR" sz="6000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014635-FF4D-B3A1-0670-9373F3B3994C}"/>
              </a:ext>
            </a:extLst>
          </p:cNvPr>
          <p:cNvSpPr txBox="1"/>
          <p:nvPr/>
        </p:nvSpPr>
        <p:spPr>
          <a:xfrm>
            <a:off x="357016" y="2462905"/>
            <a:ext cx="60678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CONTRACT ONLY EXISTS IN THE PROPERTY OF THE CLIENTS AND THE ARBITRATORS</a:t>
            </a:r>
            <a:endParaRPr lang="pt-BR" sz="4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8C7366-280A-B101-F020-EDE05690098C}"/>
              </a:ext>
            </a:extLst>
          </p:cNvPr>
          <p:cNvSpPr txBox="1"/>
          <p:nvPr/>
        </p:nvSpPr>
        <p:spPr>
          <a:xfrm>
            <a:off x="6454782" y="3140013"/>
            <a:ext cx="53802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DECENTRALIZED, NO SINGLE ATTACK VECTOR</a:t>
            </a:r>
            <a:endParaRPr lang="pt-BR" sz="4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79D30634-E658-738A-F870-97135EC85D3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15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8"/>
    </mc:Choice>
    <mc:Fallback xmlns="">
      <p:transition spd="slow" advTm="14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/>
      <p:bldP spid="5" grpId="1"/>
      <p:bldP spid="4" grpId="0"/>
      <p:bldP spid="4" grpId="1"/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052512" y="141923"/>
            <a:ext cx="9820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CONTRACTS WITHOUT STATE ENFORCEMENT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563A67-90A1-02A9-AAF0-D9F902DF6C41}"/>
              </a:ext>
            </a:extLst>
          </p:cNvPr>
          <p:cNvSpPr txBox="1"/>
          <p:nvPr/>
        </p:nvSpPr>
        <p:spPr>
          <a:xfrm>
            <a:off x="451219" y="3584878"/>
            <a:ext cx="4783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CHOOSE YOUR OWN AUTHORITY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77606D-B0FA-F100-2B5E-236D8564B454}"/>
              </a:ext>
            </a:extLst>
          </p:cNvPr>
          <p:cNvSpPr txBox="1"/>
          <p:nvPr/>
        </p:nvSpPr>
        <p:spPr>
          <a:xfrm>
            <a:off x="5432055" y="3584878"/>
            <a:ext cx="6519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ENFORCEMENT USING BITCOIN COLLATERAL</a:t>
            </a: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66282A81-7B0E-5BE1-980B-65A45563406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16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76"/>
    </mc:Choice>
    <mc:Fallback xmlns="">
      <p:transition spd="slow" advTm="14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/>
      <p:bldP spid="5" grpId="1"/>
      <p:bldP spid="4" grpId="0"/>
      <p:bldP spid="4" grpId="1"/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052512" y="560867"/>
            <a:ext cx="9820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OPEN PROTOCOL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>
            <a:off x="730251" y="2389427"/>
            <a:ext cx="491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EVERYONE CAN CHECK THE PROTOCOL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5962649" y="2389427"/>
            <a:ext cx="5955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PROTOCOL CAN VERIFY ALL CONTRACTS</a:t>
            </a: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D60D9485-4C89-62C8-CCB6-C9279697144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42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3"/>
    </mc:Choice>
    <mc:Fallback xmlns="">
      <p:transition spd="slow" advTm="93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/>
      <p:bldP spid="5" grpId="1"/>
      <p:bldP spid="2" grpId="0"/>
      <p:bldP spid="2" grpId="1"/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333838" y="210164"/>
            <a:ext cx="9524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BITCOIN COLLATERAL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>
            <a:off x="315686" y="2626695"/>
            <a:ext cx="5423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CONTRACTS GENERATE THEIR OWN BITCOIN ADDRESS</a:t>
            </a:r>
            <a:endParaRPr lang="pt-BR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5739627" y="2626695"/>
            <a:ext cx="6237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THOSE WHO HAVE THE CONTRACT CAN CHECK THE COLLATERAL AT ITS ADDRESS</a:t>
            </a:r>
            <a:endParaRPr lang="pt-BR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C2FD86D1-0162-5226-87A4-389EA775659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68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0"/>
    </mc:Choice>
    <mc:Fallback xmlns="">
      <p:transition spd="slow" advTm="14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/>
      <p:bldP spid="5" grpId="1"/>
      <p:bldP spid="2" grpId="0"/>
      <p:bldP spid="2" grpId="1"/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898702" y="145026"/>
            <a:ext cx="88102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FFCCFF"/>
                </a:solidFill>
                <a:latin typeface="Amasis MT Pro Black" panose="02040A04050005020304" pitchFamily="18" charset="0"/>
              </a:rPr>
              <a:t>A PROBLEM FOR THE STATE MODEL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CE4FA9-3AC0-808A-8BD2-FBAE07C549F6}"/>
              </a:ext>
            </a:extLst>
          </p:cNvPr>
          <p:cNvSpPr txBox="1"/>
          <p:nvPr/>
        </p:nvSpPr>
        <p:spPr>
          <a:xfrm>
            <a:off x="243434" y="2809485"/>
            <a:ext cx="6060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HOW THE STATE FUNDS ITSELF</a:t>
            </a:r>
            <a:r>
              <a:rPr lang="pt-B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6095998" y="2562658"/>
            <a:ext cx="600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TAXES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B4D6EB-B76C-8F07-95B9-DDFB4774D9BD}"/>
              </a:ext>
            </a:extLst>
          </p:cNvPr>
          <p:cNvSpPr txBox="1"/>
          <p:nvPr/>
        </p:nvSpPr>
        <p:spPr>
          <a:xfrm>
            <a:off x="6095998" y="3640481"/>
            <a:ext cx="600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INFLATION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DD4D8D-857F-2AA5-B863-205AFE9374A8}"/>
              </a:ext>
            </a:extLst>
          </p:cNvPr>
          <p:cNvSpPr txBox="1"/>
          <p:nvPr/>
        </p:nvSpPr>
        <p:spPr>
          <a:xfrm>
            <a:off x="6095998" y="4805853"/>
            <a:ext cx="600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DEBT</a:t>
            </a:r>
          </a:p>
        </p:txBody>
      </p:sp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54EDFAC4-6D84-9FBD-2429-F936E8CE2AB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89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8"/>
    </mc:Choice>
    <mc:Fallback xmlns="">
      <p:transition spd="slow" advTm="11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/>
      <p:bldP spid="5" grpId="1"/>
      <p:bldP spid="2" grpId="0"/>
      <p:bldP spid="2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857713" y="198294"/>
            <a:ext cx="8476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FFCCFF"/>
                </a:solidFill>
                <a:latin typeface="Amasis MT Pro Black" panose="02040A04050005020304" pitchFamily="18" charset="0"/>
              </a:rPr>
              <a:t>THE END OF THE STATE FUNDING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F1DCC-8207-19B9-631B-FF5F0D6CD553}"/>
              </a:ext>
            </a:extLst>
          </p:cNvPr>
          <p:cNvSpPr txBox="1"/>
          <p:nvPr/>
        </p:nvSpPr>
        <p:spPr>
          <a:xfrm>
            <a:off x="6589301" y="2321952"/>
            <a:ext cx="526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TAXES AND DEBTS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B4D6EB-B76C-8F07-95B9-DDFB4774D9BD}"/>
              </a:ext>
            </a:extLst>
          </p:cNvPr>
          <p:cNvSpPr txBox="1"/>
          <p:nvPr/>
        </p:nvSpPr>
        <p:spPr>
          <a:xfrm>
            <a:off x="527082" y="2737450"/>
            <a:ext cx="526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INFLATION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DD4D8D-857F-2AA5-B863-205AFE9374A8}"/>
              </a:ext>
            </a:extLst>
          </p:cNvPr>
          <p:cNvSpPr txBox="1"/>
          <p:nvPr/>
        </p:nvSpPr>
        <p:spPr>
          <a:xfrm>
            <a:off x="6589300" y="4074383"/>
            <a:ext cx="5267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PRIVATE LAW SOCIETY FIXES THIS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662082-E0A4-5DA7-D2BD-0B8A5D267BFB}"/>
              </a:ext>
            </a:extLst>
          </p:cNvPr>
          <p:cNvSpPr txBox="1"/>
          <p:nvPr/>
        </p:nvSpPr>
        <p:spPr>
          <a:xfrm>
            <a:off x="879508" y="4295944"/>
            <a:ext cx="4562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BITCOIN FIXES THIS</a:t>
            </a:r>
          </a:p>
        </p:txBody>
      </p:sp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9CDCE4D3-611B-97D8-64C1-D85679FFE18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73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1"/>
    </mc:Choice>
    <mc:Fallback xmlns="">
      <p:transition spd="slow" advTm="11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/>
      <p:bldP spid="5" grpId="1"/>
      <p:bldP spid="3" grpId="0"/>
      <p:bldP spid="3" grpId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308099" y="210994"/>
            <a:ext cx="92987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CCFF"/>
                </a:solidFill>
                <a:latin typeface="Amasis MT Pro Black" panose="02040A04050005020304" pitchFamily="18" charset="0"/>
              </a:rPr>
              <a:t>NO MORE CONTRACTS TO TAX</a:t>
            </a:r>
            <a:endParaRPr lang="pt-BR" sz="6600" dirty="0">
              <a:solidFill>
                <a:srgbClr val="FFCC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DD4D8D-857F-2AA5-B863-205AFE9374A8}"/>
              </a:ext>
            </a:extLst>
          </p:cNvPr>
          <p:cNvSpPr txBox="1"/>
          <p:nvPr/>
        </p:nvSpPr>
        <p:spPr>
          <a:xfrm>
            <a:off x="1701799" y="2554158"/>
            <a:ext cx="8511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IF THE STATE CAN’T CONTROL THE CONTRACTS, IT HAS NOTHING TO TAX </a:t>
            </a: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0C04BB09-C702-013B-8C94-33D11A3350F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8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4"/>
    </mc:Choice>
    <mc:Fallback xmlns="">
      <p:transition spd="slow" advTm="124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1404091" y="1720840"/>
            <a:ext cx="9383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INITIALLY WE DON’T NEED TO </a:t>
            </a:r>
            <a:r>
              <a:rPr lang="en-US" sz="7200" dirty="0">
                <a:solidFill>
                  <a:srgbClr val="FFD966"/>
                </a:solidFill>
                <a:latin typeface="Amasis MT Pro Black" panose="02040A04050005020304" pitchFamily="18" charset="0"/>
              </a:rPr>
              <a:t>LEAVE THE STATE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A80958-9560-0CD6-C5AE-224707F9FE5B}"/>
              </a:ext>
            </a:extLst>
          </p:cNvPr>
          <p:cNvSpPr txBox="1"/>
          <p:nvPr/>
        </p:nvSpPr>
        <p:spPr>
          <a:xfrm>
            <a:off x="1755566" y="7153377"/>
            <a:ext cx="10436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WE CAN START BY </a:t>
            </a:r>
            <a:r>
              <a:rPr lang="en-US" sz="6000" dirty="0">
                <a:solidFill>
                  <a:srgbClr val="FFD966"/>
                </a:solidFill>
                <a:latin typeface="Amasis MT Pro Black" panose="02040A04050005020304" pitchFamily="18" charset="0"/>
              </a:rPr>
              <a:t>REMOVING ITS CONTROL FROM OUR LIVES</a:t>
            </a:r>
            <a:endParaRPr lang="pt-BR" sz="6000" dirty="0">
              <a:solidFill>
                <a:srgbClr val="FFD966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86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682">
        <p159:morph option="byObject"/>
      </p:transition>
    </mc:Choice>
    <mc:Fallback xmlns="">
      <p:transition spd="slow" advTm="66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618127" y="487025"/>
            <a:ext cx="7108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INITIALLY WE DON’T NEED TO </a:t>
            </a:r>
            <a:r>
              <a:rPr lang="en-US" sz="5400" dirty="0">
                <a:solidFill>
                  <a:srgbClr val="FFD966"/>
                </a:solidFill>
                <a:latin typeface="Amasis MT Pro Black" panose="02040A04050005020304" pitchFamily="18" charset="0"/>
              </a:rPr>
              <a:t>LEAVE THE STATE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A80958-9560-0CD6-C5AE-224707F9FE5B}"/>
              </a:ext>
            </a:extLst>
          </p:cNvPr>
          <p:cNvSpPr txBox="1"/>
          <p:nvPr/>
        </p:nvSpPr>
        <p:spPr>
          <a:xfrm>
            <a:off x="1508760" y="3231654"/>
            <a:ext cx="10600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WE CAN START BY </a:t>
            </a:r>
            <a:r>
              <a:rPr lang="en-US" sz="6000" dirty="0">
                <a:solidFill>
                  <a:srgbClr val="FFD966"/>
                </a:solidFill>
                <a:latin typeface="Amasis MT Pro Black" panose="02040A04050005020304" pitchFamily="18" charset="0"/>
              </a:rPr>
              <a:t>REMOVING ITS CONTROL FROM OUR LIVES</a:t>
            </a:r>
            <a:endParaRPr lang="pt-BR" sz="6000" dirty="0">
              <a:solidFill>
                <a:srgbClr val="FFD966"/>
              </a:solidFill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23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718">
        <p159:morph option="byObject"/>
      </p:transition>
    </mc:Choice>
    <mc:Fallback xmlns="">
      <p:transition spd="slow" advTm="27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 rot="5400000">
            <a:off x="329381" y="1792637"/>
            <a:ext cx="2797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 WE ONLY HAVE STATE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B3E62E-7C15-169B-D7F7-ABAB3AA5F7CB}"/>
              </a:ext>
            </a:extLst>
          </p:cNvPr>
          <p:cNvSpPr txBox="1"/>
          <p:nvPr/>
        </p:nvSpPr>
        <p:spPr>
          <a:xfrm>
            <a:off x="2994320" y="2136338"/>
            <a:ext cx="6203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Black" panose="02040A04050005020304" pitchFamily="18" charset="0"/>
              </a:rPr>
              <a:t>BECAUSE THERE IS NO PRIVATE JUSTICE</a:t>
            </a:r>
            <a:endParaRPr lang="pt-BR" sz="5400" dirty="0">
              <a:latin typeface="Amasis MT Pro Black" panose="02040A040500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7A3080-1D52-63BD-0021-575CE2D566AE}"/>
              </a:ext>
            </a:extLst>
          </p:cNvPr>
          <p:cNvSpPr txBox="1"/>
          <p:nvPr/>
        </p:nvSpPr>
        <p:spPr>
          <a:xfrm>
            <a:off x="7285702" y="-1729769"/>
            <a:ext cx="30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DON'T WE HAVE PRIVATE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1247F1-5940-022F-AED1-A523EE52E962}"/>
              </a:ext>
            </a:extLst>
          </p:cNvPr>
          <p:cNvSpPr txBox="1"/>
          <p:nvPr/>
        </p:nvSpPr>
        <p:spPr>
          <a:xfrm>
            <a:off x="10401733" y="-1729770"/>
            <a:ext cx="343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ALL THE ARBITRATORS ARE FROM THE STATE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B89A16-6C77-EC7A-8700-36C90B52946A}"/>
              </a:ext>
            </a:extLst>
          </p:cNvPr>
          <p:cNvSpPr txBox="1"/>
          <p:nvPr/>
        </p:nvSpPr>
        <p:spPr>
          <a:xfrm>
            <a:off x="12713108" y="393999"/>
            <a:ext cx="30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THEN WE NEED PRIVATE ARBITRATORS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1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629">
        <p159:morph option="byObject"/>
      </p:transition>
    </mc:Choice>
    <mc:Fallback xmlns="">
      <p:transition spd="slow" advTm="4629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0A80958-9560-0CD6-C5AE-224707F9FE5B}"/>
              </a:ext>
            </a:extLst>
          </p:cNvPr>
          <p:cNvSpPr txBox="1"/>
          <p:nvPr/>
        </p:nvSpPr>
        <p:spPr>
          <a:xfrm>
            <a:off x="885825" y="1877506"/>
            <a:ext cx="10420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JOIN US AT </a:t>
            </a: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https://www.privatelawsociety.net/join</a:t>
            </a:r>
            <a:endParaRPr lang="pt-BR" sz="8000" dirty="0">
              <a:solidFill>
                <a:schemeClr val="accent4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" name="Imagem 2" descr="Desenho de um pássaro&#10;&#10;Descrição gerada automaticamente com confiança média">
            <a:extLst>
              <a:ext uri="{FF2B5EF4-FFF2-40B4-BE49-F238E27FC236}">
                <a16:creationId xmlns:a16="http://schemas.microsoft.com/office/drawing/2014/main" id="{583EDC31-ABE8-B715-D588-C909C6084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2091" r="2629" b="2639"/>
          <a:stretch/>
        </p:blipFill>
        <p:spPr>
          <a:xfrm>
            <a:off x="5243513" y="3924301"/>
            <a:ext cx="1704975" cy="1714500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1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5"/>
    </mc:Choice>
    <mc:Fallback xmlns="">
      <p:transition spd="slow" advTm="3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 rot="10800000">
            <a:off x="889820" y="585497"/>
            <a:ext cx="2797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 WE ONLY HAVE STATE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B3E62E-7C15-169B-D7F7-ABAB3AA5F7CB}"/>
              </a:ext>
            </a:extLst>
          </p:cNvPr>
          <p:cNvSpPr txBox="1"/>
          <p:nvPr/>
        </p:nvSpPr>
        <p:spPr>
          <a:xfrm rot="5400000">
            <a:off x="457598" y="3046531"/>
            <a:ext cx="310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THERE IS NO PRIVATE JUSTICE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7A3080-1D52-63BD-0021-575CE2D566AE}"/>
              </a:ext>
            </a:extLst>
          </p:cNvPr>
          <p:cNvSpPr txBox="1"/>
          <p:nvPr/>
        </p:nvSpPr>
        <p:spPr>
          <a:xfrm>
            <a:off x="3171301" y="2095855"/>
            <a:ext cx="5849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DON'T WE HAVE PRIVATE JUSTICE?</a:t>
            </a:r>
            <a:endParaRPr lang="pt-BR" sz="5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1247F1-5940-022F-AED1-A523EE52E962}"/>
              </a:ext>
            </a:extLst>
          </p:cNvPr>
          <p:cNvSpPr txBox="1"/>
          <p:nvPr/>
        </p:nvSpPr>
        <p:spPr>
          <a:xfrm>
            <a:off x="10401733" y="-1729770"/>
            <a:ext cx="343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ALL THE ARBITRATORS ARE FROM THE STATE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B89A16-6C77-EC7A-8700-36C90B52946A}"/>
              </a:ext>
            </a:extLst>
          </p:cNvPr>
          <p:cNvSpPr txBox="1"/>
          <p:nvPr/>
        </p:nvSpPr>
        <p:spPr>
          <a:xfrm>
            <a:off x="12713108" y="393999"/>
            <a:ext cx="30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THEN WE NEED PRIVATE ARBITRATORS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AC532779-CF35-1518-4C37-E7E283573B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4328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605">
        <p159:morph option="byObject"/>
      </p:transition>
    </mc:Choice>
    <mc:Fallback xmlns="">
      <p:transition spd="slow" advTm="36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 rot="10800000">
            <a:off x="4881362" y="518453"/>
            <a:ext cx="2797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 WE ONLY HAVE STATE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B3E62E-7C15-169B-D7F7-ABAB3AA5F7CB}"/>
              </a:ext>
            </a:extLst>
          </p:cNvPr>
          <p:cNvSpPr txBox="1"/>
          <p:nvPr/>
        </p:nvSpPr>
        <p:spPr>
          <a:xfrm rot="10800000">
            <a:off x="813288" y="526422"/>
            <a:ext cx="310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THERE IS NO PRIVATE JUSTICE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7A3080-1D52-63BD-0021-575CE2D566AE}"/>
              </a:ext>
            </a:extLst>
          </p:cNvPr>
          <p:cNvSpPr txBox="1"/>
          <p:nvPr/>
        </p:nvSpPr>
        <p:spPr>
          <a:xfrm rot="5400000">
            <a:off x="213123" y="2869672"/>
            <a:ext cx="310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DON'T WE HAVE PRIVATE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1247F1-5940-022F-AED1-A523EE52E962}"/>
              </a:ext>
            </a:extLst>
          </p:cNvPr>
          <p:cNvSpPr txBox="1"/>
          <p:nvPr/>
        </p:nvSpPr>
        <p:spPr>
          <a:xfrm>
            <a:off x="2555812" y="2136338"/>
            <a:ext cx="7080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Black" panose="02040A04050005020304" pitchFamily="18" charset="0"/>
              </a:rPr>
              <a:t>BECAUSE ALL THE ARBITRATORS ARE FROM THE STATE</a:t>
            </a:r>
            <a:endParaRPr lang="pt-BR" sz="5400" dirty="0"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B89A16-6C77-EC7A-8700-36C90B52946A}"/>
              </a:ext>
            </a:extLst>
          </p:cNvPr>
          <p:cNvSpPr txBox="1"/>
          <p:nvPr/>
        </p:nvSpPr>
        <p:spPr>
          <a:xfrm>
            <a:off x="12713108" y="393999"/>
            <a:ext cx="30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THEN WE NEED PRIVATE ARBITRATORS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Áudio 8">
            <a:hlinkClick r:id="" action="ppaction://media"/>
            <a:extLst>
              <a:ext uri="{FF2B5EF4-FFF2-40B4-BE49-F238E27FC236}">
                <a16:creationId xmlns:a16="http://schemas.microsoft.com/office/drawing/2014/main" id="{E0647FB5-2F13-E885-E19C-41538BF5B7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23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969">
        <p159:morph option="byObject"/>
      </p:transition>
    </mc:Choice>
    <mc:Fallback xmlns="">
      <p:transition spd="slow" advTm="39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 rot="10800000">
            <a:off x="8581435" y="526422"/>
            <a:ext cx="2797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 WE ONLY HAVE STATE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B3E62E-7C15-169B-D7F7-ABAB3AA5F7CB}"/>
              </a:ext>
            </a:extLst>
          </p:cNvPr>
          <p:cNvSpPr txBox="1"/>
          <p:nvPr/>
        </p:nvSpPr>
        <p:spPr>
          <a:xfrm rot="10800000">
            <a:off x="4545160" y="393999"/>
            <a:ext cx="310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THERE IS NO PRIVATE JUSTICE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7A3080-1D52-63BD-0021-575CE2D566AE}"/>
              </a:ext>
            </a:extLst>
          </p:cNvPr>
          <p:cNvSpPr txBox="1"/>
          <p:nvPr/>
        </p:nvSpPr>
        <p:spPr>
          <a:xfrm rot="10800000">
            <a:off x="776282" y="393998"/>
            <a:ext cx="310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WHY DON'T WE HAVE PRIVATE JUSTICE?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1247F1-5940-022F-AED1-A523EE52E962}"/>
              </a:ext>
            </a:extLst>
          </p:cNvPr>
          <p:cNvSpPr txBox="1"/>
          <p:nvPr/>
        </p:nvSpPr>
        <p:spPr>
          <a:xfrm rot="5400000">
            <a:off x="173569" y="2998645"/>
            <a:ext cx="3540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Black" panose="02040A04050005020304" pitchFamily="18" charset="0"/>
              </a:rPr>
              <a:t>BECAUSE ALL THE ARBITRATORS ARE FROM THE STATE</a:t>
            </a:r>
            <a:endParaRPr lang="pt-BR" sz="2400" dirty="0"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B89A16-6C77-EC7A-8700-36C90B52946A}"/>
              </a:ext>
            </a:extLst>
          </p:cNvPr>
          <p:cNvSpPr txBox="1"/>
          <p:nvPr/>
        </p:nvSpPr>
        <p:spPr>
          <a:xfrm>
            <a:off x="3234812" y="2306148"/>
            <a:ext cx="5722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THEN WE NEED PRIVATE ARBITRATORS</a:t>
            </a:r>
            <a:endParaRPr lang="pt-BR" sz="5400" dirty="0">
              <a:solidFill>
                <a:schemeClr val="bg2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9BDE52D9-FDB1-41DE-7EF4-FB0BF4A4F02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458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412">
        <p159:morph option="byObject"/>
      </p:transition>
    </mc:Choice>
    <mc:Fallback xmlns="">
      <p:transition spd="slow" advTm="64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/>
      <p:bldP spid="5" grpId="1"/>
      <p:bldP spid="2" grpId="0"/>
      <p:bldP spid="2" grpId="1"/>
      <p:bldP spid="3" grpId="0"/>
      <p:bldP spid="3" grpId="1"/>
      <p:bldP spid="4" grpId="0"/>
      <p:bldP spid="4" grpId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328862" y="1568449"/>
            <a:ext cx="7534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masis MT Pro Black" panose="02040A04050005020304" pitchFamily="18" charset="0"/>
              </a:rPr>
              <a:t>WE HAVE A </a:t>
            </a:r>
            <a:r>
              <a:rPr lang="pt-BR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SOLUTION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A80958-9560-0CD6-C5AE-224707F9FE5B}"/>
              </a:ext>
            </a:extLst>
          </p:cNvPr>
          <p:cNvSpPr txBox="1"/>
          <p:nvPr/>
        </p:nvSpPr>
        <p:spPr>
          <a:xfrm>
            <a:off x="12551434" y="4122994"/>
            <a:ext cx="76542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 GET REAL </a:t>
            </a:r>
            <a:r>
              <a:rPr lang="pt-BR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JUSTICE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68D15E-9E92-B2C8-C336-1710C68BC76E}"/>
              </a:ext>
            </a:extLst>
          </p:cNvPr>
          <p:cNvSpPr txBox="1"/>
          <p:nvPr/>
        </p:nvSpPr>
        <p:spPr>
          <a:xfrm>
            <a:off x="1415845" y="7020232"/>
            <a:ext cx="10441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 HAVE </a:t>
            </a:r>
            <a:r>
              <a:rPr lang="pt-BR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ARBITRATORS</a:t>
            </a: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9E390E0A-D6ED-CC34-537F-6FC058891BA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996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163">
        <p159:morph option="byObject"/>
      </p:transition>
    </mc:Choice>
    <mc:Fallback xmlns="">
      <p:transition spd="slow" advTm="51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265471" y="1259194"/>
            <a:ext cx="7534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WE HAVE A </a:t>
            </a:r>
            <a:r>
              <a:rPr lang="pt-B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SOLUTION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A80958-9560-0CD6-C5AE-224707F9FE5B}"/>
              </a:ext>
            </a:extLst>
          </p:cNvPr>
          <p:cNvSpPr txBox="1"/>
          <p:nvPr/>
        </p:nvSpPr>
        <p:spPr>
          <a:xfrm>
            <a:off x="11857702" y="3429000"/>
            <a:ext cx="7766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 GET REAL </a:t>
            </a:r>
            <a:r>
              <a:rPr lang="pt-B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JUSTICE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B44B71-F0C9-C8E7-DAD6-D3915F347155}"/>
              </a:ext>
            </a:extLst>
          </p:cNvPr>
          <p:cNvSpPr txBox="1"/>
          <p:nvPr/>
        </p:nvSpPr>
        <p:spPr>
          <a:xfrm>
            <a:off x="2663159" y="3429000"/>
            <a:ext cx="9528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 HAVE </a:t>
            </a:r>
            <a:r>
              <a:rPr lang="pt-B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ARBITRATORS</a:t>
            </a: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F28AD1A2-408A-509A-3C4D-7BF4B66E2E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5224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601">
        <p159:morph option="byObject"/>
      </p:transition>
    </mc:Choice>
    <mc:Fallback xmlns="">
      <p:transition spd="slow" advTm="26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B3F036-A04A-DF18-9AE2-F296713E3BDD}"/>
              </a:ext>
            </a:extLst>
          </p:cNvPr>
          <p:cNvSpPr txBox="1"/>
          <p:nvPr/>
        </p:nvSpPr>
        <p:spPr>
          <a:xfrm>
            <a:off x="-578644" y="726632"/>
            <a:ext cx="7534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WE HAVE A </a:t>
            </a:r>
            <a:r>
              <a:rPr lang="pt-B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SOLUTION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A80958-9560-0CD6-C5AE-224707F9FE5B}"/>
              </a:ext>
            </a:extLst>
          </p:cNvPr>
          <p:cNvSpPr txBox="1"/>
          <p:nvPr/>
        </p:nvSpPr>
        <p:spPr>
          <a:xfrm>
            <a:off x="4719483" y="4604616"/>
            <a:ext cx="7766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 GET REAL </a:t>
            </a:r>
            <a:r>
              <a:rPr lang="pt-B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JUSTICE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B44B71-F0C9-C8E7-DAD6-D3915F347155}"/>
              </a:ext>
            </a:extLst>
          </p:cNvPr>
          <p:cNvSpPr txBox="1"/>
          <p:nvPr/>
        </p:nvSpPr>
        <p:spPr>
          <a:xfrm>
            <a:off x="1331579" y="2665624"/>
            <a:ext cx="9528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 HAVE </a:t>
            </a:r>
            <a:r>
              <a:rPr lang="pt-B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PRIVATE ARBITRATORS</a:t>
            </a: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AF44588D-E8E4-AC78-517E-0EE1C4CF615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124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66">
        <p159:morph option="byObject"/>
      </p:transition>
    </mc:Choice>
    <mc:Fallback xmlns="">
      <p:transition spd="slow" advTm="3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/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7|2.3|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8|2.3|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8|2.7|6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8|3|1.2|1.1|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|1.3|1.8|1.3|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5|5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1|3.6|5.7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620</Words>
  <Application>Microsoft Office PowerPoint</Application>
  <PresentationFormat>Widescreen</PresentationFormat>
  <Paragraphs>103</Paragraphs>
  <Slides>30</Slides>
  <Notes>0</Notes>
  <HiddenSlides>0</HiddenSlides>
  <MMClips>22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Amasis MT Pro Black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Santos</dc:creator>
  <cp:lastModifiedBy>Julio Santos</cp:lastModifiedBy>
  <cp:revision>20</cp:revision>
  <dcterms:created xsi:type="dcterms:W3CDTF">2023-10-14T06:13:09Z</dcterms:created>
  <dcterms:modified xsi:type="dcterms:W3CDTF">2023-10-27T21:15:10Z</dcterms:modified>
</cp:coreProperties>
</file>