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5" r:id="rId4"/>
    <p:sldId id="291" r:id="rId5"/>
    <p:sldId id="290" r:id="rId6"/>
    <p:sldId id="292" r:id="rId7"/>
    <p:sldId id="294" r:id="rId8"/>
    <p:sldId id="297" r:id="rId9"/>
    <p:sldId id="293" r:id="rId10"/>
    <p:sldId id="298" r:id="rId11"/>
    <p:sldId id="29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60" r:id="rId21"/>
    <p:sldId id="30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7D9D-8236-A59C-02D3-D0A62E289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87C7F2-DFC5-308E-E5CF-67DBE8F09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68201-AD03-077D-4B0F-7859362B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0F93F-9018-BA1C-879A-550D2565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72086-5AF8-2211-E2A0-0C501AD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38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C8603-CEAA-7718-BA3D-D38B2142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A59132-8B6B-771F-B9AE-58D73129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AA33C-518D-5205-33ED-5CEA6A67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FB9CA1-45A6-CE1B-40D1-F8217A6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E6EE5C-475C-A3CF-E4C9-2D4E3736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5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F90ECA-D97A-E629-724F-329A3A21F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6BC0DD-3596-B0CC-7BAE-35F58E91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E9888-B513-9D0F-2C6B-5F47F95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5C526-0695-AEF3-4A1E-EE12C7BD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B7447-51DA-A36B-5B8E-0CE55EF2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436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1D78B-874E-C713-DB4E-55AFDB75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8A5AE-7E2E-948B-9679-6FFDA8F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E96F6-0955-7201-2E86-33A96E22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EC606-321E-4525-8FED-3D4B6223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E4DA5-1DF9-B6FE-D770-B2EC1C88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86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D538A-3741-2A6A-321B-DAB7D949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67453F-7212-7C1E-7742-CE6808B9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020F47-DC05-156B-051D-FF7BE9F0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C2A45-29FE-17FA-646F-548466CD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5893E-5E8D-A174-A7B4-6D4871F3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483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E05B7-750E-5D5B-BC88-D16EA188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C67DF-1FBD-6A5C-7939-32839511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FC23A-CA5A-E953-FE58-6435BCFC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C88C9-98BC-1642-2407-BD3D1F51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8069B1-19F1-4BE4-FF5E-540225FB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C50C84-7D21-B6F0-5A05-D70624B4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71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6511-1E56-CDA8-41BB-7F17B425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95959-5EB0-6689-692B-A8C4BE74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2C7037-EEE1-9E57-5009-B9468FB1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496072-577E-8351-E535-F76682441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94F77A-E685-C2C0-9C9E-F2E1E8F90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80E03B-81AD-5891-8B43-E76B582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186ECC-F1C6-8635-DE68-FEB72C92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9C106C-2326-C6BA-4ECA-D1FC87F5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37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88390-871E-CAE2-AB65-847FBABA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E75498-878A-228C-6744-A76E77B1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0C8768-C914-4725-2B64-93E66791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FC6DA0-FADA-F27B-E477-7445EF2A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7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51135B-AEE7-D6BC-3047-184AB9C2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0195E0-60D2-66C2-B040-ED03F490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D4341-40F8-76B4-E134-5DBCC67A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62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8096-AFBA-F01C-9328-609C3B82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2F114-8584-FED2-86F3-3984484D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AC9DC8-C488-19C6-B798-499914B6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A99F6B-AFDE-D497-744C-8D450841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FFDE41-0E0C-FD2E-E93A-5BB6DC8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B16A66-72FB-0410-0B6F-74EE3020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27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45EE3-330E-D5CA-9157-4D9D1DA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A01949-865A-D1C5-409C-4AD72E783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5D5087-8752-1D32-CB7F-F1908692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239A2B-1826-6A15-C9EB-7F8F74D2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C5391A-3774-ED9C-FE2C-B8F69269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EBC07E-7D42-07BA-A1F5-FCA6A112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455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9CD5D4-6543-434E-36BD-BB618CD9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1CE516-DFAD-7923-059A-3BD89676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CD00B-BDD1-1932-5B30-962C153C3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0B87-14A4-4F10-89B6-DA965C93279E}" type="datetimeFigureOut">
              <a:rPr lang="pt-BR" smtClean="0"/>
              <a:t>03/11/2023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932EA-ACAD-9D35-96F8-6075B532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B61A6-FD19-369A-4650-657B3C28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316E-64B3-4196-AB98-1A7C144EA3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29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2.sv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367886" y="2090172"/>
            <a:ext cx="9456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HOW THE PLS PROTOCOL WORKS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NOVEMBER 2023 VERSION</a:t>
            </a:r>
            <a:endParaRPr lang="pt-BR" sz="60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43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47E8093D-2280-BF36-0174-F2B90BD4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42716" y="1349323"/>
            <a:ext cx="1539240" cy="1539240"/>
          </a:xfrm>
          <a:prstGeom prst="rect">
            <a:avLst/>
          </a:prstGeom>
        </p:spPr>
      </p:pic>
      <p:pic>
        <p:nvPicPr>
          <p:cNvPr id="8" name="Gráfico 7" descr="Juiz com preenchimento sólido">
            <a:extLst>
              <a:ext uri="{FF2B5EF4-FFF2-40B4-BE49-F238E27FC236}">
                <a16:creationId xmlns:a16="http://schemas.microsoft.com/office/drawing/2014/main" id="{373EE595-41F3-69E4-E832-B0B496BD9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153" y="5344846"/>
            <a:ext cx="1341607" cy="1341607"/>
          </a:xfrm>
          <a:prstGeom prst="rect">
            <a:avLst/>
          </a:prstGeom>
        </p:spPr>
      </p:pic>
      <p:pic>
        <p:nvPicPr>
          <p:cNvPr id="9" name="Gráfico 8" descr="Juiz com preenchimento sólido">
            <a:extLst>
              <a:ext uri="{FF2B5EF4-FFF2-40B4-BE49-F238E27FC236}">
                <a16:creationId xmlns:a16="http://schemas.microsoft.com/office/drawing/2014/main" id="{7BC8F05B-0C4F-8399-0255-3576E0C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6632" y="5344846"/>
            <a:ext cx="1341607" cy="1341607"/>
          </a:xfrm>
          <a:prstGeom prst="rect">
            <a:avLst/>
          </a:prstGeom>
        </p:spPr>
      </p:pic>
      <p:pic>
        <p:nvPicPr>
          <p:cNvPr id="10" name="Gráfico 9" descr="Juiz com preenchimento sólido">
            <a:extLst>
              <a:ext uri="{FF2B5EF4-FFF2-40B4-BE49-F238E27FC236}">
                <a16:creationId xmlns:a16="http://schemas.microsoft.com/office/drawing/2014/main" id="{1302A2A8-0E12-48E1-AEB1-4EC197ED2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4277" y="5344846"/>
            <a:ext cx="1341607" cy="1341607"/>
          </a:xfrm>
          <a:prstGeom prst="rect">
            <a:avLst/>
          </a:prstGeom>
        </p:spPr>
      </p:pic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469A6FFA-C6CD-26BC-82F3-EE971566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10046" y="1349323"/>
            <a:ext cx="1539240" cy="1539240"/>
          </a:xfrm>
          <a:prstGeom prst="rect">
            <a:avLst/>
          </a:prstGeom>
        </p:spPr>
      </p:pic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3A5BD410-37CF-0372-5741-EC111D119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1529" y="1485665"/>
            <a:ext cx="3926795" cy="392679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726F25-D3D8-E41F-CEE4-110EDD13DBDA}"/>
              </a:ext>
            </a:extLst>
          </p:cNvPr>
          <p:cNvSpPr txBox="1"/>
          <p:nvPr/>
        </p:nvSpPr>
        <p:spPr>
          <a:xfrm>
            <a:off x="8185884" y="2748328"/>
            <a:ext cx="350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PROTOCOL GENERATES THE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32D73D-81BC-C641-FDC3-127D9240979F}"/>
              </a:ext>
            </a:extLst>
          </p:cNvPr>
          <p:cNvSpPr txBox="1"/>
          <p:nvPr/>
        </p:nvSpPr>
        <p:spPr>
          <a:xfrm>
            <a:off x="2203743" y="372205"/>
            <a:ext cx="778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CONTRACT SIGNING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A876F5-5174-9EA3-FB92-A4B087659635}"/>
              </a:ext>
            </a:extLst>
          </p:cNvPr>
          <p:cNvSpPr txBox="1"/>
          <p:nvPr/>
        </p:nvSpPr>
        <p:spPr>
          <a:xfrm>
            <a:off x="-7416839" y="518587"/>
            <a:ext cx="7784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DEPOSITING COLLATERAL</a:t>
            </a:r>
            <a:endParaRPr lang="pt-BR" sz="7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65F409-9EED-DEFE-07B3-852733D7CF66}"/>
              </a:ext>
            </a:extLst>
          </p:cNvPr>
          <p:cNvSpPr txBox="1"/>
          <p:nvPr/>
        </p:nvSpPr>
        <p:spPr>
          <a:xfrm>
            <a:off x="588432" y="2984780"/>
            <a:ext cx="3509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USING THE NOSTR PUBLIC KEY AND THE CONTRACT 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B4A68-E16E-0E0B-0614-0E02B2DDDFF6}"/>
              </a:ext>
            </a:extLst>
          </p:cNvPr>
          <p:cNvSpPr txBox="1"/>
          <p:nvPr/>
        </p:nvSpPr>
        <p:spPr>
          <a:xfrm>
            <a:off x="8056343" y="3628055"/>
            <a:ext cx="376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2000" dirty="0">
              <a:solidFill>
                <a:schemeClr val="bg1"/>
              </a:solidFill>
              <a:highlight>
                <a:srgbClr val="FFD966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94F55D-7304-29A6-E1E3-82C027BE3C72}"/>
              </a:ext>
            </a:extLst>
          </p:cNvPr>
          <p:cNvSpPr txBox="1"/>
          <p:nvPr/>
        </p:nvSpPr>
        <p:spPr>
          <a:xfrm>
            <a:off x="8056343" y="4465119"/>
            <a:ext cx="3768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FOR THE COLLATERAL DEPOSITS</a:t>
            </a:r>
            <a:endParaRPr lang="pt-BR" sz="2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25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12" grpId="0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DEPOSITING COLLATERAL</a:t>
            </a:r>
            <a:endParaRPr lang="pt-BR" sz="7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E4022A-FD25-0D47-1E00-A3D23B5151CB}"/>
              </a:ext>
            </a:extLst>
          </p:cNvPr>
          <p:cNvSpPr txBox="1"/>
          <p:nvPr/>
        </p:nvSpPr>
        <p:spPr>
          <a:xfrm>
            <a:off x="13154681" y="2348958"/>
            <a:ext cx="3642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OTHERS SIGN THE CONTRACT USING THE SAME TEXT IN THE SAME PROTOCOL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Gráfico 7" descr="Juiz com preenchimento sólido">
            <a:extLst>
              <a:ext uri="{FF2B5EF4-FFF2-40B4-BE49-F238E27FC236}">
                <a16:creationId xmlns:a16="http://schemas.microsoft.com/office/drawing/2014/main" id="{373EE595-41F3-69E4-E832-B0B496BD9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252" y="7213933"/>
            <a:ext cx="1341607" cy="1341607"/>
          </a:xfrm>
          <a:prstGeom prst="rect">
            <a:avLst/>
          </a:prstGeom>
        </p:spPr>
      </p:pic>
      <p:pic>
        <p:nvPicPr>
          <p:cNvPr id="9" name="Gráfico 8" descr="Juiz com preenchimento sólido">
            <a:extLst>
              <a:ext uri="{FF2B5EF4-FFF2-40B4-BE49-F238E27FC236}">
                <a16:creationId xmlns:a16="http://schemas.microsoft.com/office/drawing/2014/main" id="{7BC8F05B-0C4F-8399-0255-3576E0C6B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5904" y="8705139"/>
            <a:ext cx="1341607" cy="1341607"/>
          </a:xfrm>
          <a:prstGeom prst="rect">
            <a:avLst/>
          </a:prstGeom>
        </p:spPr>
      </p:pic>
      <p:pic>
        <p:nvPicPr>
          <p:cNvPr id="10" name="Gráfico 9" descr="Juiz com preenchimento sólido">
            <a:extLst>
              <a:ext uri="{FF2B5EF4-FFF2-40B4-BE49-F238E27FC236}">
                <a16:creationId xmlns:a16="http://schemas.microsoft.com/office/drawing/2014/main" id="{1302A2A8-0E12-48E1-AEB1-4EC197ED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7192" y="7213933"/>
            <a:ext cx="1341607" cy="13416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8AB1F0-8126-8FA6-897E-349E61943EEF}"/>
              </a:ext>
            </a:extLst>
          </p:cNvPr>
          <p:cNvSpPr txBox="1"/>
          <p:nvPr/>
        </p:nvSpPr>
        <p:spPr>
          <a:xfrm>
            <a:off x="13154681" y="112644"/>
            <a:ext cx="36423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ONE OF THEM INCLUDES THE CONTRACT IN THE PROTOCOL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327591-7506-0C20-6C4D-6AB881B9DCDF}"/>
              </a:ext>
            </a:extLst>
          </p:cNvPr>
          <p:cNvSpPr txBox="1"/>
          <p:nvPr/>
        </p:nvSpPr>
        <p:spPr>
          <a:xfrm>
            <a:off x="4393758" y="4683051"/>
            <a:ext cx="3457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F9D59B41-D52E-8F8D-C7BC-D02ECE114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1111" y="2969527"/>
            <a:ext cx="1183380" cy="1183380"/>
          </a:xfrm>
          <a:prstGeom prst="rect">
            <a:avLst/>
          </a:prstGeom>
        </p:spPr>
      </p:pic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A24683EA-3724-EA3F-3B47-2AB1D407D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67511" y="2969527"/>
            <a:ext cx="1183380" cy="1183380"/>
          </a:xfrm>
          <a:prstGeom prst="rect">
            <a:avLst/>
          </a:prstGeom>
        </p:spPr>
      </p:pic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B74A2E48-5212-80E6-5DFD-BF1FF49D6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0405" y="3291499"/>
            <a:ext cx="1391552" cy="139155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2FD9B-6110-4F6B-8A85-F066A53D4C24}"/>
              </a:ext>
            </a:extLst>
          </p:cNvPr>
          <p:cNvSpPr txBox="1"/>
          <p:nvPr/>
        </p:nvSpPr>
        <p:spPr>
          <a:xfrm>
            <a:off x="12395493" y="220365"/>
            <a:ext cx="778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CONTRACT SIGNING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97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348574" y="632682"/>
            <a:ext cx="7743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DEPOSITING COLLATERAL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" name="Gráfico 1" descr="Bitcoin com preenchimento sólido">
            <a:extLst>
              <a:ext uri="{FF2B5EF4-FFF2-40B4-BE49-F238E27FC236}">
                <a16:creationId xmlns:a16="http://schemas.microsoft.com/office/drawing/2014/main" id="{827F3D57-83F2-968A-33B6-B95DD20B0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6590" y="3203077"/>
            <a:ext cx="707886" cy="7078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78AA3B-92A2-B5D1-FC8A-B278BEC99341}"/>
              </a:ext>
            </a:extLst>
          </p:cNvPr>
          <p:cNvSpPr txBox="1"/>
          <p:nvPr/>
        </p:nvSpPr>
        <p:spPr>
          <a:xfrm>
            <a:off x="8414336" y="3326187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2 k sats</a:t>
            </a:r>
            <a:endParaRPr lang="pt-BR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3" name="Gráfico 12" descr="Bitcoin com preenchimento sólido">
            <a:extLst>
              <a:ext uri="{FF2B5EF4-FFF2-40B4-BE49-F238E27FC236}">
                <a16:creationId xmlns:a16="http://schemas.microsoft.com/office/drawing/2014/main" id="{727039C8-2E60-FAC6-2065-B0AEE233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5015" y="3203077"/>
            <a:ext cx="707886" cy="70788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C85113-745D-A9B7-9E34-7EC8E58248AF}"/>
              </a:ext>
            </a:extLst>
          </p:cNvPr>
          <p:cNvSpPr txBox="1"/>
          <p:nvPr/>
        </p:nvSpPr>
        <p:spPr>
          <a:xfrm>
            <a:off x="2642761" y="3326187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2 k sats</a:t>
            </a:r>
            <a:endParaRPr lang="pt-BR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áfico 3" descr="Perfil masculino com preenchimento sólido">
            <a:extLst>
              <a:ext uri="{FF2B5EF4-FFF2-40B4-BE49-F238E27FC236}">
                <a16:creationId xmlns:a16="http://schemas.microsoft.com/office/drawing/2014/main" id="{8B21C842-F37C-278F-E229-5D4193FFA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1111" y="2969527"/>
            <a:ext cx="1183380" cy="1183380"/>
          </a:xfrm>
          <a:prstGeom prst="rect">
            <a:avLst/>
          </a:prstGeom>
        </p:spPr>
      </p:pic>
      <p:pic>
        <p:nvPicPr>
          <p:cNvPr id="6" name="Gráfico 5" descr="Perfil masculino com preenchimento sólido">
            <a:extLst>
              <a:ext uri="{FF2B5EF4-FFF2-40B4-BE49-F238E27FC236}">
                <a16:creationId xmlns:a16="http://schemas.microsoft.com/office/drawing/2014/main" id="{9F6044AB-C695-8FD1-DC1C-454C29FBD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67511" y="2969527"/>
            <a:ext cx="1183380" cy="1183380"/>
          </a:xfrm>
          <a:prstGeom prst="rect">
            <a:avLst/>
          </a:prstGeom>
        </p:spPr>
      </p:pic>
      <p:pic>
        <p:nvPicPr>
          <p:cNvPr id="8" name="Gráfico 7" descr="Contrato com preenchimento sólido">
            <a:extLst>
              <a:ext uri="{FF2B5EF4-FFF2-40B4-BE49-F238E27FC236}">
                <a16:creationId xmlns:a16="http://schemas.microsoft.com/office/drawing/2014/main" id="{FEC51885-6EB0-EA1E-8423-7ED8CDA1CC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0405" y="3291499"/>
            <a:ext cx="1391552" cy="139155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28AE68E-3FC4-2B86-F966-29139EB4B6DF}"/>
              </a:ext>
            </a:extLst>
          </p:cNvPr>
          <p:cNvSpPr txBox="1"/>
          <p:nvPr/>
        </p:nvSpPr>
        <p:spPr>
          <a:xfrm>
            <a:off x="12749709" y="2875634"/>
            <a:ext cx="3919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PARTIES DEPOSIT THEIR COLLATERALS IN THE MULTISIG WALLET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D1A26C-FB43-E3C5-E506-712EAF3DA0D6}"/>
              </a:ext>
            </a:extLst>
          </p:cNvPr>
          <p:cNvSpPr txBox="1"/>
          <p:nvPr/>
        </p:nvSpPr>
        <p:spPr>
          <a:xfrm>
            <a:off x="4393758" y="4683051"/>
            <a:ext cx="3457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78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Bitcoin com preenchimento sólido">
            <a:extLst>
              <a:ext uri="{FF2B5EF4-FFF2-40B4-BE49-F238E27FC236}">
                <a16:creationId xmlns:a16="http://schemas.microsoft.com/office/drawing/2014/main" id="{827F3D57-83F2-968A-33B6-B95DD20B0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4101" y="5596771"/>
            <a:ext cx="707886" cy="7078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78AA3B-92A2-B5D1-FC8A-B278BEC99341}"/>
              </a:ext>
            </a:extLst>
          </p:cNvPr>
          <p:cNvSpPr txBox="1"/>
          <p:nvPr/>
        </p:nvSpPr>
        <p:spPr>
          <a:xfrm>
            <a:off x="7131847" y="5719881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2 k sats</a:t>
            </a:r>
            <a:endParaRPr lang="pt-BR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3" name="Gráfico 12" descr="Bitcoin com preenchimento sólido">
            <a:extLst>
              <a:ext uri="{FF2B5EF4-FFF2-40B4-BE49-F238E27FC236}">
                <a16:creationId xmlns:a16="http://schemas.microsoft.com/office/drawing/2014/main" id="{727039C8-2E60-FAC6-2065-B0AEE233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0142" y="5596771"/>
            <a:ext cx="707886" cy="70788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C85113-745D-A9B7-9E34-7EC8E58248AF}"/>
              </a:ext>
            </a:extLst>
          </p:cNvPr>
          <p:cNvSpPr txBox="1"/>
          <p:nvPr/>
        </p:nvSpPr>
        <p:spPr>
          <a:xfrm>
            <a:off x="3707888" y="5719881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2 k sats</a:t>
            </a:r>
            <a:endParaRPr lang="pt-BR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D85652-D47D-0066-6232-9EF7D3C14CA4}"/>
              </a:ext>
            </a:extLst>
          </p:cNvPr>
          <p:cNvSpPr txBox="1"/>
          <p:nvPr/>
        </p:nvSpPr>
        <p:spPr>
          <a:xfrm>
            <a:off x="7968159" y="2875634"/>
            <a:ext cx="3919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PARTIES DEPOSIT THEIR COLLATERALS IN THE MULTISIG WALLET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D3836-08B5-B9FC-46A6-66DAE6C119A6}"/>
              </a:ext>
            </a:extLst>
          </p:cNvPr>
          <p:cNvSpPr txBox="1"/>
          <p:nvPr/>
        </p:nvSpPr>
        <p:spPr>
          <a:xfrm>
            <a:off x="7744266" y="7020815"/>
            <a:ext cx="4080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WALLET HAS THE BALANCE OF THE COLLATERALS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90F483-7217-91AC-685D-379AEEC002EA}"/>
              </a:ext>
            </a:extLst>
          </p:cNvPr>
          <p:cNvSpPr txBox="1"/>
          <p:nvPr/>
        </p:nvSpPr>
        <p:spPr>
          <a:xfrm>
            <a:off x="2348574" y="632682"/>
            <a:ext cx="7743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DEPOSITING COLLATERAL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Gráfico 7" descr="Perfil masculino com preenchimento sólido">
            <a:extLst>
              <a:ext uri="{FF2B5EF4-FFF2-40B4-BE49-F238E27FC236}">
                <a16:creationId xmlns:a16="http://schemas.microsoft.com/office/drawing/2014/main" id="{A1D8C578-E77E-D9BD-37CD-5778532C7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1111" y="2969527"/>
            <a:ext cx="1183380" cy="1183380"/>
          </a:xfrm>
          <a:prstGeom prst="rect">
            <a:avLst/>
          </a:prstGeom>
        </p:spPr>
      </p:pic>
      <p:pic>
        <p:nvPicPr>
          <p:cNvPr id="9" name="Gráfico 8" descr="Perfil masculino com preenchimento sólido">
            <a:extLst>
              <a:ext uri="{FF2B5EF4-FFF2-40B4-BE49-F238E27FC236}">
                <a16:creationId xmlns:a16="http://schemas.microsoft.com/office/drawing/2014/main" id="{70314A7D-DCC0-36B1-711D-D90AEC6E9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67511" y="2969527"/>
            <a:ext cx="1183380" cy="1183380"/>
          </a:xfrm>
          <a:prstGeom prst="rect">
            <a:avLst/>
          </a:prstGeom>
        </p:spPr>
      </p:pic>
      <p:pic>
        <p:nvPicPr>
          <p:cNvPr id="10" name="Gráfico 9" descr="Contrato com preenchimento sólido">
            <a:extLst>
              <a:ext uri="{FF2B5EF4-FFF2-40B4-BE49-F238E27FC236}">
                <a16:creationId xmlns:a16="http://schemas.microsoft.com/office/drawing/2014/main" id="{413605C8-26A8-6122-E71B-8F94F0B75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0405" y="3291499"/>
            <a:ext cx="1391552" cy="139155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B5F2A7F-0B81-7A53-EDE0-EA4DD8BFE90D}"/>
              </a:ext>
            </a:extLst>
          </p:cNvPr>
          <p:cNvSpPr txBox="1"/>
          <p:nvPr/>
        </p:nvSpPr>
        <p:spPr>
          <a:xfrm>
            <a:off x="4393758" y="4683051"/>
            <a:ext cx="3457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661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C85113-745D-A9B7-9E34-7EC8E58248AF}"/>
              </a:ext>
            </a:extLst>
          </p:cNvPr>
          <p:cNvSpPr txBox="1"/>
          <p:nvPr/>
        </p:nvSpPr>
        <p:spPr>
          <a:xfrm>
            <a:off x="5635151" y="5774161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4 k sats</a:t>
            </a:r>
            <a:endParaRPr lang="pt-BR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D85652-D47D-0066-6232-9EF7D3C14CA4}"/>
              </a:ext>
            </a:extLst>
          </p:cNvPr>
          <p:cNvSpPr txBox="1"/>
          <p:nvPr/>
        </p:nvSpPr>
        <p:spPr>
          <a:xfrm>
            <a:off x="12236070" y="2702823"/>
            <a:ext cx="36423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PARTIES DEPOSIT THE COLLATERAL IN THE MULTISIG WALLET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5C6431-FE9F-63CA-88D7-884ADE744014}"/>
              </a:ext>
            </a:extLst>
          </p:cNvPr>
          <p:cNvSpPr txBox="1"/>
          <p:nvPr/>
        </p:nvSpPr>
        <p:spPr>
          <a:xfrm>
            <a:off x="7744266" y="4900972"/>
            <a:ext cx="4080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WALLET HAS THE BALANCE OF THE  COLLATERALS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319246-0552-D370-3936-3DB4A26CF379}"/>
              </a:ext>
            </a:extLst>
          </p:cNvPr>
          <p:cNvSpPr txBox="1"/>
          <p:nvPr/>
        </p:nvSpPr>
        <p:spPr>
          <a:xfrm>
            <a:off x="2348574" y="632682"/>
            <a:ext cx="7743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DEPOSITING COLLATERAL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Gráfico 8" descr="Bitcoin com preenchimento sólido">
            <a:extLst>
              <a:ext uri="{FF2B5EF4-FFF2-40B4-BE49-F238E27FC236}">
                <a16:creationId xmlns:a16="http://schemas.microsoft.com/office/drawing/2014/main" id="{3EC131A9-3BAE-D965-2381-A0B822A0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1657" y="5651050"/>
            <a:ext cx="707886" cy="707886"/>
          </a:xfrm>
          <a:prstGeom prst="rect">
            <a:avLst/>
          </a:prstGeom>
        </p:spPr>
      </p:pic>
      <p:pic>
        <p:nvPicPr>
          <p:cNvPr id="4" name="Gráfico 3" descr="Perfil masculino com preenchimento sólido">
            <a:extLst>
              <a:ext uri="{FF2B5EF4-FFF2-40B4-BE49-F238E27FC236}">
                <a16:creationId xmlns:a16="http://schemas.microsoft.com/office/drawing/2014/main" id="{BBAB1EAF-416D-A904-7D5D-F18C63593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1111" y="2969527"/>
            <a:ext cx="1183380" cy="1183380"/>
          </a:xfrm>
          <a:prstGeom prst="rect">
            <a:avLst/>
          </a:prstGeom>
        </p:spPr>
      </p:pic>
      <p:pic>
        <p:nvPicPr>
          <p:cNvPr id="5" name="Gráfico 4" descr="Perfil masculino com preenchimento sólido">
            <a:extLst>
              <a:ext uri="{FF2B5EF4-FFF2-40B4-BE49-F238E27FC236}">
                <a16:creationId xmlns:a16="http://schemas.microsoft.com/office/drawing/2014/main" id="{FEF66428-EFA3-EB35-46F6-7C32F8FFE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67511" y="2969527"/>
            <a:ext cx="1183380" cy="1183380"/>
          </a:xfrm>
          <a:prstGeom prst="rect">
            <a:avLst/>
          </a:prstGeom>
        </p:spPr>
      </p:pic>
      <p:pic>
        <p:nvPicPr>
          <p:cNvPr id="7" name="Gráfico 6" descr="Contrato com preenchimento sólido">
            <a:extLst>
              <a:ext uri="{FF2B5EF4-FFF2-40B4-BE49-F238E27FC236}">
                <a16:creationId xmlns:a16="http://schemas.microsoft.com/office/drawing/2014/main" id="{4082F6EC-F410-63F1-A7F6-9710FFE51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0405" y="3291499"/>
            <a:ext cx="1391552" cy="1391552"/>
          </a:xfrm>
          <a:prstGeom prst="rect">
            <a:avLst/>
          </a:prstGeom>
        </p:spPr>
      </p:pic>
      <p:pic>
        <p:nvPicPr>
          <p:cNvPr id="10" name="Gráfico 9" descr="Bitcoin com preenchimento sólido">
            <a:extLst>
              <a:ext uri="{FF2B5EF4-FFF2-40B4-BE49-F238E27FC236}">
                <a16:creationId xmlns:a16="http://schemas.microsoft.com/office/drawing/2014/main" id="{AB2EFCFE-3E15-342A-524A-BF9AF669C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1657" y="5651050"/>
            <a:ext cx="707886" cy="7078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852BF7-5849-8565-B868-A13F2A779093}"/>
              </a:ext>
            </a:extLst>
          </p:cNvPr>
          <p:cNvSpPr txBox="1"/>
          <p:nvPr/>
        </p:nvSpPr>
        <p:spPr>
          <a:xfrm>
            <a:off x="-7828581" y="661203"/>
            <a:ext cx="7784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TWO POSSIBLE OUTCOMES</a:t>
            </a:r>
            <a:endParaRPr lang="pt-BR" sz="7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803D2-89A1-32DB-C2B7-8F245CA0E127}"/>
              </a:ext>
            </a:extLst>
          </p:cNvPr>
          <p:cNvSpPr txBox="1"/>
          <p:nvPr/>
        </p:nvSpPr>
        <p:spPr>
          <a:xfrm>
            <a:off x="4393758" y="4683051"/>
            <a:ext cx="3457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324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TWO POSSIBLE OUTCOMES</a:t>
            </a:r>
            <a:endParaRPr lang="pt-BR" sz="7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Gráfico 7" descr="Juiz com preenchimento sólido">
            <a:extLst>
              <a:ext uri="{FF2B5EF4-FFF2-40B4-BE49-F238E27FC236}">
                <a16:creationId xmlns:a16="http://schemas.microsoft.com/office/drawing/2014/main" id="{373EE595-41F3-69E4-E832-B0B496BD9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252" y="7213933"/>
            <a:ext cx="1341607" cy="1341607"/>
          </a:xfrm>
          <a:prstGeom prst="rect">
            <a:avLst/>
          </a:prstGeom>
        </p:spPr>
      </p:pic>
      <p:pic>
        <p:nvPicPr>
          <p:cNvPr id="9" name="Gráfico 8" descr="Juiz com preenchimento sólido">
            <a:extLst>
              <a:ext uri="{FF2B5EF4-FFF2-40B4-BE49-F238E27FC236}">
                <a16:creationId xmlns:a16="http://schemas.microsoft.com/office/drawing/2014/main" id="{7BC8F05B-0C4F-8399-0255-3576E0C6B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0405" y="7213933"/>
            <a:ext cx="1341607" cy="1341607"/>
          </a:xfrm>
          <a:prstGeom prst="rect">
            <a:avLst/>
          </a:prstGeom>
        </p:spPr>
      </p:pic>
      <p:pic>
        <p:nvPicPr>
          <p:cNvPr id="10" name="Gráfico 9" descr="Juiz com preenchimento sólido">
            <a:extLst>
              <a:ext uri="{FF2B5EF4-FFF2-40B4-BE49-F238E27FC236}">
                <a16:creationId xmlns:a16="http://schemas.microsoft.com/office/drawing/2014/main" id="{1302A2A8-0E12-48E1-AEB1-4EC197ED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7192" y="7213933"/>
            <a:ext cx="1341607" cy="1341607"/>
          </a:xfrm>
          <a:prstGeom prst="rect">
            <a:avLst/>
          </a:prstGeom>
        </p:spPr>
      </p:pic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1FAB2C5A-C654-3234-1CE0-1DCE5809F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1111" y="2969527"/>
            <a:ext cx="1183380" cy="1183380"/>
          </a:xfrm>
          <a:prstGeom prst="rect">
            <a:avLst/>
          </a:prstGeom>
        </p:spPr>
      </p:pic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FB220D0C-52DD-2D9E-EAE7-6CB189FA9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67511" y="2969527"/>
            <a:ext cx="1183380" cy="1183380"/>
          </a:xfrm>
          <a:prstGeom prst="rect">
            <a:avLst/>
          </a:prstGeom>
        </p:spPr>
      </p:pic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5AA235EB-C78A-F0F4-A562-6DA929618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0405" y="3291499"/>
            <a:ext cx="1391552" cy="139155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83511D-FC7B-CE8C-9A1D-4C0F6BF94D42}"/>
              </a:ext>
            </a:extLst>
          </p:cNvPr>
          <p:cNvSpPr txBox="1"/>
          <p:nvPr/>
        </p:nvSpPr>
        <p:spPr>
          <a:xfrm>
            <a:off x="5635151" y="5774161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4 k sats</a:t>
            </a:r>
            <a:endParaRPr lang="pt-BR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7" name="Gráfico 16" descr="Bitcoin com preenchimento sólido">
            <a:extLst>
              <a:ext uri="{FF2B5EF4-FFF2-40B4-BE49-F238E27FC236}">
                <a16:creationId xmlns:a16="http://schemas.microsoft.com/office/drawing/2014/main" id="{30B88EE7-7D7F-797D-C62E-44D54C469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657" y="5651050"/>
            <a:ext cx="707886" cy="707886"/>
          </a:xfrm>
          <a:prstGeom prst="rect">
            <a:avLst/>
          </a:prstGeom>
        </p:spPr>
      </p:pic>
      <p:pic>
        <p:nvPicPr>
          <p:cNvPr id="18" name="Gráfico 17" descr="Bitcoin com preenchimento sólido">
            <a:extLst>
              <a:ext uri="{FF2B5EF4-FFF2-40B4-BE49-F238E27FC236}">
                <a16:creationId xmlns:a16="http://schemas.microsoft.com/office/drawing/2014/main" id="{66938FA9-CEF8-9FF3-4212-3D81AD0137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657" y="5651050"/>
            <a:ext cx="707886" cy="70788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E58EF8-9E2B-28EE-0F7E-BDA658B907FC}"/>
              </a:ext>
            </a:extLst>
          </p:cNvPr>
          <p:cNvSpPr txBox="1"/>
          <p:nvPr/>
        </p:nvSpPr>
        <p:spPr>
          <a:xfrm>
            <a:off x="11302074" y="622174"/>
            <a:ext cx="7743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DEPOSITING COLLATERAL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5D229A-2E3A-3FB9-3E0F-6E7ADEF0596C}"/>
              </a:ext>
            </a:extLst>
          </p:cNvPr>
          <p:cNvSpPr txBox="1"/>
          <p:nvPr/>
        </p:nvSpPr>
        <p:spPr>
          <a:xfrm>
            <a:off x="13133603" y="4866220"/>
            <a:ext cx="4080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WALLET HAS THE BALANCE OF COLLATERALS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4F1C1E-0DA3-8E8E-7C9F-7D89FBD3661D}"/>
              </a:ext>
            </a:extLst>
          </p:cNvPr>
          <p:cNvSpPr txBox="1"/>
          <p:nvPr/>
        </p:nvSpPr>
        <p:spPr>
          <a:xfrm>
            <a:off x="4393758" y="4683051"/>
            <a:ext cx="3457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93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598550" y="264218"/>
            <a:ext cx="1099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TWO POSSIBLE OUTCOMES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7" name="Gráfico 6" descr="Perfil masculino com preenchimento sólido">
            <a:extLst>
              <a:ext uri="{FF2B5EF4-FFF2-40B4-BE49-F238E27FC236}">
                <a16:creationId xmlns:a16="http://schemas.microsoft.com/office/drawing/2014/main" id="{D0F5BF6E-2459-0E86-E8D4-A1F0CB5A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57176" y="2815788"/>
            <a:ext cx="724138" cy="724138"/>
          </a:xfrm>
          <a:prstGeom prst="rect">
            <a:avLst/>
          </a:prstGeom>
        </p:spPr>
      </p:pic>
      <p:pic>
        <p:nvPicPr>
          <p:cNvPr id="12" name="Gráfico 11" descr="Perfil masculino com preenchimento sólido">
            <a:extLst>
              <a:ext uri="{FF2B5EF4-FFF2-40B4-BE49-F238E27FC236}">
                <a16:creationId xmlns:a16="http://schemas.microsoft.com/office/drawing/2014/main" id="{BB395C52-FF6E-2DD1-AD27-378D6643F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30094" y="2838241"/>
            <a:ext cx="724138" cy="724138"/>
          </a:xfrm>
          <a:prstGeom prst="rect">
            <a:avLst/>
          </a:prstGeom>
        </p:spPr>
      </p:pic>
      <p:pic>
        <p:nvPicPr>
          <p:cNvPr id="13" name="Gráfico 12" descr="Contrato com preenchimento sólido">
            <a:extLst>
              <a:ext uri="{FF2B5EF4-FFF2-40B4-BE49-F238E27FC236}">
                <a16:creationId xmlns:a16="http://schemas.microsoft.com/office/drawing/2014/main" id="{90F43AE6-C800-5E20-3A07-CDAA6EBF1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8977" y="3307875"/>
            <a:ext cx="830997" cy="830997"/>
          </a:xfrm>
          <a:prstGeom prst="rect">
            <a:avLst/>
          </a:prstGeom>
        </p:spPr>
      </p:pic>
      <p:pic>
        <p:nvPicPr>
          <p:cNvPr id="3" name="Gráfico 2" descr="Juiz com preenchimento sólido">
            <a:extLst>
              <a:ext uri="{FF2B5EF4-FFF2-40B4-BE49-F238E27FC236}">
                <a16:creationId xmlns:a16="http://schemas.microsoft.com/office/drawing/2014/main" id="{1C75FA8B-EA74-6815-B065-B50CBE56C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3835" y="5235928"/>
            <a:ext cx="724138" cy="724138"/>
          </a:xfrm>
          <a:prstGeom prst="rect">
            <a:avLst/>
          </a:prstGeom>
        </p:spPr>
      </p:pic>
      <p:pic>
        <p:nvPicPr>
          <p:cNvPr id="4" name="Gráfico 3" descr="Juiz com preenchimento sólido">
            <a:extLst>
              <a:ext uri="{FF2B5EF4-FFF2-40B4-BE49-F238E27FC236}">
                <a16:creationId xmlns:a16="http://schemas.microsoft.com/office/drawing/2014/main" id="{65D06569-46F6-ADCC-00D7-4957E0346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9442" y="5275985"/>
            <a:ext cx="724138" cy="724138"/>
          </a:xfrm>
          <a:prstGeom prst="rect">
            <a:avLst/>
          </a:prstGeom>
        </p:spPr>
      </p:pic>
      <p:pic>
        <p:nvPicPr>
          <p:cNvPr id="6" name="Gráfico 5" descr="Juiz com preenchimento sólido">
            <a:extLst>
              <a:ext uri="{FF2B5EF4-FFF2-40B4-BE49-F238E27FC236}">
                <a16:creationId xmlns:a16="http://schemas.microsoft.com/office/drawing/2014/main" id="{25D2FEFB-F691-F135-3708-F42A8A173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1216" y="5235928"/>
            <a:ext cx="724138" cy="72413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E39028-4323-AE4C-3C90-4451F20386E0}"/>
              </a:ext>
            </a:extLst>
          </p:cNvPr>
          <p:cNvSpPr txBox="1"/>
          <p:nvPr/>
        </p:nvSpPr>
        <p:spPr>
          <a:xfrm>
            <a:off x="473365" y="2705169"/>
            <a:ext cx="3909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 THIS SCENARIO IT IS NOT NECESSARY TO USE THE ARBITRATORS' SIGNATURES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395E4-5638-ACC8-CDAA-62282563F0BB}"/>
              </a:ext>
            </a:extLst>
          </p:cNvPr>
          <p:cNvSpPr txBox="1"/>
          <p:nvPr/>
        </p:nvSpPr>
        <p:spPr>
          <a:xfrm>
            <a:off x="5678977" y="4721982"/>
            <a:ext cx="119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4 k sats</a:t>
            </a:r>
            <a:endParaRPr lang="pt-BR" sz="1200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7" name="Gráfico 16" descr="Bitcoin com preenchimento sólido">
            <a:extLst>
              <a:ext uri="{FF2B5EF4-FFF2-40B4-BE49-F238E27FC236}">
                <a16:creationId xmlns:a16="http://schemas.microsoft.com/office/drawing/2014/main" id="{0AE2507F-62AA-1DD5-51B1-ACD4A3FE7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6823" y="4721982"/>
            <a:ext cx="334354" cy="334354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A3FE4AFD-F916-B467-C28A-5EE5C022D7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8812" y="3124636"/>
            <a:ext cx="293764" cy="293764"/>
          </a:xfrm>
          <a:prstGeom prst="rect">
            <a:avLst/>
          </a:prstGeom>
        </p:spPr>
      </p:pic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1F6504DA-B166-2373-B7C5-A507AC936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2940" y="3160993"/>
            <a:ext cx="293764" cy="293764"/>
          </a:xfrm>
          <a:prstGeom prst="rect">
            <a:avLst/>
          </a:prstGeom>
        </p:spPr>
      </p:pic>
      <p:pic>
        <p:nvPicPr>
          <p:cNvPr id="24" name="Gráfico 23" descr="Bitcoin com preenchimento sólido">
            <a:extLst>
              <a:ext uri="{FF2B5EF4-FFF2-40B4-BE49-F238E27FC236}">
                <a16:creationId xmlns:a16="http://schemas.microsoft.com/office/drawing/2014/main" id="{16E74C44-C30D-C0D4-E344-96CE479B1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6823" y="4723348"/>
            <a:ext cx="334354" cy="3343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3DA6C4F-FC56-2011-74C2-75017881CF5B}"/>
              </a:ext>
            </a:extLst>
          </p:cNvPr>
          <p:cNvSpPr txBox="1"/>
          <p:nvPr/>
        </p:nvSpPr>
        <p:spPr>
          <a:xfrm>
            <a:off x="4367519" y="1273742"/>
            <a:ext cx="3453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SCENARIO 1: NO DISPUTE</a:t>
            </a:r>
            <a:endParaRPr lang="pt-BR" sz="24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5B63D6B-167F-BDA1-FB0F-34E976D5300C}"/>
              </a:ext>
            </a:extLst>
          </p:cNvPr>
          <p:cNvSpPr txBox="1"/>
          <p:nvPr/>
        </p:nvSpPr>
        <p:spPr>
          <a:xfrm>
            <a:off x="5014151" y="4123036"/>
            <a:ext cx="216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1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48F6D1-E59D-16D6-BA95-144AC716825D}"/>
              </a:ext>
            </a:extLst>
          </p:cNvPr>
          <p:cNvSpPr txBox="1"/>
          <p:nvPr/>
        </p:nvSpPr>
        <p:spPr>
          <a:xfrm>
            <a:off x="12263358" y="1885986"/>
            <a:ext cx="42187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SIGNATURES OF THE PARTIES ALONE CAN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MOVE THE COLLATERALS, WITH THE CONSENT OF BOTH PARTIES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415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Perfil masculino com preenchimento sólido">
            <a:extLst>
              <a:ext uri="{FF2B5EF4-FFF2-40B4-BE49-F238E27FC236}">
                <a16:creationId xmlns:a16="http://schemas.microsoft.com/office/drawing/2014/main" id="{D0F5BF6E-2459-0E86-E8D4-A1F0CB5A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57176" y="2815788"/>
            <a:ext cx="724138" cy="724138"/>
          </a:xfrm>
          <a:prstGeom prst="rect">
            <a:avLst/>
          </a:prstGeom>
        </p:spPr>
      </p:pic>
      <p:pic>
        <p:nvPicPr>
          <p:cNvPr id="12" name="Gráfico 11" descr="Perfil masculino com preenchimento sólido">
            <a:extLst>
              <a:ext uri="{FF2B5EF4-FFF2-40B4-BE49-F238E27FC236}">
                <a16:creationId xmlns:a16="http://schemas.microsoft.com/office/drawing/2014/main" id="{BB395C52-FF6E-2DD1-AD27-378D6643F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30094" y="2838241"/>
            <a:ext cx="724138" cy="724138"/>
          </a:xfrm>
          <a:prstGeom prst="rect">
            <a:avLst/>
          </a:prstGeom>
        </p:spPr>
      </p:pic>
      <p:pic>
        <p:nvPicPr>
          <p:cNvPr id="13" name="Gráfico 12" descr="Contrato com preenchimento sólido">
            <a:extLst>
              <a:ext uri="{FF2B5EF4-FFF2-40B4-BE49-F238E27FC236}">
                <a16:creationId xmlns:a16="http://schemas.microsoft.com/office/drawing/2014/main" id="{90F43AE6-C800-5E20-3A07-CDAA6EBF1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8977" y="3307875"/>
            <a:ext cx="830997" cy="8309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E65626-2ED1-AE3D-7F36-1395C4D243F4}"/>
              </a:ext>
            </a:extLst>
          </p:cNvPr>
          <p:cNvSpPr txBox="1"/>
          <p:nvPr/>
        </p:nvSpPr>
        <p:spPr>
          <a:xfrm>
            <a:off x="4478221" y="1273742"/>
            <a:ext cx="3232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SCENARIO 1: NO DISPUTE</a:t>
            </a:r>
            <a:endParaRPr lang="pt-BR" sz="24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Gráfico 2" descr="Juiz com preenchimento sólido">
            <a:extLst>
              <a:ext uri="{FF2B5EF4-FFF2-40B4-BE49-F238E27FC236}">
                <a16:creationId xmlns:a16="http://schemas.microsoft.com/office/drawing/2014/main" id="{1C75FA8B-EA74-6815-B065-B50CBE56C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3835" y="5235928"/>
            <a:ext cx="724138" cy="724138"/>
          </a:xfrm>
          <a:prstGeom prst="rect">
            <a:avLst/>
          </a:prstGeom>
        </p:spPr>
      </p:pic>
      <p:pic>
        <p:nvPicPr>
          <p:cNvPr id="4" name="Gráfico 3" descr="Juiz com preenchimento sólido">
            <a:extLst>
              <a:ext uri="{FF2B5EF4-FFF2-40B4-BE49-F238E27FC236}">
                <a16:creationId xmlns:a16="http://schemas.microsoft.com/office/drawing/2014/main" id="{65D06569-46F6-ADCC-00D7-4957E0346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9442" y="5275985"/>
            <a:ext cx="724138" cy="724138"/>
          </a:xfrm>
          <a:prstGeom prst="rect">
            <a:avLst/>
          </a:prstGeom>
        </p:spPr>
      </p:pic>
      <p:pic>
        <p:nvPicPr>
          <p:cNvPr id="6" name="Gráfico 5" descr="Juiz com preenchimento sólido">
            <a:extLst>
              <a:ext uri="{FF2B5EF4-FFF2-40B4-BE49-F238E27FC236}">
                <a16:creationId xmlns:a16="http://schemas.microsoft.com/office/drawing/2014/main" id="{25D2FEFB-F691-F135-3708-F42A8A173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1216" y="5235928"/>
            <a:ext cx="724138" cy="72413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E39028-4323-AE4C-3C90-4451F20386E0}"/>
              </a:ext>
            </a:extLst>
          </p:cNvPr>
          <p:cNvSpPr txBox="1"/>
          <p:nvPr/>
        </p:nvSpPr>
        <p:spPr>
          <a:xfrm>
            <a:off x="-3979813" y="2615378"/>
            <a:ext cx="3909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 THIS SCENARIO IT IS NOT NECESSARY TO USE THE ARBITRATORS' SIGNATURES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395E4-5638-ACC8-CDAA-62282563F0BB}"/>
              </a:ext>
            </a:extLst>
          </p:cNvPr>
          <p:cNvSpPr txBox="1"/>
          <p:nvPr/>
        </p:nvSpPr>
        <p:spPr>
          <a:xfrm>
            <a:off x="4591121" y="3559169"/>
            <a:ext cx="119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2 k sats</a:t>
            </a:r>
            <a:endParaRPr lang="pt-BR" sz="1200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7" name="Gráfico 16" descr="Bitcoin com preenchimento sólido">
            <a:extLst>
              <a:ext uri="{FF2B5EF4-FFF2-40B4-BE49-F238E27FC236}">
                <a16:creationId xmlns:a16="http://schemas.microsoft.com/office/drawing/2014/main" id="{0AE2507F-62AA-1DD5-51B1-ACD4A3FE7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38967" y="3559169"/>
            <a:ext cx="334354" cy="334354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A3FE4AFD-F916-B467-C28A-5EE5C022D7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8812" y="3124636"/>
            <a:ext cx="293764" cy="293764"/>
          </a:xfrm>
          <a:prstGeom prst="rect">
            <a:avLst/>
          </a:prstGeom>
        </p:spPr>
      </p:pic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1F6504DA-B166-2373-B7C5-A507AC936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2940" y="3160993"/>
            <a:ext cx="293764" cy="2937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640986-61E2-8655-58B0-87B5FF9DFEE7}"/>
              </a:ext>
            </a:extLst>
          </p:cNvPr>
          <p:cNvSpPr txBox="1"/>
          <p:nvPr/>
        </p:nvSpPr>
        <p:spPr>
          <a:xfrm>
            <a:off x="6788369" y="3563369"/>
            <a:ext cx="119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2 k sats</a:t>
            </a:r>
            <a:endParaRPr lang="pt-BR" sz="1200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Gráfico 8" descr="Bitcoin com preenchimento sólido">
            <a:extLst>
              <a:ext uri="{FF2B5EF4-FFF2-40B4-BE49-F238E27FC236}">
                <a16:creationId xmlns:a16="http://schemas.microsoft.com/office/drawing/2014/main" id="{4346CC02-AFBF-1133-A17C-9A0F774375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6215" y="3563369"/>
            <a:ext cx="334354" cy="33435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D8E7607-C848-AF72-A6FC-4B84690BC427}"/>
              </a:ext>
            </a:extLst>
          </p:cNvPr>
          <p:cNvSpPr txBox="1"/>
          <p:nvPr/>
        </p:nvSpPr>
        <p:spPr>
          <a:xfrm>
            <a:off x="598550" y="264218"/>
            <a:ext cx="1099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TWO POSSIBLE OUTCOMES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B457-6B4F-7F8F-C7F3-FBEB3A8E0930}"/>
              </a:ext>
            </a:extLst>
          </p:cNvPr>
          <p:cNvSpPr txBox="1"/>
          <p:nvPr/>
        </p:nvSpPr>
        <p:spPr>
          <a:xfrm>
            <a:off x="7691358" y="1885986"/>
            <a:ext cx="42187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SIGNATURES OF THE PARTIES ALONE CAN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MOVE THE COLLATERALS, WITH THE CONSENT OF BOTH PARTIES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A67164-10F7-CA95-94A4-2D87F6AABFB4}"/>
              </a:ext>
            </a:extLst>
          </p:cNvPr>
          <p:cNvSpPr txBox="1"/>
          <p:nvPr/>
        </p:nvSpPr>
        <p:spPr>
          <a:xfrm>
            <a:off x="5014151" y="4123036"/>
            <a:ext cx="216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1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2D2F739-81D0-0D5E-E37B-EF96A28B6EE2}"/>
              </a:ext>
            </a:extLst>
          </p:cNvPr>
          <p:cNvSpPr/>
          <p:nvPr/>
        </p:nvSpPr>
        <p:spPr>
          <a:xfrm>
            <a:off x="13423900" y="4549742"/>
            <a:ext cx="419100" cy="4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D1126F-346A-9A91-F724-1BBA88ED1B15}"/>
              </a:ext>
            </a:extLst>
          </p:cNvPr>
          <p:cNvSpPr txBox="1"/>
          <p:nvPr/>
        </p:nvSpPr>
        <p:spPr>
          <a:xfrm>
            <a:off x="-4286840" y="1310349"/>
            <a:ext cx="4112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SCENARIO 2: DISPUTE</a:t>
            </a:r>
            <a:endParaRPr lang="pt-BR" sz="24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8144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71AAA5-57FA-3591-51DB-7EBBA125552D}"/>
              </a:ext>
            </a:extLst>
          </p:cNvPr>
          <p:cNvSpPr txBox="1"/>
          <p:nvPr/>
        </p:nvSpPr>
        <p:spPr>
          <a:xfrm>
            <a:off x="12282408" y="1885986"/>
            <a:ext cx="42187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SIGNATURES OF THE PARTIES ALONE CAN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MOVE THE COLLATERALS, WITH THE CONSENT OF BOTH PARTIES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598550" y="264218"/>
            <a:ext cx="1099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TWO POSSIBLE OUTCOMES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7" name="Gráfico 6" descr="Perfil masculino com preenchimento sólido">
            <a:extLst>
              <a:ext uri="{FF2B5EF4-FFF2-40B4-BE49-F238E27FC236}">
                <a16:creationId xmlns:a16="http://schemas.microsoft.com/office/drawing/2014/main" id="{D0F5BF6E-2459-0E86-E8D4-A1F0CB5A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57176" y="2815788"/>
            <a:ext cx="724138" cy="724138"/>
          </a:xfrm>
          <a:prstGeom prst="rect">
            <a:avLst/>
          </a:prstGeom>
        </p:spPr>
      </p:pic>
      <p:pic>
        <p:nvPicPr>
          <p:cNvPr id="12" name="Gráfico 11" descr="Perfil masculino com preenchimento sólido">
            <a:extLst>
              <a:ext uri="{FF2B5EF4-FFF2-40B4-BE49-F238E27FC236}">
                <a16:creationId xmlns:a16="http://schemas.microsoft.com/office/drawing/2014/main" id="{BB395C52-FF6E-2DD1-AD27-378D6643F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30094" y="2838241"/>
            <a:ext cx="724138" cy="724138"/>
          </a:xfrm>
          <a:prstGeom prst="rect">
            <a:avLst/>
          </a:prstGeom>
        </p:spPr>
      </p:pic>
      <p:pic>
        <p:nvPicPr>
          <p:cNvPr id="13" name="Gráfico 12" descr="Contrato com preenchimento sólido">
            <a:extLst>
              <a:ext uri="{FF2B5EF4-FFF2-40B4-BE49-F238E27FC236}">
                <a16:creationId xmlns:a16="http://schemas.microsoft.com/office/drawing/2014/main" id="{90F43AE6-C800-5E20-3A07-CDAA6EBF1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8977" y="3307875"/>
            <a:ext cx="830997" cy="830997"/>
          </a:xfrm>
          <a:prstGeom prst="rect">
            <a:avLst/>
          </a:prstGeom>
        </p:spPr>
      </p:pic>
      <p:pic>
        <p:nvPicPr>
          <p:cNvPr id="3" name="Gráfico 2" descr="Juiz com preenchimento sólido">
            <a:extLst>
              <a:ext uri="{FF2B5EF4-FFF2-40B4-BE49-F238E27FC236}">
                <a16:creationId xmlns:a16="http://schemas.microsoft.com/office/drawing/2014/main" id="{1C75FA8B-EA74-6815-B065-B50CBE56C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3835" y="5235928"/>
            <a:ext cx="724138" cy="724138"/>
          </a:xfrm>
          <a:prstGeom prst="rect">
            <a:avLst/>
          </a:prstGeom>
        </p:spPr>
      </p:pic>
      <p:pic>
        <p:nvPicPr>
          <p:cNvPr id="4" name="Gráfico 3" descr="Juiz com preenchimento sólido">
            <a:extLst>
              <a:ext uri="{FF2B5EF4-FFF2-40B4-BE49-F238E27FC236}">
                <a16:creationId xmlns:a16="http://schemas.microsoft.com/office/drawing/2014/main" id="{65D06569-46F6-ADCC-00D7-4957E0346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9442" y="5275985"/>
            <a:ext cx="724138" cy="724138"/>
          </a:xfrm>
          <a:prstGeom prst="rect">
            <a:avLst/>
          </a:prstGeom>
        </p:spPr>
      </p:pic>
      <p:pic>
        <p:nvPicPr>
          <p:cNvPr id="6" name="Gráfico 5" descr="Juiz com preenchimento sólido">
            <a:extLst>
              <a:ext uri="{FF2B5EF4-FFF2-40B4-BE49-F238E27FC236}">
                <a16:creationId xmlns:a16="http://schemas.microsoft.com/office/drawing/2014/main" id="{25D2FEFB-F691-F135-3708-F42A8A173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1216" y="5235928"/>
            <a:ext cx="724138" cy="72413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E39028-4323-AE4C-3C90-4451F20386E0}"/>
              </a:ext>
            </a:extLst>
          </p:cNvPr>
          <p:cNvSpPr txBox="1"/>
          <p:nvPr/>
        </p:nvSpPr>
        <p:spPr>
          <a:xfrm>
            <a:off x="611607" y="2615378"/>
            <a:ext cx="39829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ONE OF THE PARTIES CLAIMS A DISPUTE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AND CALLS ARBITRATORS FOR A JUDGEMENT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395E4-5638-ACC8-CDAA-62282563F0BB}"/>
              </a:ext>
            </a:extLst>
          </p:cNvPr>
          <p:cNvSpPr txBox="1"/>
          <p:nvPr/>
        </p:nvSpPr>
        <p:spPr>
          <a:xfrm>
            <a:off x="5678977" y="4721982"/>
            <a:ext cx="119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4 k sats</a:t>
            </a:r>
            <a:endParaRPr lang="pt-BR" sz="1200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7" name="Gráfico 16" descr="Bitcoin com preenchimento sólido">
            <a:extLst>
              <a:ext uri="{FF2B5EF4-FFF2-40B4-BE49-F238E27FC236}">
                <a16:creationId xmlns:a16="http://schemas.microsoft.com/office/drawing/2014/main" id="{0AE2507F-62AA-1DD5-51B1-ACD4A3FE7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6823" y="4721982"/>
            <a:ext cx="334354" cy="334354"/>
          </a:xfrm>
          <a:prstGeom prst="rect">
            <a:avLst/>
          </a:prstGeom>
        </p:spPr>
      </p:pic>
      <p:pic>
        <p:nvPicPr>
          <p:cNvPr id="24" name="Gráfico 23" descr="Bitcoin com preenchimento sólido">
            <a:extLst>
              <a:ext uri="{FF2B5EF4-FFF2-40B4-BE49-F238E27FC236}">
                <a16:creationId xmlns:a16="http://schemas.microsoft.com/office/drawing/2014/main" id="{16E74C44-C30D-C0D4-E344-96CE479B1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6823" y="4723348"/>
            <a:ext cx="334354" cy="3343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3DA6C4F-FC56-2011-74C2-75017881CF5B}"/>
              </a:ext>
            </a:extLst>
          </p:cNvPr>
          <p:cNvSpPr txBox="1"/>
          <p:nvPr/>
        </p:nvSpPr>
        <p:spPr>
          <a:xfrm>
            <a:off x="4038010" y="1310349"/>
            <a:ext cx="4112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SCENARIO 2: DISPUTE</a:t>
            </a:r>
            <a:endParaRPr lang="pt-BR" sz="24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" name="Gráfico 1" descr="Marca de seleção com preenchimento sólido">
            <a:extLst>
              <a:ext uri="{FF2B5EF4-FFF2-40B4-BE49-F238E27FC236}">
                <a16:creationId xmlns:a16="http://schemas.microsoft.com/office/drawing/2014/main" id="{7E8185BC-A1BC-3BDE-88AE-43C9BD0304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1510" y="3123382"/>
            <a:ext cx="368986" cy="368986"/>
          </a:xfrm>
          <a:prstGeom prst="rect">
            <a:avLst/>
          </a:prstGeom>
        </p:spPr>
      </p:pic>
      <p:pic>
        <p:nvPicPr>
          <p:cNvPr id="8" name="Gráfico 7" descr="Fechar com preenchimento sólido">
            <a:extLst>
              <a:ext uri="{FF2B5EF4-FFF2-40B4-BE49-F238E27FC236}">
                <a16:creationId xmlns:a16="http://schemas.microsoft.com/office/drawing/2014/main" id="{3DD85441-C291-B199-EAD6-872E7B302A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9245" y="3129649"/>
            <a:ext cx="368986" cy="3689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BCD133-78B5-CB31-9C5C-2643301732A5}"/>
              </a:ext>
            </a:extLst>
          </p:cNvPr>
          <p:cNvSpPr txBox="1"/>
          <p:nvPr/>
        </p:nvSpPr>
        <p:spPr>
          <a:xfrm>
            <a:off x="7634221" y="2122488"/>
            <a:ext cx="4434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 THIS CASE, ACCORDING TO THE NUMBER OF APPROVALS ESTABLISHED AT THE BEGINNING OF THE CONTRACT, THE ARBITRATORS DECIDE 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B7375AAD-8B94-AFF4-5D76-120340A2BE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65955" y="5619004"/>
            <a:ext cx="368986" cy="368986"/>
          </a:xfrm>
          <a:prstGeom prst="rect">
            <a:avLst/>
          </a:prstGeom>
        </p:spPr>
      </p:pic>
      <p:pic>
        <p:nvPicPr>
          <p:cNvPr id="19" name="Gráfico 18" descr="Marca de seleção com preenchimento sólido">
            <a:extLst>
              <a:ext uri="{FF2B5EF4-FFF2-40B4-BE49-F238E27FC236}">
                <a16:creationId xmlns:a16="http://schemas.microsoft.com/office/drawing/2014/main" id="{784DBF6E-4A38-A666-06EA-740B69B237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9974" y="5584327"/>
            <a:ext cx="368986" cy="368986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208B183-EAA2-A93B-4F56-4C8559B261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9245" y="5547651"/>
            <a:ext cx="368986" cy="368986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2A944C81-7A8D-1209-03DC-B61ABFAAF735}"/>
              </a:ext>
            </a:extLst>
          </p:cNvPr>
          <p:cNvSpPr/>
          <p:nvPr/>
        </p:nvSpPr>
        <p:spPr>
          <a:xfrm>
            <a:off x="13423900" y="4549742"/>
            <a:ext cx="419100" cy="4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54C258-1D11-6CC6-8BD2-1A8A733B26CF}"/>
              </a:ext>
            </a:extLst>
          </p:cNvPr>
          <p:cNvSpPr txBox="1"/>
          <p:nvPr/>
        </p:nvSpPr>
        <p:spPr>
          <a:xfrm>
            <a:off x="5014151" y="4123036"/>
            <a:ext cx="216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1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E115CE9-4085-FD69-65C9-5489BCE5F6D5}"/>
              </a:ext>
            </a:extLst>
          </p:cNvPr>
          <p:cNvSpPr txBox="1"/>
          <p:nvPr/>
        </p:nvSpPr>
        <p:spPr>
          <a:xfrm>
            <a:off x="12403021" y="1273742"/>
            <a:ext cx="3232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SCENARIO 1: NO DISPUTE</a:t>
            </a:r>
            <a:endParaRPr lang="pt-BR" sz="24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359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9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598550" y="264218"/>
            <a:ext cx="1099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TWO POSSIBLE OUTCOMES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7" name="Gráfico 6" descr="Perfil masculino com preenchimento sólido">
            <a:extLst>
              <a:ext uri="{FF2B5EF4-FFF2-40B4-BE49-F238E27FC236}">
                <a16:creationId xmlns:a16="http://schemas.microsoft.com/office/drawing/2014/main" id="{D0F5BF6E-2459-0E86-E8D4-A1F0CB5A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57176" y="2815788"/>
            <a:ext cx="724138" cy="724138"/>
          </a:xfrm>
          <a:prstGeom prst="rect">
            <a:avLst/>
          </a:prstGeom>
        </p:spPr>
      </p:pic>
      <p:pic>
        <p:nvPicPr>
          <p:cNvPr id="12" name="Gráfico 11" descr="Perfil masculino com preenchimento sólido">
            <a:extLst>
              <a:ext uri="{FF2B5EF4-FFF2-40B4-BE49-F238E27FC236}">
                <a16:creationId xmlns:a16="http://schemas.microsoft.com/office/drawing/2014/main" id="{BB395C52-FF6E-2DD1-AD27-378D6643F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30094" y="2838241"/>
            <a:ext cx="724138" cy="724138"/>
          </a:xfrm>
          <a:prstGeom prst="rect">
            <a:avLst/>
          </a:prstGeom>
        </p:spPr>
      </p:pic>
      <p:pic>
        <p:nvPicPr>
          <p:cNvPr id="13" name="Gráfico 12" descr="Contrato com preenchimento sólido">
            <a:extLst>
              <a:ext uri="{FF2B5EF4-FFF2-40B4-BE49-F238E27FC236}">
                <a16:creationId xmlns:a16="http://schemas.microsoft.com/office/drawing/2014/main" id="{90F43AE6-C800-5E20-3A07-CDAA6EBF1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8977" y="3307875"/>
            <a:ext cx="830997" cy="830997"/>
          </a:xfrm>
          <a:prstGeom prst="rect">
            <a:avLst/>
          </a:prstGeom>
        </p:spPr>
      </p:pic>
      <p:pic>
        <p:nvPicPr>
          <p:cNvPr id="3" name="Gráfico 2" descr="Juiz com preenchimento sólido">
            <a:extLst>
              <a:ext uri="{FF2B5EF4-FFF2-40B4-BE49-F238E27FC236}">
                <a16:creationId xmlns:a16="http://schemas.microsoft.com/office/drawing/2014/main" id="{1C75FA8B-EA74-6815-B065-B50CBE56C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3835" y="5235928"/>
            <a:ext cx="724138" cy="724138"/>
          </a:xfrm>
          <a:prstGeom prst="rect">
            <a:avLst/>
          </a:prstGeom>
        </p:spPr>
      </p:pic>
      <p:pic>
        <p:nvPicPr>
          <p:cNvPr id="4" name="Gráfico 3" descr="Juiz com preenchimento sólido">
            <a:extLst>
              <a:ext uri="{FF2B5EF4-FFF2-40B4-BE49-F238E27FC236}">
                <a16:creationId xmlns:a16="http://schemas.microsoft.com/office/drawing/2014/main" id="{65D06569-46F6-ADCC-00D7-4957E0346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9442" y="5275985"/>
            <a:ext cx="724138" cy="724138"/>
          </a:xfrm>
          <a:prstGeom prst="rect">
            <a:avLst/>
          </a:prstGeom>
        </p:spPr>
      </p:pic>
      <p:pic>
        <p:nvPicPr>
          <p:cNvPr id="6" name="Gráfico 5" descr="Juiz com preenchimento sólido">
            <a:extLst>
              <a:ext uri="{FF2B5EF4-FFF2-40B4-BE49-F238E27FC236}">
                <a16:creationId xmlns:a16="http://schemas.microsoft.com/office/drawing/2014/main" id="{25D2FEFB-F691-F135-3708-F42A8A173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1216" y="5235928"/>
            <a:ext cx="724138" cy="72413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3DA6C4F-FC56-2011-74C2-75017881CF5B}"/>
              </a:ext>
            </a:extLst>
          </p:cNvPr>
          <p:cNvSpPr txBox="1"/>
          <p:nvPr/>
        </p:nvSpPr>
        <p:spPr>
          <a:xfrm>
            <a:off x="4038010" y="1310349"/>
            <a:ext cx="4112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SCENARIO 2: DISPUTE</a:t>
            </a:r>
            <a:endParaRPr lang="pt-BR" sz="24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" name="Gráfico 1" descr="Marca de seleção com preenchimento sólido">
            <a:extLst>
              <a:ext uri="{FF2B5EF4-FFF2-40B4-BE49-F238E27FC236}">
                <a16:creationId xmlns:a16="http://schemas.microsoft.com/office/drawing/2014/main" id="{7E8185BC-A1BC-3BDE-88AE-43C9BD0304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1510" y="3123382"/>
            <a:ext cx="368986" cy="368986"/>
          </a:xfrm>
          <a:prstGeom prst="rect">
            <a:avLst/>
          </a:prstGeom>
        </p:spPr>
      </p:pic>
      <p:pic>
        <p:nvPicPr>
          <p:cNvPr id="8" name="Gráfico 7" descr="Fechar com preenchimento sólido">
            <a:extLst>
              <a:ext uri="{FF2B5EF4-FFF2-40B4-BE49-F238E27FC236}">
                <a16:creationId xmlns:a16="http://schemas.microsoft.com/office/drawing/2014/main" id="{3DD85441-C291-B199-EAD6-872E7B302A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9245" y="3129649"/>
            <a:ext cx="368986" cy="3689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BCD133-78B5-CB31-9C5C-2643301732A5}"/>
              </a:ext>
            </a:extLst>
          </p:cNvPr>
          <p:cNvSpPr txBox="1"/>
          <p:nvPr/>
        </p:nvSpPr>
        <p:spPr>
          <a:xfrm>
            <a:off x="7842674" y="2122935"/>
            <a:ext cx="41005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DECISION OF ONE OF THE PARTIES WITH THE APPROVAL OF THE ARBITRATORS MOVES THE COLLATERAL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B7375AAD-8B94-AFF4-5D76-120340A2BE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5955" y="5619004"/>
            <a:ext cx="368986" cy="368986"/>
          </a:xfrm>
          <a:prstGeom prst="rect">
            <a:avLst/>
          </a:prstGeom>
        </p:spPr>
      </p:pic>
      <p:pic>
        <p:nvPicPr>
          <p:cNvPr id="19" name="Gráfico 18" descr="Marca de seleção com preenchimento sólido">
            <a:extLst>
              <a:ext uri="{FF2B5EF4-FFF2-40B4-BE49-F238E27FC236}">
                <a16:creationId xmlns:a16="http://schemas.microsoft.com/office/drawing/2014/main" id="{784DBF6E-4A38-A666-06EA-740B69B237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9974" y="5584327"/>
            <a:ext cx="368986" cy="368986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208B183-EAA2-A93B-4F56-4C8559B261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9245" y="5547651"/>
            <a:ext cx="368986" cy="36898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286B50-597A-9CC7-4E5C-1CC1FBCFBBA9}"/>
              </a:ext>
            </a:extLst>
          </p:cNvPr>
          <p:cNvSpPr txBox="1"/>
          <p:nvPr/>
        </p:nvSpPr>
        <p:spPr>
          <a:xfrm>
            <a:off x="4591121" y="3559169"/>
            <a:ext cx="119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1 k sats</a:t>
            </a:r>
            <a:endParaRPr lang="pt-BR" sz="1200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8" name="Gráfico 17" descr="Bitcoin com preenchimento sólido">
            <a:extLst>
              <a:ext uri="{FF2B5EF4-FFF2-40B4-BE49-F238E27FC236}">
                <a16:creationId xmlns:a16="http://schemas.microsoft.com/office/drawing/2014/main" id="{0292DB77-F338-C102-86D1-95991D64D7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8967" y="3559169"/>
            <a:ext cx="334354" cy="33435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04059D-CF6C-037E-60BB-A663FE7EBDF0}"/>
              </a:ext>
            </a:extLst>
          </p:cNvPr>
          <p:cNvSpPr txBox="1"/>
          <p:nvPr/>
        </p:nvSpPr>
        <p:spPr>
          <a:xfrm>
            <a:off x="6788369" y="3563369"/>
            <a:ext cx="119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= 3 k sats</a:t>
            </a:r>
            <a:endParaRPr lang="pt-BR" sz="1200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2" name="Gráfico 21" descr="Bitcoin com preenchimento sólido">
            <a:extLst>
              <a:ext uri="{FF2B5EF4-FFF2-40B4-BE49-F238E27FC236}">
                <a16:creationId xmlns:a16="http://schemas.microsoft.com/office/drawing/2014/main" id="{6BB40A8E-0D50-CE46-919B-630F2CFD1A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6215" y="3563369"/>
            <a:ext cx="334354" cy="33435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1BBF2E-7BE3-2D6B-C54D-F4ED233A03C5}"/>
              </a:ext>
            </a:extLst>
          </p:cNvPr>
          <p:cNvSpPr txBox="1"/>
          <p:nvPr/>
        </p:nvSpPr>
        <p:spPr>
          <a:xfrm>
            <a:off x="5014151" y="4123036"/>
            <a:ext cx="216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D966"/>
                </a:highlight>
                <a:latin typeface="Amasis MT Pro Black" panose="02040A04050005020304" pitchFamily="18" charset="0"/>
              </a:rPr>
              <a:t>BITCOIN MULTISIG ADDRESS</a:t>
            </a:r>
            <a:endParaRPr lang="pt-BR" sz="11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452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9" grpId="0"/>
      <p:bldP spid="14" grpId="0"/>
      <p:bldP spid="2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TWO PEOPLE WANT TO SIGN A CONTRACT</a:t>
            </a:r>
            <a:endParaRPr lang="pt-BR" sz="3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47E8093D-2280-BF36-0174-F2B90BD4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19970" y="3593687"/>
            <a:ext cx="2419475" cy="2419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E4022A-FD25-0D47-1E00-A3D23B5151CB}"/>
              </a:ext>
            </a:extLst>
          </p:cNvPr>
          <p:cNvSpPr txBox="1"/>
          <p:nvPr/>
        </p:nvSpPr>
        <p:spPr>
          <a:xfrm>
            <a:off x="3335001" y="1998704"/>
            <a:ext cx="5521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THEN THEY CHOOSE THE ARBITRATORS FOR THEIR CONTRACT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469A6FFA-C6CD-26BC-82F3-EE971566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2555" y="3593688"/>
            <a:ext cx="2419475" cy="2419475"/>
          </a:xfrm>
          <a:prstGeom prst="rect">
            <a:avLst/>
          </a:prstGeom>
        </p:spPr>
      </p:pic>
      <p:pic>
        <p:nvPicPr>
          <p:cNvPr id="2" name="Gráfico 1" descr="Contrato com preenchimento sólido">
            <a:extLst>
              <a:ext uri="{FF2B5EF4-FFF2-40B4-BE49-F238E27FC236}">
                <a16:creationId xmlns:a16="http://schemas.microsoft.com/office/drawing/2014/main" id="{603907BB-DE8C-BE86-8FCB-BB1B5FEB9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5468" y="3672107"/>
            <a:ext cx="1976721" cy="19767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89ABA6-6C11-0314-C901-44CBBDF9BB5C}"/>
              </a:ext>
            </a:extLst>
          </p:cNvPr>
          <p:cNvSpPr txBox="1"/>
          <p:nvPr/>
        </p:nvSpPr>
        <p:spPr>
          <a:xfrm>
            <a:off x="728810" y="3018301"/>
            <a:ext cx="2979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masis MT Pro Black" panose="02040A04050005020304" pitchFamily="18" charset="0"/>
              </a:rPr>
              <a:t>Ok deal! Shall we sign a contract?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B6B71D-5B8D-C183-C5D8-A7FAB8F6CEE4}"/>
              </a:ext>
            </a:extLst>
          </p:cNvPr>
          <p:cNvSpPr txBox="1"/>
          <p:nvPr/>
        </p:nvSpPr>
        <p:spPr>
          <a:xfrm>
            <a:off x="8207806" y="3041208"/>
            <a:ext cx="2944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masis MT Pro Black" panose="02040A04050005020304" pitchFamily="18" charset="0"/>
              </a:rPr>
              <a:t>Sure! Let's use the PLS Protocol?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D8666D-3F2B-F3B3-ECB1-3E125323082F}"/>
              </a:ext>
            </a:extLst>
          </p:cNvPr>
          <p:cNvSpPr txBox="1"/>
          <p:nvPr/>
        </p:nvSpPr>
        <p:spPr>
          <a:xfrm>
            <a:off x="2598248" y="3558975"/>
            <a:ext cx="140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masis MT Pro Black" panose="02040A04050005020304" pitchFamily="18" charset="0"/>
              </a:rPr>
              <a:t>Ok!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pic>
        <p:nvPicPr>
          <p:cNvPr id="13" name="Gráfico 12" descr="Juiz com preenchimento sólido">
            <a:extLst>
              <a:ext uri="{FF2B5EF4-FFF2-40B4-BE49-F238E27FC236}">
                <a16:creationId xmlns:a16="http://schemas.microsoft.com/office/drawing/2014/main" id="{3A005984-86E5-0FE5-6E29-2D8A25F52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664" y="7677397"/>
            <a:ext cx="1341607" cy="1341607"/>
          </a:xfrm>
          <a:prstGeom prst="rect">
            <a:avLst/>
          </a:prstGeom>
        </p:spPr>
      </p:pic>
      <p:pic>
        <p:nvPicPr>
          <p:cNvPr id="14" name="Gráfico 13" descr="Juiz com preenchimento sólido">
            <a:extLst>
              <a:ext uri="{FF2B5EF4-FFF2-40B4-BE49-F238E27FC236}">
                <a16:creationId xmlns:a16="http://schemas.microsoft.com/office/drawing/2014/main" id="{1C28CBDF-F0F1-8CA4-644B-61A261FA7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5020" y="8583616"/>
            <a:ext cx="1341607" cy="1341607"/>
          </a:xfrm>
          <a:prstGeom prst="rect">
            <a:avLst/>
          </a:prstGeom>
        </p:spPr>
      </p:pic>
      <p:pic>
        <p:nvPicPr>
          <p:cNvPr id="15" name="Gráfico 14" descr="Juiz com preenchimento sólido">
            <a:extLst>
              <a:ext uri="{FF2B5EF4-FFF2-40B4-BE49-F238E27FC236}">
                <a16:creationId xmlns:a16="http://schemas.microsoft.com/office/drawing/2014/main" id="{8C14D9B4-0894-3A23-DA71-EFF07BF2C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713" y="7647410"/>
            <a:ext cx="1341607" cy="1341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27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4" grpId="0"/>
      <p:bldP spid="4" grpId="1"/>
      <p:bldP spid="7" grpId="0"/>
      <p:bldP spid="7" grpId="1"/>
      <p:bldP spid="12" grpId="0"/>
      <p:bldP spid="1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067408" y="839698"/>
            <a:ext cx="9820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THE PRIVATE LAW SOCIETY</a:t>
            </a:r>
          </a:p>
        </p:txBody>
      </p:sp>
      <p:pic>
        <p:nvPicPr>
          <p:cNvPr id="2" name="Imagem 1" descr="Desenho de um pássaro&#10;&#10;Descrição gerada automaticamente com confiança média">
            <a:extLst>
              <a:ext uri="{FF2B5EF4-FFF2-40B4-BE49-F238E27FC236}">
                <a16:creationId xmlns:a16="http://schemas.microsoft.com/office/drawing/2014/main" id="{E072D74B-D01D-5B5B-6E26-B38979DFDC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2091" r="2629" b="2639"/>
          <a:stretch/>
        </p:blipFill>
        <p:spPr>
          <a:xfrm>
            <a:off x="5243513" y="3924301"/>
            <a:ext cx="1704975" cy="1714500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710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881008" y="649198"/>
            <a:ext cx="64299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THE PRIVATE LAW SOCIETY</a:t>
            </a:r>
          </a:p>
        </p:txBody>
      </p:sp>
      <p:pic>
        <p:nvPicPr>
          <p:cNvPr id="2" name="Imagem 1" descr="Desenho de um pássaro&#10;&#10;Descrição gerada automaticamente com confiança média">
            <a:extLst>
              <a:ext uri="{FF2B5EF4-FFF2-40B4-BE49-F238E27FC236}">
                <a16:creationId xmlns:a16="http://schemas.microsoft.com/office/drawing/2014/main" id="{E072D74B-D01D-5B5B-6E26-B38979DFDC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2091" r="2629" b="2639"/>
          <a:stretch/>
        </p:blipFill>
        <p:spPr>
          <a:xfrm>
            <a:off x="5243512" y="2639506"/>
            <a:ext cx="1704975" cy="171450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4C9E9F-6B4E-ECD8-2120-CB3C6A63049A}"/>
              </a:ext>
            </a:extLst>
          </p:cNvPr>
          <p:cNvSpPr txBox="1"/>
          <p:nvPr/>
        </p:nvSpPr>
        <p:spPr>
          <a:xfrm>
            <a:off x="885825" y="4354006"/>
            <a:ext cx="10420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JOIN US AT </a:t>
            </a: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https://www.privatelawsociety.net/join</a:t>
            </a:r>
            <a:endParaRPr lang="pt-BR" sz="80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079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47E8093D-2280-BF36-0174-F2B90BD4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19970" y="3593687"/>
            <a:ext cx="2419475" cy="2419475"/>
          </a:xfrm>
          <a:prstGeom prst="rect">
            <a:avLst/>
          </a:prstGeom>
        </p:spPr>
      </p:pic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469A6FFA-C6CD-26BC-82F3-EE971566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2555" y="3593688"/>
            <a:ext cx="2419475" cy="2419475"/>
          </a:xfrm>
          <a:prstGeom prst="rect">
            <a:avLst/>
          </a:prstGeom>
        </p:spPr>
      </p:pic>
      <p:pic>
        <p:nvPicPr>
          <p:cNvPr id="2" name="Gráfico 1" descr="Contrato com preenchimento sólido">
            <a:extLst>
              <a:ext uri="{FF2B5EF4-FFF2-40B4-BE49-F238E27FC236}">
                <a16:creationId xmlns:a16="http://schemas.microsoft.com/office/drawing/2014/main" id="{603907BB-DE8C-BE86-8FCB-BB1B5FEB9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5468" y="3672107"/>
            <a:ext cx="1976721" cy="1976721"/>
          </a:xfrm>
          <a:prstGeom prst="rect">
            <a:avLst/>
          </a:prstGeom>
        </p:spPr>
      </p:pic>
      <p:pic>
        <p:nvPicPr>
          <p:cNvPr id="13" name="Gráfico 12" descr="Juiz com preenchimento sólido">
            <a:extLst>
              <a:ext uri="{FF2B5EF4-FFF2-40B4-BE49-F238E27FC236}">
                <a16:creationId xmlns:a16="http://schemas.microsoft.com/office/drawing/2014/main" id="{3A005984-86E5-0FE5-6E29-2D8A25F52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664" y="7677397"/>
            <a:ext cx="1341607" cy="1341607"/>
          </a:xfrm>
          <a:prstGeom prst="rect">
            <a:avLst/>
          </a:prstGeom>
        </p:spPr>
      </p:pic>
      <p:pic>
        <p:nvPicPr>
          <p:cNvPr id="14" name="Gráfico 13" descr="Juiz com preenchimento sólido">
            <a:extLst>
              <a:ext uri="{FF2B5EF4-FFF2-40B4-BE49-F238E27FC236}">
                <a16:creationId xmlns:a16="http://schemas.microsoft.com/office/drawing/2014/main" id="{1C28CBDF-F0F1-8CA4-644B-61A261FA7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5020" y="8583616"/>
            <a:ext cx="1341607" cy="1341607"/>
          </a:xfrm>
          <a:prstGeom prst="rect">
            <a:avLst/>
          </a:prstGeom>
        </p:spPr>
      </p:pic>
      <p:pic>
        <p:nvPicPr>
          <p:cNvPr id="15" name="Gráfico 14" descr="Juiz com preenchimento sólido">
            <a:extLst>
              <a:ext uri="{FF2B5EF4-FFF2-40B4-BE49-F238E27FC236}">
                <a16:creationId xmlns:a16="http://schemas.microsoft.com/office/drawing/2014/main" id="{8C14D9B4-0894-3A23-DA71-EFF07BF2C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713" y="7647410"/>
            <a:ext cx="1341607" cy="13416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4B29B6-4DBC-47E0-6BB0-24561D3BEA37}"/>
              </a:ext>
            </a:extLst>
          </p:cNvPr>
          <p:cNvSpPr txBox="1"/>
          <p:nvPr/>
        </p:nvSpPr>
        <p:spPr>
          <a:xfrm>
            <a:off x="1682897" y="1209172"/>
            <a:ext cx="8826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WRITING CONTRACTS</a:t>
            </a:r>
            <a:endParaRPr lang="pt-BR" sz="60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145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WRITING CONTRACTS</a:t>
            </a:r>
            <a:endParaRPr lang="pt-BR" sz="3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47E8093D-2280-BF36-0174-F2B90BD4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36411" y="2188224"/>
            <a:ext cx="1539240" cy="153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E4022A-FD25-0D47-1E00-A3D23B5151CB}"/>
              </a:ext>
            </a:extLst>
          </p:cNvPr>
          <p:cNvSpPr txBox="1"/>
          <p:nvPr/>
        </p:nvSpPr>
        <p:spPr>
          <a:xfrm>
            <a:off x="6485291" y="2693478"/>
            <a:ext cx="5005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REACH THE FINAL TEXT OF THEIR CONTRACT</a:t>
            </a:r>
            <a:endParaRPr lang="pt-BR" sz="3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Gráfico 7" descr="Juiz com preenchimento sólido">
            <a:extLst>
              <a:ext uri="{FF2B5EF4-FFF2-40B4-BE49-F238E27FC236}">
                <a16:creationId xmlns:a16="http://schemas.microsoft.com/office/drawing/2014/main" id="{373EE595-41F3-69E4-E832-B0B496BD9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78" y="3643523"/>
            <a:ext cx="1341607" cy="1341607"/>
          </a:xfrm>
          <a:prstGeom prst="rect">
            <a:avLst/>
          </a:prstGeom>
        </p:spPr>
      </p:pic>
      <p:pic>
        <p:nvPicPr>
          <p:cNvPr id="9" name="Gráfico 8" descr="Juiz com preenchimento sólido">
            <a:extLst>
              <a:ext uri="{FF2B5EF4-FFF2-40B4-BE49-F238E27FC236}">
                <a16:creationId xmlns:a16="http://schemas.microsoft.com/office/drawing/2014/main" id="{7BC8F05B-0C4F-8399-0255-3576E0C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6031" y="4549742"/>
            <a:ext cx="1341607" cy="1341607"/>
          </a:xfrm>
          <a:prstGeom prst="rect">
            <a:avLst/>
          </a:prstGeom>
        </p:spPr>
      </p:pic>
      <p:pic>
        <p:nvPicPr>
          <p:cNvPr id="10" name="Gráfico 9" descr="Juiz com preenchimento sólido">
            <a:extLst>
              <a:ext uri="{FF2B5EF4-FFF2-40B4-BE49-F238E27FC236}">
                <a16:creationId xmlns:a16="http://schemas.microsoft.com/office/drawing/2014/main" id="{1302A2A8-0E12-48E1-AEB1-4EC197ED2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6227" y="3613536"/>
            <a:ext cx="1341607" cy="1341607"/>
          </a:xfrm>
          <a:prstGeom prst="rect">
            <a:avLst/>
          </a:prstGeom>
        </p:spPr>
      </p:pic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469A6FFA-C6CD-26BC-82F3-EE971566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81853" y="2188224"/>
            <a:ext cx="1539240" cy="15392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DB2B6E-1FA1-867E-EBF4-5BB9DF4379FA}"/>
              </a:ext>
            </a:extLst>
          </p:cNvPr>
          <p:cNvSpPr txBox="1"/>
          <p:nvPr/>
        </p:nvSpPr>
        <p:spPr>
          <a:xfrm>
            <a:off x="12592050" y="6353873"/>
            <a:ext cx="5137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DEFINE THE DECISION QUORUM OF THE ARBITRATORS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3A46AD-A1B9-4CF7-A898-24B85697918D}"/>
              </a:ext>
            </a:extLst>
          </p:cNvPr>
          <p:cNvSpPr txBox="1"/>
          <p:nvPr/>
        </p:nvSpPr>
        <p:spPr>
          <a:xfrm>
            <a:off x="13423667" y="4435715"/>
            <a:ext cx="6061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AGREE WITH THE COLLATERAL THAT EACH ONE SHOULD DEPOSIT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3A5BD410-37CF-0372-5741-EC111D119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1959" y="2822458"/>
            <a:ext cx="1810012" cy="18100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AB799A-14AF-1E00-02D2-7993AF62BE69}"/>
              </a:ext>
            </a:extLst>
          </p:cNvPr>
          <p:cNvSpPr txBox="1"/>
          <p:nvPr/>
        </p:nvSpPr>
        <p:spPr>
          <a:xfrm>
            <a:off x="12592050" y="2592226"/>
            <a:ext cx="6421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THEN THEY CHOOSE THE ARBITRATORS FOR YOUR CONTRACT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5" name="Gráfico 14" descr="Marca de seleção com preenchimento sólido">
            <a:extLst>
              <a:ext uri="{FF2B5EF4-FFF2-40B4-BE49-F238E27FC236}">
                <a16:creationId xmlns:a16="http://schemas.microsoft.com/office/drawing/2014/main" id="{C70D7BD2-86CD-98E0-7725-2E75FB26D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3185" y="2074296"/>
            <a:ext cx="1539240" cy="153924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81BDC24-283E-81AD-C5D3-19F27CCA0C8A}"/>
              </a:ext>
            </a:extLst>
          </p:cNvPr>
          <p:cNvSpPr/>
          <p:nvPr/>
        </p:nvSpPr>
        <p:spPr>
          <a:xfrm>
            <a:off x="13423900" y="4549742"/>
            <a:ext cx="419100" cy="4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584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WRITING CONTRACTS</a:t>
            </a:r>
            <a:endParaRPr lang="pt-BR" sz="3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3A46AD-A1B9-4CF7-A898-24B85697918D}"/>
              </a:ext>
            </a:extLst>
          </p:cNvPr>
          <p:cNvSpPr txBox="1"/>
          <p:nvPr/>
        </p:nvSpPr>
        <p:spPr>
          <a:xfrm>
            <a:off x="7731253" y="1956156"/>
            <a:ext cx="40632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AGREE ON THE COLLATERAL THAT EACH PARTY WILL DEPOSIT</a:t>
            </a:r>
            <a:endParaRPr lang="pt-BR" sz="3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3A5BD410-37CF-0372-5741-EC111D11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6466" y="2822458"/>
            <a:ext cx="1810012" cy="1810012"/>
          </a:xfrm>
          <a:prstGeom prst="rect">
            <a:avLst/>
          </a:prstGeom>
        </p:spPr>
      </p:pic>
      <p:pic>
        <p:nvPicPr>
          <p:cNvPr id="16" name="Gráfico 15" descr="Bitcoin com preenchimento sólido">
            <a:extLst>
              <a:ext uri="{FF2B5EF4-FFF2-40B4-BE49-F238E27FC236}">
                <a16:creationId xmlns:a16="http://schemas.microsoft.com/office/drawing/2014/main" id="{1729B82F-045F-DD9C-A5F3-6566C9742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7164" y="3019578"/>
            <a:ext cx="707886" cy="707886"/>
          </a:xfrm>
          <a:prstGeom prst="rect">
            <a:avLst/>
          </a:prstGeom>
        </p:spPr>
      </p:pic>
      <p:pic>
        <p:nvPicPr>
          <p:cNvPr id="17" name="Gráfico 16" descr="Bitcoin com preenchimento sólido">
            <a:extLst>
              <a:ext uri="{FF2B5EF4-FFF2-40B4-BE49-F238E27FC236}">
                <a16:creationId xmlns:a16="http://schemas.microsoft.com/office/drawing/2014/main" id="{9D2596C8-9A9B-27D4-5D8C-C5B000D2E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7164" y="3781341"/>
            <a:ext cx="707886" cy="70788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521814F-519C-2D81-58E0-CE7DFE0F7DE5}"/>
              </a:ext>
            </a:extLst>
          </p:cNvPr>
          <p:cNvSpPr txBox="1"/>
          <p:nvPr/>
        </p:nvSpPr>
        <p:spPr>
          <a:xfrm>
            <a:off x="6144203" y="3142688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= 2 k sats</a:t>
            </a:r>
            <a:endParaRPr lang="pt-BR" dirty="0">
              <a:latin typeface="Amasis MT Pro Black" panose="02040A040500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574771-090F-E214-770F-112C41B55482}"/>
              </a:ext>
            </a:extLst>
          </p:cNvPr>
          <p:cNvSpPr txBox="1"/>
          <p:nvPr/>
        </p:nvSpPr>
        <p:spPr>
          <a:xfrm>
            <a:off x="6205524" y="3923179"/>
            <a:ext cx="18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= 2 k sats</a:t>
            </a:r>
            <a:endParaRPr lang="pt-BR" dirty="0">
              <a:latin typeface="Amasis MT Pro Black" panose="02040A04050005020304" pitchFamily="18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BC99766-AD27-CFCF-F3A7-650B47E7FB8E}"/>
              </a:ext>
            </a:extLst>
          </p:cNvPr>
          <p:cNvSpPr/>
          <p:nvPr/>
        </p:nvSpPr>
        <p:spPr>
          <a:xfrm>
            <a:off x="13423900" y="4549742"/>
            <a:ext cx="419100" cy="4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76BD01-51F1-1B9D-F3D9-D61BD130A89F}"/>
              </a:ext>
            </a:extLst>
          </p:cNvPr>
          <p:cNvSpPr txBox="1"/>
          <p:nvPr/>
        </p:nvSpPr>
        <p:spPr>
          <a:xfrm>
            <a:off x="12682895" y="2693478"/>
            <a:ext cx="5005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REACH THE FINAL TEXT OF THEIR CONTRACT</a:t>
            </a:r>
            <a:endParaRPr lang="pt-BR" sz="3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Gráfico 5" descr="Perfil masculino com preenchimento sólido">
            <a:extLst>
              <a:ext uri="{FF2B5EF4-FFF2-40B4-BE49-F238E27FC236}">
                <a16:creationId xmlns:a16="http://schemas.microsoft.com/office/drawing/2014/main" id="{EB58B683-4923-A438-1BDA-A22E6AEF3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36411" y="2188224"/>
            <a:ext cx="1539240" cy="1539240"/>
          </a:xfrm>
          <a:prstGeom prst="rect">
            <a:avLst/>
          </a:prstGeom>
        </p:spPr>
      </p:pic>
      <p:pic>
        <p:nvPicPr>
          <p:cNvPr id="7" name="Gráfico 6" descr="Juiz com preenchimento sólido">
            <a:extLst>
              <a:ext uri="{FF2B5EF4-FFF2-40B4-BE49-F238E27FC236}">
                <a16:creationId xmlns:a16="http://schemas.microsoft.com/office/drawing/2014/main" id="{0C284420-709C-1E7D-DE71-46386F6E20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178" y="3643523"/>
            <a:ext cx="1341607" cy="1341607"/>
          </a:xfrm>
          <a:prstGeom prst="rect">
            <a:avLst/>
          </a:prstGeom>
        </p:spPr>
      </p:pic>
      <p:pic>
        <p:nvPicPr>
          <p:cNvPr id="13" name="Gráfico 12" descr="Juiz com preenchimento sólido">
            <a:extLst>
              <a:ext uri="{FF2B5EF4-FFF2-40B4-BE49-F238E27FC236}">
                <a16:creationId xmlns:a16="http://schemas.microsoft.com/office/drawing/2014/main" id="{2E440738-CAD5-44A7-02DB-AEFD48E2BC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6031" y="4549742"/>
            <a:ext cx="1341607" cy="1341607"/>
          </a:xfrm>
          <a:prstGeom prst="rect">
            <a:avLst/>
          </a:prstGeom>
        </p:spPr>
      </p:pic>
      <p:pic>
        <p:nvPicPr>
          <p:cNvPr id="15" name="Gráfico 14" descr="Juiz com preenchimento sólido">
            <a:extLst>
              <a:ext uri="{FF2B5EF4-FFF2-40B4-BE49-F238E27FC236}">
                <a16:creationId xmlns:a16="http://schemas.microsoft.com/office/drawing/2014/main" id="{B34744BB-C29A-8348-5247-33F5A4BDB3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96227" y="3613536"/>
            <a:ext cx="1341607" cy="1341607"/>
          </a:xfrm>
          <a:prstGeom prst="rect">
            <a:avLst/>
          </a:prstGeom>
        </p:spPr>
      </p:pic>
      <p:pic>
        <p:nvPicPr>
          <p:cNvPr id="20" name="Gráfico 19" descr="Perfil masculino com preenchimento sólido">
            <a:extLst>
              <a:ext uri="{FF2B5EF4-FFF2-40B4-BE49-F238E27FC236}">
                <a16:creationId xmlns:a16="http://schemas.microsoft.com/office/drawing/2014/main" id="{C1AAFFB1-B0E9-0513-9CF1-BD20053E1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81853" y="2188224"/>
            <a:ext cx="1539240" cy="1539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947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16667E-6 1.85185E-6 L -0.07955 0.0594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29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5E-6 1.85185E-6 L -0.14844 0.05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270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3.125E-6 4.44444E-6 L -0.1664 -0.0620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-310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16667E-6 7.40741E-7 L -0.07955 -0.0594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8" grpId="1"/>
      <p:bldP spid="18" grpId="2"/>
      <p:bldP spid="19" grpId="0"/>
      <p:bldP spid="19" grpId="1"/>
      <p:bldP spid="1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WRITING CONTRACTS</a:t>
            </a:r>
            <a:endParaRPr lang="pt-BR" sz="3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DB2B6E-1FA1-867E-EBF4-5BB9DF4379FA}"/>
              </a:ext>
            </a:extLst>
          </p:cNvPr>
          <p:cNvSpPr txBox="1"/>
          <p:nvPr/>
        </p:nvSpPr>
        <p:spPr>
          <a:xfrm>
            <a:off x="7276463" y="1988522"/>
            <a:ext cx="45215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DEFINE HOW MANY ARBITRATORS CONSTITUTE A DECISION</a:t>
            </a:r>
            <a:endParaRPr lang="pt-BR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3A5BD410-37CF-0372-5741-EC111D11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6466" y="2822458"/>
            <a:ext cx="1810012" cy="1810012"/>
          </a:xfrm>
          <a:prstGeom prst="rect">
            <a:avLst/>
          </a:prstGeom>
        </p:spPr>
      </p:pic>
      <p:pic>
        <p:nvPicPr>
          <p:cNvPr id="21" name="Gráfico 20" descr="Marca de seleção com preenchimento sólido">
            <a:extLst>
              <a:ext uri="{FF2B5EF4-FFF2-40B4-BE49-F238E27FC236}">
                <a16:creationId xmlns:a16="http://schemas.microsoft.com/office/drawing/2014/main" id="{7829258A-41FB-CCDA-4679-B06C460E6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460" y="5720404"/>
            <a:ext cx="914400" cy="914400"/>
          </a:xfrm>
          <a:prstGeom prst="rect">
            <a:avLst/>
          </a:prstGeom>
        </p:spPr>
      </p:pic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BEF38C72-5725-5CD5-A251-E8468BD43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4785" y="5720404"/>
            <a:ext cx="914400" cy="914400"/>
          </a:xfrm>
          <a:prstGeom prst="rect">
            <a:avLst/>
          </a:prstGeom>
        </p:spPr>
      </p:pic>
      <p:pic>
        <p:nvPicPr>
          <p:cNvPr id="24" name="Gráfico 23" descr="Fechar com preenchimento sólido">
            <a:extLst>
              <a:ext uri="{FF2B5EF4-FFF2-40B4-BE49-F238E27FC236}">
                <a16:creationId xmlns:a16="http://schemas.microsoft.com/office/drawing/2014/main" id="{69363C07-A198-2206-BA0F-8F8084E09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5782" y="5673366"/>
            <a:ext cx="914400" cy="9144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2FF5888-DBC4-0360-959C-FF790A55E2B3}"/>
              </a:ext>
            </a:extLst>
          </p:cNvPr>
          <p:cNvSpPr txBox="1"/>
          <p:nvPr/>
        </p:nvSpPr>
        <p:spPr>
          <a:xfrm>
            <a:off x="5536137" y="3342740"/>
            <a:ext cx="1810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2/3</a:t>
            </a:r>
            <a:endParaRPr lang="pt-BR" sz="3600" dirty="0">
              <a:latin typeface="Amasis MT Pro Black" panose="02040A04050005020304" pitchFamily="18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D7F374A-3C28-8266-C886-D8C3F64E1C24}"/>
              </a:ext>
            </a:extLst>
          </p:cNvPr>
          <p:cNvSpPr/>
          <p:nvPr/>
        </p:nvSpPr>
        <p:spPr>
          <a:xfrm>
            <a:off x="13423900" y="4549742"/>
            <a:ext cx="419100" cy="4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628823-E102-A354-996C-1A40BD0C7346}"/>
              </a:ext>
            </a:extLst>
          </p:cNvPr>
          <p:cNvSpPr txBox="1"/>
          <p:nvPr/>
        </p:nvSpPr>
        <p:spPr>
          <a:xfrm>
            <a:off x="13174112" y="1956156"/>
            <a:ext cx="40632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AGREE ON THE COLLATERAL THAT EACH PARTY WILL DEPOSIT</a:t>
            </a:r>
            <a:endParaRPr lang="pt-BR" sz="3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Gráfico 5" descr="Perfil masculino com preenchimento sólido">
            <a:extLst>
              <a:ext uri="{FF2B5EF4-FFF2-40B4-BE49-F238E27FC236}">
                <a16:creationId xmlns:a16="http://schemas.microsoft.com/office/drawing/2014/main" id="{5C095446-8D9E-42C8-2D80-4D52C9A2A3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36411" y="2188224"/>
            <a:ext cx="1539240" cy="1539240"/>
          </a:xfrm>
          <a:prstGeom prst="rect">
            <a:avLst/>
          </a:prstGeom>
        </p:spPr>
      </p:pic>
      <p:pic>
        <p:nvPicPr>
          <p:cNvPr id="7" name="Gráfico 6" descr="Juiz com preenchimento sólido">
            <a:extLst>
              <a:ext uri="{FF2B5EF4-FFF2-40B4-BE49-F238E27FC236}">
                <a16:creationId xmlns:a16="http://schemas.microsoft.com/office/drawing/2014/main" id="{CB685099-9C06-7001-D0A1-1D060C909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3178" y="3643523"/>
            <a:ext cx="1341607" cy="1341607"/>
          </a:xfrm>
          <a:prstGeom prst="rect">
            <a:avLst/>
          </a:prstGeom>
        </p:spPr>
      </p:pic>
      <p:pic>
        <p:nvPicPr>
          <p:cNvPr id="12" name="Gráfico 11" descr="Juiz com preenchimento sólido">
            <a:extLst>
              <a:ext uri="{FF2B5EF4-FFF2-40B4-BE49-F238E27FC236}">
                <a16:creationId xmlns:a16="http://schemas.microsoft.com/office/drawing/2014/main" id="{D74821BB-054B-106B-EBDB-1C8A2A24BD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6031" y="4549742"/>
            <a:ext cx="1341607" cy="1341607"/>
          </a:xfrm>
          <a:prstGeom prst="rect">
            <a:avLst/>
          </a:prstGeom>
        </p:spPr>
      </p:pic>
      <p:pic>
        <p:nvPicPr>
          <p:cNvPr id="13" name="Gráfico 12" descr="Juiz com preenchimento sólido">
            <a:extLst>
              <a:ext uri="{FF2B5EF4-FFF2-40B4-BE49-F238E27FC236}">
                <a16:creationId xmlns:a16="http://schemas.microsoft.com/office/drawing/2014/main" id="{1014AAA5-2A9D-89CD-858F-B9EAA7A6C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6227" y="3613536"/>
            <a:ext cx="1341607" cy="1341607"/>
          </a:xfrm>
          <a:prstGeom prst="rect">
            <a:avLst/>
          </a:prstGeom>
        </p:spPr>
      </p:pic>
      <p:pic>
        <p:nvPicPr>
          <p:cNvPr id="15" name="Gráfico 14" descr="Perfil masculino com preenchimento sólido">
            <a:extLst>
              <a:ext uri="{FF2B5EF4-FFF2-40B4-BE49-F238E27FC236}">
                <a16:creationId xmlns:a16="http://schemas.microsoft.com/office/drawing/2014/main" id="{A5C63AEC-A553-D2BD-7D1B-F9A5E7880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481853" y="2188224"/>
            <a:ext cx="1539240" cy="1539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6549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79167E-6 1.48148E-6 L -0.11224 1.48148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5" grpId="1"/>
      <p:bldP spid="2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WRITING CONTRACTS</a:t>
            </a:r>
            <a:endParaRPr lang="pt-BR" sz="3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DB2B6E-1FA1-867E-EBF4-5BB9DF4379FA}"/>
              </a:ext>
            </a:extLst>
          </p:cNvPr>
          <p:cNvSpPr txBox="1"/>
          <p:nvPr/>
        </p:nvSpPr>
        <p:spPr>
          <a:xfrm>
            <a:off x="8366575" y="2006850"/>
            <a:ext cx="3243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IDENTIFY THEIR NOSTR PUBLIC KEYS, WHICH WILL SIGN THE CONTRACT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3A5BD410-37CF-0372-5741-EC111D11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6466" y="2822458"/>
            <a:ext cx="1810012" cy="18100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A70AF7-58FF-2852-4722-3A20A01C2D85}"/>
              </a:ext>
            </a:extLst>
          </p:cNvPr>
          <p:cNvSpPr txBox="1"/>
          <p:nvPr/>
        </p:nvSpPr>
        <p:spPr>
          <a:xfrm>
            <a:off x="5806089" y="3165216"/>
            <a:ext cx="256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Black" panose="02040A04050005020304" pitchFamily="18" charset="0"/>
              </a:rPr>
              <a:t>NOSTR PUB</a:t>
            </a:r>
            <a:endParaRPr lang="pt-BR" dirty="0">
              <a:latin typeface="Amasis MT Pro Black" panose="02040A040500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361AC2-91C6-CD07-6B05-5187B132FB40}"/>
              </a:ext>
            </a:extLst>
          </p:cNvPr>
          <p:cNvSpPr txBox="1"/>
          <p:nvPr/>
        </p:nvSpPr>
        <p:spPr>
          <a:xfrm>
            <a:off x="5806090" y="3789278"/>
            <a:ext cx="256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Black" panose="02040A04050005020304" pitchFamily="18" charset="0"/>
              </a:rPr>
              <a:t>BTC ADDRESS</a:t>
            </a:r>
            <a:endParaRPr lang="pt-BR" dirty="0">
              <a:latin typeface="Amasis MT Pro Black" panose="02040A040500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5F278D-9258-9D73-3696-39BF88B8995C}"/>
              </a:ext>
            </a:extLst>
          </p:cNvPr>
          <p:cNvSpPr txBox="1"/>
          <p:nvPr/>
        </p:nvSpPr>
        <p:spPr>
          <a:xfrm>
            <a:off x="8003731" y="2006850"/>
            <a:ext cx="39690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AND IDENTIFY THE BITCOIN ADDRESSES THAT SHOULD RECEIVE THE COLLATERALS IN THE FUTURE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976094-9DFB-2B78-1D7D-6DC952F60355}"/>
              </a:ext>
            </a:extLst>
          </p:cNvPr>
          <p:cNvSpPr txBox="1"/>
          <p:nvPr/>
        </p:nvSpPr>
        <p:spPr>
          <a:xfrm>
            <a:off x="-6832739" y="428980"/>
            <a:ext cx="7784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CONTRACT SIGNING</a:t>
            </a:r>
            <a:endParaRPr lang="pt-BR" sz="7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7690B6-33F6-17EE-4B00-19952CF5E8E1}"/>
              </a:ext>
            </a:extLst>
          </p:cNvPr>
          <p:cNvSpPr txBox="1"/>
          <p:nvPr/>
        </p:nvSpPr>
        <p:spPr>
          <a:xfrm>
            <a:off x="12552868" y="1887684"/>
            <a:ext cx="45215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THEY DEFINE HOW MANY ARBITRATORS CONSTITUTE A DECISION</a:t>
            </a:r>
            <a:endParaRPr lang="pt-BR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0C52872-7FC7-C7B0-5CB7-18E1A5BA0332}"/>
              </a:ext>
            </a:extLst>
          </p:cNvPr>
          <p:cNvSpPr/>
          <p:nvPr/>
        </p:nvSpPr>
        <p:spPr>
          <a:xfrm>
            <a:off x="13423900" y="4549742"/>
            <a:ext cx="419100" cy="4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erfil masculino com preenchimento sólido">
            <a:extLst>
              <a:ext uri="{FF2B5EF4-FFF2-40B4-BE49-F238E27FC236}">
                <a16:creationId xmlns:a16="http://schemas.microsoft.com/office/drawing/2014/main" id="{1271EE2E-FB8B-DEF3-2CED-A902D3832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36411" y="2188224"/>
            <a:ext cx="1539240" cy="1539240"/>
          </a:xfrm>
          <a:prstGeom prst="rect">
            <a:avLst/>
          </a:prstGeom>
        </p:spPr>
      </p:pic>
      <p:pic>
        <p:nvPicPr>
          <p:cNvPr id="17" name="Gráfico 16" descr="Juiz com preenchimento sólido">
            <a:extLst>
              <a:ext uri="{FF2B5EF4-FFF2-40B4-BE49-F238E27FC236}">
                <a16:creationId xmlns:a16="http://schemas.microsoft.com/office/drawing/2014/main" id="{B9AC1D8F-00FA-401C-EFFD-BAD69D2F49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178" y="3643523"/>
            <a:ext cx="1341607" cy="1341607"/>
          </a:xfrm>
          <a:prstGeom prst="rect">
            <a:avLst/>
          </a:prstGeom>
        </p:spPr>
      </p:pic>
      <p:pic>
        <p:nvPicPr>
          <p:cNvPr id="18" name="Gráfico 17" descr="Juiz com preenchimento sólido">
            <a:extLst>
              <a:ext uri="{FF2B5EF4-FFF2-40B4-BE49-F238E27FC236}">
                <a16:creationId xmlns:a16="http://schemas.microsoft.com/office/drawing/2014/main" id="{77063494-6C62-91ED-94F1-E1AE45260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6031" y="4549742"/>
            <a:ext cx="1341607" cy="1341607"/>
          </a:xfrm>
          <a:prstGeom prst="rect">
            <a:avLst/>
          </a:prstGeom>
        </p:spPr>
      </p:pic>
      <p:pic>
        <p:nvPicPr>
          <p:cNvPr id="19" name="Gráfico 18" descr="Juiz com preenchimento sólido">
            <a:extLst>
              <a:ext uri="{FF2B5EF4-FFF2-40B4-BE49-F238E27FC236}">
                <a16:creationId xmlns:a16="http://schemas.microsoft.com/office/drawing/2014/main" id="{37894EB3-9AD7-A2FC-CF5F-CE413E18B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6227" y="3613536"/>
            <a:ext cx="1341607" cy="1341607"/>
          </a:xfrm>
          <a:prstGeom prst="rect">
            <a:avLst/>
          </a:prstGeom>
        </p:spPr>
      </p:pic>
      <p:pic>
        <p:nvPicPr>
          <p:cNvPr id="20" name="Gráfico 19" descr="Perfil masculino com preenchimento sólido">
            <a:extLst>
              <a:ext uri="{FF2B5EF4-FFF2-40B4-BE49-F238E27FC236}">
                <a16:creationId xmlns:a16="http://schemas.microsoft.com/office/drawing/2014/main" id="{FEE066AD-E2BC-098D-61B0-DC1932F69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81853" y="2188224"/>
            <a:ext cx="1539240" cy="1539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6055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1.11111E-6 L -0.16146 0.0530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-1.11111E-6 L -0.16146 -0.0381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4" grpId="2"/>
      <p:bldP spid="13" grpId="0"/>
      <p:bldP spid="13" grpId="1"/>
      <p:bldP spid="13" grpId="2"/>
      <p:bldP spid="15" grpId="0"/>
      <p:bldP spid="15" grpId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622174"/>
            <a:ext cx="7784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CONTRACT SIGNING</a:t>
            </a:r>
            <a:endParaRPr lang="pt-BR" sz="7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47E8093D-2280-BF36-0174-F2B90BD4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65488" y="2930498"/>
            <a:ext cx="1086538" cy="1086538"/>
          </a:xfrm>
          <a:prstGeom prst="rect">
            <a:avLst/>
          </a:prstGeom>
        </p:spPr>
      </p:pic>
      <p:pic>
        <p:nvPicPr>
          <p:cNvPr id="8" name="Gráfico 7" descr="Juiz com preenchimento sólido">
            <a:extLst>
              <a:ext uri="{FF2B5EF4-FFF2-40B4-BE49-F238E27FC236}">
                <a16:creationId xmlns:a16="http://schemas.microsoft.com/office/drawing/2014/main" id="{373EE595-41F3-69E4-E832-B0B496BD9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0133" y="4458448"/>
            <a:ext cx="947030" cy="947030"/>
          </a:xfrm>
          <a:prstGeom prst="rect">
            <a:avLst/>
          </a:prstGeom>
        </p:spPr>
      </p:pic>
      <p:pic>
        <p:nvPicPr>
          <p:cNvPr id="9" name="Gráfico 8" descr="Juiz com preenchimento sólido">
            <a:extLst>
              <a:ext uri="{FF2B5EF4-FFF2-40B4-BE49-F238E27FC236}">
                <a16:creationId xmlns:a16="http://schemas.microsoft.com/office/drawing/2014/main" id="{7BC8F05B-0C4F-8399-0255-3576E0C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2485" y="5123099"/>
            <a:ext cx="947030" cy="947030"/>
          </a:xfrm>
          <a:prstGeom prst="rect">
            <a:avLst/>
          </a:prstGeom>
        </p:spPr>
      </p:pic>
      <p:pic>
        <p:nvPicPr>
          <p:cNvPr id="10" name="Gráfico 9" descr="Juiz com preenchimento sólido">
            <a:extLst>
              <a:ext uri="{FF2B5EF4-FFF2-40B4-BE49-F238E27FC236}">
                <a16:creationId xmlns:a16="http://schemas.microsoft.com/office/drawing/2014/main" id="{1302A2A8-0E12-48E1-AEB1-4EC197ED2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4837" y="4458448"/>
            <a:ext cx="947030" cy="947030"/>
          </a:xfrm>
          <a:prstGeom prst="rect">
            <a:avLst/>
          </a:prstGeom>
        </p:spPr>
      </p:pic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469A6FFA-C6CD-26BC-82F3-EE971566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39976" y="2930498"/>
            <a:ext cx="1086538" cy="1086538"/>
          </a:xfrm>
          <a:prstGeom prst="rect">
            <a:avLst/>
          </a:prstGeom>
        </p:spPr>
      </p:pic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3A5BD410-37CF-0372-5741-EC111D119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7163" y="3845425"/>
            <a:ext cx="1277674" cy="12776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B94547-9F94-28C9-2B12-BCA33CD9B2D1}"/>
              </a:ext>
            </a:extLst>
          </p:cNvPr>
          <p:cNvSpPr txBox="1"/>
          <p:nvPr/>
        </p:nvSpPr>
        <p:spPr>
          <a:xfrm>
            <a:off x="12192000" y="450724"/>
            <a:ext cx="778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WRITING CONTRACTS</a:t>
            </a:r>
            <a:endParaRPr lang="pt-BR" sz="32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475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203743" y="372205"/>
            <a:ext cx="778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CONTRACT SIGNING</a:t>
            </a:r>
            <a:endParaRPr lang="pt-BR" sz="54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47E8093D-2280-BF36-0174-F2B90BD4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55999" y="1405127"/>
            <a:ext cx="1539240" cy="153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E4022A-FD25-0D47-1E00-A3D23B5151CB}"/>
              </a:ext>
            </a:extLst>
          </p:cNvPr>
          <p:cNvSpPr txBox="1"/>
          <p:nvPr/>
        </p:nvSpPr>
        <p:spPr>
          <a:xfrm>
            <a:off x="8549671" y="2316182"/>
            <a:ext cx="3642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OTHERS SIGN THE CONTRACT USING THE SAME TEXT IN THE SAME PROTOCOL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Gráfico 7" descr="Juiz com preenchimento sólido">
            <a:extLst>
              <a:ext uri="{FF2B5EF4-FFF2-40B4-BE49-F238E27FC236}">
                <a16:creationId xmlns:a16="http://schemas.microsoft.com/office/drawing/2014/main" id="{373EE595-41F3-69E4-E832-B0B496BD9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3353" y="3290863"/>
            <a:ext cx="1341607" cy="1341607"/>
          </a:xfrm>
          <a:prstGeom prst="rect">
            <a:avLst/>
          </a:prstGeom>
        </p:spPr>
      </p:pic>
      <p:pic>
        <p:nvPicPr>
          <p:cNvPr id="9" name="Gráfico 8" descr="Juiz com preenchimento sólido">
            <a:extLst>
              <a:ext uri="{FF2B5EF4-FFF2-40B4-BE49-F238E27FC236}">
                <a16:creationId xmlns:a16="http://schemas.microsoft.com/office/drawing/2014/main" id="{7BC8F05B-0C4F-8399-0255-3576E0C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5196" y="4782069"/>
            <a:ext cx="1341607" cy="1341607"/>
          </a:xfrm>
          <a:prstGeom prst="rect">
            <a:avLst/>
          </a:prstGeom>
        </p:spPr>
      </p:pic>
      <p:pic>
        <p:nvPicPr>
          <p:cNvPr id="10" name="Gráfico 9" descr="Juiz com preenchimento sólido">
            <a:extLst>
              <a:ext uri="{FF2B5EF4-FFF2-40B4-BE49-F238E27FC236}">
                <a16:creationId xmlns:a16="http://schemas.microsoft.com/office/drawing/2014/main" id="{1302A2A8-0E12-48E1-AEB1-4EC197ED2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7041" y="3294210"/>
            <a:ext cx="1341607" cy="1341607"/>
          </a:xfrm>
          <a:prstGeom prst="rect">
            <a:avLst/>
          </a:prstGeom>
        </p:spPr>
      </p:pic>
      <p:pic>
        <p:nvPicPr>
          <p:cNvPr id="11" name="Gráfico 10" descr="Perfil masculino com preenchimento sólido">
            <a:extLst>
              <a:ext uri="{FF2B5EF4-FFF2-40B4-BE49-F238E27FC236}">
                <a16:creationId xmlns:a16="http://schemas.microsoft.com/office/drawing/2014/main" id="{469A6FFA-C6CD-26BC-82F3-EE971566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29999" y="1405127"/>
            <a:ext cx="1539240" cy="1539240"/>
          </a:xfrm>
          <a:prstGeom prst="rect">
            <a:avLst/>
          </a:prstGeom>
        </p:spPr>
      </p:pic>
      <p:pic>
        <p:nvPicPr>
          <p:cNvPr id="14" name="Gráfico 13" descr="Contrato com preenchimento sólido">
            <a:extLst>
              <a:ext uri="{FF2B5EF4-FFF2-40B4-BE49-F238E27FC236}">
                <a16:creationId xmlns:a16="http://schemas.microsoft.com/office/drawing/2014/main" id="{3A5BD410-37CF-0372-5741-EC111D119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7354" y="2685867"/>
            <a:ext cx="1810012" cy="18100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8AB1F0-8126-8FA6-897E-349E61943EEF}"/>
              </a:ext>
            </a:extLst>
          </p:cNvPr>
          <p:cNvSpPr txBox="1"/>
          <p:nvPr/>
        </p:nvSpPr>
        <p:spPr>
          <a:xfrm>
            <a:off x="382578" y="1228760"/>
            <a:ext cx="36423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ONE OF THEM INCLUDES THE CONTRACT IN THE PROTOCOL</a:t>
            </a:r>
            <a:endParaRPr lang="pt-BR" sz="2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3" name="Gráfico 12" descr="Marca de seleção com preenchimento sólido">
            <a:extLst>
              <a:ext uri="{FF2B5EF4-FFF2-40B4-BE49-F238E27FC236}">
                <a16:creationId xmlns:a16="http://schemas.microsoft.com/office/drawing/2014/main" id="{85118E76-AC37-6F8F-E978-D92589AD15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3078" y="1976566"/>
            <a:ext cx="744236" cy="744236"/>
          </a:xfrm>
          <a:prstGeom prst="rect">
            <a:avLst/>
          </a:prstGeom>
        </p:spPr>
      </p:pic>
      <p:pic>
        <p:nvPicPr>
          <p:cNvPr id="17" name="Gráfico 16" descr="Marca de seleção com preenchimento sólido">
            <a:extLst>
              <a:ext uri="{FF2B5EF4-FFF2-40B4-BE49-F238E27FC236}">
                <a16:creationId xmlns:a16="http://schemas.microsoft.com/office/drawing/2014/main" id="{600640E5-E67C-19F4-D400-B7197C6C6C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3760" y="1941631"/>
            <a:ext cx="744236" cy="744236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54AAE439-ECF9-6F3F-79BA-C465167737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0250" y="3685551"/>
            <a:ext cx="744236" cy="744236"/>
          </a:xfrm>
          <a:prstGeom prst="rect">
            <a:avLst/>
          </a:prstGeom>
        </p:spPr>
      </p:pic>
      <p:pic>
        <p:nvPicPr>
          <p:cNvPr id="23" name="Gráfico 22" descr="Marca de seleção com preenchimento sólido">
            <a:extLst>
              <a:ext uri="{FF2B5EF4-FFF2-40B4-BE49-F238E27FC236}">
                <a16:creationId xmlns:a16="http://schemas.microsoft.com/office/drawing/2014/main" id="{4351F651-A6F7-BE72-E19D-F8C8B6FFE2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919" y="5190635"/>
            <a:ext cx="744236" cy="744236"/>
          </a:xfrm>
          <a:prstGeom prst="rect">
            <a:avLst/>
          </a:prstGeom>
        </p:spPr>
      </p:pic>
      <p:pic>
        <p:nvPicPr>
          <p:cNvPr id="26" name="Gráfico 25" descr="Marca de seleção com preenchimento sólido">
            <a:extLst>
              <a:ext uri="{FF2B5EF4-FFF2-40B4-BE49-F238E27FC236}">
                <a16:creationId xmlns:a16="http://schemas.microsoft.com/office/drawing/2014/main" id="{EFD682CC-FE60-0DCB-A4BD-B61BB3C87D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7867" y="3685551"/>
            <a:ext cx="744236" cy="74423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14D89A6A-AE8F-69A5-F2CB-512F3330C496}"/>
              </a:ext>
            </a:extLst>
          </p:cNvPr>
          <p:cNvSpPr/>
          <p:nvPr/>
        </p:nvSpPr>
        <p:spPr>
          <a:xfrm>
            <a:off x="13442950" y="6123676"/>
            <a:ext cx="419100" cy="4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966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66">
        <p159:morph option="byObject"/>
      </p:transition>
    </mc:Choice>
    <mc:Fallback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4" grpId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570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Amasis MT Pro Black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Santos</dc:creator>
  <cp:lastModifiedBy>Julio Santos</cp:lastModifiedBy>
  <cp:revision>27</cp:revision>
  <dcterms:created xsi:type="dcterms:W3CDTF">2023-10-23T20:43:14Z</dcterms:created>
  <dcterms:modified xsi:type="dcterms:W3CDTF">2023-11-04T02:38:47Z</dcterms:modified>
</cp:coreProperties>
</file>