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8" r:id="rId4"/>
    <p:sldId id="261" r:id="rId5"/>
    <p:sldId id="273" r:id="rId6"/>
    <p:sldId id="275" r:id="rId7"/>
    <p:sldId id="276" r:id="rId8"/>
    <p:sldId id="277" r:id="rId9"/>
    <p:sldId id="272" r:id="rId10"/>
    <p:sldId id="267" r:id="rId11"/>
    <p:sldId id="269" r:id="rId12"/>
    <p:sldId id="270" r:id="rId13"/>
    <p:sldId id="271" r:id="rId14"/>
    <p:sldId id="274" r:id="rId15"/>
    <p:sldId id="278" r:id="rId16"/>
    <p:sldId id="279" r:id="rId17"/>
    <p:sldId id="280" r:id="rId18"/>
    <p:sldId id="286" r:id="rId19"/>
    <p:sldId id="281" r:id="rId20"/>
    <p:sldId id="287" r:id="rId21"/>
    <p:sldId id="282" r:id="rId22"/>
    <p:sldId id="283" r:id="rId23"/>
    <p:sldId id="288" r:id="rId24"/>
    <p:sldId id="285" r:id="rId25"/>
    <p:sldId id="284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0DFB8-B7BF-473E-A303-FFBCA15DF2D7}" v="128" dt="2024-04-28T02:36:42.85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4F6491-BCB6-4F9F-B2FA-AA85F9CC1DED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FD16E5-8584-4ADE-9756-9BF3F1D110FE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50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068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32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932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24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21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27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314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052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524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278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76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567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9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21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80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1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3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36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46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011DC5-64E4-4D9F-9396-40D041ABB853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F754A6-01A6-4024-812A-88A4DE949BCC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97C76-2C81-42C1-8EF0-70F1E4E0E8C4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B94399-031D-4E95-A551-3197B5796E90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198CC-B2AE-4B96-972E-3492F5906793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37A5-6704-4004-8698-6E13E8DCBE44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844F7-198C-48B0-BBCA-5B7E09CFC606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40687-67BE-474D-800A-47EB268B95AE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D3837-A981-4DF2-8B27-33ED82ED37E5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67B9A71C-AF4A-4C16-989A-8B023D8EA3DE}" type="datetime1">
              <a:rPr lang="pt-BR" smtClean="0"/>
              <a:t>27/04/2024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5.png"/><Relationship Id="rId18" Type="http://schemas.openxmlformats.org/officeDocument/2006/relationships/image" Target="../media/image30.sv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3.png"/><Relationship Id="rId5" Type="http://schemas.openxmlformats.org/officeDocument/2006/relationships/image" Target="../media/image66.png"/><Relationship Id="rId15" Type="http://schemas.openxmlformats.org/officeDocument/2006/relationships/image" Target="../media/image11.png"/><Relationship Id="rId10" Type="http://schemas.openxmlformats.org/officeDocument/2006/relationships/image" Target="../media/image58.svg"/><Relationship Id="rId4" Type="http://schemas.openxmlformats.org/officeDocument/2006/relationships/image" Target="../media/image69.svg"/><Relationship Id="rId9" Type="http://schemas.openxmlformats.org/officeDocument/2006/relationships/image" Target="../media/image57.png"/><Relationship Id="rId1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7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75.png"/><Relationship Id="rId5" Type="http://schemas.openxmlformats.org/officeDocument/2006/relationships/image" Target="../media/image43.png"/><Relationship Id="rId10" Type="http://schemas.openxmlformats.org/officeDocument/2006/relationships/image" Target="../media/image74.svg"/><Relationship Id="rId4" Type="http://schemas.openxmlformats.org/officeDocument/2006/relationships/image" Target="../media/image58.sv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1.png"/><Relationship Id="rId7" Type="http://schemas.openxmlformats.org/officeDocument/2006/relationships/image" Target="../media/image57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45.png"/><Relationship Id="rId5" Type="http://schemas.openxmlformats.org/officeDocument/2006/relationships/image" Target="../media/image5.png"/><Relationship Id="rId10" Type="http://schemas.openxmlformats.org/officeDocument/2006/relationships/image" Target="../media/image44.svg"/><Relationship Id="rId4" Type="http://schemas.openxmlformats.org/officeDocument/2006/relationships/image" Target="../media/image12.sv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35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7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14.svg"/><Relationship Id="rId4" Type="http://schemas.openxmlformats.org/officeDocument/2006/relationships/image" Target="../media/image80.sv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43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84.svg"/><Relationship Id="rId4" Type="http://schemas.openxmlformats.org/officeDocument/2006/relationships/image" Target="../media/image44.svg"/><Relationship Id="rId9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13" Type="http://schemas.openxmlformats.org/officeDocument/2006/relationships/image" Target="../media/image85.png"/><Relationship Id="rId3" Type="http://schemas.openxmlformats.org/officeDocument/2006/relationships/image" Target="../media/image43.png"/><Relationship Id="rId7" Type="http://schemas.openxmlformats.org/officeDocument/2006/relationships/image" Target="../media/image81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.png"/><Relationship Id="rId5" Type="http://schemas.openxmlformats.org/officeDocument/2006/relationships/image" Target="../media/image45.png"/><Relationship Id="rId15" Type="http://schemas.openxmlformats.org/officeDocument/2006/relationships/image" Target="../media/image87.png"/><Relationship Id="rId10" Type="http://schemas.openxmlformats.org/officeDocument/2006/relationships/image" Target="../media/image84.svg"/><Relationship Id="rId4" Type="http://schemas.openxmlformats.org/officeDocument/2006/relationships/image" Target="../media/image44.svg"/><Relationship Id="rId9" Type="http://schemas.openxmlformats.org/officeDocument/2006/relationships/image" Target="../media/image83.png"/><Relationship Id="rId14" Type="http://schemas.openxmlformats.org/officeDocument/2006/relationships/image" Target="../media/image8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9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91.png"/><Relationship Id="rId7" Type="http://schemas.openxmlformats.org/officeDocument/2006/relationships/image" Target="../media/image43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13.png"/><Relationship Id="rId5" Type="http://schemas.openxmlformats.org/officeDocument/2006/relationships/image" Target="../media/image35.png"/><Relationship Id="rId10" Type="http://schemas.openxmlformats.org/officeDocument/2006/relationships/image" Target="../media/image46.svg"/><Relationship Id="rId4" Type="http://schemas.openxmlformats.org/officeDocument/2006/relationships/image" Target="../media/image92.sv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4" Type="http://schemas.openxmlformats.org/officeDocument/2006/relationships/image" Target="../media/image100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7.png"/><Relationship Id="rId18" Type="http://schemas.openxmlformats.org/officeDocument/2006/relationships/image" Target="../media/image26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2.svg"/><Relationship Id="rId19" Type="http://schemas.openxmlformats.org/officeDocument/2006/relationships/image" Target="../media/image27.png"/><Relationship Id="rId4" Type="http://schemas.openxmlformats.org/officeDocument/2006/relationships/image" Target="../media/image4.svg"/><Relationship Id="rId9" Type="http://schemas.openxmlformats.org/officeDocument/2006/relationships/image" Target="../media/image11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14.svg"/><Relationship Id="rId4" Type="http://schemas.openxmlformats.org/officeDocument/2006/relationships/image" Target="../media/image36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49.png"/><Relationship Id="rId18" Type="http://schemas.openxmlformats.org/officeDocument/2006/relationships/image" Target="../media/image34.sv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45.png"/><Relationship Id="rId12" Type="http://schemas.openxmlformats.org/officeDocument/2006/relationships/image" Target="../media/image4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24" Type="http://schemas.openxmlformats.org/officeDocument/2006/relationships/image" Target="../media/image56.svg"/><Relationship Id="rId5" Type="http://schemas.openxmlformats.org/officeDocument/2006/relationships/image" Target="../media/image43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36.svg"/><Relationship Id="rId9" Type="http://schemas.openxmlformats.org/officeDocument/2006/relationships/image" Target="../media/image13.png"/><Relationship Id="rId14" Type="http://schemas.openxmlformats.org/officeDocument/2006/relationships/image" Target="../media/image50.svg"/><Relationship Id="rId22" Type="http://schemas.openxmlformats.org/officeDocument/2006/relationships/image" Target="../media/image5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9.png"/><Relationship Id="rId18" Type="http://schemas.openxmlformats.org/officeDocument/2006/relationships/image" Target="../media/image52.svg"/><Relationship Id="rId26" Type="http://schemas.openxmlformats.org/officeDocument/2006/relationships/image" Target="../media/image67.svg"/><Relationship Id="rId3" Type="http://schemas.openxmlformats.org/officeDocument/2006/relationships/image" Target="../media/image35.png"/><Relationship Id="rId21" Type="http://schemas.openxmlformats.org/officeDocument/2006/relationships/image" Target="../media/image37.png"/><Relationship Id="rId7" Type="http://schemas.openxmlformats.org/officeDocument/2006/relationships/image" Target="../media/image45.png"/><Relationship Id="rId12" Type="http://schemas.openxmlformats.org/officeDocument/2006/relationships/image" Target="../media/image58.svg"/><Relationship Id="rId17" Type="http://schemas.openxmlformats.org/officeDocument/2006/relationships/image" Target="../media/image51.png"/><Relationship Id="rId25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2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57.png"/><Relationship Id="rId24" Type="http://schemas.openxmlformats.org/officeDocument/2006/relationships/image" Target="../media/image65.svg"/><Relationship Id="rId5" Type="http://schemas.openxmlformats.org/officeDocument/2006/relationships/image" Target="../media/image43.png"/><Relationship Id="rId15" Type="http://schemas.openxmlformats.org/officeDocument/2006/relationships/image" Target="../media/image61.png"/><Relationship Id="rId23" Type="http://schemas.openxmlformats.org/officeDocument/2006/relationships/image" Target="../media/image64.png"/><Relationship Id="rId10" Type="http://schemas.openxmlformats.org/officeDocument/2006/relationships/image" Target="../media/image14.svg"/><Relationship Id="rId19" Type="http://schemas.openxmlformats.org/officeDocument/2006/relationships/image" Target="../media/image33.png"/><Relationship Id="rId4" Type="http://schemas.openxmlformats.org/officeDocument/2006/relationships/image" Target="../media/image36.svg"/><Relationship Id="rId9" Type="http://schemas.openxmlformats.org/officeDocument/2006/relationships/image" Target="../media/image13.png"/><Relationship Id="rId14" Type="http://schemas.openxmlformats.org/officeDocument/2006/relationships/image" Target="../media/image60.svg"/><Relationship Id="rId22" Type="http://schemas.openxmlformats.org/officeDocument/2006/relationships/image" Target="../media/image6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Private Law Society™ (PLS)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i="1" dirty="0"/>
              <a:t>Enforcement</a:t>
            </a:r>
            <a:r>
              <a:rPr lang="pt-BR" dirty="0"/>
              <a:t> de contratos através </a:t>
            </a:r>
            <a:r>
              <a:rPr lang="pt-BR"/>
              <a:t>de incentivo financeiro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mecanismo é composto por: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4825"/>
            <a:ext cx="10515600" cy="2351280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Duas </a:t>
            </a:r>
            <a:r>
              <a:rPr lang="pt-BR" b="1" dirty="0">
                <a:solidFill>
                  <a:schemeClr val="accent1"/>
                </a:solidFill>
              </a:rPr>
              <a:t>partes</a:t>
            </a:r>
            <a:r>
              <a:rPr lang="pt-BR" dirty="0"/>
              <a:t> interessadas.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Um </a:t>
            </a:r>
            <a:r>
              <a:rPr lang="pt-BR" b="1" dirty="0">
                <a:solidFill>
                  <a:schemeClr val="accent1"/>
                </a:solidFill>
              </a:rPr>
              <a:t>colateral</a:t>
            </a:r>
            <a:r>
              <a:rPr lang="pt-BR" dirty="0"/>
              <a:t> que será usado como </a:t>
            </a:r>
            <a:r>
              <a:rPr lang="pt-BR" i="1" dirty="0"/>
              <a:t>garantia</a:t>
            </a:r>
            <a:r>
              <a:rPr lang="pt-BR" dirty="0"/>
              <a:t>.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Um </a:t>
            </a:r>
            <a:r>
              <a:rPr lang="pt-BR" b="1" dirty="0">
                <a:solidFill>
                  <a:schemeClr val="accent1"/>
                </a:solidFill>
              </a:rPr>
              <a:t>arquivo</a:t>
            </a:r>
            <a:r>
              <a:rPr lang="pt-BR" dirty="0"/>
              <a:t> que descreve o </a:t>
            </a:r>
            <a:r>
              <a:rPr lang="pt-BR" i="1" dirty="0"/>
              <a:t>acordo</a:t>
            </a:r>
            <a:r>
              <a:rPr lang="pt-BR" dirty="0"/>
              <a:t>.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Um ou mais </a:t>
            </a:r>
            <a:r>
              <a:rPr lang="pt-BR" b="1" dirty="0">
                <a:solidFill>
                  <a:schemeClr val="accent1"/>
                </a:solidFill>
              </a:rPr>
              <a:t>árbitros</a:t>
            </a:r>
            <a:r>
              <a:rPr lang="pt-BR" dirty="0"/>
              <a:t> previamente eleitos pelas partes.</a:t>
            </a:r>
          </a:p>
        </p:txBody>
      </p:sp>
      <p:pic>
        <p:nvPicPr>
          <p:cNvPr id="5" name="Gráfico 4" descr="Sala de reuniões com preenchimento sólido">
            <a:extLst>
              <a:ext uri="{FF2B5EF4-FFF2-40B4-BE49-F238E27FC236}">
                <a16:creationId xmlns:a16="http://schemas.microsoft.com/office/drawing/2014/main" id="{C29C2257-0CEC-E9A0-D94A-D99DD1083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579" y="4569693"/>
            <a:ext cx="1639580" cy="1639580"/>
          </a:xfrm>
          <a:prstGeom prst="rect">
            <a:avLst/>
          </a:prstGeom>
        </p:spPr>
      </p:pic>
      <p:pic>
        <p:nvPicPr>
          <p:cNvPr id="11" name="Gráfico 10" descr="Martelo com preenchimento sólido">
            <a:extLst>
              <a:ext uri="{FF2B5EF4-FFF2-40B4-BE49-F238E27FC236}">
                <a16:creationId xmlns:a16="http://schemas.microsoft.com/office/drawing/2014/main" id="{231DCD37-0721-1114-9919-0F4FBFF4F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8208" y="5082722"/>
            <a:ext cx="911722" cy="911722"/>
          </a:xfrm>
          <a:prstGeom prst="rect">
            <a:avLst/>
          </a:prstGeom>
        </p:spPr>
      </p:pic>
      <p:pic>
        <p:nvPicPr>
          <p:cNvPr id="13" name="Gráfico 12" descr="Juíza com preenchimento sólido">
            <a:extLst>
              <a:ext uri="{FF2B5EF4-FFF2-40B4-BE49-F238E27FC236}">
                <a16:creationId xmlns:a16="http://schemas.microsoft.com/office/drawing/2014/main" id="{4856B52B-73E0-A1E4-51E1-3D8D43D8F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47181" y="4939689"/>
            <a:ext cx="1142202" cy="1142202"/>
          </a:xfrm>
          <a:prstGeom prst="rect">
            <a:avLst/>
          </a:prstGeom>
        </p:spPr>
      </p:pic>
      <p:pic>
        <p:nvPicPr>
          <p:cNvPr id="15" name="Gráfico 14" descr="Juiz com preenchimento sólido">
            <a:extLst>
              <a:ext uri="{FF2B5EF4-FFF2-40B4-BE49-F238E27FC236}">
                <a16:creationId xmlns:a16="http://schemas.microsoft.com/office/drawing/2014/main" id="{B4ED0469-CCBC-F736-A484-A3E88E04C5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72464" y="4893588"/>
            <a:ext cx="1142202" cy="11422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84A91C-3CDC-AE5D-FCC7-4DC80A1C5AA0}"/>
              </a:ext>
            </a:extLst>
          </p:cNvPr>
          <p:cNvSpPr txBox="1"/>
          <p:nvPr/>
        </p:nvSpPr>
        <p:spPr>
          <a:xfrm>
            <a:off x="719414" y="4390232"/>
            <a:ext cx="16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PARTES</a:t>
            </a:r>
            <a:endParaRPr lang="pt-BR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FA617C-D29A-639B-451D-C044D9E4DE8D}"/>
              </a:ext>
            </a:extLst>
          </p:cNvPr>
          <p:cNvSpPr txBox="1"/>
          <p:nvPr/>
        </p:nvSpPr>
        <p:spPr>
          <a:xfrm>
            <a:off x="5249774" y="4077072"/>
            <a:ext cx="1926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ARQUIVO</a:t>
            </a:r>
          </a:p>
          <a:p>
            <a:pPr algn="ctr"/>
            <a:r>
              <a:rPr lang="pt-BR" b="1" dirty="0"/>
              <a:t>(CONTRATO</a:t>
            </a:r>
            <a:r>
              <a:rPr lang="pt-BR" sz="2400" b="1" dirty="0"/>
              <a:t>)</a:t>
            </a:r>
            <a:endParaRPr lang="pt-BR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735F11-EE6C-7294-9C2B-ABB0E3AC4CC3}"/>
              </a:ext>
            </a:extLst>
          </p:cNvPr>
          <p:cNvSpPr txBox="1"/>
          <p:nvPr/>
        </p:nvSpPr>
        <p:spPr>
          <a:xfrm>
            <a:off x="7808704" y="4354071"/>
            <a:ext cx="354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ÁRBITROS (JUÍZES)</a:t>
            </a:r>
            <a:endParaRPr lang="pt-BR" b="1" dirty="0"/>
          </a:p>
        </p:txBody>
      </p:sp>
      <p:pic>
        <p:nvPicPr>
          <p:cNvPr id="19" name="Gráfico 18" descr="Aperto de mão com preenchimento sólido">
            <a:extLst>
              <a:ext uri="{FF2B5EF4-FFF2-40B4-BE49-F238E27FC236}">
                <a16:creationId xmlns:a16="http://schemas.microsoft.com/office/drawing/2014/main" id="{F1F68328-9258-A093-4FA8-0B0A578FC1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88796" y="4815736"/>
            <a:ext cx="815239" cy="815239"/>
          </a:xfrm>
          <a:prstGeom prst="rect">
            <a:avLst/>
          </a:prstGeom>
        </p:spPr>
      </p:pic>
      <p:pic>
        <p:nvPicPr>
          <p:cNvPr id="20" name="Gráfico 19" descr="Assinatura com preenchimento sólido">
            <a:extLst>
              <a:ext uri="{FF2B5EF4-FFF2-40B4-BE49-F238E27FC236}">
                <a16:creationId xmlns:a16="http://schemas.microsoft.com/office/drawing/2014/main" id="{071B3D5E-F479-8521-EF88-F1B1597686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39787" y="5402518"/>
            <a:ext cx="633272" cy="633272"/>
          </a:xfrm>
          <a:prstGeom prst="rect">
            <a:avLst/>
          </a:prstGeom>
        </p:spPr>
      </p:pic>
      <p:pic>
        <p:nvPicPr>
          <p:cNvPr id="21" name="Gráfico 20" descr="Contrato com preenchimento sólido">
            <a:extLst>
              <a:ext uri="{FF2B5EF4-FFF2-40B4-BE49-F238E27FC236}">
                <a16:creationId xmlns:a16="http://schemas.microsoft.com/office/drawing/2014/main" id="{5B593ECA-6983-8001-5B58-914A25A468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99542" y="4891372"/>
            <a:ext cx="1146998" cy="11469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B67452-C878-DEA9-2B23-D217971065C5}"/>
              </a:ext>
            </a:extLst>
          </p:cNvPr>
          <p:cNvSpPr txBox="1"/>
          <p:nvPr/>
        </p:nvSpPr>
        <p:spPr>
          <a:xfrm>
            <a:off x="2854650" y="4439235"/>
            <a:ext cx="19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COLATERAL</a:t>
            </a:r>
            <a:endParaRPr lang="pt-BR" sz="1400" b="1" dirty="0"/>
          </a:p>
        </p:txBody>
      </p:sp>
      <p:pic>
        <p:nvPicPr>
          <p:cNvPr id="10" name="Gráfico 9" descr="Baú de tesouro com preenchimento sólido">
            <a:extLst>
              <a:ext uri="{FF2B5EF4-FFF2-40B4-BE49-F238E27FC236}">
                <a16:creationId xmlns:a16="http://schemas.microsoft.com/office/drawing/2014/main" id="{4D5FC71C-5B43-E737-6F63-429ACE296F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4292" y="4872791"/>
            <a:ext cx="1059565" cy="10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8382"/>
            <a:ext cx="10515600" cy="443893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Uma proposta de contrato deve ser criada em forma de um </a:t>
            </a:r>
            <a:r>
              <a:rPr lang="pt-BR" b="1" dirty="0">
                <a:solidFill>
                  <a:schemeClr val="accent1"/>
                </a:solidFill>
              </a:rPr>
              <a:t>arquivo</a:t>
            </a:r>
            <a:r>
              <a:rPr lang="pt-BR" dirty="0"/>
              <a:t> em qualquer formato como, por exemplo, um arquivo texto (.</a:t>
            </a:r>
            <a:r>
              <a:rPr lang="pt-BR" dirty="0" err="1"/>
              <a:t>txt</a:t>
            </a:r>
            <a:r>
              <a:rPr lang="pt-BR" dirty="0"/>
              <a:t>), MS Word (.</a:t>
            </a:r>
            <a:r>
              <a:rPr lang="pt-BR" dirty="0" err="1"/>
              <a:t>docx</a:t>
            </a:r>
            <a:r>
              <a:rPr lang="pt-BR" dirty="0"/>
              <a:t>) ou PDF.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Esse arquivo deve conter as cláusulas e termos em uma linguagem inteligível por todas as partes. Ele pode ser elaborado por uma das partes e proposto à(s) outra(s) parte(s), elaborado em conjunto ou então com a ajuda de um terceiro neutro.</a:t>
            </a:r>
          </a:p>
        </p:txBody>
      </p:sp>
      <p:pic>
        <p:nvPicPr>
          <p:cNvPr id="19" name="Gráfico 18" descr="Contrato com preenchimento sólido">
            <a:extLst>
              <a:ext uri="{FF2B5EF4-FFF2-40B4-BE49-F238E27FC236}">
                <a16:creationId xmlns:a16="http://schemas.microsoft.com/office/drawing/2014/main" id="{82355E41-F9A7-5380-52B3-B3F96D29B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400" y="4569025"/>
            <a:ext cx="1656184" cy="165618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elaboração da 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0DE8E3-EC7E-36B6-C933-B42127FEED44}"/>
              </a:ext>
            </a:extLst>
          </p:cNvPr>
          <p:cNvSpPr txBox="1"/>
          <p:nvPr/>
        </p:nvSpPr>
        <p:spPr>
          <a:xfrm>
            <a:off x="2325709" y="4981618"/>
            <a:ext cx="403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Contrato materializado em forma de arquivo .</a:t>
            </a:r>
            <a:endParaRPr lang="pt-BR" b="1" dirty="0"/>
          </a:p>
        </p:txBody>
      </p:sp>
      <p:pic>
        <p:nvPicPr>
          <p:cNvPr id="15" name="Gráfico 14" descr="Documento com preenchimento sólido">
            <a:extLst>
              <a:ext uri="{FF2B5EF4-FFF2-40B4-BE49-F238E27FC236}">
                <a16:creationId xmlns:a16="http://schemas.microsoft.com/office/drawing/2014/main" id="{CC07E4AB-1C92-20FB-282D-37007DA44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280" y="4550171"/>
            <a:ext cx="1656184" cy="1656184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B7F9D2F-61A2-E082-47C2-52058B314A03}"/>
              </a:ext>
            </a:extLst>
          </p:cNvPr>
          <p:cNvSpPr/>
          <p:nvPr/>
        </p:nvSpPr>
        <p:spPr>
          <a:xfrm>
            <a:off x="6515319" y="4981618"/>
            <a:ext cx="1872208" cy="8309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0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8382"/>
            <a:ext cx="10730408" cy="443893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Qualquer um dos envolvidos – uma das partes ou algum árbitro – em posse da versão final do arquivo que representa o contrato, pode </a:t>
            </a:r>
            <a:r>
              <a:rPr lang="pt-BR" b="1" dirty="0">
                <a:solidFill>
                  <a:schemeClr val="accent1"/>
                </a:solidFill>
              </a:rPr>
              <a:t>submetê-lo</a:t>
            </a:r>
            <a:r>
              <a:rPr lang="pt-BR" dirty="0"/>
              <a:t> ao sistema PLS.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Essa pessoa escolhe então as partes através de suas </a:t>
            </a:r>
            <a:r>
              <a:rPr lang="pt-BR" b="1" dirty="0">
                <a:solidFill>
                  <a:schemeClr val="accent1"/>
                </a:solidFill>
              </a:rPr>
              <a:t>identidades digitais</a:t>
            </a:r>
            <a:r>
              <a:rPr lang="pt-BR" dirty="0"/>
              <a:t>. No momento, o PLS suporta o protocolo </a:t>
            </a:r>
            <a:r>
              <a:rPr lang="pt-BR" b="1" dirty="0">
                <a:solidFill>
                  <a:schemeClr val="accent1"/>
                </a:solidFill>
              </a:rPr>
              <a:t>Nostr</a:t>
            </a:r>
            <a:r>
              <a:rPr lang="pt-BR" dirty="0"/>
              <a:t> (uma espécie microblog semi-descentralizado).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</a:t>
            </a:r>
            <a:r>
              <a:rPr lang="pt-BR" i="1" dirty="0"/>
              <a:t>upload</a:t>
            </a:r>
            <a:r>
              <a:rPr lang="pt-BR" dirty="0"/>
              <a:t> &amp; escolha dos envolvidos</a:t>
            </a:r>
          </a:p>
        </p:txBody>
      </p:sp>
      <p:pic>
        <p:nvPicPr>
          <p:cNvPr id="4" name="Gráfico 3" descr="Juiz com preenchimento sólido">
            <a:extLst>
              <a:ext uri="{FF2B5EF4-FFF2-40B4-BE49-F238E27FC236}">
                <a16:creationId xmlns:a16="http://schemas.microsoft.com/office/drawing/2014/main" id="{E6FA3FF9-E613-389B-9CF4-A352F02A0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172" y="4731492"/>
            <a:ext cx="938029" cy="938029"/>
          </a:xfrm>
          <a:prstGeom prst="rect">
            <a:avLst/>
          </a:prstGeom>
        </p:spPr>
      </p:pic>
      <p:pic>
        <p:nvPicPr>
          <p:cNvPr id="7" name="Gráfico 6" descr="Funcionária de escritório com preenchimento sólido">
            <a:extLst>
              <a:ext uri="{FF2B5EF4-FFF2-40B4-BE49-F238E27FC236}">
                <a16:creationId xmlns:a16="http://schemas.microsoft.com/office/drawing/2014/main" id="{A73C14A1-BA6D-D117-84F4-5A9DF66E8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7581" y="4365041"/>
            <a:ext cx="914400" cy="914400"/>
          </a:xfrm>
          <a:prstGeom prst="rect">
            <a:avLst/>
          </a:prstGeom>
        </p:spPr>
      </p:pic>
      <p:pic>
        <p:nvPicPr>
          <p:cNvPr id="9" name="Gráfico 8" descr="Funcionário de escritório com preenchimento sólido">
            <a:extLst>
              <a:ext uri="{FF2B5EF4-FFF2-40B4-BE49-F238E27FC236}">
                <a16:creationId xmlns:a16="http://schemas.microsoft.com/office/drawing/2014/main" id="{F1BEF85E-CAF0-BE2B-19A7-6E88CABE6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9268" y="5374504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15932B-4099-34B1-28A0-F2231172D99A}"/>
              </a:ext>
            </a:extLst>
          </p:cNvPr>
          <p:cNvSpPr txBox="1"/>
          <p:nvPr/>
        </p:nvSpPr>
        <p:spPr>
          <a:xfrm>
            <a:off x="6211981" y="459929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PARTE 1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965E99-12C3-0FFD-BF50-A4DAA357606C}"/>
              </a:ext>
            </a:extLst>
          </p:cNvPr>
          <p:cNvSpPr txBox="1"/>
          <p:nvPr/>
        </p:nvSpPr>
        <p:spPr>
          <a:xfrm>
            <a:off x="6228348" y="566952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PARTE 2</a:t>
            </a:r>
            <a:endParaRPr lang="pt-BR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23BC43-233C-FF45-E4A0-81D7C9566C72}"/>
              </a:ext>
            </a:extLst>
          </p:cNvPr>
          <p:cNvSpPr txBox="1"/>
          <p:nvPr/>
        </p:nvSpPr>
        <p:spPr>
          <a:xfrm>
            <a:off x="9386855" y="4969673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ÁRBITRO 1</a:t>
            </a:r>
            <a:endParaRPr lang="pt-BR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86A312-B42D-EE29-2980-26E4FCD2D6B9}"/>
              </a:ext>
            </a:extLst>
          </p:cNvPr>
          <p:cNvSpPr txBox="1"/>
          <p:nvPr/>
        </p:nvSpPr>
        <p:spPr>
          <a:xfrm>
            <a:off x="3442886" y="5200505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UPLOAD</a:t>
            </a:r>
            <a:endParaRPr lang="pt-BR" b="1" dirty="0"/>
          </a:p>
        </p:txBody>
      </p:sp>
      <p:pic>
        <p:nvPicPr>
          <p:cNvPr id="2" name="Gráfico 1" descr="Documento com preenchimento sólido">
            <a:extLst>
              <a:ext uri="{FF2B5EF4-FFF2-40B4-BE49-F238E27FC236}">
                <a16:creationId xmlns:a16="http://schemas.microsoft.com/office/drawing/2014/main" id="{E84A8027-5CDD-50D1-905C-CB307C58B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6695" y="4451349"/>
            <a:ext cx="1656184" cy="1656184"/>
          </a:xfrm>
          <a:prstGeom prst="rect">
            <a:avLst/>
          </a:prstGeom>
        </p:spPr>
      </p:pic>
      <p:pic>
        <p:nvPicPr>
          <p:cNvPr id="10" name="Gráfico 9" descr="Seta: curva ligeira com preenchimento sólido">
            <a:extLst>
              <a:ext uri="{FF2B5EF4-FFF2-40B4-BE49-F238E27FC236}">
                <a16:creationId xmlns:a16="http://schemas.microsoft.com/office/drawing/2014/main" id="{744C7366-980D-D49C-E4BF-7861736E5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2423592" y="4648218"/>
            <a:ext cx="1301062" cy="13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8382"/>
            <a:ext cx="10515600" cy="443893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Cada um dos envolvidos, incluindo </a:t>
            </a:r>
            <a:r>
              <a:rPr lang="pt-BR" b="1" dirty="0">
                <a:solidFill>
                  <a:schemeClr val="accent1"/>
                </a:solidFill>
              </a:rPr>
              <a:t>todas as partes</a:t>
            </a:r>
            <a:r>
              <a:rPr lang="pt-BR" dirty="0"/>
              <a:t> e</a:t>
            </a:r>
            <a:r>
              <a:rPr lang="pt-BR" b="1" dirty="0">
                <a:solidFill>
                  <a:schemeClr val="accent1"/>
                </a:solidFill>
              </a:rPr>
              <a:t> todos os árbitros</a:t>
            </a:r>
            <a:r>
              <a:rPr lang="pt-BR" dirty="0"/>
              <a:t>, devem entrar no sistema e assinar o documento com suas respectivas </a:t>
            </a:r>
            <a:r>
              <a:rPr lang="pt-BR" b="1" dirty="0">
                <a:solidFill>
                  <a:schemeClr val="accent1"/>
                </a:solidFill>
              </a:rPr>
              <a:t>identidades digitais</a:t>
            </a:r>
            <a:r>
              <a:rPr lang="pt-BR" dirty="0"/>
              <a:t>.</a:t>
            </a:r>
          </a:p>
        </p:txBody>
      </p:sp>
      <p:pic>
        <p:nvPicPr>
          <p:cNvPr id="19" name="Gráfico 18" descr="Contrato com preenchimento sólido">
            <a:extLst>
              <a:ext uri="{FF2B5EF4-FFF2-40B4-BE49-F238E27FC236}">
                <a16:creationId xmlns:a16="http://schemas.microsoft.com/office/drawing/2014/main" id="{82355E41-F9A7-5380-52B3-B3F96D29B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555" y="3997861"/>
            <a:ext cx="1656184" cy="165618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3: os envolvidos assinam</a:t>
            </a:r>
          </a:p>
        </p:txBody>
      </p:sp>
      <p:pic>
        <p:nvPicPr>
          <p:cNvPr id="2" name="Gráfico 1" descr="Assinatura com preenchimento sólido">
            <a:extLst>
              <a:ext uri="{FF2B5EF4-FFF2-40B4-BE49-F238E27FC236}">
                <a16:creationId xmlns:a16="http://schemas.microsoft.com/office/drawing/2014/main" id="{CDEF8539-6671-A615-B50A-5806C4F62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393" y="4762135"/>
            <a:ext cx="844267" cy="844267"/>
          </a:xfrm>
          <a:prstGeom prst="rect">
            <a:avLst/>
          </a:prstGeom>
        </p:spPr>
      </p:pic>
      <p:pic>
        <p:nvPicPr>
          <p:cNvPr id="4" name="Gráfico 3" descr="Juiz com preenchimento sólido">
            <a:extLst>
              <a:ext uri="{FF2B5EF4-FFF2-40B4-BE49-F238E27FC236}">
                <a16:creationId xmlns:a16="http://schemas.microsoft.com/office/drawing/2014/main" id="{E6FA3FF9-E613-389B-9CF4-A352F02A0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7989" y="4703440"/>
            <a:ext cx="938029" cy="938029"/>
          </a:xfrm>
          <a:prstGeom prst="rect">
            <a:avLst/>
          </a:prstGeom>
        </p:spPr>
      </p:pic>
      <p:pic>
        <p:nvPicPr>
          <p:cNvPr id="7" name="Gráfico 6" descr="Funcionária de escritório com preenchimento sólido">
            <a:extLst>
              <a:ext uri="{FF2B5EF4-FFF2-40B4-BE49-F238E27FC236}">
                <a16:creationId xmlns:a16="http://schemas.microsoft.com/office/drawing/2014/main" id="{A73C14A1-BA6D-D117-84F4-5A9DF66E8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0993" y="4727069"/>
            <a:ext cx="914400" cy="914400"/>
          </a:xfrm>
          <a:prstGeom prst="rect">
            <a:avLst/>
          </a:prstGeom>
        </p:spPr>
      </p:pic>
      <p:pic>
        <p:nvPicPr>
          <p:cNvPr id="9" name="Gráfico 8" descr="Funcionário de escritório com preenchimento sólido">
            <a:extLst>
              <a:ext uri="{FF2B5EF4-FFF2-40B4-BE49-F238E27FC236}">
                <a16:creationId xmlns:a16="http://schemas.microsoft.com/office/drawing/2014/main" id="{F1BEF85E-CAF0-BE2B-19A7-6E88CABE67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4405" y="3501008"/>
            <a:ext cx="914400" cy="914400"/>
          </a:xfrm>
          <a:prstGeom prst="rect">
            <a:avLst/>
          </a:prstGeom>
        </p:spPr>
      </p:pic>
      <p:pic>
        <p:nvPicPr>
          <p:cNvPr id="11" name="Gráfico 10" descr="Assinatura com preenchimento sólido">
            <a:extLst>
              <a:ext uri="{FF2B5EF4-FFF2-40B4-BE49-F238E27FC236}">
                <a16:creationId xmlns:a16="http://schemas.microsoft.com/office/drawing/2014/main" id="{CC16D90A-3F27-3EDA-E522-C3FD18121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0871" y="4791043"/>
            <a:ext cx="844267" cy="844267"/>
          </a:xfrm>
          <a:prstGeom prst="rect">
            <a:avLst/>
          </a:prstGeom>
        </p:spPr>
      </p:pic>
      <p:pic>
        <p:nvPicPr>
          <p:cNvPr id="12" name="Gráfico 11" descr="Assinatura com preenchimento sólido">
            <a:extLst>
              <a:ext uri="{FF2B5EF4-FFF2-40B4-BE49-F238E27FC236}">
                <a16:creationId xmlns:a16="http://schemas.microsoft.com/office/drawing/2014/main" id="{60364579-66E1-2712-7CE9-A604060A0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6018" y="3511833"/>
            <a:ext cx="844267" cy="844267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3D73C83-A298-27F8-9439-63B8F9F84116}"/>
              </a:ext>
            </a:extLst>
          </p:cNvPr>
          <p:cNvSpPr/>
          <p:nvPr/>
        </p:nvSpPr>
        <p:spPr>
          <a:xfrm>
            <a:off x="4278070" y="5003666"/>
            <a:ext cx="844267" cy="337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0F54080-7222-5591-91B8-B7CCB0F7DD36}"/>
              </a:ext>
            </a:extLst>
          </p:cNvPr>
          <p:cNvSpPr/>
          <p:nvPr/>
        </p:nvSpPr>
        <p:spPr>
          <a:xfrm rot="9202425">
            <a:off x="6630837" y="4187312"/>
            <a:ext cx="844267" cy="337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02BAF083-49FE-65EE-B1E8-72E5A5AD27EB}"/>
              </a:ext>
            </a:extLst>
          </p:cNvPr>
          <p:cNvSpPr/>
          <p:nvPr/>
        </p:nvSpPr>
        <p:spPr>
          <a:xfrm rot="11814920">
            <a:off x="6624110" y="4923296"/>
            <a:ext cx="844267" cy="337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15932B-4099-34B1-28A0-F2231172D99A}"/>
              </a:ext>
            </a:extLst>
          </p:cNvPr>
          <p:cNvSpPr txBox="1"/>
          <p:nvPr/>
        </p:nvSpPr>
        <p:spPr>
          <a:xfrm>
            <a:off x="767408" y="5184268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PARTE 1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965E99-12C3-0FFD-BF50-A4DAA357606C}"/>
              </a:ext>
            </a:extLst>
          </p:cNvPr>
          <p:cNvSpPr txBox="1"/>
          <p:nvPr/>
        </p:nvSpPr>
        <p:spPr>
          <a:xfrm>
            <a:off x="9549961" y="37851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PARTE 2</a:t>
            </a:r>
            <a:endParaRPr lang="pt-BR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23BC43-233C-FF45-E4A0-81D7C9566C72}"/>
              </a:ext>
            </a:extLst>
          </p:cNvPr>
          <p:cNvSpPr txBox="1"/>
          <p:nvPr/>
        </p:nvSpPr>
        <p:spPr>
          <a:xfrm>
            <a:off x="9559714" y="4861250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ÁRBITRO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432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8382"/>
            <a:ext cx="10226352" cy="195881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Com a assinatura de todos os envolvidos, um </a:t>
            </a:r>
            <a:r>
              <a:rPr lang="pt-BR" b="1" dirty="0">
                <a:solidFill>
                  <a:schemeClr val="accent1"/>
                </a:solidFill>
              </a:rPr>
              <a:t>cofre</a:t>
            </a:r>
            <a:r>
              <a:rPr lang="pt-BR" dirty="0"/>
              <a:t> compartilhado é criado.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Logo após a assinatura de todos, cada parte envolvida deve fazer o </a:t>
            </a:r>
            <a:r>
              <a:rPr lang="pt-BR" i="1" dirty="0"/>
              <a:t>download</a:t>
            </a:r>
            <a:r>
              <a:rPr lang="pt-BR" dirty="0"/>
              <a:t> de um arquivo JSON com os metadados que representam esse cofre.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4: o cofre compartilhado é criado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15932B-4099-34B1-28A0-F2231172D99A}"/>
              </a:ext>
            </a:extLst>
          </p:cNvPr>
          <p:cNvSpPr txBox="1"/>
          <p:nvPr/>
        </p:nvSpPr>
        <p:spPr>
          <a:xfrm>
            <a:off x="1327735" y="4077072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COFRE (JSON)</a:t>
            </a:r>
            <a:endParaRPr lang="pt-BR" b="1" dirty="0"/>
          </a:p>
        </p:txBody>
      </p:sp>
      <p:pic>
        <p:nvPicPr>
          <p:cNvPr id="5" name="Gráfico 4" descr="Seguro com preenchimento sólido">
            <a:extLst>
              <a:ext uri="{FF2B5EF4-FFF2-40B4-BE49-F238E27FC236}">
                <a16:creationId xmlns:a16="http://schemas.microsoft.com/office/drawing/2014/main" id="{155540AE-F0F1-F494-F803-A28BC86DE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4220" y="4293096"/>
            <a:ext cx="1382340" cy="1382340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83BDA2B-F1D6-9EED-0BA4-060F4383775B}"/>
              </a:ext>
            </a:extLst>
          </p:cNvPr>
          <p:cNvSpPr txBox="1">
            <a:spLocks/>
          </p:cNvSpPr>
          <p:nvPr/>
        </p:nvSpPr>
        <p:spPr>
          <a:xfrm>
            <a:off x="4223792" y="3933056"/>
            <a:ext cx="5616624" cy="19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/>
              <a:t>Cada parte deve guardar esse arquivo em local seguro pois ele será utilizado para acessar o </a:t>
            </a:r>
            <a:r>
              <a:rPr lang="pt-BR" b="1" dirty="0">
                <a:solidFill>
                  <a:schemeClr val="tx2"/>
                </a:solidFill>
              </a:rPr>
              <a:t>colateral</a:t>
            </a:r>
            <a:r>
              <a:rPr lang="pt-BR" dirty="0"/>
              <a:t> durante a resolução de um contrato.</a:t>
            </a:r>
          </a:p>
        </p:txBody>
      </p:sp>
      <p:pic>
        <p:nvPicPr>
          <p:cNvPr id="13" name="Gráfico 12" descr="Documento com preenchimento sólido">
            <a:extLst>
              <a:ext uri="{FF2B5EF4-FFF2-40B4-BE49-F238E27FC236}">
                <a16:creationId xmlns:a16="http://schemas.microsoft.com/office/drawing/2014/main" id="{EC674245-C1BA-3EE6-B5B3-D75339114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6156" y="4730101"/>
            <a:ext cx="914400" cy="914400"/>
          </a:xfrm>
          <a:prstGeom prst="rect">
            <a:avLst/>
          </a:prstGeom>
        </p:spPr>
      </p:pic>
      <p:pic>
        <p:nvPicPr>
          <p:cNvPr id="15" name="Gráfico 14" descr="Baixar com preenchimento sólido">
            <a:extLst>
              <a:ext uri="{FF2B5EF4-FFF2-40B4-BE49-F238E27FC236}">
                <a16:creationId xmlns:a16="http://schemas.microsoft.com/office/drawing/2014/main" id="{543C06B2-4B62-8DEA-2E84-B1D9248BA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0556" y="4730100"/>
            <a:ext cx="1003156" cy="10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8382"/>
            <a:ext cx="10226352" cy="2566722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Agora, cada uma das partes tem a oportunidade de depositar uma quantia de </a:t>
            </a:r>
            <a:r>
              <a:rPr lang="pt-BR" b="1" dirty="0">
                <a:solidFill>
                  <a:schemeClr val="accent1"/>
                </a:solidFill>
              </a:rPr>
              <a:t>colateral</a:t>
            </a:r>
            <a:r>
              <a:rPr lang="pt-BR" dirty="0"/>
              <a:t> para servir de </a:t>
            </a:r>
            <a:r>
              <a:rPr lang="pt-BR" i="1" dirty="0"/>
              <a:t>garantia</a:t>
            </a:r>
            <a:r>
              <a:rPr lang="pt-BR" dirty="0"/>
              <a:t>. Esse valor ficará “congelado” no cofre até que </a:t>
            </a:r>
            <a:r>
              <a:rPr lang="pt-BR" b="1" dirty="0">
                <a:solidFill>
                  <a:schemeClr val="accent1"/>
                </a:solidFill>
              </a:rPr>
              <a:t>o quórum mínimo</a:t>
            </a:r>
            <a:r>
              <a:rPr lang="pt-BR" dirty="0"/>
              <a:t> possa ser atingido para “descongelá-lo” depois. A quantidade e/ou proporção do valor de cada parte depende do que estiver especificado no contrato.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Atualmente, a PLS suporta o depósito em Bitcoin (</a:t>
            </a:r>
            <a:r>
              <a:rPr lang="pt-BR" i="1" dirty="0" err="1"/>
              <a:t>onchain</a:t>
            </a:r>
            <a:r>
              <a:rPr lang="pt-BR" dirty="0"/>
              <a:t>) ou L-BTC (</a:t>
            </a:r>
            <a:r>
              <a:rPr lang="pt-BR" dirty="0" err="1"/>
              <a:t>Liquid</a:t>
            </a:r>
            <a:r>
              <a:rPr lang="pt-BR" dirty="0"/>
              <a:t>).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5: depósito do colateral</a:t>
            </a:r>
          </a:p>
        </p:txBody>
      </p:sp>
      <p:pic>
        <p:nvPicPr>
          <p:cNvPr id="4" name="Gráfico 3" descr="Código QR com preenchimento sólido">
            <a:extLst>
              <a:ext uri="{FF2B5EF4-FFF2-40B4-BE49-F238E27FC236}">
                <a16:creationId xmlns:a16="http://schemas.microsoft.com/office/drawing/2014/main" id="{199CFD81-4478-82E3-3315-DD1AEC9E4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3284" y="4653136"/>
            <a:ext cx="1656184" cy="1656184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914566A-A2BC-EBB8-009F-EB818F6A15C5}"/>
              </a:ext>
            </a:extLst>
          </p:cNvPr>
          <p:cNvSpPr/>
          <p:nvPr/>
        </p:nvSpPr>
        <p:spPr>
          <a:xfrm>
            <a:off x="3877315" y="5544303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Funcionária de escritório com preenchimento sólido">
            <a:extLst>
              <a:ext uri="{FF2B5EF4-FFF2-40B4-BE49-F238E27FC236}">
                <a16:creationId xmlns:a16="http://schemas.microsoft.com/office/drawing/2014/main" id="{11B03B9B-4214-9DB9-3036-4D62E4D6A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6999" y="5261248"/>
            <a:ext cx="914400" cy="914400"/>
          </a:xfrm>
          <a:prstGeom prst="rect">
            <a:avLst/>
          </a:prstGeom>
        </p:spPr>
      </p:pic>
      <p:pic>
        <p:nvPicPr>
          <p:cNvPr id="11" name="Gráfico 10" descr="Funcionário de escritório com preenchimento sólido">
            <a:extLst>
              <a:ext uri="{FF2B5EF4-FFF2-40B4-BE49-F238E27FC236}">
                <a16:creationId xmlns:a16="http://schemas.microsoft.com/office/drawing/2014/main" id="{DE17BDD5-CA2F-073A-3B38-E959CBC6FE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3140" y="5250904"/>
            <a:ext cx="914400" cy="91440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A724D1C-A47B-881F-4B13-46B74627F0E1}"/>
              </a:ext>
            </a:extLst>
          </p:cNvPr>
          <p:cNvSpPr/>
          <p:nvPr/>
        </p:nvSpPr>
        <p:spPr>
          <a:xfrm rot="10800000">
            <a:off x="7116702" y="5559624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Bitcoin com preenchimento sólido">
            <a:extLst>
              <a:ext uri="{FF2B5EF4-FFF2-40B4-BE49-F238E27FC236}">
                <a16:creationId xmlns:a16="http://schemas.microsoft.com/office/drawing/2014/main" id="{5DE325F5-FE99-3A8A-F135-7AEB73690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9173" y="4581128"/>
            <a:ext cx="914400" cy="914400"/>
          </a:xfrm>
          <a:prstGeom prst="rect">
            <a:avLst/>
          </a:prstGeom>
        </p:spPr>
      </p:pic>
      <p:pic>
        <p:nvPicPr>
          <p:cNvPr id="16" name="Gráfico 15" descr="Bitcoin com preenchimento sólido">
            <a:extLst>
              <a:ext uri="{FF2B5EF4-FFF2-40B4-BE49-F238E27FC236}">
                <a16:creationId xmlns:a16="http://schemas.microsoft.com/office/drawing/2014/main" id="{678DE317-358B-95BD-95DB-3050BE6D10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6702" y="4590190"/>
            <a:ext cx="914400" cy="914400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475E283-D592-644F-EE86-EA7FA0E57C86}"/>
              </a:ext>
            </a:extLst>
          </p:cNvPr>
          <p:cNvSpPr txBox="1">
            <a:spLocks/>
          </p:cNvSpPr>
          <p:nvPr/>
        </p:nvSpPr>
        <p:spPr>
          <a:xfrm>
            <a:off x="2495600" y="5355827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AFD21B8-0BB7-9076-EC5A-89F7CB471CC9}"/>
              </a:ext>
            </a:extLst>
          </p:cNvPr>
          <p:cNvSpPr txBox="1">
            <a:spLocks/>
          </p:cNvSpPr>
          <p:nvPr/>
        </p:nvSpPr>
        <p:spPr>
          <a:xfrm>
            <a:off x="8949165" y="5333256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32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8800"/>
            <a:ext cx="10226352" cy="2566722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Após a execução ou quebra do contrato, uma </a:t>
            </a:r>
            <a:r>
              <a:rPr lang="pt-BR" b="1" dirty="0">
                <a:solidFill>
                  <a:schemeClr val="accent1"/>
                </a:solidFill>
              </a:rPr>
              <a:t>transação</a:t>
            </a:r>
            <a:r>
              <a:rPr lang="pt-BR" dirty="0"/>
              <a:t> é iniciada por qualquer um dos envolvidos (qualquer uma das partes e/ou árbitro(s)) que especifica o destino do colateral. Esse destino pode ser uma ou mais </a:t>
            </a:r>
            <a:r>
              <a:rPr lang="pt-BR" b="1" dirty="0">
                <a:solidFill>
                  <a:schemeClr val="accent1"/>
                </a:solidFill>
              </a:rPr>
              <a:t>carteiras</a:t>
            </a:r>
            <a:r>
              <a:rPr lang="pt-BR" dirty="0"/>
              <a:t> quaisquer. Para que a transação seja efetuada de fato, outra parte e/ou árbitro(s) precisam entrar em acordo e assinar também. Se ninguém entrar em acordo, o </a:t>
            </a:r>
            <a:r>
              <a:rPr lang="pt-BR" b="1" dirty="0">
                <a:solidFill>
                  <a:schemeClr val="accent1"/>
                </a:solidFill>
              </a:rPr>
              <a:t>colateral</a:t>
            </a:r>
            <a:r>
              <a:rPr lang="pt-BR" dirty="0"/>
              <a:t> permanece “congelado”.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6: resgate do colateral</a:t>
            </a:r>
          </a:p>
        </p:txBody>
      </p:sp>
      <p:pic>
        <p:nvPicPr>
          <p:cNvPr id="10" name="Gráfico 9" descr="Funcionária de escritório com preenchimento sólido">
            <a:extLst>
              <a:ext uri="{FF2B5EF4-FFF2-40B4-BE49-F238E27FC236}">
                <a16:creationId xmlns:a16="http://schemas.microsoft.com/office/drawing/2014/main" id="{11B03B9B-4214-9DB9-3036-4D62E4D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0752" y="5027431"/>
            <a:ext cx="914400" cy="914400"/>
          </a:xfrm>
          <a:prstGeom prst="rect">
            <a:avLst/>
          </a:prstGeom>
        </p:spPr>
      </p:pic>
      <p:pic>
        <p:nvPicPr>
          <p:cNvPr id="11" name="Gráfico 10" descr="Funcionário de escritório com preenchimento sólido">
            <a:extLst>
              <a:ext uri="{FF2B5EF4-FFF2-40B4-BE49-F238E27FC236}">
                <a16:creationId xmlns:a16="http://schemas.microsoft.com/office/drawing/2014/main" id="{DE17BDD5-CA2F-073A-3B38-E959CBC6F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028" y="4451367"/>
            <a:ext cx="914400" cy="914400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475E283-D592-644F-EE86-EA7FA0E57C86}"/>
              </a:ext>
            </a:extLst>
          </p:cNvPr>
          <p:cNvSpPr txBox="1">
            <a:spLocks/>
          </p:cNvSpPr>
          <p:nvPr/>
        </p:nvSpPr>
        <p:spPr>
          <a:xfrm>
            <a:off x="1487488" y="4523375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AFD21B8-0BB7-9076-EC5A-89F7CB471CC9}"/>
              </a:ext>
            </a:extLst>
          </p:cNvPr>
          <p:cNvSpPr txBox="1">
            <a:spLocks/>
          </p:cNvSpPr>
          <p:nvPr/>
        </p:nvSpPr>
        <p:spPr>
          <a:xfrm>
            <a:off x="9392918" y="5099439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9608D6-17CE-041B-F3EF-AB0191213513}"/>
              </a:ext>
            </a:extLst>
          </p:cNvPr>
          <p:cNvSpPr txBox="1"/>
          <p:nvPr/>
        </p:nvSpPr>
        <p:spPr>
          <a:xfrm>
            <a:off x="2932298" y="4298320"/>
            <a:ext cx="2856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Inicia transação</a:t>
            </a:r>
          </a:p>
          <a:p>
            <a:r>
              <a:rPr lang="pt-BR" sz="2400" b="1" dirty="0"/>
              <a:t>e envia proposta</a:t>
            </a:r>
          </a:p>
          <a:p>
            <a:r>
              <a:rPr lang="pt-BR" sz="2400" b="1" dirty="0"/>
              <a:t>Para B (ou para</a:t>
            </a:r>
          </a:p>
          <a:p>
            <a:r>
              <a:rPr lang="pt-BR" sz="2400" b="1" dirty="0"/>
              <a:t>um árbitro em</a:t>
            </a:r>
          </a:p>
          <a:p>
            <a:r>
              <a:rPr lang="pt-BR" sz="2400" b="1" dirty="0"/>
              <a:t>caso de disputa).</a:t>
            </a:r>
            <a:endParaRPr lang="pt-BR" b="1" dirty="0"/>
          </a:p>
        </p:txBody>
      </p:sp>
      <p:pic>
        <p:nvPicPr>
          <p:cNvPr id="7" name="Gráfico 6" descr="Transferência com preenchimento sólido">
            <a:extLst>
              <a:ext uri="{FF2B5EF4-FFF2-40B4-BE49-F238E27FC236}">
                <a16:creationId xmlns:a16="http://schemas.microsoft.com/office/drawing/2014/main" id="{AA5261B6-FCB7-B495-4A98-4C8DB4016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4256" y="4964798"/>
            <a:ext cx="914400" cy="914400"/>
          </a:xfrm>
          <a:prstGeom prst="rect">
            <a:avLst/>
          </a:prstGeom>
        </p:spPr>
      </p:pic>
      <p:pic>
        <p:nvPicPr>
          <p:cNvPr id="13" name="Gráfico 12" descr="Verificação bancária com preenchimento sólido">
            <a:extLst>
              <a:ext uri="{FF2B5EF4-FFF2-40B4-BE49-F238E27FC236}">
                <a16:creationId xmlns:a16="http://schemas.microsoft.com/office/drawing/2014/main" id="{A8C3DBF6-26C4-DB97-E785-534203E821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4256" y="4210191"/>
            <a:ext cx="914400" cy="9144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906EDEB-5C80-0846-8B43-933324FFA037}"/>
              </a:ext>
            </a:extLst>
          </p:cNvPr>
          <p:cNvSpPr/>
          <p:nvPr/>
        </p:nvSpPr>
        <p:spPr>
          <a:xfrm>
            <a:off x="5951984" y="4210191"/>
            <a:ext cx="1389556" cy="1803648"/>
          </a:xfrm>
          <a:custGeom>
            <a:avLst/>
            <a:gdLst>
              <a:gd name="connsiteX0" fmla="*/ 0 w 1389556"/>
              <a:gd name="connsiteY0" fmla="*/ 0 h 1803648"/>
              <a:gd name="connsiteX1" fmla="*/ 449290 w 1389556"/>
              <a:gd name="connsiteY1" fmla="*/ 0 h 1803648"/>
              <a:gd name="connsiteX2" fmla="*/ 898580 w 1389556"/>
              <a:gd name="connsiteY2" fmla="*/ 0 h 1803648"/>
              <a:gd name="connsiteX3" fmla="*/ 1389556 w 1389556"/>
              <a:gd name="connsiteY3" fmla="*/ 0 h 1803648"/>
              <a:gd name="connsiteX4" fmla="*/ 1389556 w 1389556"/>
              <a:gd name="connsiteY4" fmla="*/ 486985 h 1803648"/>
              <a:gd name="connsiteX5" fmla="*/ 1389556 w 1389556"/>
              <a:gd name="connsiteY5" fmla="*/ 901824 h 1803648"/>
              <a:gd name="connsiteX6" fmla="*/ 1389556 w 1389556"/>
              <a:gd name="connsiteY6" fmla="*/ 1388809 h 1803648"/>
              <a:gd name="connsiteX7" fmla="*/ 1389556 w 1389556"/>
              <a:gd name="connsiteY7" fmla="*/ 1803648 h 1803648"/>
              <a:gd name="connsiteX8" fmla="*/ 968057 w 1389556"/>
              <a:gd name="connsiteY8" fmla="*/ 1803648 h 1803648"/>
              <a:gd name="connsiteX9" fmla="*/ 490976 w 1389556"/>
              <a:gd name="connsiteY9" fmla="*/ 1803648 h 1803648"/>
              <a:gd name="connsiteX10" fmla="*/ 0 w 1389556"/>
              <a:gd name="connsiteY10" fmla="*/ 1803648 h 1803648"/>
              <a:gd name="connsiteX11" fmla="*/ 0 w 1389556"/>
              <a:gd name="connsiteY11" fmla="*/ 1406845 h 1803648"/>
              <a:gd name="connsiteX12" fmla="*/ 0 w 1389556"/>
              <a:gd name="connsiteY12" fmla="*/ 973970 h 1803648"/>
              <a:gd name="connsiteX13" fmla="*/ 0 w 1389556"/>
              <a:gd name="connsiteY13" fmla="*/ 505021 h 1803648"/>
              <a:gd name="connsiteX14" fmla="*/ 0 w 1389556"/>
              <a:gd name="connsiteY14" fmla="*/ 0 h 180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89556" h="1803648" extrusionOk="0">
                <a:moveTo>
                  <a:pt x="0" y="0"/>
                </a:moveTo>
                <a:cubicBezTo>
                  <a:pt x="169766" y="-45987"/>
                  <a:pt x="289635" y="16134"/>
                  <a:pt x="449290" y="0"/>
                </a:cubicBezTo>
                <a:cubicBezTo>
                  <a:pt x="608945" y="-16134"/>
                  <a:pt x="688114" y="39419"/>
                  <a:pt x="898580" y="0"/>
                </a:cubicBezTo>
                <a:cubicBezTo>
                  <a:pt x="1109046" y="-39419"/>
                  <a:pt x="1221340" y="31112"/>
                  <a:pt x="1389556" y="0"/>
                </a:cubicBezTo>
                <a:cubicBezTo>
                  <a:pt x="1396416" y="220286"/>
                  <a:pt x="1377785" y="244699"/>
                  <a:pt x="1389556" y="486985"/>
                </a:cubicBezTo>
                <a:cubicBezTo>
                  <a:pt x="1401327" y="729271"/>
                  <a:pt x="1382937" y="776055"/>
                  <a:pt x="1389556" y="901824"/>
                </a:cubicBezTo>
                <a:cubicBezTo>
                  <a:pt x="1396175" y="1027593"/>
                  <a:pt x="1356104" y="1258430"/>
                  <a:pt x="1389556" y="1388809"/>
                </a:cubicBezTo>
                <a:cubicBezTo>
                  <a:pt x="1423008" y="1519189"/>
                  <a:pt x="1382714" y="1694004"/>
                  <a:pt x="1389556" y="1803648"/>
                </a:cubicBezTo>
                <a:cubicBezTo>
                  <a:pt x="1301410" y="1838325"/>
                  <a:pt x="1137123" y="1781459"/>
                  <a:pt x="968057" y="1803648"/>
                </a:cubicBezTo>
                <a:cubicBezTo>
                  <a:pt x="798991" y="1825837"/>
                  <a:pt x="710379" y="1800353"/>
                  <a:pt x="490976" y="1803648"/>
                </a:cubicBezTo>
                <a:cubicBezTo>
                  <a:pt x="271573" y="1806943"/>
                  <a:pt x="127351" y="1782854"/>
                  <a:pt x="0" y="1803648"/>
                </a:cubicBezTo>
                <a:cubicBezTo>
                  <a:pt x="-21142" y="1676086"/>
                  <a:pt x="12670" y="1522251"/>
                  <a:pt x="0" y="1406845"/>
                </a:cubicBezTo>
                <a:cubicBezTo>
                  <a:pt x="-12670" y="1291439"/>
                  <a:pt x="24836" y="1109847"/>
                  <a:pt x="0" y="973970"/>
                </a:cubicBezTo>
                <a:cubicBezTo>
                  <a:pt x="-24836" y="838093"/>
                  <a:pt x="47776" y="656312"/>
                  <a:pt x="0" y="505021"/>
                </a:cubicBezTo>
                <a:cubicBezTo>
                  <a:pt x="-47776" y="353730"/>
                  <a:pt x="20790" y="146819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1040855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ED4F3D6C-0380-23C7-C552-1B615E3B02AC}"/>
              </a:ext>
            </a:extLst>
          </p:cNvPr>
          <p:cNvSpPr/>
          <p:nvPr/>
        </p:nvSpPr>
        <p:spPr>
          <a:xfrm>
            <a:off x="7566944" y="5248365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8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transação</a:t>
            </a:r>
          </a:p>
        </p:txBody>
      </p:sp>
      <p:pic>
        <p:nvPicPr>
          <p:cNvPr id="10" name="Gráfico 9" descr="Funcionária de escritório com preenchimento sólido">
            <a:extLst>
              <a:ext uri="{FF2B5EF4-FFF2-40B4-BE49-F238E27FC236}">
                <a16:creationId xmlns:a16="http://schemas.microsoft.com/office/drawing/2014/main" id="{11B03B9B-4214-9DB9-3036-4D62E4D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6112" y="4013569"/>
            <a:ext cx="914400" cy="914400"/>
          </a:xfrm>
          <a:prstGeom prst="rect">
            <a:avLst/>
          </a:prstGeom>
        </p:spPr>
      </p:pic>
      <p:pic>
        <p:nvPicPr>
          <p:cNvPr id="11" name="Gráfico 10" descr="Funcionário de escritório com preenchimento sólido">
            <a:extLst>
              <a:ext uri="{FF2B5EF4-FFF2-40B4-BE49-F238E27FC236}">
                <a16:creationId xmlns:a16="http://schemas.microsoft.com/office/drawing/2014/main" id="{DE17BDD5-CA2F-073A-3B38-E959CBC6F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9693" y="4005064"/>
            <a:ext cx="914400" cy="914400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475E283-D592-644F-EE86-EA7FA0E57C86}"/>
              </a:ext>
            </a:extLst>
          </p:cNvPr>
          <p:cNvSpPr txBox="1">
            <a:spLocks/>
          </p:cNvSpPr>
          <p:nvPr/>
        </p:nvSpPr>
        <p:spPr>
          <a:xfrm>
            <a:off x="2376610" y="4013569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AFD21B8-0BB7-9076-EC5A-89F7CB471CC9}"/>
              </a:ext>
            </a:extLst>
          </p:cNvPr>
          <p:cNvSpPr txBox="1">
            <a:spLocks/>
          </p:cNvSpPr>
          <p:nvPr/>
        </p:nvSpPr>
        <p:spPr>
          <a:xfrm>
            <a:off x="5178278" y="4085577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9608D6-17CE-041B-F3EF-AB0191213513}"/>
              </a:ext>
            </a:extLst>
          </p:cNvPr>
          <p:cNvSpPr txBox="1"/>
          <p:nvPr/>
        </p:nvSpPr>
        <p:spPr>
          <a:xfrm>
            <a:off x="2589012" y="1759424"/>
            <a:ext cx="630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Uma transação pode ser, por exemplo:</a:t>
            </a:r>
            <a:endParaRPr lang="pt-BR" b="1" dirty="0"/>
          </a:p>
        </p:txBody>
      </p:sp>
      <p:pic>
        <p:nvPicPr>
          <p:cNvPr id="8" name="Gráfico 7" descr="Transferência com preenchimento sólido">
            <a:extLst>
              <a:ext uri="{FF2B5EF4-FFF2-40B4-BE49-F238E27FC236}">
                <a16:creationId xmlns:a16="http://schemas.microsoft.com/office/drawing/2014/main" id="{E8BFF3E1-881C-BDFF-6286-C78945D5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9456" y="2612094"/>
            <a:ext cx="914400" cy="914400"/>
          </a:xfrm>
          <a:prstGeom prst="rect">
            <a:avLst/>
          </a:prstGeom>
        </p:spPr>
      </p:pic>
      <p:pic>
        <p:nvPicPr>
          <p:cNvPr id="9" name="Gráfico 8" descr="Verificação bancária com preenchimento sólido">
            <a:extLst>
              <a:ext uri="{FF2B5EF4-FFF2-40B4-BE49-F238E27FC236}">
                <a16:creationId xmlns:a16="http://schemas.microsoft.com/office/drawing/2014/main" id="{D7B1459F-EB6B-5ABA-4CB8-43E1013AB2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9456" y="1857487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55A63BA-CA1B-B707-2C6B-048C8091A877}"/>
              </a:ext>
            </a:extLst>
          </p:cNvPr>
          <p:cNvSpPr/>
          <p:nvPr/>
        </p:nvSpPr>
        <p:spPr>
          <a:xfrm>
            <a:off x="937184" y="1857487"/>
            <a:ext cx="1389556" cy="1803648"/>
          </a:xfrm>
          <a:custGeom>
            <a:avLst/>
            <a:gdLst>
              <a:gd name="connsiteX0" fmla="*/ 0 w 1389556"/>
              <a:gd name="connsiteY0" fmla="*/ 0 h 1803648"/>
              <a:gd name="connsiteX1" fmla="*/ 449290 w 1389556"/>
              <a:gd name="connsiteY1" fmla="*/ 0 h 1803648"/>
              <a:gd name="connsiteX2" fmla="*/ 898580 w 1389556"/>
              <a:gd name="connsiteY2" fmla="*/ 0 h 1803648"/>
              <a:gd name="connsiteX3" fmla="*/ 1389556 w 1389556"/>
              <a:gd name="connsiteY3" fmla="*/ 0 h 1803648"/>
              <a:gd name="connsiteX4" fmla="*/ 1389556 w 1389556"/>
              <a:gd name="connsiteY4" fmla="*/ 486985 h 1803648"/>
              <a:gd name="connsiteX5" fmla="*/ 1389556 w 1389556"/>
              <a:gd name="connsiteY5" fmla="*/ 901824 h 1803648"/>
              <a:gd name="connsiteX6" fmla="*/ 1389556 w 1389556"/>
              <a:gd name="connsiteY6" fmla="*/ 1388809 h 1803648"/>
              <a:gd name="connsiteX7" fmla="*/ 1389556 w 1389556"/>
              <a:gd name="connsiteY7" fmla="*/ 1803648 h 1803648"/>
              <a:gd name="connsiteX8" fmla="*/ 968057 w 1389556"/>
              <a:gd name="connsiteY8" fmla="*/ 1803648 h 1803648"/>
              <a:gd name="connsiteX9" fmla="*/ 490976 w 1389556"/>
              <a:gd name="connsiteY9" fmla="*/ 1803648 h 1803648"/>
              <a:gd name="connsiteX10" fmla="*/ 0 w 1389556"/>
              <a:gd name="connsiteY10" fmla="*/ 1803648 h 1803648"/>
              <a:gd name="connsiteX11" fmla="*/ 0 w 1389556"/>
              <a:gd name="connsiteY11" fmla="*/ 1406845 h 1803648"/>
              <a:gd name="connsiteX12" fmla="*/ 0 w 1389556"/>
              <a:gd name="connsiteY12" fmla="*/ 973970 h 1803648"/>
              <a:gd name="connsiteX13" fmla="*/ 0 w 1389556"/>
              <a:gd name="connsiteY13" fmla="*/ 505021 h 1803648"/>
              <a:gd name="connsiteX14" fmla="*/ 0 w 1389556"/>
              <a:gd name="connsiteY14" fmla="*/ 0 h 180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89556" h="1803648" extrusionOk="0">
                <a:moveTo>
                  <a:pt x="0" y="0"/>
                </a:moveTo>
                <a:cubicBezTo>
                  <a:pt x="169766" y="-45987"/>
                  <a:pt x="289635" y="16134"/>
                  <a:pt x="449290" y="0"/>
                </a:cubicBezTo>
                <a:cubicBezTo>
                  <a:pt x="608945" y="-16134"/>
                  <a:pt x="688114" y="39419"/>
                  <a:pt x="898580" y="0"/>
                </a:cubicBezTo>
                <a:cubicBezTo>
                  <a:pt x="1109046" y="-39419"/>
                  <a:pt x="1221340" y="31112"/>
                  <a:pt x="1389556" y="0"/>
                </a:cubicBezTo>
                <a:cubicBezTo>
                  <a:pt x="1396416" y="220286"/>
                  <a:pt x="1377785" y="244699"/>
                  <a:pt x="1389556" y="486985"/>
                </a:cubicBezTo>
                <a:cubicBezTo>
                  <a:pt x="1401327" y="729271"/>
                  <a:pt x="1382937" y="776055"/>
                  <a:pt x="1389556" y="901824"/>
                </a:cubicBezTo>
                <a:cubicBezTo>
                  <a:pt x="1396175" y="1027593"/>
                  <a:pt x="1356104" y="1258430"/>
                  <a:pt x="1389556" y="1388809"/>
                </a:cubicBezTo>
                <a:cubicBezTo>
                  <a:pt x="1423008" y="1519189"/>
                  <a:pt x="1382714" y="1694004"/>
                  <a:pt x="1389556" y="1803648"/>
                </a:cubicBezTo>
                <a:cubicBezTo>
                  <a:pt x="1301410" y="1838325"/>
                  <a:pt x="1137123" y="1781459"/>
                  <a:pt x="968057" y="1803648"/>
                </a:cubicBezTo>
                <a:cubicBezTo>
                  <a:pt x="798991" y="1825837"/>
                  <a:pt x="710379" y="1800353"/>
                  <a:pt x="490976" y="1803648"/>
                </a:cubicBezTo>
                <a:cubicBezTo>
                  <a:pt x="271573" y="1806943"/>
                  <a:pt x="127351" y="1782854"/>
                  <a:pt x="0" y="1803648"/>
                </a:cubicBezTo>
                <a:cubicBezTo>
                  <a:pt x="-21142" y="1676086"/>
                  <a:pt x="12670" y="1522251"/>
                  <a:pt x="0" y="1406845"/>
                </a:cubicBezTo>
                <a:cubicBezTo>
                  <a:pt x="-12670" y="1291439"/>
                  <a:pt x="24836" y="1109847"/>
                  <a:pt x="0" y="973970"/>
                </a:cubicBezTo>
                <a:cubicBezTo>
                  <a:pt x="-24836" y="838093"/>
                  <a:pt x="47776" y="656312"/>
                  <a:pt x="0" y="505021"/>
                </a:cubicBezTo>
                <a:cubicBezTo>
                  <a:pt x="-47776" y="353730"/>
                  <a:pt x="20790" y="146819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1040855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B69734-E003-A159-6D02-9A54CDE56759}"/>
              </a:ext>
            </a:extLst>
          </p:cNvPr>
          <p:cNvSpPr txBox="1"/>
          <p:nvPr/>
        </p:nvSpPr>
        <p:spPr>
          <a:xfrm>
            <a:off x="2589012" y="2516703"/>
            <a:ext cx="6016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Envia 0,3 BTC para o endereço XPTO.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Envia 0,1 BTC para o endereço ABCD.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Envia 0,6 BTC para o endereço DEFG.</a:t>
            </a:r>
            <a:endParaRPr lang="pt-BR" dirty="0"/>
          </a:p>
        </p:txBody>
      </p:sp>
      <p:pic>
        <p:nvPicPr>
          <p:cNvPr id="16" name="Gráfico 15" descr="Assinatura com preenchimento sólido">
            <a:extLst>
              <a:ext uri="{FF2B5EF4-FFF2-40B4-BE49-F238E27FC236}">
                <a16:creationId xmlns:a16="http://schemas.microsoft.com/office/drawing/2014/main" id="{F018B6F5-4FC6-8D0F-DCFE-1697E708AE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7969" y="4194754"/>
            <a:ext cx="844267" cy="844267"/>
          </a:xfrm>
          <a:prstGeom prst="rect">
            <a:avLst/>
          </a:prstGeom>
        </p:spPr>
      </p:pic>
      <p:pic>
        <p:nvPicPr>
          <p:cNvPr id="20" name="Gráfico 19" descr="Assinatura com preenchimento sólido">
            <a:extLst>
              <a:ext uri="{FF2B5EF4-FFF2-40B4-BE49-F238E27FC236}">
                <a16:creationId xmlns:a16="http://schemas.microsoft.com/office/drawing/2014/main" id="{31B29176-0007-E0D0-F8BC-3CA211498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0544" y="4219247"/>
            <a:ext cx="844267" cy="84426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6984843" y="4348396"/>
            <a:ext cx="3948517" cy="1700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Dependendo da quantidade</a:t>
            </a:r>
          </a:p>
          <a:p>
            <a:pPr>
              <a:lnSpc>
                <a:spcPct val="150000"/>
              </a:lnSpc>
            </a:pPr>
            <a:r>
              <a:rPr lang="pt-BR" dirty="0"/>
              <a:t>necessária de assinaturas (</a:t>
            </a:r>
            <a:r>
              <a:rPr lang="pt-BR" b="1" dirty="0">
                <a:solidFill>
                  <a:schemeClr val="accent1"/>
                </a:solidFill>
              </a:rPr>
              <a:t>M</a:t>
            </a:r>
            <a:r>
              <a:rPr lang="pt-BR" dirty="0"/>
              <a:t> de </a:t>
            </a:r>
            <a:r>
              <a:rPr lang="pt-BR" b="1" dirty="0">
                <a:solidFill>
                  <a:schemeClr val="accent1"/>
                </a:solidFill>
              </a:rPr>
              <a:t>N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</a:pPr>
            <a:r>
              <a:rPr lang="pt-BR" dirty="0"/>
              <a:t>a transação é aceita e executada</a:t>
            </a:r>
          </a:p>
          <a:p>
            <a:pPr>
              <a:lnSpc>
                <a:spcPct val="150000"/>
              </a:lnSpc>
            </a:pPr>
            <a:r>
              <a:rPr lang="pt-BR" dirty="0"/>
              <a:t>na rede Bitcoin ou similar.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0D2F91-5037-43ED-6FD4-2BF87098F326}"/>
              </a:ext>
            </a:extLst>
          </p:cNvPr>
          <p:cNvSpPr txBox="1"/>
          <p:nvPr/>
        </p:nvSpPr>
        <p:spPr>
          <a:xfrm>
            <a:off x="3708230" y="4941168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ou:</a:t>
            </a:r>
            <a:endParaRPr lang="pt-BR" b="1" dirty="0"/>
          </a:p>
        </p:txBody>
      </p:sp>
      <p:pic>
        <p:nvPicPr>
          <p:cNvPr id="23" name="Gráfico 22" descr="Funcionário de escritório com preenchimento sólido">
            <a:extLst>
              <a:ext uri="{FF2B5EF4-FFF2-40B4-BE49-F238E27FC236}">
                <a16:creationId xmlns:a16="http://schemas.microsoft.com/office/drawing/2014/main" id="{BFD3B351-89C6-7CE7-BF65-E234EC9F6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9417" y="5338802"/>
            <a:ext cx="914400" cy="914400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BE03E8A-D5FF-56FB-6710-AEE5D671975D}"/>
              </a:ext>
            </a:extLst>
          </p:cNvPr>
          <p:cNvSpPr txBox="1">
            <a:spLocks/>
          </p:cNvSpPr>
          <p:nvPr/>
        </p:nvSpPr>
        <p:spPr>
          <a:xfrm>
            <a:off x="2296334" y="5347307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pic>
        <p:nvPicPr>
          <p:cNvPr id="25" name="Gráfico 24" descr="Assinatura com preenchimento sólido">
            <a:extLst>
              <a:ext uri="{FF2B5EF4-FFF2-40B4-BE49-F238E27FC236}">
                <a16:creationId xmlns:a16="http://schemas.microsoft.com/office/drawing/2014/main" id="{CB12ECED-B7CD-6583-284F-8F478B47F3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7693" y="5528492"/>
            <a:ext cx="844267" cy="844267"/>
          </a:xfrm>
          <a:prstGeom prst="rect">
            <a:avLst/>
          </a:prstGeom>
        </p:spPr>
      </p:pic>
      <p:pic>
        <p:nvPicPr>
          <p:cNvPr id="28" name="Gráfico 27" descr="Assinatura com preenchimento sólido">
            <a:extLst>
              <a:ext uri="{FF2B5EF4-FFF2-40B4-BE49-F238E27FC236}">
                <a16:creationId xmlns:a16="http://schemas.microsoft.com/office/drawing/2014/main" id="{626ABE7E-E15D-A724-E2B3-D819FDF0F4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8410" y="5537061"/>
            <a:ext cx="844267" cy="844267"/>
          </a:xfrm>
          <a:prstGeom prst="rect">
            <a:avLst/>
          </a:prstGeom>
        </p:spPr>
      </p:pic>
      <p:pic>
        <p:nvPicPr>
          <p:cNvPr id="29" name="Gráfico 28" descr="Juiz com preenchimento sólido">
            <a:extLst>
              <a:ext uri="{FF2B5EF4-FFF2-40B4-BE49-F238E27FC236}">
                <a16:creationId xmlns:a16="http://schemas.microsoft.com/office/drawing/2014/main" id="{DC60CFA9-B4BB-C3DD-2658-2742F162CE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25404" y="5407459"/>
            <a:ext cx="938029" cy="9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Tópicos avançados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Desafios, vantagens e assuntos avançados</a:t>
            </a:r>
          </a:p>
        </p:txBody>
      </p:sp>
    </p:spTree>
    <p:extLst>
      <p:ext uri="{BB962C8B-B14F-4D97-AF65-F5344CB8AC3E}">
        <p14:creationId xmlns:p14="http://schemas.microsoft.com/office/powerpoint/2010/main" val="773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Indisponibilidade do colateral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9608D6-17CE-041B-F3EF-AB0191213513}"/>
              </a:ext>
            </a:extLst>
          </p:cNvPr>
          <p:cNvSpPr txBox="1"/>
          <p:nvPr/>
        </p:nvSpPr>
        <p:spPr>
          <a:xfrm>
            <a:off x="838200" y="1772816"/>
            <a:ext cx="9284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1) Ninguém entra em acordo, o colateral fica “congelado”</a:t>
            </a:r>
            <a:endParaRPr lang="pt-BR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838200" y="2204864"/>
            <a:ext cx="11018440" cy="170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Se nenhum dos envolvidos entrar em </a:t>
            </a:r>
            <a:r>
              <a:rPr lang="pt-BR" b="1" dirty="0">
                <a:solidFill>
                  <a:schemeClr val="accent1"/>
                </a:solidFill>
              </a:rPr>
              <a:t>consenso</a:t>
            </a:r>
            <a:r>
              <a:rPr lang="pt-BR" dirty="0"/>
              <a:t> com o </a:t>
            </a:r>
            <a:r>
              <a:rPr lang="pt-BR" i="1" dirty="0"/>
              <a:t>quórum mínimo</a:t>
            </a:r>
            <a:r>
              <a:rPr lang="pt-BR" dirty="0"/>
              <a:t> de assinaturas exigidas pelo cofre, o colateral pode ficar “congelado”. Porém, há um grande incentivo para que seja atingido um </a:t>
            </a:r>
            <a:r>
              <a:rPr lang="pt-BR" i="1" dirty="0"/>
              <a:t>quórum mínimo:</a:t>
            </a:r>
            <a:r>
              <a:rPr lang="pt-BR" dirty="0"/>
              <a:t> não é interesse de ninguém que o valor fique completamente congelado.</a:t>
            </a:r>
          </a:p>
          <a:p>
            <a:pPr>
              <a:lnSpc>
                <a:spcPct val="150000"/>
              </a:lnSpc>
            </a:pPr>
            <a:r>
              <a:rPr lang="pt-BR" dirty="0"/>
              <a:t>Para casos extremos, há também uma forma de “resolução por tempo” (ver próximo </a:t>
            </a:r>
            <a:r>
              <a:rPr lang="pt-BR" i="1" dirty="0"/>
              <a:t>slide</a:t>
            </a:r>
            <a:r>
              <a:rPr lang="pt-BR" dirty="0"/>
              <a:t>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77796B-903B-5D07-C2D4-E5C9372CE830}"/>
              </a:ext>
            </a:extLst>
          </p:cNvPr>
          <p:cNvSpPr txBox="1"/>
          <p:nvPr/>
        </p:nvSpPr>
        <p:spPr>
          <a:xfrm>
            <a:off x="758630" y="4077072"/>
            <a:ext cx="10219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2) Durante a execução do contrato o colateral fica indisponível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4264C0-9BD8-90BE-6DEC-646A0BE366C2}"/>
              </a:ext>
            </a:extLst>
          </p:cNvPr>
          <p:cNvSpPr txBox="1"/>
          <p:nvPr/>
        </p:nvSpPr>
        <p:spPr>
          <a:xfrm>
            <a:off x="758630" y="4526492"/>
            <a:ext cx="9364484" cy="170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 </a:t>
            </a:r>
            <a:r>
              <a:rPr lang="pt-BR" b="1" dirty="0">
                <a:solidFill>
                  <a:schemeClr val="accent1"/>
                </a:solidFill>
              </a:rPr>
              <a:t>colateral</a:t>
            </a:r>
            <a:r>
              <a:rPr lang="pt-BR" dirty="0"/>
              <a:t> (</a:t>
            </a:r>
            <a:r>
              <a:rPr lang="pt-BR" i="1" dirty="0"/>
              <a:t>garantia</a:t>
            </a:r>
            <a:r>
              <a:rPr lang="pt-BR" dirty="0"/>
              <a:t>) fica indisponível durante a execução do contrato, o que pode ser um problema especialmente se ele for de grande valor ou se o contrato for de longo prazo. Porém, historicamente o Bitcoin tem desempenhado bem frente a moedas fiduciárias em longo prazo, portanto há um incentivo para que se poupe Bitcoin.</a:t>
            </a:r>
          </a:p>
        </p:txBody>
      </p:sp>
      <p:pic>
        <p:nvPicPr>
          <p:cNvPr id="5" name="Gráfico 4" descr="Nenhum sinal com preenchimento sólido">
            <a:extLst>
              <a:ext uri="{FF2B5EF4-FFF2-40B4-BE49-F238E27FC236}">
                <a16:creationId xmlns:a16="http://schemas.microsoft.com/office/drawing/2014/main" id="{3E6612F0-DC00-C4B1-AF5E-014A3A49A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3077" y="4337121"/>
            <a:ext cx="2155753" cy="2155753"/>
          </a:xfrm>
          <a:prstGeom prst="rect">
            <a:avLst/>
          </a:prstGeom>
        </p:spPr>
      </p:pic>
      <p:pic>
        <p:nvPicPr>
          <p:cNvPr id="7" name="Gráfico 6" descr="Baú de tesouro com preenchimento sólido">
            <a:extLst>
              <a:ext uri="{FF2B5EF4-FFF2-40B4-BE49-F238E27FC236}">
                <a16:creationId xmlns:a16="http://schemas.microsoft.com/office/drawing/2014/main" id="{E6B25278-E82A-6EDB-EA01-4341CEC21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8395" y="4885214"/>
            <a:ext cx="1059565" cy="10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Proposta da PLS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49594"/>
            <a:ext cx="10515600" cy="1337222"/>
          </a:xfrm>
        </p:spPr>
        <p:txBody>
          <a:bodyPr rtlCol="0">
            <a:normAutofit lnSpcReduction="1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A Private Law Society (PLS) propõe um modelo para o </a:t>
            </a:r>
            <a:r>
              <a:rPr lang="pt-BR" i="1" dirty="0"/>
              <a:t>enforcement </a:t>
            </a:r>
            <a:r>
              <a:rPr lang="pt-BR" dirty="0"/>
              <a:t>(“fazer-valer” ou </a:t>
            </a:r>
            <a:r>
              <a:rPr lang="pt-BR" i="1" dirty="0"/>
              <a:t>execução</a:t>
            </a:r>
            <a:r>
              <a:rPr lang="pt-BR" dirty="0"/>
              <a:t>) de </a:t>
            </a:r>
            <a:r>
              <a:rPr lang="pt-BR" b="1" dirty="0"/>
              <a:t>contratos </a:t>
            </a:r>
            <a:r>
              <a:rPr lang="pt-BR" dirty="0"/>
              <a:t>através de </a:t>
            </a:r>
            <a:r>
              <a:rPr lang="pt-BR" i="1" dirty="0"/>
              <a:t>incentivo financeiro</a:t>
            </a:r>
            <a:r>
              <a:rPr lang="pt-BR" dirty="0"/>
              <a:t>, de forma privada, descentralizada e voluntária.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E5D089-A875-47DA-7BC3-4DECD566DCAF}"/>
              </a:ext>
            </a:extLst>
          </p:cNvPr>
          <p:cNvSpPr txBox="1"/>
          <p:nvPr/>
        </p:nvSpPr>
        <p:spPr>
          <a:xfrm>
            <a:off x="838200" y="1590695"/>
            <a:ext cx="10946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https://www.</a:t>
            </a:r>
            <a:r>
              <a:rPr lang="pt-BR" sz="3600" dirty="0">
                <a:solidFill>
                  <a:schemeClr val="tx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Private</a:t>
            </a:r>
            <a:r>
              <a:rPr lang="pt-BR" sz="3600" dirty="0">
                <a:solidFill>
                  <a:schemeClr val="accent4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Law</a:t>
            </a:r>
            <a:r>
              <a:rPr lang="pt-BR" sz="3600" dirty="0">
                <a:solidFill>
                  <a:schemeClr val="accent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Society</a:t>
            </a:r>
            <a:r>
              <a:rPr lang="pt-BR" sz="3600" dirty="0">
                <a:solidFill>
                  <a:schemeClr val="accent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.net</a:t>
            </a:r>
          </a:p>
        </p:txBody>
      </p:sp>
      <p:pic>
        <p:nvPicPr>
          <p:cNvPr id="7" name="Gráfico 6" descr="Aperto de mão com preenchimento sólido">
            <a:extLst>
              <a:ext uri="{FF2B5EF4-FFF2-40B4-BE49-F238E27FC236}">
                <a16:creationId xmlns:a16="http://schemas.microsoft.com/office/drawing/2014/main" id="{F28510A6-EC54-D898-F74E-E0F5BCD4C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4731" y="4077072"/>
            <a:ext cx="1177146" cy="1177146"/>
          </a:xfrm>
          <a:prstGeom prst="rect">
            <a:avLst/>
          </a:prstGeom>
        </p:spPr>
      </p:pic>
      <p:pic>
        <p:nvPicPr>
          <p:cNvPr id="9" name="Gráfico 8" descr="Assinatura com preenchimento sólido">
            <a:extLst>
              <a:ext uri="{FF2B5EF4-FFF2-40B4-BE49-F238E27FC236}">
                <a16:creationId xmlns:a16="http://schemas.microsoft.com/office/drawing/2014/main" id="{19CD63E8-FAA7-E289-E39A-2877DAEA2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2559" y="4947247"/>
            <a:ext cx="914400" cy="914400"/>
          </a:xfrm>
          <a:prstGeom prst="rect">
            <a:avLst/>
          </a:prstGeom>
        </p:spPr>
      </p:pic>
      <p:pic>
        <p:nvPicPr>
          <p:cNvPr id="11" name="Gráfico 10" descr="Dança com preenchimento sólido">
            <a:extLst>
              <a:ext uri="{FF2B5EF4-FFF2-40B4-BE49-F238E27FC236}">
                <a16:creationId xmlns:a16="http://schemas.microsoft.com/office/drawing/2014/main" id="{DE4CCC84-A4BF-8041-65F5-84CCE7324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5785" y="3598390"/>
            <a:ext cx="1440161" cy="1440161"/>
          </a:xfrm>
          <a:prstGeom prst="rect">
            <a:avLst/>
          </a:prstGeom>
        </p:spPr>
      </p:pic>
      <p:pic>
        <p:nvPicPr>
          <p:cNvPr id="17" name="Gráfico 16" descr="Dinheiro com preenchimento sólido">
            <a:extLst>
              <a:ext uri="{FF2B5EF4-FFF2-40B4-BE49-F238E27FC236}">
                <a16:creationId xmlns:a16="http://schemas.microsoft.com/office/drawing/2014/main" id="{C17EA861-2FF6-D6AD-17D6-A229033C4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77472" y="3788906"/>
            <a:ext cx="914400" cy="914400"/>
          </a:xfrm>
          <a:prstGeom prst="rect">
            <a:avLst/>
          </a:prstGeom>
        </p:spPr>
      </p:pic>
      <p:pic>
        <p:nvPicPr>
          <p:cNvPr id="19" name="Gráfico 18" descr="Contrato com preenchimento sólido">
            <a:extLst>
              <a:ext uri="{FF2B5EF4-FFF2-40B4-BE49-F238E27FC236}">
                <a16:creationId xmlns:a16="http://schemas.microsoft.com/office/drawing/2014/main" id="{82355E41-F9A7-5380-52B3-B3F96D29B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400" y="4246106"/>
            <a:ext cx="1656184" cy="1656184"/>
          </a:xfrm>
          <a:prstGeom prst="rect">
            <a:avLst/>
          </a:prstGeom>
        </p:spPr>
      </p:pic>
      <p:pic>
        <p:nvPicPr>
          <p:cNvPr id="21" name="Gráfico 20" descr="Bitcoin com preenchimento sólido">
            <a:extLst>
              <a:ext uri="{FF2B5EF4-FFF2-40B4-BE49-F238E27FC236}">
                <a16:creationId xmlns:a16="http://schemas.microsoft.com/office/drawing/2014/main" id="{2807548E-E955-1503-7802-9C9DE7403C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5660" y="3573072"/>
            <a:ext cx="914400" cy="914400"/>
          </a:xfrm>
          <a:prstGeom prst="rect">
            <a:avLst/>
          </a:prstGeom>
        </p:spPr>
      </p:pic>
      <p:pic>
        <p:nvPicPr>
          <p:cNvPr id="23" name="Gráfico 22" descr="Marca de seleção com preenchimento sólido">
            <a:extLst>
              <a:ext uri="{FF2B5EF4-FFF2-40B4-BE49-F238E27FC236}">
                <a16:creationId xmlns:a16="http://schemas.microsoft.com/office/drawing/2014/main" id="{83487A9C-E6DC-6D6F-F761-99AE3C7FA9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14547" y="3686816"/>
            <a:ext cx="978130" cy="978130"/>
          </a:xfrm>
          <a:prstGeom prst="rect">
            <a:avLst/>
          </a:prstGeom>
        </p:spPr>
      </p:pic>
      <p:pic>
        <p:nvPicPr>
          <p:cNvPr id="25" name="Gráfico 24" descr="Fechar com preenchimento sólido">
            <a:extLst>
              <a:ext uri="{FF2B5EF4-FFF2-40B4-BE49-F238E27FC236}">
                <a16:creationId xmlns:a16="http://schemas.microsoft.com/office/drawing/2014/main" id="{AA28FC83-55A9-7B72-0501-575D580FB9D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805" y="5110202"/>
            <a:ext cx="955043" cy="955043"/>
          </a:xfrm>
          <a:prstGeom prst="rect">
            <a:avLst/>
          </a:prstGeom>
        </p:spPr>
      </p:pic>
      <p:pic>
        <p:nvPicPr>
          <p:cNvPr id="31" name="Gráfico 30" descr="Rosto triste com preenchimento sólido  com preenchimento sólido">
            <a:extLst>
              <a:ext uri="{FF2B5EF4-FFF2-40B4-BE49-F238E27FC236}">
                <a16:creationId xmlns:a16="http://schemas.microsoft.com/office/drawing/2014/main" id="{6395B519-163C-FD6F-5FD4-9DFF74FE9D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01276" y="5130523"/>
            <a:ext cx="914400" cy="914400"/>
          </a:xfrm>
          <a:prstGeom prst="rect">
            <a:avLst/>
          </a:prstGeom>
        </p:spPr>
      </p:pic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4D289782-E93B-27F2-AAC0-294DA4967AAF}"/>
              </a:ext>
            </a:extLst>
          </p:cNvPr>
          <p:cNvSpPr/>
          <p:nvPr/>
        </p:nvSpPr>
        <p:spPr>
          <a:xfrm>
            <a:off x="5169871" y="3810729"/>
            <a:ext cx="1656184" cy="731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CDB89EAB-72E8-E820-AF0D-C6585CC07323}"/>
              </a:ext>
            </a:extLst>
          </p:cNvPr>
          <p:cNvSpPr/>
          <p:nvPr/>
        </p:nvSpPr>
        <p:spPr>
          <a:xfrm>
            <a:off x="5159896" y="5221778"/>
            <a:ext cx="1656184" cy="731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áfico 37" descr="Dinheiro voador com preenchimento sólido">
            <a:extLst>
              <a:ext uri="{FF2B5EF4-FFF2-40B4-BE49-F238E27FC236}">
                <a16:creationId xmlns:a16="http://schemas.microsoft.com/office/drawing/2014/main" id="{04FAB661-B958-0D82-1B40-54C0186EE8C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203988" y="51102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por tempo (</a:t>
            </a:r>
            <a:r>
              <a:rPr lang="pt-BR" i="1" dirty="0" err="1"/>
              <a:t>timelock</a:t>
            </a:r>
            <a:r>
              <a:rPr lang="pt-BR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838200" y="1729600"/>
            <a:ext cx="11018440" cy="20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/>
              <a:t>Com o uso da tecnologia </a:t>
            </a:r>
            <a:r>
              <a:rPr lang="pt-BR" sz="2000" i="1" dirty="0" err="1"/>
              <a:t>timelock</a:t>
            </a:r>
            <a:r>
              <a:rPr lang="pt-BR" sz="2000" dirty="0"/>
              <a:t>, o PLS permite a </a:t>
            </a:r>
            <a:r>
              <a:rPr lang="pt-BR" sz="2000" i="1" dirty="0"/>
              <a:t>resolução de um conflito </a:t>
            </a:r>
            <a:r>
              <a:rPr lang="pt-BR" sz="2000" dirty="0"/>
              <a:t>por </a:t>
            </a:r>
            <a:r>
              <a:rPr lang="pt-BR" sz="2000" b="1" dirty="0">
                <a:solidFill>
                  <a:schemeClr val="accent1"/>
                </a:solidFill>
              </a:rPr>
              <a:t>tempo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sz="2000" dirty="0"/>
              <a:t>Se ninguém agir após um determinado intervalo de tempo, o contrato “expira” e então uma solução específica (e.g.: devolução do colateral para todas as partes) é executada. Isso poderia ser útil para os casos de, por exemplo: falecimentos ou discordância irredutível.</a:t>
            </a:r>
          </a:p>
        </p:txBody>
      </p:sp>
      <p:pic>
        <p:nvPicPr>
          <p:cNvPr id="7" name="Gráfico 6" descr="Ampulheta 90% com preenchimento sólido">
            <a:extLst>
              <a:ext uri="{FF2B5EF4-FFF2-40B4-BE49-F238E27FC236}">
                <a16:creationId xmlns:a16="http://schemas.microsoft.com/office/drawing/2014/main" id="{8CAAF4C7-0E0F-9C37-79E2-A75F0C3F2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536" y="4444628"/>
            <a:ext cx="1296144" cy="1296144"/>
          </a:xfrm>
          <a:prstGeom prst="rect">
            <a:avLst/>
          </a:prstGeom>
        </p:spPr>
      </p:pic>
      <p:pic>
        <p:nvPicPr>
          <p:cNvPr id="8" name="Gráfico 7" descr="Seguro com preenchimento sólido">
            <a:extLst>
              <a:ext uri="{FF2B5EF4-FFF2-40B4-BE49-F238E27FC236}">
                <a16:creationId xmlns:a16="http://schemas.microsoft.com/office/drawing/2014/main" id="{6CF44BDD-3537-77BC-4A39-9B7AB3B83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1588" y="4782964"/>
            <a:ext cx="1382340" cy="1382340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569D3A7-099D-1C5C-0F61-EED01CCA9AF8}"/>
              </a:ext>
            </a:extLst>
          </p:cNvPr>
          <p:cNvSpPr/>
          <p:nvPr/>
        </p:nvSpPr>
        <p:spPr>
          <a:xfrm rot="10800000">
            <a:off x="5144971" y="5319068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Funcionária de escritório com preenchimento sólido">
            <a:extLst>
              <a:ext uri="{FF2B5EF4-FFF2-40B4-BE49-F238E27FC236}">
                <a16:creationId xmlns:a16="http://schemas.microsoft.com/office/drawing/2014/main" id="{1A5015DC-0453-49AC-8B12-002990A94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6280" y="5020692"/>
            <a:ext cx="914400" cy="914400"/>
          </a:xfrm>
          <a:prstGeom prst="rect">
            <a:avLst/>
          </a:prstGeom>
        </p:spPr>
      </p:pic>
      <p:pic>
        <p:nvPicPr>
          <p:cNvPr id="11" name="Gráfico 10" descr="Funcionário de escritório com preenchimento sólido">
            <a:extLst>
              <a:ext uri="{FF2B5EF4-FFF2-40B4-BE49-F238E27FC236}">
                <a16:creationId xmlns:a16="http://schemas.microsoft.com/office/drawing/2014/main" id="{5306525D-D5FB-4797-8435-78697764E0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0796" y="5092700"/>
            <a:ext cx="914400" cy="91440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6D8826C-51AA-EF2E-C653-CC9E0AEF13C3}"/>
              </a:ext>
            </a:extLst>
          </p:cNvPr>
          <p:cNvSpPr/>
          <p:nvPr/>
        </p:nvSpPr>
        <p:spPr>
          <a:xfrm>
            <a:off x="7675983" y="5319068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Bitcoin com preenchimento sólido">
            <a:extLst>
              <a:ext uri="{FF2B5EF4-FFF2-40B4-BE49-F238E27FC236}">
                <a16:creationId xmlns:a16="http://schemas.microsoft.com/office/drawing/2014/main" id="{0916E728-5438-E3ED-2A95-09B4E4436F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6829" y="4366236"/>
            <a:ext cx="914400" cy="914400"/>
          </a:xfrm>
          <a:prstGeom prst="rect">
            <a:avLst/>
          </a:prstGeom>
        </p:spPr>
      </p:pic>
      <p:pic>
        <p:nvPicPr>
          <p:cNvPr id="14" name="Gráfico 13" descr="Bitcoin com preenchimento sólido">
            <a:extLst>
              <a:ext uri="{FF2B5EF4-FFF2-40B4-BE49-F238E27FC236}">
                <a16:creationId xmlns:a16="http://schemas.microsoft.com/office/drawing/2014/main" id="{9A88E51D-CDD1-B58C-F057-252F1C9DD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75983" y="4349634"/>
            <a:ext cx="914400" cy="91440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D624537-DB80-BD72-2092-C8F0C2E9EBB7}"/>
              </a:ext>
            </a:extLst>
          </p:cNvPr>
          <p:cNvSpPr txBox="1">
            <a:spLocks/>
          </p:cNvSpPr>
          <p:nvPr/>
        </p:nvSpPr>
        <p:spPr>
          <a:xfrm>
            <a:off x="5692984" y="3846860"/>
            <a:ext cx="1444707" cy="77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50%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04F448D-1F55-857A-D4B0-63266B00C5A3}"/>
              </a:ext>
            </a:extLst>
          </p:cNvPr>
          <p:cNvSpPr txBox="1">
            <a:spLocks/>
          </p:cNvSpPr>
          <p:nvPr/>
        </p:nvSpPr>
        <p:spPr>
          <a:xfrm>
            <a:off x="8361828" y="3900118"/>
            <a:ext cx="1291314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50%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ADABCD2-1ED4-A741-7C24-41E8A8BCCB99}"/>
              </a:ext>
            </a:extLst>
          </p:cNvPr>
          <p:cNvSpPr txBox="1">
            <a:spLocks/>
          </p:cNvSpPr>
          <p:nvPr/>
        </p:nvSpPr>
        <p:spPr>
          <a:xfrm>
            <a:off x="3763256" y="5130592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1B9050A-F853-C464-9703-D9D8F0FC3210}"/>
              </a:ext>
            </a:extLst>
          </p:cNvPr>
          <p:cNvSpPr txBox="1">
            <a:spLocks/>
          </p:cNvSpPr>
          <p:nvPr/>
        </p:nvSpPr>
        <p:spPr>
          <a:xfrm>
            <a:off x="9508446" y="5092700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72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Nenhum sinal com preenchimento sólido">
            <a:extLst>
              <a:ext uri="{FF2B5EF4-FFF2-40B4-BE49-F238E27FC236}">
                <a16:creationId xmlns:a16="http://schemas.microsoft.com/office/drawing/2014/main" id="{97A24D85-526E-AB86-1671-F1BBAEA7E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2622" y="3829814"/>
            <a:ext cx="2390034" cy="239003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9608D6-17CE-041B-F3EF-AB0191213513}"/>
              </a:ext>
            </a:extLst>
          </p:cNvPr>
          <p:cNvSpPr txBox="1"/>
          <p:nvPr/>
        </p:nvSpPr>
        <p:spPr>
          <a:xfrm>
            <a:off x="838200" y="1772816"/>
            <a:ext cx="795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1) Sem a participação de “autoridades violentas”</a:t>
            </a:r>
            <a:endParaRPr lang="pt-BR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838200" y="2348880"/>
            <a:ext cx="10082336" cy="128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Note que no modelo da PLS nenhuma “autoridade violenta” (polícia) precisou ser acionada para que um contrato fosse resolvido em caso de disputa. O incentivo financeiro muitas vezes é suficiente para que as partes colaborem para uma resolução amigável.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77796B-903B-5D07-C2D4-E5C9372CE830}"/>
              </a:ext>
            </a:extLst>
          </p:cNvPr>
          <p:cNvSpPr txBox="1"/>
          <p:nvPr/>
        </p:nvSpPr>
        <p:spPr>
          <a:xfrm>
            <a:off x="758630" y="3933056"/>
            <a:ext cx="559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2) Sistema incensurável e privado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4264C0-9BD8-90BE-6DEC-646A0BE366C2}"/>
              </a:ext>
            </a:extLst>
          </p:cNvPr>
          <p:cNvSpPr txBox="1"/>
          <p:nvPr/>
        </p:nvSpPr>
        <p:spPr>
          <a:xfrm>
            <a:off x="758630" y="4382476"/>
            <a:ext cx="7929658" cy="128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Note também que o modelo </a:t>
            </a:r>
            <a:r>
              <a:rPr lang="pt-BR" b="1" dirty="0"/>
              <a:t>PLS</a:t>
            </a:r>
            <a:r>
              <a:rPr lang="pt-BR" dirty="0"/>
              <a:t> é “incensurável” por utilizar protocolos de rede descentralizados como o </a:t>
            </a:r>
            <a:r>
              <a:rPr lang="pt-BR" b="1" dirty="0"/>
              <a:t>Bitcoin</a:t>
            </a:r>
            <a:r>
              <a:rPr lang="pt-BR" dirty="0"/>
              <a:t> e </a:t>
            </a:r>
            <a:r>
              <a:rPr lang="pt-BR" b="1" dirty="0"/>
              <a:t>Nostr</a:t>
            </a:r>
            <a:r>
              <a:rPr lang="pt-BR" dirty="0"/>
              <a:t>, sendo praticamente impossível agentes externos interferirem em acordos privados.</a:t>
            </a:r>
          </a:p>
        </p:txBody>
      </p:sp>
      <p:pic>
        <p:nvPicPr>
          <p:cNvPr id="5" name="Gráfico 4" descr="Policial homem com preenchimento sólido">
            <a:extLst>
              <a:ext uri="{FF2B5EF4-FFF2-40B4-BE49-F238E27FC236}">
                <a16:creationId xmlns:a16="http://schemas.microsoft.com/office/drawing/2014/main" id="{913B4B95-0CA2-73EB-ED9F-2F81E85BA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7033" y="4620807"/>
            <a:ext cx="914400" cy="914400"/>
          </a:xfrm>
          <a:prstGeom prst="rect">
            <a:avLst/>
          </a:prstGeom>
        </p:spPr>
      </p:pic>
      <p:pic>
        <p:nvPicPr>
          <p:cNvPr id="7" name="Gráfico 6" descr="Beisebol com preenchimento sólido">
            <a:extLst>
              <a:ext uri="{FF2B5EF4-FFF2-40B4-BE49-F238E27FC236}">
                <a16:creationId xmlns:a16="http://schemas.microsoft.com/office/drawing/2014/main" id="{9F651AED-0165-F381-2FFE-337038E2B2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4233" y="4382476"/>
            <a:ext cx="1358141" cy="13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árbitros e reputação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838200" y="1628800"/>
            <a:ext cx="9218240" cy="4501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Um </a:t>
            </a:r>
            <a:r>
              <a:rPr lang="pt-BR" i="1" dirty="0"/>
              <a:t>ponto frágil </a:t>
            </a:r>
            <a:r>
              <a:rPr lang="pt-BR" dirty="0"/>
              <a:t>desse sistema pode ser a escolha dos árbitros. Um árbitro mal escolhido, tendencioso ou indisponível pode arruinar a resolução de um contrato. Dessa forma, é necessário que o ecossistema de </a:t>
            </a:r>
            <a:r>
              <a:rPr lang="pt-BR" b="1" dirty="0">
                <a:solidFill>
                  <a:schemeClr val="accent1"/>
                </a:solidFill>
              </a:rPr>
              <a:t>arbitragem</a:t>
            </a:r>
            <a:r>
              <a:rPr lang="pt-BR" dirty="0"/>
              <a:t> seja aperfeiçoado ao longo do tempo.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Uma possível solução seria a utilização de sistemas de reputação no estilo </a:t>
            </a:r>
            <a:r>
              <a:rPr lang="pt-BR" dirty="0" err="1"/>
              <a:t>WoT</a:t>
            </a:r>
            <a:r>
              <a:rPr lang="pt-BR" dirty="0"/>
              <a:t> (Web </a:t>
            </a:r>
            <a:r>
              <a:rPr lang="pt-BR" dirty="0" err="1"/>
              <a:t>of</a:t>
            </a:r>
            <a:r>
              <a:rPr lang="pt-BR" dirty="0"/>
              <a:t> Trust), ou então a contratação de empresas profissionais dedicadas a isso e com grande reputação no mercado.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Além disso, o incentivo financeiro do(s) árbitro(s) também é importante: é recomendável que se coloque uma cláusula para um valor pago à arbitragem em caso de disputa, que será retirado do </a:t>
            </a:r>
            <a:r>
              <a:rPr lang="pt-BR" b="1" dirty="0">
                <a:solidFill>
                  <a:schemeClr val="accent1"/>
                </a:solidFill>
              </a:rPr>
              <a:t>colateral</a:t>
            </a:r>
            <a:r>
              <a:rPr lang="pt-BR" dirty="0"/>
              <a:t>.</a:t>
            </a:r>
          </a:p>
        </p:txBody>
      </p:sp>
      <p:pic>
        <p:nvPicPr>
          <p:cNvPr id="3" name="Gráfico 2" descr="Conexões com preenchimento sólido">
            <a:extLst>
              <a:ext uri="{FF2B5EF4-FFF2-40B4-BE49-F238E27FC236}">
                <a16:creationId xmlns:a16="http://schemas.microsoft.com/office/drawing/2014/main" id="{99E9BFC9-F3BA-169C-4CB0-95A650BEB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6400" y="1412776"/>
            <a:ext cx="1897360" cy="18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7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Scripts</a:t>
            </a:r>
            <a:r>
              <a:rPr lang="pt-BR" dirty="0"/>
              <a:t> personalizados de assinaturas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838200" y="1628800"/>
            <a:ext cx="857016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O arranjo das assinaturas para abrir o cofre compartilhado é tecnicamente feito com </a:t>
            </a:r>
            <a:r>
              <a:rPr lang="pt-BR" i="1" dirty="0"/>
              <a:t>scripts Taproot </a:t>
            </a:r>
            <a:r>
              <a:rPr lang="pt-BR" dirty="0"/>
              <a:t>(baseado em </a:t>
            </a:r>
            <a:r>
              <a:rPr lang="pt-BR" i="1" dirty="0"/>
              <a:t>árvores de Merkle</a:t>
            </a:r>
            <a:r>
              <a:rPr lang="pt-BR" dirty="0"/>
              <a:t>), possibilitando arranjos sofisticados e evitando o conluio entre árbitros para acesso indevido ao colateral. </a:t>
            </a:r>
            <a:r>
              <a:rPr lang="pt-BR" b="1" dirty="0"/>
              <a:t>Por exemplo: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Imagine uma situação com duas partes e 5 árbitros.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O cofre se </a:t>
            </a:r>
            <a:r>
              <a:rPr lang="pt-BR" i="1" dirty="0"/>
              <a:t>abre</a:t>
            </a:r>
            <a:r>
              <a:rPr lang="pt-BR" dirty="0"/>
              <a:t> se: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As duas partes (mesmo sem árbitros) assinarem.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Uma das partes em conjunto com 3 dos 5 árbitros.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O cofre </a:t>
            </a:r>
            <a:r>
              <a:rPr lang="pt-BR" b="1" i="1" dirty="0"/>
              <a:t>não</a:t>
            </a:r>
            <a:r>
              <a:rPr lang="pt-BR" i="1" dirty="0"/>
              <a:t> se abre </a:t>
            </a:r>
            <a:r>
              <a:rPr lang="pt-BR" dirty="0"/>
              <a:t>mesmo se todos os árbitros assinarem sem uma das partes.</a:t>
            </a:r>
          </a:p>
        </p:txBody>
      </p:sp>
      <p:pic>
        <p:nvPicPr>
          <p:cNvPr id="4" name="Gráfico 3" descr="Hierarquia com preenchimento sólido">
            <a:extLst>
              <a:ext uri="{FF2B5EF4-FFF2-40B4-BE49-F238E27FC236}">
                <a16:creationId xmlns:a16="http://schemas.microsoft.com/office/drawing/2014/main" id="{ABF60C76-3F5C-C627-B539-9FCE876BA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0376" y="2100646"/>
            <a:ext cx="1813107" cy="1813107"/>
          </a:xfrm>
          <a:prstGeom prst="rect">
            <a:avLst/>
          </a:prstGeom>
        </p:spPr>
      </p:pic>
      <p:pic>
        <p:nvPicPr>
          <p:cNvPr id="5" name="Gráfico 4" descr="Hierarquia com preenchimento sólido">
            <a:extLst>
              <a:ext uri="{FF2B5EF4-FFF2-40B4-BE49-F238E27FC236}">
                <a16:creationId xmlns:a16="http://schemas.microsoft.com/office/drawing/2014/main" id="{9FB5E390-C270-B802-4B30-930F3A9D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6440" y="3125649"/>
            <a:ext cx="1813107" cy="18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de UX / UI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838200" y="1628800"/>
            <a:ext cx="9002216" cy="408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A criação de interfaces que sejam acessíveis a um público leigo é um grande desafio não só ao PLS mas a todo o ecossistema Bitcoin e de sistemas descentralizados em geral.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Com as ferramentas que temos atualmente uma pessoa com pouco conhecimento técnico pode ter certa dificuldade para utilizar o sistema. Começando por – por  exemplo – criar uma conta na rede Nostr; e até mesmo manipular o colateral em Bitcoin, que ainda não é uma tarefa fácil </a:t>
            </a:r>
            <a:r>
              <a:rPr lang="pt-BR"/>
              <a:t>para qualquer um.</a:t>
            </a:r>
            <a:endParaRPr lang="pt-BR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A interface / experiência do usuário final está em constante evolução e voluntários trabalham para que isso tudo se torne cada vez mais fácil e acessível.</a:t>
            </a:r>
          </a:p>
        </p:txBody>
      </p:sp>
      <p:pic>
        <p:nvPicPr>
          <p:cNvPr id="3" name="Gráfico 2" descr="Acesso universal com preenchimento sólido">
            <a:extLst>
              <a:ext uri="{FF2B5EF4-FFF2-40B4-BE49-F238E27FC236}">
                <a16:creationId xmlns:a16="http://schemas.microsoft.com/office/drawing/2014/main" id="{461B5AEF-3B17-0587-01C7-1453A2AF3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061" y="1916832"/>
            <a:ext cx="1969368" cy="1969368"/>
          </a:xfrm>
          <a:prstGeom prst="rect">
            <a:avLst/>
          </a:prstGeom>
        </p:spPr>
      </p:pic>
      <p:pic>
        <p:nvPicPr>
          <p:cNvPr id="5" name="Gráfico 4" descr="Web design com preenchimento sólido">
            <a:extLst>
              <a:ext uri="{FF2B5EF4-FFF2-40B4-BE49-F238E27FC236}">
                <a16:creationId xmlns:a16="http://schemas.microsoft.com/office/drawing/2014/main" id="{AAB72BBC-E3A6-9BFD-D271-4D4183C27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3649" y="367153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BBFF4A-848F-1AF8-5C97-189913D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ou colaborar?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80A6A3-C47C-6803-5727-09BD21A0C116}"/>
              </a:ext>
            </a:extLst>
          </p:cNvPr>
          <p:cNvSpPr txBox="1"/>
          <p:nvPr/>
        </p:nvSpPr>
        <p:spPr>
          <a:xfrm>
            <a:off x="838200" y="1628800"/>
            <a:ext cx="7202016" cy="8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dirty="0"/>
              <a:t>Para usar o sistema PLS e/ou colaborar com melhorias ao projeto </a:t>
            </a:r>
            <a:r>
              <a:rPr lang="pt-BR" i="1" dirty="0"/>
              <a:t>open source</a:t>
            </a:r>
            <a:r>
              <a:rPr lang="pt-BR" dirty="0"/>
              <a:t>, dirija-se ao site oficial: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892F2C-4046-FFAE-CBD6-2641A2C7AB00}"/>
              </a:ext>
            </a:extLst>
          </p:cNvPr>
          <p:cNvSpPr txBox="1"/>
          <p:nvPr/>
        </p:nvSpPr>
        <p:spPr>
          <a:xfrm>
            <a:off x="804085" y="2924944"/>
            <a:ext cx="10946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https://www.</a:t>
            </a:r>
            <a:r>
              <a:rPr lang="pt-BR" sz="3600" dirty="0">
                <a:solidFill>
                  <a:schemeClr val="tx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Private</a:t>
            </a:r>
            <a:r>
              <a:rPr lang="pt-BR" sz="3600" dirty="0">
                <a:solidFill>
                  <a:schemeClr val="accent4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Law</a:t>
            </a:r>
            <a:r>
              <a:rPr lang="pt-BR" sz="3600" dirty="0">
                <a:solidFill>
                  <a:schemeClr val="accent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Society</a:t>
            </a:r>
            <a:r>
              <a:rPr lang="pt-BR" sz="3600" dirty="0">
                <a:solidFill>
                  <a:schemeClr val="accent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.net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594646-A846-EA85-73A0-6B501A92F165}"/>
              </a:ext>
            </a:extLst>
          </p:cNvPr>
          <p:cNvSpPr txBox="1"/>
          <p:nvPr/>
        </p:nvSpPr>
        <p:spPr>
          <a:xfrm>
            <a:off x="5807968" y="5661248"/>
            <a:ext cx="61465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i="1" dirty="0">
                <a:solidFill>
                  <a:schemeClr val="accent6"/>
                </a:solidFill>
              </a:rPr>
              <a:t>Licença desta apresentação: The MIT </a:t>
            </a:r>
            <a:r>
              <a:rPr lang="pt-BR" i="1" dirty="0" err="1">
                <a:solidFill>
                  <a:schemeClr val="accent6"/>
                </a:solidFill>
              </a:rPr>
              <a:t>License</a:t>
            </a:r>
            <a:endParaRPr lang="pt-BR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Resolve o problema do incentivo por </a:t>
            </a:r>
            <a:r>
              <a:rPr lang="pt-BR" i="1" dirty="0"/>
              <a:t>medo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79384"/>
            <a:ext cx="10730408" cy="1152413"/>
          </a:xfrm>
        </p:spPr>
        <p:txBody>
          <a:bodyPr rtlCol="0">
            <a:normAutofit fontScale="925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A </a:t>
            </a:r>
            <a:r>
              <a:rPr lang="pt-BR" b="1" dirty="0"/>
              <a:t>PLS</a:t>
            </a:r>
            <a:r>
              <a:rPr lang="pt-BR" dirty="0"/>
              <a:t> faz oposição ao modelo ultrapassado de incentivo por </a:t>
            </a:r>
            <a:r>
              <a:rPr lang="pt-BR" i="1" dirty="0"/>
              <a:t>medo</a:t>
            </a:r>
            <a:r>
              <a:rPr lang="pt-BR" dirty="0"/>
              <a:t> de sofrer as consequências da Lei. Sem o PLS é necessário o uso da </a:t>
            </a:r>
            <a:r>
              <a:rPr lang="pt-BR" b="1" dirty="0">
                <a:solidFill>
                  <a:schemeClr val="accent1"/>
                </a:solidFill>
              </a:rPr>
              <a:t>força</a:t>
            </a:r>
            <a:r>
              <a:rPr lang="pt-BR" dirty="0"/>
              <a:t> para a resolução de conflitos.</a:t>
            </a:r>
          </a:p>
        </p:txBody>
      </p:sp>
      <p:pic>
        <p:nvPicPr>
          <p:cNvPr id="7" name="Gráfico 6" descr="Aperto de mão com preenchimento sólido">
            <a:extLst>
              <a:ext uri="{FF2B5EF4-FFF2-40B4-BE49-F238E27FC236}">
                <a16:creationId xmlns:a16="http://schemas.microsoft.com/office/drawing/2014/main" id="{F28510A6-EC54-D898-F74E-E0F5BCD4C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4731" y="4077072"/>
            <a:ext cx="1177146" cy="1177146"/>
          </a:xfrm>
          <a:prstGeom prst="rect">
            <a:avLst/>
          </a:prstGeom>
        </p:spPr>
      </p:pic>
      <p:pic>
        <p:nvPicPr>
          <p:cNvPr id="9" name="Gráfico 8" descr="Assinatura com preenchimento sólido">
            <a:extLst>
              <a:ext uri="{FF2B5EF4-FFF2-40B4-BE49-F238E27FC236}">
                <a16:creationId xmlns:a16="http://schemas.microsoft.com/office/drawing/2014/main" id="{19CD63E8-FAA7-E289-E39A-2877DAEA2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2559" y="4947247"/>
            <a:ext cx="914400" cy="914400"/>
          </a:xfrm>
          <a:prstGeom prst="rect">
            <a:avLst/>
          </a:prstGeom>
        </p:spPr>
      </p:pic>
      <p:pic>
        <p:nvPicPr>
          <p:cNvPr id="11" name="Gráfico 10" descr="Dança com preenchimento sólido">
            <a:extLst>
              <a:ext uri="{FF2B5EF4-FFF2-40B4-BE49-F238E27FC236}">
                <a16:creationId xmlns:a16="http://schemas.microsoft.com/office/drawing/2014/main" id="{DE4CCC84-A4BF-8041-65F5-84CCE7324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7597" y="3451463"/>
            <a:ext cx="1440161" cy="1440161"/>
          </a:xfrm>
          <a:prstGeom prst="rect">
            <a:avLst/>
          </a:prstGeom>
        </p:spPr>
      </p:pic>
      <p:pic>
        <p:nvPicPr>
          <p:cNvPr id="19" name="Gráfico 18" descr="Contrato com preenchimento sólido">
            <a:extLst>
              <a:ext uri="{FF2B5EF4-FFF2-40B4-BE49-F238E27FC236}">
                <a16:creationId xmlns:a16="http://schemas.microsoft.com/office/drawing/2014/main" id="{82355E41-F9A7-5380-52B3-B3F96D29B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400" y="4246106"/>
            <a:ext cx="1656184" cy="1656184"/>
          </a:xfrm>
          <a:prstGeom prst="rect">
            <a:avLst/>
          </a:prstGeom>
        </p:spPr>
      </p:pic>
      <p:pic>
        <p:nvPicPr>
          <p:cNvPr id="23" name="Gráfico 22" descr="Marca de seleção com preenchimento sólido">
            <a:extLst>
              <a:ext uri="{FF2B5EF4-FFF2-40B4-BE49-F238E27FC236}">
                <a16:creationId xmlns:a16="http://schemas.microsoft.com/office/drawing/2014/main" id="{83487A9C-E6DC-6D6F-F761-99AE3C7FA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4547" y="3686816"/>
            <a:ext cx="978130" cy="978130"/>
          </a:xfrm>
          <a:prstGeom prst="rect">
            <a:avLst/>
          </a:prstGeom>
        </p:spPr>
      </p:pic>
      <p:pic>
        <p:nvPicPr>
          <p:cNvPr id="25" name="Gráfico 24" descr="Fechar com preenchimento sólido">
            <a:extLst>
              <a:ext uri="{FF2B5EF4-FFF2-40B4-BE49-F238E27FC236}">
                <a16:creationId xmlns:a16="http://schemas.microsoft.com/office/drawing/2014/main" id="{AA28FC83-55A9-7B72-0501-575D580FB9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805" y="5110202"/>
            <a:ext cx="955043" cy="955043"/>
          </a:xfrm>
          <a:prstGeom prst="rect">
            <a:avLst/>
          </a:prstGeom>
        </p:spPr>
      </p:pic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4D289782-E93B-27F2-AAC0-294DA4967AAF}"/>
              </a:ext>
            </a:extLst>
          </p:cNvPr>
          <p:cNvSpPr/>
          <p:nvPr/>
        </p:nvSpPr>
        <p:spPr>
          <a:xfrm>
            <a:off x="5169871" y="3810729"/>
            <a:ext cx="1656184" cy="731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CDB89EAB-72E8-E820-AF0D-C6585CC07323}"/>
              </a:ext>
            </a:extLst>
          </p:cNvPr>
          <p:cNvSpPr/>
          <p:nvPr/>
        </p:nvSpPr>
        <p:spPr>
          <a:xfrm>
            <a:off x="5159896" y="5221778"/>
            <a:ext cx="1656184" cy="731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BD07D6-8E0D-89AA-4FB3-0BF0C2A24DBE}"/>
              </a:ext>
            </a:extLst>
          </p:cNvPr>
          <p:cNvSpPr txBox="1">
            <a:spLocks/>
          </p:cNvSpPr>
          <p:nvPr/>
        </p:nvSpPr>
        <p:spPr>
          <a:xfrm>
            <a:off x="5027570" y="2625485"/>
            <a:ext cx="300184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Sem PLS:</a:t>
            </a:r>
            <a:endParaRPr lang="pt-BR" sz="4400" i="1" dirty="0"/>
          </a:p>
        </p:txBody>
      </p:sp>
      <p:pic>
        <p:nvPicPr>
          <p:cNvPr id="8" name="Gráfico 7" descr="Policial homem com preenchimento sólido">
            <a:extLst>
              <a:ext uri="{FF2B5EF4-FFF2-40B4-BE49-F238E27FC236}">
                <a16:creationId xmlns:a16="http://schemas.microsoft.com/office/drawing/2014/main" id="{B22C8C6C-55AC-C916-3BF9-7DA9A4569A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0779" y="5125255"/>
            <a:ext cx="914400" cy="914400"/>
          </a:xfrm>
          <a:prstGeom prst="rect">
            <a:avLst/>
          </a:prstGeom>
        </p:spPr>
      </p:pic>
      <p:pic>
        <p:nvPicPr>
          <p:cNvPr id="12" name="Gráfico 11" descr="Rosto chorando com preenchimento sólido com preenchimento sólido">
            <a:extLst>
              <a:ext uri="{FF2B5EF4-FFF2-40B4-BE49-F238E27FC236}">
                <a16:creationId xmlns:a16="http://schemas.microsoft.com/office/drawing/2014/main" id="{DC2A6D56-C489-3AB4-EB2F-1D521899F2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28706" y="5113250"/>
            <a:ext cx="927490" cy="927490"/>
          </a:xfrm>
          <a:prstGeom prst="rect">
            <a:avLst/>
          </a:prstGeom>
        </p:spPr>
      </p:pic>
      <p:pic>
        <p:nvPicPr>
          <p:cNvPr id="14" name="Gráfico 13" descr="Beisebol com preenchimento sólido">
            <a:extLst>
              <a:ext uri="{FF2B5EF4-FFF2-40B4-BE49-F238E27FC236}">
                <a16:creationId xmlns:a16="http://schemas.microsoft.com/office/drawing/2014/main" id="{C6B58AB5-51E6-6D5B-C3BC-293B8909D6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94417" y="4832219"/>
            <a:ext cx="1358141" cy="13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Visão geral do mecanismo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Ainda sem entrar em detalhes práticos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Incentivo financeiro para execução do contrato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2351280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pt-BR" sz="1800" dirty="0"/>
              <a:t>O que diferencia o PLS de outros arranjos é o </a:t>
            </a:r>
            <a:r>
              <a:rPr lang="pt-BR" sz="1800" b="1" dirty="0">
                <a:solidFill>
                  <a:schemeClr val="accent1"/>
                </a:solidFill>
              </a:rPr>
              <a:t>colateral </a:t>
            </a:r>
            <a:r>
              <a:rPr lang="pt-BR" sz="1800" dirty="0"/>
              <a:t>(prêmio) que será usado como </a:t>
            </a:r>
            <a:r>
              <a:rPr lang="pt-BR" sz="1800" i="1" dirty="0"/>
              <a:t>garantia</a:t>
            </a:r>
            <a:r>
              <a:rPr lang="pt-BR" sz="1800" dirty="0"/>
              <a:t> de execução do contrato. Um valor monetário é depositado em um cofre compartilhado que só abre com a colaboração mútua dos envolvidos. Por exemplo: </a:t>
            </a:r>
            <a:r>
              <a:rPr lang="pt-BR" sz="1800" b="1" dirty="0">
                <a:solidFill>
                  <a:schemeClr val="accent1"/>
                </a:solidFill>
              </a:rPr>
              <a:t>M</a:t>
            </a:r>
            <a:r>
              <a:rPr lang="pt-BR" sz="1800" dirty="0"/>
              <a:t> chaves de um total de </a:t>
            </a:r>
            <a:r>
              <a:rPr lang="pt-BR" sz="1800" b="1" dirty="0">
                <a:solidFill>
                  <a:schemeClr val="accent1"/>
                </a:solidFill>
              </a:rPr>
              <a:t>N</a:t>
            </a:r>
            <a:r>
              <a:rPr lang="pt-BR" sz="1800" dirty="0"/>
              <a:t>. Cada chave pertence a cada um dos envolvidos (partes e árbitros).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B67452-C878-DEA9-2B23-D217971065C5}"/>
              </a:ext>
            </a:extLst>
          </p:cNvPr>
          <p:cNvSpPr txBox="1"/>
          <p:nvPr/>
        </p:nvSpPr>
        <p:spPr>
          <a:xfrm>
            <a:off x="807088" y="4101564"/>
            <a:ext cx="180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COLATERAL</a:t>
            </a:r>
            <a:endParaRPr lang="pt-BR" sz="1400" b="1" dirty="0"/>
          </a:p>
        </p:txBody>
      </p:sp>
      <p:pic>
        <p:nvPicPr>
          <p:cNvPr id="10" name="Gráfico 9" descr="Baú de tesouro com preenchimento sólido">
            <a:extLst>
              <a:ext uri="{FF2B5EF4-FFF2-40B4-BE49-F238E27FC236}">
                <a16:creationId xmlns:a16="http://schemas.microsoft.com/office/drawing/2014/main" id="{4D5FC71C-5B43-E737-6F63-429ACE29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696" y="4383955"/>
            <a:ext cx="1382340" cy="1382340"/>
          </a:xfrm>
          <a:prstGeom prst="rect">
            <a:avLst/>
          </a:prstGeom>
        </p:spPr>
      </p:pic>
      <p:pic>
        <p:nvPicPr>
          <p:cNvPr id="9" name="Gráfico 8" descr="Chave antiga com preenchimento sólido">
            <a:extLst>
              <a:ext uri="{FF2B5EF4-FFF2-40B4-BE49-F238E27FC236}">
                <a16:creationId xmlns:a16="http://schemas.microsoft.com/office/drawing/2014/main" id="{01D1D518-91CD-D59A-7657-55BA5B2A7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4912" y="4487416"/>
            <a:ext cx="914400" cy="914400"/>
          </a:xfrm>
          <a:prstGeom prst="rect">
            <a:avLst/>
          </a:prstGeom>
        </p:spPr>
      </p:pic>
      <p:pic>
        <p:nvPicPr>
          <p:cNvPr id="23" name="Gráfico 22" descr="Chave com preenchimento sólido">
            <a:extLst>
              <a:ext uri="{FF2B5EF4-FFF2-40B4-BE49-F238E27FC236}">
                <a16:creationId xmlns:a16="http://schemas.microsoft.com/office/drawing/2014/main" id="{E3018BFE-918A-C049-E837-ADEBA748A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4756" y="3573016"/>
            <a:ext cx="914400" cy="914400"/>
          </a:xfrm>
          <a:prstGeom prst="rect">
            <a:avLst/>
          </a:prstGeom>
        </p:spPr>
      </p:pic>
      <p:pic>
        <p:nvPicPr>
          <p:cNvPr id="25" name="Gráfico 24" descr="Seguro com preenchimento sólido">
            <a:extLst>
              <a:ext uri="{FF2B5EF4-FFF2-40B4-BE49-F238E27FC236}">
                <a16:creationId xmlns:a16="http://schemas.microsoft.com/office/drawing/2014/main" id="{D930D3F6-D4F5-F9B6-D1FF-9A6CBD710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25531" y="4494932"/>
            <a:ext cx="1382340" cy="138234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451874-3793-B9DC-6756-63F03D562EEB}"/>
              </a:ext>
            </a:extLst>
          </p:cNvPr>
          <p:cNvSpPr txBox="1"/>
          <p:nvPr/>
        </p:nvSpPr>
        <p:spPr>
          <a:xfrm>
            <a:off x="3071664" y="3707637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COFRE COMPARTILHADO</a:t>
            </a:r>
            <a:endParaRPr lang="pt-BR" sz="1600" b="1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B00322D9-121D-8EA0-2A25-A3AEFFBBE364}"/>
              </a:ext>
            </a:extLst>
          </p:cNvPr>
          <p:cNvSpPr/>
          <p:nvPr/>
        </p:nvSpPr>
        <p:spPr>
          <a:xfrm>
            <a:off x="2517304" y="4844292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7" descr="Chave antiga com preenchimento sólido">
            <a:extLst>
              <a:ext uri="{FF2B5EF4-FFF2-40B4-BE49-F238E27FC236}">
                <a16:creationId xmlns:a16="http://schemas.microsoft.com/office/drawing/2014/main" id="{D09D0D2D-F8E0-A5BD-D8F2-8E48E5B21C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93758" y="4375914"/>
            <a:ext cx="914400" cy="914400"/>
          </a:xfrm>
          <a:prstGeom prst="rect">
            <a:avLst/>
          </a:prstGeom>
        </p:spPr>
      </p:pic>
      <p:pic>
        <p:nvPicPr>
          <p:cNvPr id="29" name="Gráfico 28" descr="Chave com preenchimento sólido">
            <a:extLst>
              <a:ext uri="{FF2B5EF4-FFF2-40B4-BE49-F238E27FC236}">
                <a16:creationId xmlns:a16="http://schemas.microsoft.com/office/drawing/2014/main" id="{2630C955-E665-6E61-9C2D-43CE1529FC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80802" y="5445339"/>
            <a:ext cx="914400" cy="914400"/>
          </a:xfrm>
          <a:prstGeom prst="rect">
            <a:avLst/>
          </a:prstGeom>
        </p:spPr>
      </p:pic>
      <p:pic>
        <p:nvPicPr>
          <p:cNvPr id="30" name="Gráfico 29" descr="Chave com preenchimento sólido">
            <a:extLst>
              <a:ext uri="{FF2B5EF4-FFF2-40B4-BE49-F238E27FC236}">
                <a16:creationId xmlns:a16="http://schemas.microsoft.com/office/drawing/2014/main" id="{185F5B86-997B-A996-BCD8-DF750B08FE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62813" y="5424895"/>
            <a:ext cx="914400" cy="914400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2BB9ED8-06CE-1F6D-D295-1542733D5D1E}"/>
              </a:ext>
            </a:extLst>
          </p:cNvPr>
          <p:cNvSpPr/>
          <p:nvPr/>
        </p:nvSpPr>
        <p:spPr>
          <a:xfrm>
            <a:off x="5048316" y="4844292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1502E1DF-5AE1-D326-3510-DA2BB2AD210D}"/>
              </a:ext>
            </a:extLst>
          </p:cNvPr>
          <p:cNvSpPr/>
          <p:nvPr/>
        </p:nvSpPr>
        <p:spPr>
          <a:xfrm>
            <a:off x="8506170" y="4807691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 descr="Baú de tesouro com preenchimento sólido">
            <a:extLst>
              <a:ext uri="{FF2B5EF4-FFF2-40B4-BE49-F238E27FC236}">
                <a16:creationId xmlns:a16="http://schemas.microsoft.com/office/drawing/2014/main" id="{C7C1EDE4-59BB-D160-D01E-B19D6EC87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824" y="4499755"/>
            <a:ext cx="1382340" cy="1382340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B35689F1-43DE-7F1C-A9A2-EA24F998C469}"/>
              </a:ext>
            </a:extLst>
          </p:cNvPr>
          <p:cNvSpPr/>
          <p:nvPr/>
        </p:nvSpPr>
        <p:spPr>
          <a:xfrm>
            <a:off x="7108158" y="3573016"/>
            <a:ext cx="1116988" cy="1872323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Controle do cofre compartilhado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2839136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Uma das partes pode depositar o </a:t>
            </a:r>
            <a:r>
              <a:rPr lang="pt-BR" b="1" dirty="0">
                <a:solidFill>
                  <a:schemeClr val="accent1"/>
                </a:solidFill>
              </a:rPr>
              <a:t>colateral</a:t>
            </a:r>
            <a:r>
              <a:rPr lang="pt-BR" dirty="0"/>
              <a:t> </a:t>
            </a:r>
            <a:r>
              <a:rPr lang="pt-BR" i="1" dirty="0"/>
              <a:t>todo</a:t>
            </a:r>
            <a:r>
              <a:rPr lang="pt-BR" dirty="0"/>
              <a:t> ou então cada parte deposita uma </a:t>
            </a:r>
            <a:r>
              <a:rPr lang="pt-BR" i="1" dirty="0"/>
              <a:t>fração</a:t>
            </a:r>
            <a:r>
              <a:rPr lang="pt-BR" dirty="0"/>
              <a:t>, dependendo do que estiver especificado no contrato.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Recomenda-se uma cláusula específica que indica como o colateral será distribuído em caso de cumprimento ou quebra do contrato.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pt-BR" b="1" dirty="0"/>
              <a:t>Exemplo:</a:t>
            </a:r>
          </a:p>
        </p:txBody>
      </p:sp>
      <p:pic>
        <p:nvPicPr>
          <p:cNvPr id="25" name="Gráfico 24" descr="Seguro com preenchimento sólido">
            <a:extLst>
              <a:ext uri="{FF2B5EF4-FFF2-40B4-BE49-F238E27FC236}">
                <a16:creationId xmlns:a16="http://schemas.microsoft.com/office/drawing/2014/main" id="{D930D3F6-D4F5-F9B6-D1FF-9A6CBD710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756" y="4797152"/>
            <a:ext cx="1382340" cy="1382340"/>
          </a:xfrm>
          <a:prstGeom prst="rect">
            <a:avLst/>
          </a:prstGeom>
        </p:spPr>
      </p:pic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B00322D9-121D-8EA0-2A25-A3AEFFBBE364}"/>
              </a:ext>
            </a:extLst>
          </p:cNvPr>
          <p:cNvSpPr/>
          <p:nvPr/>
        </p:nvSpPr>
        <p:spPr>
          <a:xfrm>
            <a:off x="2293139" y="5333256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 descr="Funcionária de escritório com preenchimento sólido">
            <a:extLst>
              <a:ext uri="{FF2B5EF4-FFF2-40B4-BE49-F238E27FC236}">
                <a16:creationId xmlns:a16="http://schemas.microsoft.com/office/drawing/2014/main" id="{B8F04C73-9C4F-B031-986A-317EE0C42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4448" y="5034880"/>
            <a:ext cx="914400" cy="914400"/>
          </a:xfrm>
          <a:prstGeom prst="rect">
            <a:avLst/>
          </a:prstGeom>
        </p:spPr>
      </p:pic>
      <p:pic>
        <p:nvPicPr>
          <p:cNvPr id="5" name="Gráfico 4" descr="Funcionário de escritório com preenchimento sólido">
            <a:extLst>
              <a:ext uri="{FF2B5EF4-FFF2-40B4-BE49-F238E27FC236}">
                <a16:creationId xmlns:a16="http://schemas.microsoft.com/office/drawing/2014/main" id="{D7E93877-AF57-0BFC-23A8-7B1178394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8964" y="5106888"/>
            <a:ext cx="914400" cy="91440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7426A72-E093-7F49-083A-9ACA7140977D}"/>
              </a:ext>
            </a:extLst>
          </p:cNvPr>
          <p:cNvSpPr/>
          <p:nvPr/>
        </p:nvSpPr>
        <p:spPr>
          <a:xfrm rot="10800000">
            <a:off x="4824151" y="5333256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Bitcoin com preenchimento sólido">
            <a:extLst>
              <a:ext uri="{FF2B5EF4-FFF2-40B4-BE49-F238E27FC236}">
                <a16:creationId xmlns:a16="http://schemas.microsoft.com/office/drawing/2014/main" id="{20746D66-7B08-D6A2-6530-56D43FFFC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4997" y="4380424"/>
            <a:ext cx="914400" cy="914400"/>
          </a:xfrm>
          <a:prstGeom prst="rect">
            <a:avLst/>
          </a:prstGeom>
        </p:spPr>
      </p:pic>
      <p:pic>
        <p:nvPicPr>
          <p:cNvPr id="12" name="Gráfico 11" descr="Bitcoin com preenchimento sólido">
            <a:extLst>
              <a:ext uri="{FF2B5EF4-FFF2-40B4-BE49-F238E27FC236}">
                <a16:creationId xmlns:a16="http://schemas.microsoft.com/office/drawing/2014/main" id="{DD29B236-F37B-1987-2BFA-5DA92957B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24151" y="4363822"/>
            <a:ext cx="914400" cy="91440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40701BB-EA09-F78F-CD97-79ACFEB68156}"/>
              </a:ext>
            </a:extLst>
          </p:cNvPr>
          <p:cNvSpPr txBox="1">
            <a:spLocks/>
          </p:cNvSpPr>
          <p:nvPr/>
        </p:nvSpPr>
        <p:spPr>
          <a:xfrm>
            <a:off x="2841152" y="3861048"/>
            <a:ext cx="1444707" cy="77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50%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106D747-84ED-0B83-99CD-F4F58A01A884}"/>
              </a:ext>
            </a:extLst>
          </p:cNvPr>
          <p:cNvSpPr txBox="1">
            <a:spLocks/>
          </p:cNvSpPr>
          <p:nvPr/>
        </p:nvSpPr>
        <p:spPr>
          <a:xfrm>
            <a:off x="5509996" y="3914306"/>
            <a:ext cx="1291314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50%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FD556257-2D5F-FA96-EDC1-DFED727CF3DE}"/>
              </a:ext>
            </a:extLst>
          </p:cNvPr>
          <p:cNvSpPr/>
          <p:nvPr/>
        </p:nvSpPr>
        <p:spPr>
          <a:xfrm>
            <a:off x="7320136" y="3429000"/>
            <a:ext cx="4571956" cy="2750492"/>
          </a:xfrm>
          <a:prstGeom prst="round2Diag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C66C118-0C68-E3E9-6CD5-EFB8CAB3AE92}"/>
              </a:ext>
            </a:extLst>
          </p:cNvPr>
          <p:cNvSpPr txBox="1">
            <a:spLocks/>
          </p:cNvSpPr>
          <p:nvPr/>
        </p:nvSpPr>
        <p:spPr>
          <a:xfrm>
            <a:off x="7511712" y="3658761"/>
            <a:ext cx="3410040" cy="778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bg1"/>
                </a:solidFill>
              </a:rPr>
              <a:t>Exemplo de contrato: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B383910-F44F-E3BC-FD24-B738B044B9D4}"/>
              </a:ext>
            </a:extLst>
          </p:cNvPr>
          <p:cNvSpPr txBox="1">
            <a:spLocks/>
          </p:cNvSpPr>
          <p:nvPr/>
        </p:nvSpPr>
        <p:spPr>
          <a:xfrm>
            <a:off x="7511711" y="4310834"/>
            <a:ext cx="4206959" cy="1710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</a:rPr>
              <a:t>Caso o contrato seja cumprido por B respeitando os termos, todo o colateral deve ser enviado para B.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21300E58-22B9-4D02-FB64-CBA6CA655427}"/>
              </a:ext>
            </a:extLst>
          </p:cNvPr>
          <p:cNvSpPr txBox="1">
            <a:spLocks/>
          </p:cNvSpPr>
          <p:nvPr/>
        </p:nvSpPr>
        <p:spPr>
          <a:xfrm>
            <a:off x="911424" y="5144780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8D6967F3-1815-1097-7AC0-374B621C4FE0}"/>
              </a:ext>
            </a:extLst>
          </p:cNvPr>
          <p:cNvSpPr txBox="1">
            <a:spLocks/>
          </p:cNvSpPr>
          <p:nvPr/>
        </p:nvSpPr>
        <p:spPr>
          <a:xfrm>
            <a:off x="6656614" y="5106888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30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Caso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2446082"/>
          </a:xfrm>
        </p:spPr>
        <p:txBody>
          <a:bodyPr rtlCol="0">
            <a:normAutofit lnSpcReduction="1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Quando as partes interessadas estão </a:t>
            </a:r>
            <a:r>
              <a:rPr lang="pt-BR" b="1" dirty="0">
                <a:solidFill>
                  <a:schemeClr val="accent1"/>
                </a:solidFill>
              </a:rPr>
              <a:t>satisfeitas</a:t>
            </a:r>
            <a:r>
              <a:rPr lang="pt-BR" dirty="0"/>
              <a:t> com a execução do contrato, basta que elas usem suas chaves para abrir o cofre e direcionar o </a:t>
            </a:r>
            <a:r>
              <a:rPr lang="pt-BR" b="1" dirty="0">
                <a:solidFill>
                  <a:schemeClr val="accent1"/>
                </a:solidFill>
              </a:rPr>
              <a:t>colateral</a:t>
            </a:r>
            <a:r>
              <a:rPr lang="pt-BR" dirty="0"/>
              <a:t> para o local devido. Nesse caso, nenhum árbitro precisa interferir ou participar da transação.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No exemplo abaixo os valores estão indo para B, mas é possível que eles sejam enviados até para um terceiro. Tudo depende de como estiver especificado no contrato.</a:t>
            </a:r>
          </a:p>
        </p:txBody>
      </p:sp>
      <p:pic>
        <p:nvPicPr>
          <p:cNvPr id="25" name="Gráfico 24" descr="Seguro com preenchimento sólido">
            <a:extLst>
              <a:ext uri="{FF2B5EF4-FFF2-40B4-BE49-F238E27FC236}">
                <a16:creationId xmlns:a16="http://schemas.microsoft.com/office/drawing/2014/main" id="{D930D3F6-D4F5-F9B6-D1FF-9A6CBD710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6162" y="4926980"/>
            <a:ext cx="1382340" cy="1382340"/>
          </a:xfrm>
          <a:prstGeom prst="rect">
            <a:avLst/>
          </a:prstGeom>
        </p:spPr>
      </p:pic>
      <p:pic>
        <p:nvPicPr>
          <p:cNvPr id="4" name="Gráfico 3" descr="Funcionária de escritório com preenchimento sólido">
            <a:extLst>
              <a:ext uri="{FF2B5EF4-FFF2-40B4-BE49-F238E27FC236}">
                <a16:creationId xmlns:a16="http://schemas.microsoft.com/office/drawing/2014/main" id="{B8F04C73-9C4F-B031-986A-317EE0C42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1140" y="5164708"/>
            <a:ext cx="914400" cy="914400"/>
          </a:xfrm>
          <a:prstGeom prst="rect">
            <a:avLst/>
          </a:prstGeom>
        </p:spPr>
      </p:pic>
      <p:pic>
        <p:nvPicPr>
          <p:cNvPr id="5" name="Gráfico 4" descr="Funcionário de escritório com preenchimento sólido">
            <a:extLst>
              <a:ext uri="{FF2B5EF4-FFF2-40B4-BE49-F238E27FC236}">
                <a16:creationId xmlns:a16="http://schemas.microsoft.com/office/drawing/2014/main" id="{D7E93877-AF57-0BFC-23A8-7B1178394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8399" y="5236716"/>
            <a:ext cx="914400" cy="91440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7426A72-E093-7F49-083A-9ACA7140977D}"/>
              </a:ext>
            </a:extLst>
          </p:cNvPr>
          <p:cNvSpPr/>
          <p:nvPr/>
        </p:nvSpPr>
        <p:spPr>
          <a:xfrm>
            <a:off x="5630843" y="5463084"/>
            <a:ext cx="9144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 descr="Bitcoin com preenchimento sólido">
            <a:extLst>
              <a:ext uri="{FF2B5EF4-FFF2-40B4-BE49-F238E27FC236}">
                <a16:creationId xmlns:a16="http://schemas.microsoft.com/office/drawing/2014/main" id="{DD29B236-F37B-1987-2BFA-5DA92957B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0843" y="4493650"/>
            <a:ext cx="914400" cy="914400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21300E58-22B9-4D02-FB64-CBA6CA655427}"/>
              </a:ext>
            </a:extLst>
          </p:cNvPr>
          <p:cNvSpPr txBox="1">
            <a:spLocks/>
          </p:cNvSpPr>
          <p:nvPr/>
        </p:nvSpPr>
        <p:spPr>
          <a:xfrm>
            <a:off x="1000859" y="5274608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8D6967F3-1815-1097-7AC0-374B621C4FE0}"/>
              </a:ext>
            </a:extLst>
          </p:cNvPr>
          <p:cNvSpPr txBox="1">
            <a:spLocks/>
          </p:cNvSpPr>
          <p:nvPr/>
        </p:nvSpPr>
        <p:spPr>
          <a:xfrm>
            <a:off x="7309350" y="5236716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1" name="Gráfico 20" descr="Rosto sorrindo com preenchimento sólido com preenchimento sólido">
            <a:extLst>
              <a:ext uri="{FF2B5EF4-FFF2-40B4-BE49-F238E27FC236}">
                <a16:creationId xmlns:a16="http://schemas.microsoft.com/office/drawing/2014/main" id="{8E2C8C28-0520-5039-7215-DA36DBB3FB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45896" y="5160950"/>
            <a:ext cx="914400" cy="914400"/>
          </a:xfrm>
          <a:prstGeom prst="rect">
            <a:avLst/>
          </a:prstGeom>
        </p:spPr>
      </p:pic>
      <p:pic>
        <p:nvPicPr>
          <p:cNvPr id="24" name="Gráfico 23" descr="Comentar com Curtir com preenchimento sólido">
            <a:extLst>
              <a:ext uri="{FF2B5EF4-FFF2-40B4-BE49-F238E27FC236}">
                <a16:creationId xmlns:a16="http://schemas.microsoft.com/office/drawing/2014/main" id="{76B71064-7B8D-D42A-2DC0-7478090271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1424" y="4357195"/>
            <a:ext cx="914400" cy="914400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1C811CF4-D9E0-C0CD-F210-9C169034DA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28363" y="5234325"/>
            <a:ext cx="914400" cy="914400"/>
          </a:xfrm>
          <a:prstGeom prst="rect">
            <a:avLst/>
          </a:prstGeom>
        </p:spPr>
      </p:pic>
      <p:pic>
        <p:nvPicPr>
          <p:cNvPr id="9" name="Gráfico 8" descr="Chave com preenchimento sólido">
            <a:extLst>
              <a:ext uri="{FF2B5EF4-FFF2-40B4-BE49-F238E27FC236}">
                <a16:creationId xmlns:a16="http://schemas.microsoft.com/office/drawing/2014/main" id="{FE949CB0-5E96-B3C6-1E24-4697118150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3743" y="4548684"/>
            <a:ext cx="914400" cy="914400"/>
          </a:xfrm>
          <a:prstGeom prst="rect">
            <a:avLst/>
          </a:prstGeom>
        </p:spPr>
      </p:pic>
      <p:pic>
        <p:nvPicPr>
          <p:cNvPr id="10" name="Gráfico 9" descr="Chave antiga com preenchimento sólido">
            <a:extLst>
              <a:ext uri="{FF2B5EF4-FFF2-40B4-BE49-F238E27FC236}">
                <a16:creationId xmlns:a16="http://schemas.microsoft.com/office/drawing/2014/main" id="{1367FCDB-4EF2-60C6-680E-562AC62E42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27627" y="4212425"/>
            <a:ext cx="914400" cy="914400"/>
          </a:xfrm>
          <a:prstGeom prst="rect">
            <a:avLst/>
          </a:prstGeom>
        </p:spPr>
      </p:pic>
      <p:pic>
        <p:nvPicPr>
          <p:cNvPr id="20" name="Gráfico 19" descr="Marca de seleção com preenchimento sólido">
            <a:extLst>
              <a:ext uri="{FF2B5EF4-FFF2-40B4-BE49-F238E27FC236}">
                <a16:creationId xmlns:a16="http://schemas.microsoft.com/office/drawing/2014/main" id="{DB6867F0-12F7-0898-6BCF-A4DDF1907B6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411025" y="4357195"/>
            <a:ext cx="914400" cy="914400"/>
          </a:xfrm>
          <a:prstGeom prst="rect">
            <a:avLst/>
          </a:prstGeom>
        </p:spPr>
      </p:pic>
      <p:pic>
        <p:nvPicPr>
          <p:cNvPr id="22" name="Gráfico 21" descr="Juiz com preenchimento sólido">
            <a:extLst>
              <a:ext uri="{FF2B5EF4-FFF2-40B4-BE49-F238E27FC236}">
                <a16:creationId xmlns:a16="http://schemas.microsoft.com/office/drawing/2014/main" id="{69184F33-528F-48BC-3387-DFF32E9338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92117" y="4961830"/>
            <a:ext cx="1142202" cy="1142202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FAF75158-5DDE-999D-D43D-6A8BF5B4F8CC}"/>
              </a:ext>
            </a:extLst>
          </p:cNvPr>
          <p:cNvSpPr/>
          <p:nvPr/>
        </p:nvSpPr>
        <p:spPr>
          <a:xfrm>
            <a:off x="9892117" y="4002027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Z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87AB9EF-638B-6F4B-408F-754B221BD1C4}"/>
              </a:ext>
            </a:extLst>
          </p:cNvPr>
          <p:cNvSpPr/>
          <p:nvPr/>
        </p:nvSpPr>
        <p:spPr>
          <a:xfrm>
            <a:off x="10352349" y="3946490"/>
            <a:ext cx="646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Z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63E368C-AD7F-BB45-E15A-C5857AA7417C}"/>
              </a:ext>
            </a:extLst>
          </p:cNvPr>
          <p:cNvSpPr/>
          <p:nvPr/>
        </p:nvSpPr>
        <p:spPr>
          <a:xfrm>
            <a:off x="10320900" y="4481293"/>
            <a:ext cx="6463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507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Caso de disputa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2446082"/>
          </a:xfrm>
        </p:spPr>
        <p:txBody>
          <a:bodyPr rtlCol="0">
            <a:normAutofit lnSpcReduction="1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Quando uma ou ambas as partes interessadas entram em </a:t>
            </a:r>
            <a:r>
              <a:rPr lang="pt-BR" b="1" dirty="0">
                <a:solidFill>
                  <a:schemeClr val="accent1"/>
                </a:solidFill>
              </a:rPr>
              <a:t>conflito</a:t>
            </a:r>
            <a:r>
              <a:rPr lang="pt-BR" dirty="0"/>
              <a:t> pela discordância da execução do contrato, um árbitro é acionado para que analise a situação, recolha as provas de ambas as partes, faça um julgamento e tome uma </a:t>
            </a:r>
            <a:r>
              <a:rPr lang="pt-BR" b="1" dirty="0">
                <a:solidFill>
                  <a:schemeClr val="accent1"/>
                </a:solidFill>
              </a:rPr>
              <a:t>decisão</a:t>
            </a:r>
            <a:r>
              <a:rPr lang="pt-BR" dirty="0"/>
              <a:t>.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pt-BR" dirty="0"/>
              <a:t>O juiz pode decidir, por exemplo, baseado nas cláusulas do contrato, que o valor todo retorne para A. Nesse caso, A + o árbitro precisam assinar para liberar o cofre.</a:t>
            </a:r>
          </a:p>
        </p:txBody>
      </p:sp>
      <p:pic>
        <p:nvPicPr>
          <p:cNvPr id="25" name="Gráfico 24" descr="Seguro com preenchimento sólido">
            <a:extLst>
              <a:ext uri="{FF2B5EF4-FFF2-40B4-BE49-F238E27FC236}">
                <a16:creationId xmlns:a16="http://schemas.microsoft.com/office/drawing/2014/main" id="{D930D3F6-D4F5-F9B6-D1FF-9A6CBD710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087" y="5052941"/>
            <a:ext cx="1382340" cy="1382340"/>
          </a:xfrm>
          <a:prstGeom prst="rect">
            <a:avLst/>
          </a:prstGeom>
        </p:spPr>
      </p:pic>
      <p:pic>
        <p:nvPicPr>
          <p:cNvPr id="4" name="Gráfico 3" descr="Funcionária de escritório com preenchimento sólido">
            <a:extLst>
              <a:ext uri="{FF2B5EF4-FFF2-40B4-BE49-F238E27FC236}">
                <a16:creationId xmlns:a16="http://schemas.microsoft.com/office/drawing/2014/main" id="{B8F04C73-9C4F-B031-986A-317EE0C42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314" y="5189632"/>
            <a:ext cx="914400" cy="914400"/>
          </a:xfrm>
          <a:prstGeom prst="rect">
            <a:avLst/>
          </a:prstGeom>
        </p:spPr>
      </p:pic>
      <p:pic>
        <p:nvPicPr>
          <p:cNvPr id="5" name="Gráfico 4" descr="Funcionário de escritório com preenchimento sólido">
            <a:extLst>
              <a:ext uri="{FF2B5EF4-FFF2-40B4-BE49-F238E27FC236}">
                <a16:creationId xmlns:a16="http://schemas.microsoft.com/office/drawing/2014/main" id="{D7E93877-AF57-0BFC-23A8-7B1178394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8490" y="5236716"/>
            <a:ext cx="914400" cy="91440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7426A72-E093-7F49-083A-9ACA7140977D}"/>
              </a:ext>
            </a:extLst>
          </p:cNvPr>
          <p:cNvSpPr/>
          <p:nvPr/>
        </p:nvSpPr>
        <p:spPr>
          <a:xfrm rot="10800000">
            <a:off x="4924004" y="5589043"/>
            <a:ext cx="2168097" cy="46166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2" name="Gráfico 11" descr="Bitcoin com preenchimento sólido">
            <a:extLst>
              <a:ext uri="{FF2B5EF4-FFF2-40B4-BE49-F238E27FC236}">
                <a16:creationId xmlns:a16="http://schemas.microsoft.com/office/drawing/2014/main" id="{DD29B236-F37B-1987-2BFA-5DA92957B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8048" y="5013176"/>
            <a:ext cx="632199" cy="632199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21300E58-22B9-4D02-FB64-CBA6CA655427}"/>
              </a:ext>
            </a:extLst>
          </p:cNvPr>
          <p:cNvSpPr txBox="1">
            <a:spLocks/>
          </p:cNvSpPr>
          <p:nvPr/>
        </p:nvSpPr>
        <p:spPr>
          <a:xfrm>
            <a:off x="3490950" y="5274608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8D6967F3-1815-1097-7AC0-374B621C4FE0}"/>
              </a:ext>
            </a:extLst>
          </p:cNvPr>
          <p:cNvSpPr txBox="1">
            <a:spLocks/>
          </p:cNvSpPr>
          <p:nvPr/>
        </p:nvSpPr>
        <p:spPr>
          <a:xfrm>
            <a:off x="1832078" y="5261640"/>
            <a:ext cx="735530" cy="594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32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2" name="Gráfico 21" descr="Juiz com preenchimento sólido">
            <a:extLst>
              <a:ext uri="{FF2B5EF4-FFF2-40B4-BE49-F238E27FC236}">
                <a16:creationId xmlns:a16="http://schemas.microsoft.com/office/drawing/2014/main" id="{69184F33-528F-48BC-3387-DFF32E9338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40367" y="5066669"/>
            <a:ext cx="1142202" cy="1142202"/>
          </a:xfrm>
          <a:prstGeom prst="rect">
            <a:avLst/>
          </a:prstGeom>
        </p:spPr>
      </p:pic>
      <p:pic>
        <p:nvPicPr>
          <p:cNvPr id="11" name="Gráfico 10" descr="Comentar com Não Curtir com preenchimento sólido">
            <a:extLst>
              <a:ext uri="{FF2B5EF4-FFF2-40B4-BE49-F238E27FC236}">
                <a16:creationId xmlns:a16="http://schemas.microsoft.com/office/drawing/2014/main" id="{72577200-CCB8-3F2C-4218-F14CE1E1B1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2406" y="4354182"/>
            <a:ext cx="914400" cy="914400"/>
          </a:xfrm>
          <a:prstGeom prst="rect">
            <a:avLst/>
          </a:prstGeom>
        </p:spPr>
      </p:pic>
      <p:pic>
        <p:nvPicPr>
          <p:cNvPr id="14" name="Gráfico 13" descr="Rosto de diabo com preenchimento sólido com preenchimento sólido">
            <a:extLst>
              <a:ext uri="{FF2B5EF4-FFF2-40B4-BE49-F238E27FC236}">
                <a16:creationId xmlns:a16="http://schemas.microsoft.com/office/drawing/2014/main" id="{0A88BDF8-A498-3B9C-212B-C2A948951B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152" y="4299707"/>
            <a:ext cx="914400" cy="914400"/>
          </a:xfrm>
          <a:prstGeom prst="rect">
            <a:avLst/>
          </a:prstGeom>
        </p:spPr>
      </p:pic>
      <p:pic>
        <p:nvPicPr>
          <p:cNvPr id="15" name="Gráfico 14" descr="Marca de seleção com preenchimento sólido">
            <a:extLst>
              <a:ext uri="{FF2B5EF4-FFF2-40B4-BE49-F238E27FC236}">
                <a16:creationId xmlns:a16="http://schemas.microsoft.com/office/drawing/2014/main" id="{8E2FC0F0-F39F-4E87-1FF3-291E987F05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19936" y="4674840"/>
            <a:ext cx="914400" cy="914400"/>
          </a:xfrm>
          <a:prstGeom prst="rect">
            <a:avLst/>
          </a:prstGeom>
        </p:spPr>
      </p:pic>
      <p:pic>
        <p:nvPicPr>
          <p:cNvPr id="16" name="Gráfico 15" descr="Chave com preenchimento sólido">
            <a:extLst>
              <a:ext uri="{FF2B5EF4-FFF2-40B4-BE49-F238E27FC236}">
                <a16:creationId xmlns:a16="http://schemas.microsoft.com/office/drawing/2014/main" id="{7E1584B0-F1C6-BE73-B84D-56D47789EA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5316" y="3989199"/>
            <a:ext cx="914400" cy="914400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7876509-C300-A9A1-9BEE-A4C9CB9CA078}"/>
              </a:ext>
            </a:extLst>
          </p:cNvPr>
          <p:cNvCxnSpPr>
            <a:cxnSpLocks/>
          </p:cNvCxnSpPr>
          <p:nvPr/>
        </p:nvCxnSpPr>
        <p:spPr>
          <a:xfrm flipV="1">
            <a:off x="4775589" y="4854853"/>
            <a:ext cx="537794" cy="518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C7F5DF3-C88C-41A4-B140-70E725E1E5E6}"/>
              </a:ext>
            </a:extLst>
          </p:cNvPr>
          <p:cNvCxnSpPr>
            <a:cxnSpLocks/>
          </p:cNvCxnSpPr>
          <p:nvPr/>
        </p:nvCxnSpPr>
        <p:spPr>
          <a:xfrm flipH="1" flipV="1">
            <a:off x="9720428" y="5066669"/>
            <a:ext cx="563456" cy="450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áfico 33" descr="Chave antiga com preenchimento sólido">
            <a:extLst>
              <a:ext uri="{FF2B5EF4-FFF2-40B4-BE49-F238E27FC236}">
                <a16:creationId xmlns:a16="http://schemas.microsoft.com/office/drawing/2014/main" id="{13A13EF2-374C-536A-7E65-D14D31B0DD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1956014">
            <a:off x="8604302" y="4031523"/>
            <a:ext cx="914400" cy="914400"/>
          </a:xfrm>
          <a:prstGeom prst="rect">
            <a:avLst/>
          </a:prstGeom>
        </p:spPr>
      </p:pic>
      <p:pic>
        <p:nvPicPr>
          <p:cNvPr id="35" name="Gráfico 34" descr="Marca de seleção com preenchimento sólido">
            <a:extLst>
              <a:ext uri="{FF2B5EF4-FFF2-40B4-BE49-F238E27FC236}">
                <a16:creationId xmlns:a16="http://schemas.microsoft.com/office/drawing/2014/main" id="{965C1757-86C2-4164-1E56-6EA82265DA2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585541" y="4674840"/>
            <a:ext cx="914400" cy="914400"/>
          </a:xfrm>
          <a:prstGeom prst="rect">
            <a:avLst/>
          </a:prstGeom>
        </p:spPr>
      </p:pic>
      <p:pic>
        <p:nvPicPr>
          <p:cNvPr id="37" name="Gráfico 36" descr="Martelo com preenchimento sólido">
            <a:extLst>
              <a:ext uri="{FF2B5EF4-FFF2-40B4-BE49-F238E27FC236}">
                <a16:creationId xmlns:a16="http://schemas.microsoft.com/office/drawing/2014/main" id="{24A65FCD-5F29-5EE0-133A-73F156BB28F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66803" y="400403"/>
            <a:ext cx="1197150" cy="1197150"/>
          </a:xfrm>
          <a:prstGeom prst="rect">
            <a:avLst/>
          </a:prstGeom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6CBA0DA-8AA1-FB7A-096F-76407745DC6C}"/>
              </a:ext>
            </a:extLst>
          </p:cNvPr>
          <p:cNvCxnSpPr>
            <a:cxnSpLocks/>
          </p:cNvCxnSpPr>
          <p:nvPr/>
        </p:nvCxnSpPr>
        <p:spPr>
          <a:xfrm>
            <a:off x="6560743" y="4520559"/>
            <a:ext cx="831401" cy="468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91AB7A3-D4F8-360B-F9F1-930C3E6A57B5}"/>
              </a:ext>
            </a:extLst>
          </p:cNvPr>
          <p:cNvCxnSpPr>
            <a:cxnSpLocks/>
          </p:cNvCxnSpPr>
          <p:nvPr/>
        </p:nvCxnSpPr>
        <p:spPr>
          <a:xfrm flipH="1">
            <a:off x="7816676" y="4597699"/>
            <a:ext cx="662371" cy="455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Passo-a-passo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Como é usar o PLS na prática</a:t>
            </a:r>
          </a:p>
        </p:txBody>
      </p:sp>
    </p:spTree>
    <p:extLst>
      <p:ext uri="{BB962C8B-B14F-4D97-AF65-F5344CB8AC3E}">
        <p14:creationId xmlns:p14="http://schemas.microsoft.com/office/powerpoint/2010/main" val="40695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BOÇO DA CIDADE 16 X 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8_TF03031010_TF03031010.potx" id="{2A30F884-F2C4-492B-A844-80CF3C43B774}" vid="{721EB88E-711D-4FD1-A58F-F6EDDDAB71F9}"/>
    </a:ext>
  </a:extLst>
</a:theme>
</file>

<file path=ppt/theme/theme2.xml><?xml version="1.0" encoding="utf-8"?>
<a:theme xmlns:a="http://schemas.openxmlformats.org/drawingml/2006/main" name="Tema do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Tela de fundo da apresentação de esboço da cidade de escritórios comerciais (widescreen)</Template>
  <TotalTime>795</TotalTime>
  <Words>1779</Words>
  <Application>Microsoft Office PowerPoint</Application>
  <PresentationFormat>Widescreen</PresentationFormat>
  <Paragraphs>161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Cascadia Mono</vt:lpstr>
      <vt:lpstr>Century Schoolbook</vt:lpstr>
      <vt:lpstr>ESBOÇO DA CIDADE 16 X 9</vt:lpstr>
      <vt:lpstr>Private Law Society™ (PLS)</vt:lpstr>
      <vt:lpstr>Proposta da PLS</vt:lpstr>
      <vt:lpstr>Resolve o problema do incentivo por medo</vt:lpstr>
      <vt:lpstr>Visão geral do mecanismo</vt:lpstr>
      <vt:lpstr>Incentivo financeiro para execução do contrato</vt:lpstr>
      <vt:lpstr>Controle do cofre compartilhado</vt:lpstr>
      <vt:lpstr>Caso de sucesso</vt:lpstr>
      <vt:lpstr>Caso de disputa</vt:lpstr>
      <vt:lpstr>Passo-a-passo</vt:lpstr>
      <vt:lpstr>O mecanismo é composto por:</vt:lpstr>
      <vt:lpstr>Passo 1: elaboração da proposta</vt:lpstr>
      <vt:lpstr>Passo 2: upload &amp; escolha dos envolvidos</vt:lpstr>
      <vt:lpstr>Passo 3: os envolvidos assinam</vt:lpstr>
      <vt:lpstr>Passo 4: o cofre compartilhado é criado</vt:lpstr>
      <vt:lpstr>Passo 5: depósito do colateral</vt:lpstr>
      <vt:lpstr>Passo 6: resgate do colateral</vt:lpstr>
      <vt:lpstr>Exemplo de transação</vt:lpstr>
      <vt:lpstr>Tópicos avançados</vt:lpstr>
      <vt:lpstr>Indisponibilidade do colateral</vt:lpstr>
      <vt:lpstr>Resolução por tempo (timelock)</vt:lpstr>
      <vt:lpstr>Vantagens</vt:lpstr>
      <vt:lpstr>Sistema de árbitros e reputação</vt:lpstr>
      <vt:lpstr>Scripts personalizados de assinaturas</vt:lpstr>
      <vt:lpstr>Melhorias de UX / UI</vt:lpstr>
      <vt:lpstr>Como usar ou colaborar?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Law Society™ (PSL)</dc:title>
  <dc:creator>Mica Roni</dc:creator>
  <cp:lastModifiedBy>Mica Roni</cp:lastModifiedBy>
  <cp:revision>2</cp:revision>
  <dcterms:created xsi:type="dcterms:W3CDTF">2024-04-21T03:53:06Z</dcterms:created>
  <dcterms:modified xsi:type="dcterms:W3CDTF">2024-04-28T02:52:57Z</dcterms:modified>
</cp:coreProperties>
</file>