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5D695E-6BF5-48BC-942F-E89A138085AB}">
  <a:tblStyle styleId="{235D695E-6BF5-48BC-942F-E89A138085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Nuni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Nunito-italic.fntdata"/><Relationship Id="rId21" Type="http://schemas.openxmlformats.org/officeDocument/2006/relationships/slide" Target="slides/slide15.xml"/><Relationship Id="rId43" Type="http://schemas.openxmlformats.org/officeDocument/2006/relationships/font" Target="fonts/Nunito-bold.fntdata"/><Relationship Id="rId24" Type="http://schemas.openxmlformats.org/officeDocument/2006/relationships/slide" Target="slides/slide18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7.xml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MavenPr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5edcc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6f5edcc8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f5edcc8f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6f5edcc8fd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f5edcc8f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6f5edcc8fd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f5edcc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6f5edccc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f5edcc8fd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6f5edcc8fd_0_6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f5edcc8fd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6f5edcc8fd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f5edcc8fd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6f5edcc8fd_0_6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f5edcc8fd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6f5edcc8fd_0_6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f5edcc8fd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6f5edcc8fd_0_6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f5edcc8fd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6f5edcc8fd_0_6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f5edcc8fd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6f5edcc8fd_0_6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f5edcc8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6f5edcc8f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f5edcc8fd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6f5edcc8fd_0_6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f5edcc8fd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6f5edcc8fd_0_6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f5edcc8fd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6f5edcc8fd_0_7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f5edcc8fd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6f5edcc8fd_0_7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f5edcc8fd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6f5edcc8fd_0_7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f5edcc8fd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6f5edcc8fd_0_7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f5edcc8fd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6f5edcc8fd_0_7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f5edcc8fd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6f5edcc8fd_0_7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f5edcc8fd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6f5edcc8fd_0_7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f5edcc8fd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6f5edcc8fd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f5edcc8f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6f5edcc8fd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f5edcc8fd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6f5edcc8fd_0_7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6f5edcc8fd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6f5edcc8fd_0_8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f5edcc8fd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6f5edcc8fd_0_8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f5edcc8fd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6f5edcc8fd_0_8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f5edcc8fd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6f5edcc8fd_0_8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f5edcc8fd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6f5edcc8fd_0_8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5edcc8f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f5edcc8fd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f5edcc8f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f5edcc8fd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f5edcc8f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6f5edcc8fd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f5edcc8f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6f5edcc8fd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5edcc8f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6f5edcc8fd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5edcc8f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6f5edcc8fd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212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452564" y="844624"/>
            <a:ext cx="29478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설계 보고서 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 프로그램(EZCOL) 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쉽게 사용할 수 있는 학사관리 프로그램 </a:t>
            </a:r>
            <a:endParaRPr sz="1100"/>
          </a:p>
        </p:txBody>
      </p:sp>
      <p:sp>
        <p:nvSpPr>
          <p:cNvPr id="284" name="Google Shape;284;p14"/>
          <p:cNvSpPr/>
          <p:nvPr/>
        </p:nvSpPr>
        <p:spPr>
          <a:xfrm>
            <a:off x="4201886" y="0"/>
            <a:ext cx="4942200" cy="5143500"/>
          </a:xfrm>
          <a:prstGeom prst="rect">
            <a:avLst/>
          </a:prstGeom>
          <a:solidFill>
            <a:srgbClr val="212121"/>
          </a:solidFill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4"/>
          <p:cNvSpPr/>
          <p:nvPr/>
        </p:nvSpPr>
        <p:spPr>
          <a:xfrm rot="-5400000">
            <a:off x="3164325" y="1811080"/>
            <a:ext cx="1883400" cy="192000"/>
          </a:xfrm>
          <a:prstGeom prst="round2SameRect">
            <a:avLst>
              <a:gd fmla="val 38542" name="adj1"/>
              <a:gd fmla="val 0" name="adj2"/>
            </a:avLst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4"/>
          <p:cNvSpPr/>
          <p:nvPr/>
        </p:nvSpPr>
        <p:spPr>
          <a:xfrm rot="-5400000">
            <a:off x="3812476" y="3153750"/>
            <a:ext cx="587100" cy="192000"/>
          </a:xfrm>
          <a:prstGeom prst="round2SameRect">
            <a:avLst>
              <a:gd fmla="val 38542" name="adj1"/>
              <a:gd fmla="val 0" name="adj2"/>
            </a:avLst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4"/>
          <p:cNvSpPr/>
          <p:nvPr/>
        </p:nvSpPr>
        <p:spPr>
          <a:xfrm rot="-5400000">
            <a:off x="3812477" y="3848267"/>
            <a:ext cx="587100" cy="192000"/>
          </a:xfrm>
          <a:prstGeom prst="round2SameRect">
            <a:avLst>
              <a:gd fmla="val 38542" name="adj1"/>
              <a:gd fmla="val 0" name="adj2"/>
            </a:avLst>
          </a:prstGeom>
          <a:noFill/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4540343" y="0"/>
            <a:ext cx="4603800" cy="5143500"/>
          </a:xfrm>
          <a:prstGeom prst="rect">
            <a:avLst/>
          </a:prstGeom>
          <a:solidFill>
            <a:srgbClr val="1B1B1B"/>
          </a:solidFill>
          <a:ln cap="flat" cmpd="sng" w="127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4124325" y="1885950"/>
            <a:ext cx="2066925" cy="276225"/>
          </a:xfrm>
          <a:custGeom>
            <a:rect b="b" l="l" r="r" t="t"/>
            <a:pathLst>
              <a:path extrusionOk="0" h="368300" w="27559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6383109" y="1881761"/>
            <a:ext cx="1620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김형준</a:t>
            </a: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</a:t>
            </a:r>
            <a:r>
              <a:rPr b="0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Hyung </a:t>
            </a:r>
            <a:r>
              <a:rPr lang="ko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</a:t>
            </a:r>
            <a:endParaRPr b="0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2588588" y="3722573"/>
            <a:ext cx="1479946" cy="246459"/>
          </a:xfrm>
          <a:custGeom>
            <a:rect b="b" l="l" r="r" t="t"/>
            <a:pathLst>
              <a:path extrusionOk="0" h="328612" w="197326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1536675" y="3613613"/>
            <a:ext cx="947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2019-10-05~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2019-12-23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5" y="858686"/>
            <a:ext cx="5974951" cy="327019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1" name="Google Shape;371;p23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3" name="Google Shape;373;p23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classMain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등록 되어있는 수업을 전체 조회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상세 조회 하고싶은 열을 클릭하면 상세 조회 페이지로 이동한다.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하단에는 페이징 기능과  통합검색 기능이 구현 되어있음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(이하 중복 생략)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사이드 메뉴, Header 부분의 드롭다운 메뉴와 같은 메뉴들로 구성 되어있으며 사용자(학생,교수,직원)별로 다름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사용자의 정보를 간략하게 출력함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3번 버튼을 누르면 수업추가 입력 페이지로 이동함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sp>
        <p:nvSpPr>
          <p:cNvPr id="374" name="Google Shape;374;p23"/>
          <p:cNvSpPr txBox="1"/>
          <p:nvPr/>
        </p:nvSpPr>
        <p:spPr>
          <a:xfrm>
            <a:off x="5410250" y="1147300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5410250" y="3050025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4460750" y="4261525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25" y="4182925"/>
            <a:ext cx="6223500" cy="7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3700375" y="3149475"/>
            <a:ext cx="695700" cy="281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수업 추가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3767100" y="2746575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75" y="599350"/>
            <a:ext cx="5556785" cy="454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4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6" name="Google Shape;386;p24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p24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classInsertForm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※수업 추가 화면은 수정 화면과 동일함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AutoNum type="arabicPeriod"/>
                      </a:pPr>
                      <a:r>
                        <a:rPr lang="ko" sz="800"/>
                        <a:t>수업에 대한 정보들을 입력할 수 있으며,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사용자의 편의를 위해 학과 코드나 교수코드를 입력하면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Ajax를 통해 실시간으로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바로 옆 텍스트 박스에 학과 이름과 교수이름이 출력됨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-27940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AutoNum type="arabicPeriod"/>
                      </a:pPr>
                      <a:r>
                        <a:rPr lang="ko" sz="800"/>
                        <a:t>파일을 첨부 할 수 있다.</a:t>
                      </a:r>
                      <a:endParaRPr sz="800"/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-27940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AutoNum type="arabicPeriod"/>
                      </a:pPr>
                      <a:r>
                        <a:rPr lang="ko" sz="800"/>
                        <a:t>완료버튼을 누르면 수업이 추가된다.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sp>
        <p:nvSpPr>
          <p:cNvPr id="389" name="Google Shape;389;p24"/>
          <p:cNvSpPr txBox="1"/>
          <p:nvPr/>
        </p:nvSpPr>
        <p:spPr>
          <a:xfrm>
            <a:off x="180375" y="3855975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3100875" y="4409175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3855775" y="1376525"/>
            <a:ext cx="5922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화학과</a:t>
            </a:r>
            <a:endParaRPr sz="900"/>
          </a:p>
        </p:txBody>
      </p:sp>
      <p:sp>
        <p:nvSpPr>
          <p:cNvPr id="392" name="Google Shape;392;p24"/>
          <p:cNvSpPr/>
          <p:nvPr/>
        </p:nvSpPr>
        <p:spPr>
          <a:xfrm>
            <a:off x="3253300" y="1376525"/>
            <a:ext cx="5043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D1121</a:t>
            </a:r>
            <a:endParaRPr sz="800"/>
          </a:p>
        </p:txBody>
      </p:sp>
      <p:sp>
        <p:nvSpPr>
          <p:cNvPr id="393" name="Google Shape;393;p24"/>
          <p:cNvSpPr/>
          <p:nvPr/>
        </p:nvSpPr>
        <p:spPr>
          <a:xfrm>
            <a:off x="3931975" y="1719125"/>
            <a:ext cx="5043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김덕배</a:t>
            </a:r>
            <a:endParaRPr sz="800"/>
          </a:p>
        </p:txBody>
      </p:sp>
      <p:sp>
        <p:nvSpPr>
          <p:cNvPr id="394" name="Google Shape;394;p24"/>
          <p:cNvSpPr/>
          <p:nvPr/>
        </p:nvSpPr>
        <p:spPr>
          <a:xfrm>
            <a:off x="3100875" y="1280200"/>
            <a:ext cx="1376400" cy="86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3322375" y="1719125"/>
            <a:ext cx="5043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P0003</a:t>
            </a:r>
            <a:endParaRPr sz="800"/>
          </a:p>
        </p:txBody>
      </p:sp>
      <p:sp>
        <p:nvSpPr>
          <p:cNvPr id="396" name="Google Shape;396;p24"/>
          <p:cNvSpPr txBox="1"/>
          <p:nvPr/>
        </p:nvSpPr>
        <p:spPr>
          <a:xfrm>
            <a:off x="3374475" y="781650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2" name="Google Shape;402;p25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4" name="Google Shape;404;p25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classDetail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수업 상세 정보를 조회할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하단의 수정,삭제버튼을 누르면 해당 페이지로 이동한다.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AutoNum type="arabicPeriod"/>
                      </a:pPr>
                      <a:r>
                        <a:rPr lang="ko" sz="800"/>
                        <a:t>첨부된 파일을 다운로드 받을 수 있다.</a:t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405" name="Google Shape;4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55333"/>
            <a:ext cx="5234475" cy="361244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5"/>
          <p:cNvSpPr/>
          <p:nvPr/>
        </p:nvSpPr>
        <p:spPr>
          <a:xfrm>
            <a:off x="689350" y="4036650"/>
            <a:ext cx="7104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첨부 파일</a:t>
            </a:r>
            <a:endParaRPr sz="900"/>
          </a:p>
        </p:txBody>
      </p:sp>
      <p:sp>
        <p:nvSpPr>
          <p:cNvPr id="407" name="Google Shape;407;p25"/>
          <p:cNvSpPr txBox="1"/>
          <p:nvPr/>
        </p:nvSpPr>
        <p:spPr>
          <a:xfrm>
            <a:off x="287300" y="3863350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8" name="Google Shape;408;p25"/>
          <p:cNvSpPr/>
          <p:nvPr/>
        </p:nvSpPr>
        <p:spPr>
          <a:xfrm>
            <a:off x="1527550" y="4036650"/>
            <a:ext cx="8112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테스트.hwp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925"/>
            <a:ext cx="6223550" cy="29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6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5" name="Google Shape;415;p26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7" name="Google Shape;417;p26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studentMain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전체 학생</a:t>
                      </a:r>
                      <a:r>
                        <a:rPr lang="ko" sz="800"/>
                        <a:t> 정보를 조회</a:t>
                      </a:r>
                      <a:r>
                        <a:rPr lang="ko" sz="800"/>
                        <a:t>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AutoNum type="arabicPeriod"/>
                      </a:pPr>
                      <a:r>
                        <a:rPr lang="ko" sz="800"/>
                        <a:t>학과, 학생이름으로 통합검색이 가능.</a:t>
                      </a:r>
                      <a:endParaRPr sz="800"/>
                    </a:p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AutoNum type="arabicPeriod"/>
                      </a:pPr>
                      <a:r>
                        <a:rPr lang="ko" sz="800"/>
                        <a:t>해당 행을 클릭하면 상세 정보 조회 가능.</a:t>
                      </a:r>
                      <a:endParaRPr sz="800"/>
                    </a:p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AutoNum type="arabicPeriod"/>
                      </a:pPr>
                      <a:r>
                        <a:rPr lang="ko" sz="800"/>
                        <a:t>학생 추가 버튼을 누르면 정보 입력페이지로 이동.</a:t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sp>
        <p:nvSpPr>
          <p:cNvPr id="418" name="Google Shape;418;p26"/>
          <p:cNvSpPr txBox="1"/>
          <p:nvPr/>
        </p:nvSpPr>
        <p:spPr>
          <a:xfrm>
            <a:off x="4218975" y="2027175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3634275" y="3494775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820700" y="3482350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3626375" y="3164275"/>
            <a:ext cx="695700" cy="281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학생 </a:t>
            </a:r>
            <a:r>
              <a:rPr lang="ko" sz="900">
                <a:solidFill>
                  <a:srgbClr val="FFFFFF"/>
                </a:solidFill>
              </a:rPr>
              <a:t>추가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75" y="599431"/>
            <a:ext cx="6029635" cy="39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7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8" name="Google Shape;428;p27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0" name="Google Shape;430;p27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studentDetail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선택한 학생의 상세 정보를 조회할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하단의 수정,삭제버튼을 누르면 해당 페이지로 이동한다.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6" name="Google Shape;436;p28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8" name="Google Shape;438;p28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studentInsert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※학생 정보 추가 화면은 수정 화면과 동일함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새로운 학생 정보를 추가 할 수 있다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학과코드를 입력하면 사용자의 편의를 위해 학과명이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옆 텍스트 박스에 출력된다.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주소검색 버튼을 누르면 kakao 주소지 검색창이 팝업되며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 및 우편번호에 값이 입력된다. (이하 중복 생략)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하단에 완료 버튼을 누를시 학생관리 메인화면으로 이동한다.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439" name="Google Shape;4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00" y="858675"/>
            <a:ext cx="5671976" cy="383957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/>
          <p:nvPr/>
        </p:nvSpPr>
        <p:spPr>
          <a:xfrm>
            <a:off x="4998775" y="1909925"/>
            <a:ext cx="5922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화학과</a:t>
            </a:r>
            <a:endParaRPr sz="900"/>
          </a:p>
        </p:txBody>
      </p:sp>
      <p:sp>
        <p:nvSpPr>
          <p:cNvPr id="441" name="Google Shape;441;p28"/>
          <p:cNvSpPr/>
          <p:nvPr/>
        </p:nvSpPr>
        <p:spPr>
          <a:xfrm>
            <a:off x="4396300" y="1909925"/>
            <a:ext cx="5043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D1121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7" name="Google Shape;447;p29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9" name="Google Shape;449;p29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teacherMain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등록 되어있는 전체 교수 정보가 출력된다.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행을 클릭하면 상세 정보 조회 페이지로 이동한다.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하단의 검색창에서는 담당과목 및 교수 이름으로 통합검색 기능을 사용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교수 추가 버튼을 누르면 정보 입력 페이지로 이동한다.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5" y="904300"/>
            <a:ext cx="5790375" cy="38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/>
          <p:nvPr/>
        </p:nvSpPr>
        <p:spPr>
          <a:xfrm>
            <a:off x="4825275" y="3408500"/>
            <a:ext cx="695700" cy="281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교수</a:t>
            </a:r>
            <a:r>
              <a:rPr lang="ko" sz="900">
                <a:solidFill>
                  <a:srgbClr val="FFFFFF"/>
                </a:solidFill>
              </a:rPr>
              <a:t> 추가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0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7" name="Google Shape;457;p30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9" name="Google Shape;459;p30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teacherInsert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※교수 정보 및 수정페이지는 동일함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새로운 교수 정보를 추가할 수 있다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학과코드를 입력하면 사용자의 편의를 위해 학과명이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옆 텍스트 박스에 출력된다.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460" name="Google Shape;4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5" y="999133"/>
            <a:ext cx="5192718" cy="3839567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0"/>
          <p:cNvSpPr/>
          <p:nvPr/>
        </p:nvSpPr>
        <p:spPr>
          <a:xfrm>
            <a:off x="4617775" y="2214725"/>
            <a:ext cx="5922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화학과</a:t>
            </a:r>
            <a:endParaRPr sz="900"/>
          </a:p>
        </p:txBody>
      </p:sp>
      <p:sp>
        <p:nvSpPr>
          <p:cNvPr id="462" name="Google Shape;462;p30"/>
          <p:cNvSpPr/>
          <p:nvPr/>
        </p:nvSpPr>
        <p:spPr>
          <a:xfrm>
            <a:off x="4015300" y="2214725"/>
            <a:ext cx="5043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D1121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8" name="Google Shape;468;p31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0" name="Google Shape;470;p31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empMain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전체 직원들의 정보를 조회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행을 클릭하면 직원 정보 상세 조회 페이지로 이동한다.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직원 추가 버튼을 누르면 직원 정보 입력 페이지로 이동한다. </a:t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  하단의 검색창은 부서 및 이름 통합검색 기능을 지원한다.</a:t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471" name="Google Shape;4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5" y="904295"/>
            <a:ext cx="5596058" cy="383956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1"/>
          <p:cNvSpPr/>
          <p:nvPr/>
        </p:nvSpPr>
        <p:spPr>
          <a:xfrm>
            <a:off x="4817900" y="3748900"/>
            <a:ext cx="695700" cy="281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직원</a:t>
            </a:r>
            <a:r>
              <a:rPr lang="ko" sz="900">
                <a:solidFill>
                  <a:srgbClr val="FFFFFF"/>
                </a:solidFill>
              </a:rPr>
              <a:t> 추가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8" name="Google Shape;478;p32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0" name="Google Shape;480;p32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empInsert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※직원 추가 페이지는 수정 페이지와 동일함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직원 정보를 입력할 수 있다. </a:t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481" name="Google Shape;4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0" y="999133"/>
            <a:ext cx="5918747" cy="376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8" name="Google Shape;298;p15"/>
          <p:cNvSpPr/>
          <p:nvPr/>
        </p:nvSpPr>
        <p:spPr>
          <a:xfrm>
            <a:off x="0" y="-1361"/>
            <a:ext cx="9144000" cy="64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Information Architecture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p15"/>
          <p:cNvGraphicFramePr/>
          <p:nvPr/>
        </p:nvGraphicFramePr>
        <p:xfrm>
          <a:off x="368100" y="7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618175"/>
                <a:gridCol w="1586175"/>
                <a:gridCol w="1586175"/>
                <a:gridCol w="1586175"/>
                <a:gridCol w="1586175"/>
                <a:gridCol w="1586175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번호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DEPTH1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DEPTH2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DEPTH3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DEPTH4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메인페이지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로그인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학생,직원,교수별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로그아웃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학교 소식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협력 사이트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7" name="Google Shape;487;p33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9" name="Google Shape;489;p33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empDetail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직원 정보를 상세 조회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수정 및 삭제 버튼을 누르면 해당 페이지로 이동한다.</a:t>
                      </a:r>
                      <a:endParaRPr sz="800"/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490" name="Google Shape;4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533"/>
            <a:ext cx="5918747" cy="347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6" name="Google Shape;496;p34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34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8" name="Google Shape;498;p34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deptMain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존재하는 전체 학과 정보를 조회 할 수 있다.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  하단의 검색창은 학과명으로 검색하는 기능을 지원한다.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  학과추가 버튼을 누르면 정보 입력 페이지로 이동한다.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499" name="Google Shape;4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25" y="904295"/>
            <a:ext cx="5626478" cy="383956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4"/>
          <p:cNvSpPr/>
          <p:nvPr/>
        </p:nvSpPr>
        <p:spPr>
          <a:xfrm>
            <a:off x="4921500" y="3430675"/>
            <a:ext cx="695700" cy="281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학과 추가 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6" name="Google Shape;506;p35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35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8" name="Google Shape;508;p35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deptInsert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학과 정보를 입력하고 추가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학과장 코드 입력부분에 코드를 입력하면 옆 텍스트박스에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교수 이름이 출력된다.. 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09" name="Google Shape;5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0" y="1158933"/>
            <a:ext cx="5918746" cy="30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5"/>
          <p:cNvSpPr/>
          <p:nvPr/>
        </p:nvSpPr>
        <p:spPr>
          <a:xfrm>
            <a:off x="2255575" y="2824325"/>
            <a:ext cx="5922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화학과</a:t>
            </a:r>
            <a:endParaRPr sz="900"/>
          </a:p>
        </p:txBody>
      </p:sp>
      <p:sp>
        <p:nvSpPr>
          <p:cNvPr id="511" name="Google Shape;511;p35"/>
          <p:cNvSpPr/>
          <p:nvPr/>
        </p:nvSpPr>
        <p:spPr>
          <a:xfrm>
            <a:off x="1653100" y="2824325"/>
            <a:ext cx="504300" cy="1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D1121</a:t>
            </a: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7" name="Google Shape;517;p36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9" name="Google Shape;519;p36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deptDetail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학과 정보를 수정 할 수 있다.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하단의 수정 및 삭제버튼을 누르면 해당 페이지로 이동한다.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20" name="Google Shape;5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533"/>
            <a:ext cx="576262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6"/>
          <p:cNvSpPr/>
          <p:nvPr/>
        </p:nvSpPr>
        <p:spPr>
          <a:xfrm>
            <a:off x="4036125" y="2947125"/>
            <a:ext cx="6780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수정</a:t>
            </a:r>
            <a:endParaRPr sz="800"/>
          </a:p>
        </p:txBody>
      </p:sp>
      <p:sp>
        <p:nvSpPr>
          <p:cNvPr id="522" name="Google Shape;522;p36"/>
          <p:cNvSpPr/>
          <p:nvPr/>
        </p:nvSpPr>
        <p:spPr>
          <a:xfrm>
            <a:off x="4980400" y="2947125"/>
            <a:ext cx="6780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삭제 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8" name="Google Shape;528;p37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0" name="Google Shape;530;p37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noticeMain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등록되어있는 전체 공지사항을 조회 할 수 있다.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행 클릭시 상세 조회 페이지로 이동한다.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 검색창은 제목으로 공지사항 검색기능을 제공한다.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※공지사항 추가버튼은 직원 로그인시에만 보임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하단의 공지사항 추가 버튼을 클릭하면 해당 페이지로 이동한다.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31" name="Google Shape;5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0" y="569345"/>
            <a:ext cx="5918747" cy="3453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40786"/>
            <a:ext cx="6001799" cy="104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8" name="Google Shape;538;p38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38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0" name="Google Shape;540;p38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noticeInsert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＊공지사항 작성 및  수정페이지는 동일함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공지사항 정보를 입력하고 추가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파일선택을 클릭하면 첨부파일을 추가 할 수 있으며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하단의 수정 및 삭제 버튼을 클릭하면 해당 페이지로 이동한다.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41" name="Google Shape;5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5" y="858675"/>
            <a:ext cx="5065099" cy="3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47" name="Google Shape;547;p39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39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9" name="Google Shape;549;p39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absenceMain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등록되어있는 휴/복학 처리 신청을 조회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하단의 검색창에서는 학생이름이나 처리상태 통합검색 기능을 제공한다.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50" name="Google Shape;5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858683"/>
            <a:ext cx="5918747" cy="373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0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6" name="Google Shape;556;p40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8" name="Google Shape;558;p40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absenceDetail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존재하는 휴/복학 신청 정보를 상세 조회 할 수 있다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하단의 첨부파일을 클릭하면 다운로드 할 수 있으며,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 버튼을 누르면 처리 상태가 완료로 변경된다.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직원 사용자에게는 처리 버튼,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학생 사용자에게는 수정,취소 버튼이 보인다.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59" name="Google Shape;5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5" y="781499"/>
            <a:ext cx="5331524" cy="42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5" name="Google Shape;565;p41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7" name="Google Shape;567;p41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absenceApply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학생 사용자는 휴학 신청을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상단에는 휴학신청시 주의사항에 관한 내용이 출력되며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첨부파일 버튼을 클릭하면 파일을 첨부 할 수있다.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68" name="Google Shape;5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25" y="751888"/>
            <a:ext cx="5171625" cy="41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2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74" name="Google Shape;574;p42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42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6" name="Google Shape;576;p42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absenceResult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학생 신청한 내역에 대해 조회 할 수 있다.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행을 클릭하면 신청정보 상세 조회를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77" name="Google Shape;5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533"/>
            <a:ext cx="5918746" cy="287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6" name="Google Shape;306;p16"/>
          <p:cNvSpPr/>
          <p:nvPr/>
        </p:nvSpPr>
        <p:spPr>
          <a:xfrm>
            <a:off x="0" y="-1361"/>
            <a:ext cx="9144000" cy="64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Information Architecture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8" name="Google Shape;308;p16"/>
          <p:cNvGraphicFramePr/>
          <p:nvPr/>
        </p:nvGraphicFramePr>
        <p:xfrm>
          <a:off x="368100" y="7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618175"/>
                <a:gridCol w="1586175"/>
                <a:gridCol w="1586175"/>
                <a:gridCol w="1586175"/>
                <a:gridCol w="1586175"/>
                <a:gridCol w="1586175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번호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수업관리 메인화면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수업 추가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직원기능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수업 정보 상세 보기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수업 정보 삭제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수업 정보 수정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수업 정보 검색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학생관리 메인화면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학생추가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 정보 상세보기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 정보 삭제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 정보 수정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 정보 검색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3" name="Google Shape;583;p43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43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5" name="Google Shape;585;p43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attendanceMain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사용자는 자신이 수강하고 있는 모든 수업의  정보를 조회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행을 누르면 상세정보 페이지로 이동한다.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86" name="Google Shape;5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533"/>
            <a:ext cx="5918746" cy="307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4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92" name="Google Shape;592;p44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44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4" name="Google Shape;594;p44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attendanceDetail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학생 사용자는 출결관리 상세조회를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하단의 숫자를 클릭하면 월별 출결상태를 조회 할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595" name="Google Shape;5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" y="1068833"/>
            <a:ext cx="5918747" cy="351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1" name="Google Shape;601;p45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45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03" name="Google Shape;603;p45"/>
          <p:cNvGraphicFramePr/>
          <p:nvPr/>
        </p:nvGraphicFramePr>
        <p:xfrm>
          <a:off x="667129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841850"/>
                <a:gridCol w="16308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classApply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상단에는  로그인한 학생 사용자가 수강할 수 있는 강의들이 표시된다.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신청 버튼을 누르면 하단에있는 수강 신청 내역에 추가되며, 신청학점에 해당 학점이 추가된다.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취소 버튼을 누르면 신청학점이 다시 감소하고,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수강신청내역에서 사라진다.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604" name="Google Shape;6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2100"/>
            <a:ext cx="6616250" cy="36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0" name="Google Shape;610;p46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46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2" name="Google Shape;612;p46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gradeview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학생 사용자는 자신이 수강한 강의들의 평점을 조회 할 수 있으며, 상단에는 해당 학기의 총 평점이 표시된다. 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613" name="Google Shape;6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5" y="959133"/>
            <a:ext cx="5918747" cy="299119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6"/>
          <p:cNvSpPr txBox="1"/>
          <p:nvPr/>
        </p:nvSpPr>
        <p:spPr>
          <a:xfrm>
            <a:off x="4795675" y="1517150"/>
            <a:ext cx="1250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Nunito"/>
                <a:ea typeface="Nunito"/>
                <a:cs typeface="Nunito"/>
                <a:sym typeface="Nunito"/>
              </a:rPr>
              <a:t>학기 총 평점 : </a:t>
            </a:r>
            <a:r>
              <a:rPr lang="ko" sz="1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12.3</a:t>
            </a:r>
            <a:endParaRPr sz="1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20" name="Google Shape;620;p47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2" name="Google Shape;622;p47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attendanceManage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교수 사용자에게 오늘 진행해야할 강의들을 보여준다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행을 클릭하면 상세 조회 페이지로 이동한다.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623" name="Google Shape;6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533"/>
            <a:ext cx="5918746" cy="29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/>
          <p:nvPr/>
        </p:nvSpPr>
        <p:spPr>
          <a:xfrm>
            <a:off x="790118" y="1336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29" name="Google Shape;629;p48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48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1" name="Google Shape;631;p48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</a:t>
                      </a:r>
                      <a:r>
                        <a:rPr lang="ko" sz="800"/>
                        <a:t>attendanceManageDetail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금일 교수 사용자의 수업을 들어야할 학생들을 보여준다.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전체 선택 버튼을 누르면 모든 학생을 선택할 수 있고,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개별적으로 체크박스를 선택할 수 도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선택한뒤 하단의 출석,결석, 지각 버튼을 클릭하면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출석처리가 완료 된다.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632" name="Google Shape;6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5" y="926950"/>
            <a:ext cx="5908125" cy="35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4" name="Google Shape;314;p17"/>
          <p:cNvSpPr/>
          <p:nvPr/>
        </p:nvSpPr>
        <p:spPr>
          <a:xfrm>
            <a:off x="0" y="-1361"/>
            <a:ext cx="9144000" cy="64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Information Architecture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6" name="Google Shape;316;p17"/>
          <p:cNvGraphicFramePr/>
          <p:nvPr/>
        </p:nvGraphicFramePr>
        <p:xfrm>
          <a:off x="368100" y="7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618175"/>
                <a:gridCol w="1586175"/>
                <a:gridCol w="1586175"/>
                <a:gridCol w="1586175"/>
                <a:gridCol w="1586175"/>
                <a:gridCol w="1586175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번호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교수관리 메인화면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교수 추가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직원기능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교수 정보 상세보기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교수 정보 삭제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교수 정보 수정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교수 정보 검색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직원관리 </a:t>
                      </a:r>
                      <a:r>
                        <a:rPr lang="ko" sz="1200"/>
                        <a:t>메인화면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 추가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 정보 상세보기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 정보 삭제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 정보 수정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 정보 검색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2" name="Google Shape;322;p18"/>
          <p:cNvSpPr/>
          <p:nvPr/>
        </p:nvSpPr>
        <p:spPr>
          <a:xfrm>
            <a:off x="0" y="-1361"/>
            <a:ext cx="9144000" cy="64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Information Architecture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4" name="Google Shape;324;p18"/>
          <p:cNvGraphicFramePr/>
          <p:nvPr/>
        </p:nvGraphicFramePr>
        <p:xfrm>
          <a:off x="368100" y="7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618175"/>
                <a:gridCol w="1971025"/>
                <a:gridCol w="1201325"/>
                <a:gridCol w="1586175"/>
                <a:gridCol w="1586175"/>
                <a:gridCol w="1586175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번호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학과관리 </a:t>
                      </a:r>
                      <a:r>
                        <a:rPr lang="ko" sz="1200"/>
                        <a:t>메인화면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학과</a:t>
                      </a:r>
                      <a:r>
                        <a:rPr lang="ko" sz="1200"/>
                        <a:t> 추가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직원기능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학과</a:t>
                      </a:r>
                      <a:r>
                        <a:rPr lang="ko" sz="1200"/>
                        <a:t> 정보 상세보기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학과</a:t>
                      </a:r>
                      <a:r>
                        <a:rPr lang="ko" sz="1200"/>
                        <a:t> 정보 삭제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학과</a:t>
                      </a:r>
                      <a:r>
                        <a:rPr lang="ko" sz="1200"/>
                        <a:t> 정보 추가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학과 </a:t>
                      </a:r>
                      <a:r>
                        <a:rPr lang="ko" sz="1200"/>
                        <a:t>정보 검색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 관리</a:t>
                      </a:r>
                      <a:r>
                        <a:rPr lang="ko" sz="1200"/>
                        <a:t>  </a:t>
                      </a:r>
                      <a:r>
                        <a:rPr lang="ko" sz="1200"/>
                        <a:t>메인화면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 작성</a:t>
                      </a:r>
                      <a:r>
                        <a:rPr lang="ko" sz="1200"/>
                        <a:t>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</a:t>
                      </a:r>
                      <a:r>
                        <a:rPr lang="ko" sz="1200"/>
                        <a:t> 상세보기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</a:t>
                      </a:r>
                      <a:r>
                        <a:rPr lang="ko" sz="1200"/>
                        <a:t> 삭제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 수정</a:t>
                      </a:r>
                      <a:r>
                        <a:rPr lang="ko" sz="1200"/>
                        <a:t>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</a:t>
                      </a:r>
                      <a:r>
                        <a:rPr lang="ko" sz="1200"/>
                        <a:t> 검색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0" name="Google Shape;330;p19"/>
          <p:cNvSpPr/>
          <p:nvPr/>
        </p:nvSpPr>
        <p:spPr>
          <a:xfrm>
            <a:off x="0" y="-1361"/>
            <a:ext cx="9144000" cy="64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Information Architecture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2" name="Google Shape;332;p19"/>
          <p:cNvGraphicFramePr/>
          <p:nvPr/>
        </p:nvGraphicFramePr>
        <p:xfrm>
          <a:off x="368100" y="7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618175"/>
                <a:gridCol w="1586175"/>
                <a:gridCol w="1718750"/>
                <a:gridCol w="1453600"/>
                <a:gridCol w="1586175"/>
                <a:gridCol w="1586175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번호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휴/복학 처리 </a:t>
                      </a:r>
                      <a:r>
                        <a:rPr lang="ko" sz="1200"/>
                        <a:t>메인화면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휴/복학 신청 상세조회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직원기능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휴/복학 신청 처리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휴/복학 신청</a:t>
                      </a:r>
                      <a:r>
                        <a:rPr lang="ko" sz="1200"/>
                        <a:t> 검색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8" name="Google Shape;338;p20"/>
          <p:cNvSpPr/>
          <p:nvPr/>
        </p:nvSpPr>
        <p:spPr>
          <a:xfrm>
            <a:off x="0" y="-1361"/>
            <a:ext cx="9144000" cy="64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Information Architecture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0" name="Google Shape;340;p20"/>
          <p:cNvGraphicFramePr/>
          <p:nvPr/>
        </p:nvGraphicFramePr>
        <p:xfrm>
          <a:off x="368100" y="7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618175"/>
                <a:gridCol w="1845200"/>
                <a:gridCol w="1327150"/>
                <a:gridCol w="1586175"/>
                <a:gridCol w="1586175"/>
                <a:gridCol w="1586175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번호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수강관리 메인화면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수강 신청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학생기능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직관성과 학생 편의성을 위해 하나의 화면에서 진행됨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수강 신청 취소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 신청 내역 조회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수강신청 안내문 조회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학생기능 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학점 조회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출결 조회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졸업 증명서 출력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성적 증명서 출력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6" name="Google Shape;346;p21"/>
          <p:cNvSpPr/>
          <p:nvPr/>
        </p:nvSpPr>
        <p:spPr>
          <a:xfrm>
            <a:off x="0" y="-1361"/>
            <a:ext cx="9144000" cy="64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Information Architecture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8" name="Google Shape;348;p21"/>
          <p:cNvGraphicFramePr/>
          <p:nvPr/>
        </p:nvGraphicFramePr>
        <p:xfrm>
          <a:off x="368100" y="7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618175"/>
                <a:gridCol w="1845200"/>
                <a:gridCol w="1327150"/>
                <a:gridCol w="1586175"/>
                <a:gridCol w="1586175"/>
                <a:gridCol w="1586175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번호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DEPTH4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휴학신청 메인화면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휴학신청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학생 기능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복학 신청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신청 결과 조회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신청 취소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신청 정보 수정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출결 관리 메인 화면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금일 수업 정보 상세 조회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출결 처리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교수 기능 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학점 평가 메인 화면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강의 중인 수업 정보 상세 조회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학점 평가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EEE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/>
          <p:nvPr/>
        </p:nvSpPr>
        <p:spPr>
          <a:xfrm>
            <a:off x="671693" y="176133"/>
            <a:ext cx="3619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 </a:t>
            </a:r>
            <a:r>
              <a:rPr b="1" lang="ko" sz="120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</a:t>
            </a:r>
            <a:endParaRPr b="1" sz="12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4" name="Google Shape;354;p22"/>
          <p:cNvSpPr/>
          <p:nvPr/>
        </p:nvSpPr>
        <p:spPr>
          <a:xfrm>
            <a:off x="0" y="-1351"/>
            <a:ext cx="9144000" cy="553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180375" y="133625"/>
            <a:ext cx="2876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p22"/>
          <p:cNvGraphicFramePr/>
          <p:nvPr/>
        </p:nvGraphicFramePr>
        <p:xfrm>
          <a:off x="6223547" y="551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{235D695E-6BF5-48BC-942F-E89A138085AB}</a:tableStyleId>
              </a:tblPr>
              <a:tblGrid>
                <a:gridCol w="994300"/>
                <a:gridCol w="1926150"/>
              </a:tblGrid>
              <a:tr h="25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이름 : main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354025">
                <a:tc gridSpan="2"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HEADER (모든 페이지 공통)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“EZCOL” 버튼 또는 HOME 버튼을 클릭하면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홈페이지 메인화면으로 돌아온다.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PAGES 부분은 드랍다운 메뉴로 로그인했을때만 보여지며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학생,교수,직원별로 메뉴가 달라진다.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BODY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.학교 소개에 관한 문구와 사진들 3장이 슬라이드형식으로 보여진다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학교 소식(뉴스)에 관해서 최근 3개까지 보여지며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Read More 클릭시 자세히 볼 수 있다.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12" h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412050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354025">
                <a:tc gridSpan="2" vMerge="1"/>
                <a:tc hMerge="1" vMerge="1"/>
              </a:tr>
              <a:tr h="285175">
                <a:tc gridSpan="2" vMerge="1"/>
                <a:tc hMerge="1" vMerge="1"/>
              </a:tr>
            </a:tbl>
          </a:graphicData>
        </a:graphic>
      </p:graphicFrame>
      <p:pic>
        <p:nvPicPr>
          <p:cNvPr id="357" name="Google Shape;3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1850"/>
            <a:ext cx="6223549" cy="42502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2"/>
          <p:cNvSpPr/>
          <p:nvPr/>
        </p:nvSpPr>
        <p:spPr>
          <a:xfrm>
            <a:off x="1340925" y="552000"/>
            <a:ext cx="649800" cy="2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EzCOL</a:t>
            </a:r>
            <a:endParaRPr sz="800"/>
          </a:p>
        </p:txBody>
      </p:sp>
      <p:sp>
        <p:nvSpPr>
          <p:cNvPr id="359" name="Google Shape;359;p22"/>
          <p:cNvSpPr txBox="1"/>
          <p:nvPr/>
        </p:nvSpPr>
        <p:spPr>
          <a:xfrm>
            <a:off x="5869075" y="1635350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5735550" y="899650"/>
            <a:ext cx="104550" cy="2323825"/>
          </a:xfrm>
          <a:custGeom>
            <a:rect b="b" l="l" r="r" t="t"/>
            <a:pathLst>
              <a:path extrusionOk="0" h="92953" w="4182">
                <a:moveTo>
                  <a:pt x="0" y="0"/>
                </a:moveTo>
                <a:cubicBezTo>
                  <a:pt x="691" y="7154"/>
                  <a:pt x="3997" y="27432"/>
                  <a:pt x="4145" y="42924"/>
                </a:cubicBezTo>
                <a:cubicBezTo>
                  <a:pt x="4293" y="58416"/>
                  <a:pt x="1431" y="84615"/>
                  <a:pt x="888" y="9295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Google Shape;361;p22"/>
          <p:cNvSpPr/>
          <p:nvPr/>
        </p:nvSpPr>
        <p:spPr>
          <a:xfrm>
            <a:off x="4440150" y="3333750"/>
            <a:ext cx="104550" cy="804043"/>
          </a:xfrm>
          <a:custGeom>
            <a:rect b="b" l="l" r="r" t="t"/>
            <a:pathLst>
              <a:path extrusionOk="0" h="92953" w="4182">
                <a:moveTo>
                  <a:pt x="0" y="0"/>
                </a:moveTo>
                <a:cubicBezTo>
                  <a:pt x="691" y="7154"/>
                  <a:pt x="3997" y="27432"/>
                  <a:pt x="4145" y="42924"/>
                </a:cubicBezTo>
                <a:cubicBezTo>
                  <a:pt x="4293" y="58416"/>
                  <a:pt x="1431" y="84615"/>
                  <a:pt x="888" y="9295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Google Shape;362;p22"/>
          <p:cNvSpPr txBox="1"/>
          <p:nvPr/>
        </p:nvSpPr>
        <p:spPr>
          <a:xfrm>
            <a:off x="4689350" y="3423325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4460750" y="4261525"/>
            <a:ext cx="32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25" y="4182925"/>
            <a:ext cx="6223500" cy="7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