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DD0D84D-CC7C-440C-815A-77CABBE257C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18644A7-0E50-4F9D-9BB1-79314A7F94F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03BE99D-549D-4C8F-8BD1-6D0165CB297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B0F0CFE-3315-4AE9-8F8B-1ADE81EEA8F2}"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814ADB-315A-4991-AA38-5D5830C974D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8A4C46D-0A6C-481A-B8D9-2E08A981AD5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5CB46EC-8EE3-4CA8-9BC3-165F652DF16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A0CE2C9-A151-4703-8ACA-15F32767E3E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5B53C08-2FEA-4680-B439-BA0CF94E163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2D7FC1-5A22-46A3-98BF-4DF536AC5E97}"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6C42DFF-DFE8-4F62-9C02-5D54385F469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A883C06-2197-4F1B-8434-5CC449E46818}"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CF39EDD-B8EA-4A16-BCC7-1140ED46817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09FC963-E2CE-4435-84F8-8FCDBF652FD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21FDB65-055F-4D72-865C-1FB33F13498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762C555-CCCA-48BF-BD3D-E64F8C67A0AC}"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1980F3C-A547-4C15-85D4-EBD5982D501A}"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1E79337-E1FF-46D2-8FE7-103FEA6C6933}"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BA82C89-548B-4829-862B-4A1C3242113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4BBA48-629A-4C30-BB97-F960ACB8153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7640E0F-ED0D-4A18-AC46-AD0AF85CE1E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EC60537-B115-4F87-96BF-DDF8F0648C0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B9EECFA-E2A1-4A71-8FC8-658CE729CA1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D0257A-4A8F-4902-B6D3-A0EFCEBCAAF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4" name="Rectangle 6"/>
          <p:cNvSpPr/>
          <p:nvPr/>
        </p:nvSpPr>
        <p:spPr>
          <a:xfrm>
            <a:off x="446400" y="3085920"/>
            <a:ext cx="11297520" cy="33368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ftr" idx="1"/>
          </p:nvPr>
        </p:nvSpPr>
        <p:spPr>
          <a:xfrm>
            <a:off x="581040" y="6423840"/>
            <a:ext cx="6915600" cy="36360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 name="PlaceHolder 2"/>
          <p:cNvSpPr>
            <a:spLocks noGrp="1"/>
          </p:cNvSpPr>
          <p:nvPr>
            <p:ph type="sldNum" idx="2"/>
          </p:nvPr>
        </p:nvSpPr>
        <p:spPr>
          <a:xfrm>
            <a:off x="10558440" y="6423840"/>
            <a:ext cx="105120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1EF0C3B9-2789-48E4-A056-9BC201D8FDC8}"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7" name="PlaceHolder 3"/>
          <p:cNvSpPr>
            <a:spLocks noGrp="1"/>
          </p:cNvSpPr>
          <p:nvPr>
            <p:ph type="dt" idx="3"/>
          </p:nvPr>
        </p:nvSpPr>
        <p:spPr>
          <a:xfrm>
            <a:off x="7606080" y="6423840"/>
            <a:ext cx="2843280" cy="3636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50" name="PlaceHolder 1"/>
          <p:cNvSpPr>
            <a:spLocks noGrp="1"/>
          </p:cNvSpPr>
          <p:nvPr>
            <p:ph type="dt" idx="4"/>
          </p:nvPr>
        </p:nvSpPr>
        <p:spPr>
          <a:xfrm>
            <a:off x="7606080" y="6423840"/>
            <a:ext cx="2843280" cy="3636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93" name="PlaceHolder 1"/>
          <p:cNvSpPr>
            <a:spLocks noGrp="1"/>
          </p:cNvSpPr>
          <p:nvPr>
            <p:ph type="title"/>
          </p:nvPr>
        </p:nvSpPr>
        <p:spPr>
          <a:xfrm>
            <a:off x="576000" y="712800"/>
            <a:ext cx="1102824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5600" cy="36360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20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CAD27837-9C92-48AE-AE34-6F05831A17E1}"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3280" cy="3636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2560" cy="97632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52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868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Student Name – Priveen P</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College Name-A.V.C College of Engineering</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Department-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63040" y="2766240"/>
            <a:ext cx="9297360" cy="132408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160" cy="132408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7440" cy="523764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240" cy="4671720"/>
          </a:xfrm>
          <a:prstGeom prst="rect">
            <a:avLst/>
          </a:prstGeom>
          <a:noFill/>
          <a:ln w="0">
            <a:noFill/>
          </a:ln>
        </p:spPr>
        <p:txBody>
          <a:bodyPr lIns="90000" rIns="90000" tIns="45000" bIns="45000" anchor="ctr">
            <a:normAutofit fontScale="95000"/>
          </a:bodyPr>
          <a:p>
            <a:pPr marL="306000" indent="0">
              <a:lnSpc>
                <a:spcPct val="110000"/>
              </a:lnSpc>
              <a:spcBef>
                <a:spcPts val="479"/>
              </a:spcBef>
              <a:spcAft>
                <a:spcPts val="601"/>
              </a:spcAft>
              <a:buNone/>
              <a:tabLst>
                <a:tab algn="l" pos="0"/>
              </a:tabLst>
            </a:pP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1" lang="en-US" sz="2400" spc="-1" strike="noStrike">
                <a:solidFill>
                  <a:schemeClr val="accent1">
                    <a:lumMod val="50000"/>
                  </a:schemeClr>
                </a:solidFill>
                <a:latin typeface="Franklin Gothic Book"/>
              </a:rPr>
              <a:t> </a:t>
            </a:r>
            <a:r>
              <a:rPr b="1" lang="en-US" sz="2400" spc="-1" strike="noStrike">
                <a:solidFill>
                  <a:schemeClr val="accent1">
                    <a:lumMod val="50000"/>
                  </a:schemeClr>
                </a:solidFill>
                <a:latin typeface="Franklin Gothic Book"/>
              </a:rPr>
              <a:t>Project problem statement for keylogger Problem Statement</a:t>
            </a:r>
            <a:r>
              <a:rPr b="0" lang="en-US" sz="2400" spc="-1" strike="noStrike">
                <a:solidFill>
                  <a:schemeClr val="accent1">
                    <a:lumMod val="50000"/>
                  </a:schemeClr>
                </a:solidFill>
                <a:latin typeface="Franklin Gothic Book"/>
              </a:rPr>
              <a:t>:</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chemeClr val="accent1">
                    <a:lumMod val="50000"/>
                  </a:schemeClr>
                </a:solidFill>
                <a:latin typeface="Franklin Gothic Book"/>
              </a:rPr>
              <a:t> </a:t>
            </a:r>
            <a:r>
              <a:rPr b="0" lang="en-US" sz="2400" spc="-1" strike="noStrike">
                <a:solidFill>
                  <a:schemeClr val="accent1">
                    <a:lumMod val="50000"/>
                  </a:schemeClr>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sz="2400"/>
            </a:br>
            <a:r>
              <a:rPr b="0" lang="en-IN" sz="2400" spc="-1" strike="noStrike">
                <a:solidFill>
                  <a:schemeClr val="accent1">
                    <a:lumMod val="50000"/>
                  </a:schemeClr>
                </a:solidFill>
                <a:latin typeface="Franklin Gothic Book"/>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796040"/>
            <a:ext cx="11612160" cy="4853880"/>
          </a:xfrm>
          <a:prstGeom prst="rect">
            <a:avLst/>
          </a:prstGeom>
          <a:noFill/>
          <a:ln w="0">
            <a:noFill/>
          </a:ln>
        </p:spPr>
        <p:txBody>
          <a:bodyPr lIns="90000" rIns="90000" tIns="45000" bIns="45000" anchor="ctr">
            <a:noAutofit/>
          </a:bodyPr>
          <a:p>
            <a:pPr marL="306000" indent="-306000">
              <a:lnSpc>
                <a:spcPct val="110000"/>
              </a:lnSpc>
              <a:spcBef>
                <a:spcPts val="241"/>
              </a:spcBef>
              <a:spcAft>
                <a:spcPts val="601"/>
              </a:spcAft>
              <a:buClr>
                <a:srgbClr val="1cade4"/>
              </a:buClr>
              <a:buSzPct val="92000"/>
              <a:buFont typeface="Wingdings 2" charset="2"/>
              <a:buChar char=""/>
            </a:pPr>
            <a:r>
              <a:rPr b="0" lang="en-US" sz="1200" spc="-1" strike="noStrike">
                <a:solidFill>
                  <a:srgbClr val="404040"/>
                </a:solidFill>
                <a:latin typeface="Franklin Gothic Book"/>
              </a:rPr>
              <a:t>Keyloggers are malicious software that can be a serious threat. Here are some proposed solutions to protect yourself from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Prevention: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Anti-virus and Anti-malware software:</a:t>
            </a:r>
            <a:r>
              <a:rPr b="0" lang="en-US" sz="1200" spc="-1" strike="noStrike">
                <a:solidFill>
                  <a:srgbClr val="404040"/>
                </a:solidFill>
                <a:latin typeface="Franklin Gothic Book"/>
              </a:rPr>
              <a:t> Install and keep up-to-date reputable antivirus and anti-malware software that can detect and remove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cautious with downloads and attachments:</a:t>
            </a:r>
            <a:r>
              <a:rPr b="0" lang="en-US" sz="1200" spc="-1" strike="noStrike">
                <a:solidFill>
                  <a:srgbClr val="404040"/>
                </a:solidFill>
                <a:latin typeface="Franklin Gothic Book"/>
              </a:rPr>
              <a:t> Only download files and open attachments from trusted sources. Be wary of clicking on links in emails, even if they appear to be from someone you know..</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Detection: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System behavior changes:</a:t>
            </a:r>
            <a:r>
              <a:rPr b="0" lang="en-US" sz="1200" spc="-1" strike="noStrike">
                <a:solidFill>
                  <a:srgbClr val="404040"/>
                </a:solidFill>
                <a:latin typeface="Franklin Gothic Book"/>
              </a:rPr>
              <a:t> Unusual slowdowns, new programs running in the background, or unexplained browser activity can be signs of a keylogger infection.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Anti-keylogging software:</a:t>
            </a:r>
            <a:r>
              <a:rPr b="0" lang="en-US" sz="1200" spc="-1" strike="noStrike">
                <a:solidFill>
                  <a:srgbClr val="404040"/>
                </a:solidFill>
                <a:latin typeface="Franklin Gothic Book"/>
              </a:rPr>
              <a:t> There are specific anti-keylogging programs that can detect and block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Regular security scans:</a:t>
            </a:r>
            <a:r>
              <a:rPr b="0" lang="en-US" sz="1200" spc="-1" strike="noStrike">
                <a:solidFill>
                  <a:srgbClr val="404040"/>
                </a:solidFill>
                <a:latin typeface="Franklin Gothic Book"/>
              </a:rPr>
              <a:t> Regularly scan your system with your antivirus and anti-malware software to detect any potential threats.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Recovery:</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Boot into Safe Mode:</a:t>
            </a:r>
            <a:r>
              <a:rPr b="0" lang="en-US" sz="1200" spc="-1" strike="noStrike">
                <a:solidFill>
                  <a:srgbClr val="404040"/>
                </a:solidFill>
                <a:latin typeface="Franklin Gothic Book"/>
              </a:rPr>
              <a:t> If you suspect a keylogger infection, boot your computer into Safe Mode. This will only load the essential programs needed to run your system, making it easier to identify and remove the keylogger.</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Security software scan:</a:t>
            </a:r>
            <a:r>
              <a:rPr b="0" lang="en-US" sz="1200" spc="-1" strike="noStrike">
                <a:solidFill>
                  <a:srgbClr val="404040"/>
                </a:solidFill>
                <a:latin typeface="Franklin Gothic Book"/>
              </a:rPr>
              <a:t> Run a full scan with your antivirus and anti-malware software in Safe Mode.</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Change passwords:</a:t>
            </a:r>
            <a:r>
              <a:rPr b="0" lang="en-US" sz="1200" spc="-1" strike="noStrike">
                <a:solidFill>
                  <a:srgbClr val="404040"/>
                </a:solidFill>
                <a:latin typeface="Franklin Gothic Book"/>
              </a:rPr>
              <a:t> Once you've removed the keylogger, change all your passwords for online accounts, especially financial accounts and email.</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Additional Tips: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mindful of public computers:</a:t>
            </a:r>
            <a:r>
              <a:rPr b="0" lang="en-US" sz="1200" spc="-1" strike="noStrike">
                <a:solidFill>
                  <a:srgbClr val="404040"/>
                </a:solidFill>
                <a:latin typeface="Franklin Gothic Book"/>
              </a:rPr>
              <a:t> Avoid entering sensitive information on public computers, as they may be infected with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Keep your software updated:</a:t>
            </a:r>
            <a:r>
              <a:rPr b="0" lang="en-US" sz="1200" spc="-1" strike="noStrike">
                <a:solidFill>
                  <a:srgbClr val="404040"/>
                </a:solidFill>
                <a:latin typeface="Franklin Gothic Book"/>
              </a:rPr>
              <a:t> Always update your operating system, applications, and web browser to the latest versions to patch security vulnerabilities that keyloggers might exploit.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240" cy="467172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r>
              <a:rPr b="1" lang="en-US" sz="1800" spc="-1" strike="noStrike">
                <a:solidFill>
                  <a:srgbClr val="404040"/>
                </a:solidFill>
                <a:latin typeface="Franklin Gothic Book"/>
                <a:ea typeface="Franklin Gothic Book"/>
              </a:rPr>
              <a:t>100 МВ free disk space. Pentium II processor or higher. 512 MB RAM.</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 </a:t>
            </a: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pynput</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mSpy</a:t>
            </a:r>
            <a:r>
              <a:rPr b="0" lang="en-US" sz="1800" spc="-1" strike="noStrike">
                <a:solidFill>
                  <a:srgbClr val="000000"/>
                </a:solidFill>
                <a:latin typeface="Franklin Gothic Book"/>
                <a:ea typeface="Franklin Gothic Book"/>
              </a:rPr>
              <a:t> </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Tkinter</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jsonlib</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2013840"/>
            <a:ext cx="11028240" cy="5365080"/>
          </a:xfrm>
          <a:prstGeom prst="rect">
            <a:avLst/>
          </a:prstGeom>
          <a:noFill/>
          <a:ln w="0">
            <a:noFill/>
          </a:ln>
        </p:spPr>
        <p:txBody>
          <a:bodyPr lIns="90000" rIns="90000" tIns="45000" bIns="45000" anchor="ctr">
            <a:normAutofit fontScale="75000"/>
          </a:bodyPr>
          <a:p>
            <a:pPr marL="306000" indent="0">
              <a:lnSpc>
                <a:spcPct val="110000"/>
              </a:lnSpc>
              <a:spcBef>
                <a:spcPts val="400"/>
              </a:spcBef>
              <a:spcAft>
                <a:spcPts val="601"/>
              </a:spcAft>
              <a:buNone/>
              <a:tabLst>
                <a:tab algn="l" pos="0"/>
              </a:tabLst>
            </a:pPr>
            <a:r>
              <a:rPr b="1" lang="en-US" sz="1700" spc="-1" strike="noStrike">
                <a:solidFill>
                  <a:srgbClr val="404040"/>
                </a:solidFill>
                <a:latin typeface="Franklin Gothic Book"/>
              </a:rPr>
              <a:t> </a:t>
            </a:r>
            <a:r>
              <a:rPr b="1" lang="en-US" sz="2000" spc="-1" strike="noStrike">
                <a:solidFill>
                  <a:srgbClr val="404040"/>
                </a:solidFill>
                <a:latin typeface="Franklin Gothic Book"/>
              </a:rPr>
              <a:t>Step 1: Install the Required Library</a:t>
            </a:r>
            <a:endParaRPr b="0" lang="en-IN"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Ensure that you have the keyboard library installed in your Python environment. Open your command prompt or terminal and execute the following command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2: Importing the Necessary Libraries</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Begin by importing the keyboard library at the beginning of your Python script. This library will enable us to work with keyboard inputs. Insert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3: Define the Log File</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4: Create the Key Press Event Function</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Define a function that will handle the key press events. This function will be called whenever a key is pressed.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5: Register the Key Press Event</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Register the ‘on_key_press’ function to be called whenever a key is pressed. This will enable our code to capture the keystrokes. Add the following line:</a:t>
            </a:r>
            <a:endParaRPr b="0" lang="en-IN"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keyboard.on_press(on_key_press)</a:t>
            </a:r>
            <a:endParaRPr b="0" lang="en-IN" sz="1700" spc="-1" strike="noStrike">
              <a:solidFill>
                <a:srgbClr val="000000"/>
              </a:solidFill>
              <a:latin typeface="Arial"/>
            </a:endParaRPr>
          </a:p>
          <a:p>
            <a:pPr marL="306000" indent="0">
              <a:lnSpc>
                <a:spcPct val="110000"/>
              </a:lnSpc>
              <a:spcBef>
                <a:spcPts val="380"/>
              </a:spcBef>
              <a:spcAft>
                <a:spcPts val="601"/>
              </a:spcAft>
              <a:buNone/>
              <a:tabLst>
                <a:tab algn="l" pos="0"/>
              </a:tabLst>
            </a:pPr>
            <a:r>
              <a:rPr b="1" lang="en-US" sz="1900" spc="-1" strike="noStrike">
                <a:solidFill>
                  <a:srgbClr val="404040"/>
                </a:solidFill>
                <a:latin typeface="Franklin Gothic Book"/>
              </a:rPr>
              <a:t>Step 6: Run the Code</a:t>
            </a:r>
            <a:endParaRPr b="0" lang="en-IN" sz="19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Save your Python script with a ‘.py’ extension (e.g., ‘keylogger.py’). Open your command prompt or terminal, navigate to the directory where the script is located, and execute the command:</a:t>
            </a: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pic>
        <p:nvPicPr>
          <p:cNvPr id="148" name="Picture 5" descr="Screenshot 2024-04-04 114628.png"/>
          <p:cNvPicPr/>
          <p:nvPr/>
        </p:nvPicPr>
        <p:blipFill>
          <a:blip r:embed="rId1"/>
          <a:stretch/>
        </p:blipFill>
        <p:spPr>
          <a:xfrm>
            <a:off x="1496160" y="1385640"/>
            <a:ext cx="8832960" cy="4948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240" cy="467172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240" cy="52884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2" name="PlaceHolder 2"/>
          <p:cNvSpPr>
            <a:spLocks noGrp="1"/>
          </p:cNvSpPr>
          <p:nvPr>
            <p:ph/>
          </p:nvPr>
        </p:nvSpPr>
        <p:spPr>
          <a:xfrm>
            <a:off x="581040" y="1302120"/>
            <a:ext cx="11028240" cy="4671720"/>
          </a:xfrm>
          <a:prstGeom prst="rect">
            <a:avLst/>
          </a:prstGeom>
          <a:noFill/>
          <a:ln w="0">
            <a:noFill/>
          </a:ln>
        </p:spPr>
        <p:txBody>
          <a:bodyPr lIns="90000" rIns="90000" tIns="45000" bIns="45000" anchor="ctr">
            <a:normAutofit/>
          </a:bodyPr>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 </a:t>
            </a:r>
            <a:r>
              <a:rPr b="0" lang="en-US" sz="2400" spc="-1" strike="noStrike">
                <a:solidFill>
                  <a:srgbClr val="404040"/>
                </a:solidFill>
                <a:latin typeface="Franklin Gothic Book"/>
              </a:rPr>
              <a:t>Here are some general references on online security that you can consult for more details:</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National Institute of Standards and Technology (NIST) Cybersecurity Framework: </a:t>
            </a:r>
            <a:r>
              <a:rPr b="0" lang="en-US" sz="2400" spc="-1" strike="noStrike" u="sng">
                <a:solidFill>
                  <a:srgbClr val="6eac1c"/>
                </a:solidFill>
                <a:uFillTx/>
                <a:latin typeface="Franklin Gothic Book"/>
                <a:hlinkClick r:id="rId1"/>
              </a:rPr>
              <a:t>https://www.nist.gov/cyberframework</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Cybersecurity &amp; Infrastructure Security Agency (CISA) Shields Up program: </a:t>
            </a:r>
            <a:r>
              <a:rPr b="0" lang="en-US" sz="2400" spc="-1" strike="noStrike" u="sng">
                <a:solidFill>
                  <a:srgbClr val="6eac1c"/>
                </a:solidFill>
                <a:uFillTx/>
                <a:latin typeface="Franklin Gothic Book"/>
                <a:hlinkClick r:id="rId2"/>
              </a:rPr>
              <a:t>https://www.cisa.gov/shields-up</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Kaspersky Lab - What is Keystroke Logging and Keyloggers?: </a:t>
            </a:r>
            <a:r>
              <a:rPr b="0" lang="en-US" sz="2400" spc="-1" strike="noStrike" u="sng">
                <a:solidFill>
                  <a:srgbClr val="6eac1c"/>
                </a:solidFill>
                <a:uFillTx/>
                <a:latin typeface="Franklin Gothic Book"/>
                <a:hlinkClick r:id="rId3"/>
              </a:rPr>
              <a:t>https://www.kaspersky.com/resource-center/definitions/keylogger</a:t>
            </a:r>
            <a:endParaRPr b="0" lang="en-IN" sz="2400" spc="-1" strike="noStrike">
              <a:solidFill>
                <a:srgbClr val="000000"/>
              </a:solidFill>
              <a:latin typeface="Arial"/>
            </a:endParaRPr>
          </a:p>
          <a:p>
            <a:pPr marL="305280" indent="0">
              <a:lnSpc>
                <a:spcPct val="110000"/>
              </a:lnSpc>
              <a:spcBef>
                <a:spcPts val="479"/>
              </a:spcBef>
              <a:spcAft>
                <a:spcPts val="601"/>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Application>LibreOffice/7.4.2.3$Linux_X86_64 LibreOffice_project/40$Build-3</Application>
  <AppVersion>15.0000</AppVers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2024-04-04T12:21:59Z</dcterms:modified>
  <cp:revision>36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Custom</vt:lpwstr>
  </property>
  <property fmtid="{D5CDD505-2E9C-101B-9397-08002B2CF9AE}" pid="4" name="Slides">
    <vt:i4>10</vt:i4>
  </property>
</Properties>
</file>