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8288000" cy="10287000"/>
  <p:notesSz cx="6858000" cy="9144000"/>
  <p:embeddedFontLst>
    <p:embeddedFont>
      <p:font typeface="Canva Sans Display" charset="1" panose="020B0805030501040104"/>
      <p:regular r:id="rId19"/>
    </p:embeddedFont>
    <p:embeddedFont>
      <p:font typeface="Alice Bold Italics" charset="1" panose="00000500000000000000"/>
      <p:regular r:id="rId20"/>
    </p:embeddedFont>
    <p:embeddedFont>
      <p:font typeface="Open Sans 1" charset="1" panose="020B0606030504020204"/>
      <p:regular r:id="rId21"/>
    </p:embeddedFont>
    <p:embeddedFont>
      <p:font typeface="Open Sans 1 Bold" charset="1" panose="020B0806030504020204"/>
      <p:regular r:id="rId22"/>
    </p:embeddedFont>
    <p:embeddedFont>
      <p:font typeface="Open Sans 2" charset="1" panose="00000000000000000000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Relationship Id="rId3" Target="../media/image21.png" Type="http://schemas.openxmlformats.org/officeDocument/2006/relationships/image"/><Relationship Id="rId4" Target="../media/image22.png" Type="http://schemas.openxmlformats.org/officeDocument/2006/relationships/image"/><Relationship Id="rId5" Target="../media/image23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4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Relationship Id="rId6" Target="../media/image6.png" Type="http://schemas.openxmlformats.org/officeDocument/2006/relationships/image"/><Relationship Id="rId7" Target="../media/image7.svg" Type="http://schemas.openxmlformats.org/officeDocument/2006/relationships/image"/><Relationship Id="rId8" Target="../media/image8.png" Type="http://schemas.openxmlformats.org/officeDocument/2006/relationships/image"/><Relationship Id="rId9" Target="../media/image9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jpe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5815369" y="1108553"/>
            <a:ext cx="11859377" cy="8069894"/>
          </a:xfrm>
          <a:prstGeom prst="rect">
            <a:avLst/>
          </a:prstGeom>
          <a:solidFill>
            <a:srgbClr val="000000"/>
          </a:solidFill>
        </p:spPr>
      </p:sp>
      <p:grpSp>
        <p:nvGrpSpPr>
          <p:cNvPr name="Group 3" id="3"/>
          <p:cNvGrpSpPr/>
          <p:nvPr/>
        </p:nvGrpSpPr>
        <p:grpSpPr>
          <a:xfrm rot="0">
            <a:off x="6063897" y="1365529"/>
            <a:ext cx="11362320" cy="7555943"/>
            <a:chOff x="0" y="0"/>
            <a:chExt cx="1222256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222256" cy="812800"/>
            </a:xfrm>
            <a:custGeom>
              <a:avLst/>
              <a:gdLst/>
              <a:ahLst/>
              <a:cxnLst/>
              <a:rect r="r" b="b" t="t" l="l"/>
              <a:pathLst>
                <a:path h="812800" w="1222256">
                  <a:moveTo>
                    <a:pt x="0" y="0"/>
                  </a:moveTo>
                  <a:lnTo>
                    <a:pt x="1222256" y="0"/>
                  </a:lnTo>
                  <a:lnTo>
                    <a:pt x="1222256" y="812800"/>
                  </a:lnTo>
                  <a:lnTo>
                    <a:pt x="0" y="812800"/>
                  </a:lnTo>
                  <a:close/>
                </a:path>
              </a:pathLst>
            </a:custGeom>
            <a:blipFill>
              <a:blip r:embed="rId2"/>
              <a:stretch>
                <a:fillRect l="0" t="-117084" r="0" b="-117084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723248" y="1994379"/>
            <a:ext cx="6982269" cy="6298241"/>
            <a:chOff x="0" y="0"/>
            <a:chExt cx="9309692" cy="8397655"/>
          </a:xfrm>
        </p:grpSpPr>
        <p:sp>
          <p:nvSpPr>
            <p:cNvPr name="AutoShape 6" id="6"/>
            <p:cNvSpPr/>
            <p:nvPr/>
          </p:nvSpPr>
          <p:spPr>
            <a:xfrm rot="0">
              <a:off x="0" y="0"/>
              <a:ext cx="9309692" cy="8397655"/>
            </a:xfrm>
            <a:prstGeom prst="rect">
              <a:avLst/>
            </a:pr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737373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7" id="7"/>
            <p:cNvSpPr txBox="true"/>
            <p:nvPr/>
          </p:nvSpPr>
          <p:spPr>
            <a:xfrm rot="0">
              <a:off x="524778" y="609216"/>
              <a:ext cx="8260135" cy="630974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9324"/>
                </a:lnSpc>
              </a:pPr>
              <a:r>
                <a:rPr lang="en-US" b="true" sz="8400">
                  <a:solidFill>
                    <a:srgbClr val="FFFFFF"/>
                  </a:solidFill>
                  <a:latin typeface="Canva Sans Display"/>
                  <a:ea typeface="Canva Sans Display"/>
                  <a:cs typeface="Canva Sans Display"/>
                  <a:sym typeface="Canva Sans Display"/>
                </a:rPr>
                <a:t>Privacy &amp; Locking Solutions LTDA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524778" y="7254404"/>
              <a:ext cx="8260135" cy="60071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779"/>
                </a:lnSpc>
              </a:pPr>
              <a:r>
                <a:rPr lang="en-US" sz="2700" i="true">
                  <a:solidFill>
                    <a:srgbClr val="FFFFFF"/>
                  </a:solidFill>
                  <a:latin typeface="Alice Bold Italics"/>
                  <a:ea typeface="Alice Bold Italics"/>
                  <a:cs typeface="Alice Bold Italics"/>
                  <a:sym typeface="Alice Bold Italics"/>
                </a:rPr>
                <a:t>Código Fechado.</a:t>
              </a: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1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8635721"/>
            <a:ext cx="2227878" cy="4648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9"/>
              </a:lnSpc>
              <a:spcBef>
                <a:spcPct val="0"/>
              </a:spcBef>
            </a:pPr>
            <a:r>
              <a:rPr lang="en-US" b="true" sz="2699">
                <a:solidFill>
                  <a:srgbClr val="000000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S4 - Turma 1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-103753" y="8036"/>
            <a:ext cx="10045307" cy="10029234"/>
            <a:chOff x="0" y="0"/>
            <a:chExt cx="6350000" cy="633984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00" cy="6339840"/>
            </a:xfrm>
            <a:custGeom>
              <a:avLst/>
              <a:gdLst/>
              <a:ahLst/>
              <a:cxnLst/>
              <a:rect r="r" b="b" t="t" l="l"/>
              <a:pathLst>
                <a:path h="6339840" w="635000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737373">
                    <a:alpha val="100000"/>
                  </a:srgbClr>
                </a:gs>
              </a:gsLst>
              <a:lin ang="0"/>
            </a:gradFill>
          </p:spPr>
        </p:sp>
      </p:grpSp>
      <p:sp>
        <p:nvSpPr>
          <p:cNvPr name="AutoShape 4" id="4"/>
          <p:cNvSpPr/>
          <p:nvPr/>
        </p:nvSpPr>
        <p:spPr>
          <a:xfrm flipV="true">
            <a:off x="17433922" y="230896"/>
            <a:ext cx="0" cy="10164926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5" id="5"/>
          <p:cNvGrpSpPr/>
          <p:nvPr/>
        </p:nvGrpSpPr>
        <p:grpSpPr>
          <a:xfrm rot="0">
            <a:off x="17259300" y="2001483"/>
            <a:ext cx="339718" cy="339718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7256538" y="4973641"/>
            <a:ext cx="339718" cy="339718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7256538" y="8058133"/>
            <a:ext cx="339718" cy="339718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sp>
        <p:nvSpPr>
          <p:cNvPr name="AutoShape 14" id="14"/>
          <p:cNvSpPr/>
          <p:nvPr/>
        </p:nvSpPr>
        <p:spPr>
          <a:xfrm rot="8100000">
            <a:off x="-2591675" y="8025966"/>
            <a:ext cx="5914518" cy="0"/>
          </a:xfrm>
          <a:prstGeom prst="line">
            <a:avLst/>
          </a:prstGeom>
          <a:ln cap="flat" w="95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5" id="15"/>
          <p:cNvSpPr/>
          <p:nvPr/>
        </p:nvSpPr>
        <p:spPr>
          <a:xfrm flipH="false" flipV="false" rot="0">
            <a:off x="1027700" y="3710723"/>
            <a:ext cx="8901086" cy="4457816"/>
          </a:xfrm>
          <a:custGeom>
            <a:avLst/>
            <a:gdLst/>
            <a:ahLst/>
            <a:cxnLst/>
            <a:rect r="r" b="b" t="t" l="l"/>
            <a:pathLst>
              <a:path h="4457816" w="8901086">
                <a:moveTo>
                  <a:pt x="0" y="0"/>
                </a:moveTo>
                <a:lnTo>
                  <a:pt x="8901086" y="0"/>
                </a:lnTo>
                <a:lnTo>
                  <a:pt x="8901086" y="4457816"/>
                </a:lnTo>
                <a:lnTo>
                  <a:pt x="0" y="445781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69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16" id="16"/>
          <p:cNvSpPr/>
          <p:nvPr/>
        </p:nvSpPr>
        <p:spPr>
          <a:xfrm flipH="false" flipV="false" rot="0">
            <a:off x="10709836" y="1655476"/>
            <a:ext cx="5766653" cy="5886791"/>
          </a:xfrm>
          <a:custGeom>
            <a:avLst/>
            <a:gdLst/>
            <a:ahLst/>
            <a:cxnLst/>
            <a:rect r="r" b="b" t="t" l="l"/>
            <a:pathLst>
              <a:path h="5886791" w="5766653">
                <a:moveTo>
                  <a:pt x="0" y="0"/>
                </a:moveTo>
                <a:lnTo>
                  <a:pt x="5766653" y="0"/>
                </a:lnTo>
                <a:lnTo>
                  <a:pt x="5766653" y="5886791"/>
                </a:lnTo>
                <a:lnTo>
                  <a:pt x="0" y="588679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TextBox 17" id="17"/>
          <p:cNvSpPr txBox="true"/>
          <p:nvPr/>
        </p:nvSpPr>
        <p:spPr>
          <a:xfrm rot="0">
            <a:off x="1056275" y="1076325"/>
            <a:ext cx="5589935" cy="15663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146"/>
              </a:lnSpc>
            </a:pPr>
            <a:r>
              <a:rPr lang="en-US" sz="5588">
                <a:solidFill>
                  <a:srgbClr val="FFFFFF"/>
                </a:solidFill>
                <a:latin typeface="Open Sans 2"/>
                <a:ea typeface="Open Sans 2"/>
                <a:cs typeface="Open Sans 2"/>
                <a:sym typeface="Open Sans 2"/>
              </a:rPr>
              <a:t>Tela do</a:t>
            </a:r>
          </a:p>
          <a:p>
            <a:pPr algn="l" marL="0" indent="0" lvl="0">
              <a:lnSpc>
                <a:spcPts val="6146"/>
              </a:lnSpc>
            </a:pPr>
            <a:r>
              <a:rPr lang="en-US" sz="5588">
                <a:solidFill>
                  <a:srgbClr val="FFFFFF"/>
                </a:solidFill>
                <a:latin typeface="Open Sans 2"/>
                <a:ea typeface="Open Sans 2"/>
                <a:cs typeface="Open Sans 2"/>
                <a:sym typeface="Open Sans 2"/>
              </a:rPr>
              <a:t> Administrador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7259300" y="9248775"/>
            <a:ext cx="152400" cy="1619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839"/>
              </a:lnSpc>
              <a:spcBef>
                <a:spcPct val="0"/>
              </a:spcBef>
            </a:pPr>
            <a:r>
              <a:rPr lang="en-US" sz="600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10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0709836" y="8024687"/>
            <a:ext cx="5966738" cy="7939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146"/>
              </a:lnSpc>
            </a:pPr>
            <a:r>
              <a:rPr lang="en-US" sz="5588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Tela de Cadastro</a:t>
            </a:r>
          </a:p>
        </p:txBody>
      </p:sp>
    </p:spTree>
  </p:cSld>
  <p:clrMapOvr>
    <a:masterClrMapping/>
  </p:clrMapOvr>
  <p:transition spd="slow">
    <p:cover dir="rd"/>
  </p:transition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-8036" y="8036"/>
            <a:ext cx="10045307" cy="10029234"/>
            <a:chOff x="0" y="0"/>
            <a:chExt cx="6350000" cy="633984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00" cy="6339840"/>
            </a:xfrm>
            <a:custGeom>
              <a:avLst/>
              <a:gdLst/>
              <a:ahLst/>
              <a:cxnLst/>
              <a:rect r="r" b="b" t="t" l="l"/>
              <a:pathLst>
                <a:path h="6339840" w="635000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737373">
                    <a:alpha val="100000"/>
                  </a:srgbClr>
                </a:gs>
              </a:gsLst>
              <a:lin ang="0"/>
            </a:gradFill>
          </p:spPr>
        </p:sp>
      </p:grpSp>
      <p:sp>
        <p:nvSpPr>
          <p:cNvPr name="AutoShape 4" id="4"/>
          <p:cNvSpPr/>
          <p:nvPr/>
        </p:nvSpPr>
        <p:spPr>
          <a:xfrm flipH="true" flipV="true">
            <a:off x="17133048" y="0"/>
            <a:ext cx="0" cy="10045307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5" id="5"/>
          <p:cNvGrpSpPr/>
          <p:nvPr/>
        </p:nvGrpSpPr>
        <p:grpSpPr>
          <a:xfrm rot="0">
            <a:off x="16963189" y="2171342"/>
            <a:ext cx="339718" cy="339718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6919582" y="5673550"/>
            <a:ext cx="339718" cy="339718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6963189" y="9175758"/>
            <a:ext cx="339718" cy="339718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sp>
        <p:nvSpPr>
          <p:cNvPr name="AutoShape 14" id="14"/>
          <p:cNvSpPr/>
          <p:nvPr/>
        </p:nvSpPr>
        <p:spPr>
          <a:xfrm rot="8100000">
            <a:off x="-2591675" y="8025966"/>
            <a:ext cx="5914518" cy="0"/>
          </a:xfrm>
          <a:prstGeom prst="line">
            <a:avLst/>
          </a:prstGeom>
          <a:ln cap="flat" w="95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5" id="15"/>
          <p:cNvSpPr/>
          <p:nvPr/>
        </p:nvSpPr>
        <p:spPr>
          <a:xfrm flipH="false" flipV="false" rot="0">
            <a:off x="1549830" y="2171342"/>
            <a:ext cx="13747180" cy="7344134"/>
          </a:xfrm>
          <a:custGeom>
            <a:avLst/>
            <a:gdLst/>
            <a:ahLst/>
            <a:cxnLst/>
            <a:rect r="r" b="b" t="t" l="l"/>
            <a:pathLst>
              <a:path h="7344134" w="13747180">
                <a:moveTo>
                  <a:pt x="0" y="0"/>
                </a:moveTo>
                <a:lnTo>
                  <a:pt x="13747179" y="0"/>
                </a:lnTo>
                <a:lnTo>
                  <a:pt x="13747179" y="7344134"/>
                </a:lnTo>
                <a:lnTo>
                  <a:pt x="0" y="734413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25" r="0" b="-125"/>
            </a:stretch>
          </a:blipFill>
          <a:ln w="9525" cap="sq">
            <a:solidFill>
              <a:srgbClr val="000000"/>
            </a:solidFill>
            <a:prstDash val="solid"/>
            <a:miter/>
          </a:ln>
        </p:spPr>
      </p:sp>
      <p:sp>
        <p:nvSpPr>
          <p:cNvPr name="TextBox 16" id="16"/>
          <p:cNvSpPr txBox="true"/>
          <p:nvPr/>
        </p:nvSpPr>
        <p:spPr>
          <a:xfrm rot="0">
            <a:off x="1549830" y="1076325"/>
            <a:ext cx="5966738" cy="7939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146"/>
              </a:lnSpc>
            </a:pPr>
            <a:r>
              <a:rPr lang="en-US" sz="5588">
                <a:solidFill>
                  <a:srgbClr val="FFFFFF"/>
                </a:solidFill>
                <a:latin typeface="Open Sans 2"/>
                <a:ea typeface="Open Sans 2"/>
                <a:cs typeface="Open Sans 2"/>
                <a:sym typeface="Open Sans 2"/>
              </a:rPr>
              <a:t>Urna Eletrônica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7259300" y="9248775"/>
            <a:ext cx="152400" cy="1619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839"/>
              </a:lnSpc>
              <a:spcBef>
                <a:spcPct val="0"/>
              </a:spcBef>
            </a:pPr>
            <a:r>
              <a:rPr lang="en-US" sz="600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11</a:t>
            </a:r>
          </a:p>
        </p:txBody>
      </p:sp>
    </p:spTree>
  </p:cSld>
  <p:clrMapOvr>
    <a:masterClrMapping/>
  </p:clrMapOvr>
  <p:transition spd="slow">
    <p:cover dir="rd"/>
  </p:transition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86817" y="1219746"/>
            <a:ext cx="6156419" cy="2154747"/>
          </a:xfrm>
          <a:custGeom>
            <a:avLst/>
            <a:gdLst/>
            <a:ahLst/>
            <a:cxnLst/>
            <a:rect r="r" b="b" t="t" l="l"/>
            <a:pathLst>
              <a:path h="2154747" w="6156419">
                <a:moveTo>
                  <a:pt x="0" y="0"/>
                </a:moveTo>
                <a:lnTo>
                  <a:pt x="6156419" y="0"/>
                </a:lnTo>
                <a:lnTo>
                  <a:pt x="6156419" y="2154747"/>
                </a:lnTo>
                <a:lnTo>
                  <a:pt x="0" y="215474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767388" y="1023929"/>
            <a:ext cx="5298025" cy="2584481"/>
          </a:xfrm>
          <a:custGeom>
            <a:avLst/>
            <a:gdLst/>
            <a:ahLst/>
            <a:cxnLst/>
            <a:rect r="r" b="b" t="t" l="l"/>
            <a:pathLst>
              <a:path h="2584481" w="5298025">
                <a:moveTo>
                  <a:pt x="0" y="0"/>
                </a:moveTo>
                <a:lnTo>
                  <a:pt x="5298025" y="0"/>
                </a:lnTo>
                <a:lnTo>
                  <a:pt x="5298025" y="2584481"/>
                </a:lnTo>
                <a:lnTo>
                  <a:pt x="0" y="258448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-15308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25141" y="5787669"/>
            <a:ext cx="5509791" cy="1598865"/>
          </a:xfrm>
          <a:custGeom>
            <a:avLst/>
            <a:gdLst/>
            <a:ahLst/>
            <a:cxnLst/>
            <a:rect r="r" b="b" t="t" l="l"/>
            <a:pathLst>
              <a:path h="1598865" w="5509791">
                <a:moveTo>
                  <a:pt x="0" y="0"/>
                </a:moveTo>
                <a:lnTo>
                  <a:pt x="5509791" y="0"/>
                </a:lnTo>
                <a:lnTo>
                  <a:pt x="5509791" y="1598865"/>
                </a:lnTo>
                <a:lnTo>
                  <a:pt x="0" y="159886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127537" r="0" b="-117068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2320472" y="5063851"/>
            <a:ext cx="3046501" cy="3046501"/>
          </a:xfrm>
          <a:custGeom>
            <a:avLst/>
            <a:gdLst/>
            <a:ahLst/>
            <a:cxnLst/>
            <a:rect r="r" b="b" t="t" l="l"/>
            <a:pathLst>
              <a:path h="3046501" w="3046501">
                <a:moveTo>
                  <a:pt x="0" y="0"/>
                </a:moveTo>
                <a:lnTo>
                  <a:pt x="3046502" y="0"/>
                </a:lnTo>
                <a:lnTo>
                  <a:pt x="3046502" y="3046501"/>
                </a:lnTo>
                <a:lnTo>
                  <a:pt x="0" y="304650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12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834932" y="8389303"/>
            <a:ext cx="4618137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000000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Toolbox</a:t>
            </a:r>
          </a:p>
        </p:txBody>
      </p:sp>
      <p:sp>
        <p:nvSpPr>
          <p:cNvPr name="AutoShape 8" id="8"/>
          <p:cNvSpPr/>
          <p:nvPr/>
        </p:nvSpPr>
        <p:spPr>
          <a:xfrm flipH="true" flipV="true">
            <a:off x="7443236" y="2297120"/>
            <a:ext cx="1700764" cy="6263633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9" id="9"/>
          <p:cNvSpPr/>
          <p:nvPr/>
        </p:nvSpPr>
        <p:spPr>
          <a:xfrm flipV="true">
            <a:off x="9144000" y="2316170"/>
            <a:ext cx="1623388" cy="532616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0" id="10"/>
          <p:cNvSpPr/>
          <p:nvPr/>
        </p:nvSpPr>
        <p:spPr>
          <a:xfrm flipH="true">
            <a:off x="4080036" y="5063851"/>
            <a:ext cx="5063964" cy="723818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1" id="11"/>
          <p:cNvSpPr/>
          <p:nvPr/>
        </p:nvSpPr>
        <p:spPr>
          <a:xfrm>
            <a:off x="9144000" y="5787669"/>
            <a:ext cx="3176472" cy="799432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</p:spTree>
  </p:cSld>
  <p:clrMapOvr>
    <a:masterClrMapping/>
  </p:clrMapOvr>
  <p:transition spd="slow">
    <p:cover dir="rd"/>
  </p:transition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47727" y="-33311"/>
            <a:ext cx="17392546" cy="10320311"/>
          </a:xfrm>
          <a:custGeom>
            <a:avLst/>
            <a:gdLst/>
            <a:ahLst/>
            <a:cxnLst/>
            <a:rect r="r" b="b" t="t" l="l"/>
            <a:pathLst>
              <a:path h="10320311" w="17392546">
                <a:moveTo>
                  <a:pt x="0" y="0"/>
                </a:moveTo>
                <a:lnTo>
                  <a:pt x="17392546" y="0"/>
                </a:lnTo>
                <a:lnTo>
                  <a:pt x="17392546" y="10320311"/>
                </a:lnTo>
                <a:lnTo>
                  <a:pt x="0" y="1032031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29" t="0" r="-1208" b="-13763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13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5400000">
            <a:off x="947290" y="6860683"/>
            <a:ext cx="6843109" cy="0"/>
          </a:xfrm>
          <a:prstGeom prst="line">
            <a:avLst/>
          </a:prstGeom>
          <a:ln cap="rnd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rot="0">
            <a:off x="0" y="3443891"/>
            <a:ext cx="18246628" cy="0"/>
          </a:xfrm>
          <a:prstGeom prst="line">
            <a:avLst/>
          </a:prstGeom>
          <a:ln cap="rnd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rot="5400000">
            <a:off x="5243715" y="7053476"/>
            <a:ext cx="7228694" cy="0"/>
          </a:xfrm>
          <a:prstGeom prst="line">
            <a:avLst/>
          </a:prstGeom>
          <a:ln cap="rnd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 rot="5400000">
            <a:off x="10172548" y="6860683"/>
            <a:ext cx="6843109" cy="0"/>
          </a:xfrm>
          <a:prstGeom prst="line">
            <a:avLst/>
          </a:prstGeom>
          <a:ln cap="rnd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6" id="6"/>
          <p:cNvSpPr txBox="true"/>
          <p:nvPr/>
        </p:nvSpPr>
        <p:spPr>
          <a:xfrm rot="0">
            <a:off x="2444488" y="1028700"/>
            <a:ext cx="12827148" cy="1371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800"/>
              </a:lnSpc>
            </a:pPr>
            <a:r>
              <a:rPr lang="en-US" sz="9000">
                <a:solidFill>
                  <a:srgbClr val="000000"/>
                </a:solidFill>
                <a:latin typeface="Canva Sans Display"/>
                <a:ea typeface="Canva Sans Display"/>
                <a:cs typeface="Canva Sans Display"/>
                <a:sym typeface="Canva Sans Display"/>
              </a:rPr>
              <a:t>⚙ </a:t>
            </a:r>
            <a:r>
              <a:rPr lang="en-US" b="true" sz="9000">
                <a:solidFill>
                  <a:srgbClr val="000000"/>
                </a:solidFill>
                <a:latin typeface="Canva Sans Display"/>
                <a:ea typeface="Canva Sans Display"/>
                <a:cs typeface="Canva Sans Display"/>
                <a:sym typeface="Canva Sans Display"/>
              </a:rPr>
              <a:t>Equipe ⚙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526516" y="4809269"/>
            <a:ext cx="3373149" cy="3690074"/>
            <a:chOff x="0" y="0"/>
            <a:chExt cx="4497532" cy="4920099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1626777" y="0"/>
              <a:ext cx="1243978" cy="1810021"/>
            </a:xfrm>
            <a:custGeom>
              <a:avLst/>
              <a:gdLst/>
              <a:ahLst/>
              <a:cxnLst/>
              <a:rect r="r" b="b" t="t" l="l"/>
              <a:pathLst>
                <a:path h="1810021" w="1243978">
                  <a:moveTo>
                    <a:pt x="0" y="0"/>
                  </a:moveTo>
                  <a:lnTo>
                    <a:pt x="1243978" y="0"/>
                  </a:lnTo>
                  <a:lnTo>
                    <a:pt x="1243978" y="1810021"/>
                  </a:lnTo>
                  <a:lnTo>
                    <a:pt x="0" y="181002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9" id="9"/>
            <p:cNvSpPr txBox="true"/>
            <p:nvPr/>
          </p:nvSpPr>
          <p:spPr>
            <a:xfrm rot="0">
              <a:off x="0" y="2803591"/>
              <a:ext cx="4497532" cy="211650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4237"/>
                </a:lnSpc>
              </a:pPr>
              <a:r>
                <a:rPr lang="en-US" b="true" sz="3259">
                  <a:solidFill>
                    <a:srgbClr val="000000"/>
                  </a:solidFill>
                  <a:latin typeface="Canva Sans Display"/>
                  <a:ea typeface="Canva Sans Display"/>
                  <a:cs typeface="Canva Sans Display"/>
                  <a:sym typeface="Canva Sans Display"/>
                </a:rPr>
                <a:t>Calebe Luz</a:t>
              </a:r>
            </a:p>
            <a:p>
              <a:pPr algn="ctr" marL="0" indent="0" lvl="0">
                <a:lnSpc>
                  <a:spcPts val="4237"/>
                </a:lnSpc>
              </a:pPr>
              <a:r>
                <a:rPr lang="en-US" b="true" sz="3259">
                  <a:solidFill>
                    <a:srgbClr val="000000"/>
                  </a:solidFill>
                  <a:latin typeface="Canva Sans Display"/>
                  <a:ea typeface="Canva Sans Display"/>
                  <a:cs typeface="Canva Sans Display"/>
                  <a:sym typeface="Canva Sans Display"/>
                </a:rPr>
                <a:t>- Designer de Interfaces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4926879" y="4714461"/>
            <a:ext cx="3373149" cy="4280700"/>
            <a:chOff x="0" y="0"/>
            <a:chExt cx="4497532" cy="5707599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1508303" y="0"/>
              <a:ext cx="1480926" cy="1810021"/>
            </a:xfrm>
            <a:custGeom>
              <a:avLst/>
              <a:gdLst/>
              <a:ahLst/>
              <a:cxnLst/>
              <a:rect r="r" b="b" t="t" l="l"/>
              <a:pathLst>
                <a:path h="1810021" w="1480926">
                  <a:moveTo>
                    <a:pt x="0" y="0"/>
                  </a:moveTo>
                  <a:lnTo>
                    <a:pt x="1480926" y="0"/>
                  </a:lnTo>
                  <a:lnTo>
                    <a:pt x="1480926" y="1810021"/>
                  </a:lnTo>
                  <a:lnTo>
                    <a:pt x="0" y="181002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2" id="12"/>
            <p:cNvSpPr txBox="true"/>
            <p:nvPr/>
          </p:nvSpPr>
          <p:spPr>
            <a:xfrm rot="0">
              <a:off x="0" y="2939527"/>
              <a:ext cx="4497532" cy="276807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4184"/>
                </a:lnSpc>
              </a:pPr>
              <a:r>
                <a:rPr lang="en-US" b="true" sz="3218">
                  <a:solidFill>
                    <a:srgbClr val="000000"/>
                  </a:solidFill>
                  <a:latin typeface="Canva Sans Display"/>
                  <a:ea typeface="Canva Sans Display"/>
                  <a:cs typeface="Canva Sans Display"/>
                  <a:sym typeface="Canva Sans Display"/>
                </a:rPr>
                <a:t>David França</a:t>
              </a:r>
            </a:p>
            <a:p>
              <a:pPr algn="ctr" marL="0" indent="0" lvl="0">
                <a:lnSpc>
                  <a:spcPts val="4184"/>
                </a:lnSpc>
              </a:pPr>
              <a:r>
                <a:rPr lang="en-US" b="true" sz="3218">
                  <a:solidFill>
                    <a:srgbClr val="000000"/>
                  </a:solidFill>
                  <a:latin typeface="Canva Sans Display"/>
                  <a:ea typeface="Canva Sans Display"/>
                  <a:cs typeface="Canva Sans Display"/>
                  <a:sym typeface="Canva Sans Display"/>
                </a:rPr>
                <a:t>- Desenvolvedor Back End: Login/Sign in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9539508" y="4714461"/>
            <a:ext cx="3373149" cy="4318282"/>
            <a:chOff x="0" y="0"/>
            <a:chExt cx="4497532" cy="575771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1343756" y="0"/>
              <a:ext cx="1810021" cy="1717874"/>
            </a:xfrm>
            <a:custGeom>
              <a:avLst/>
              <a:gdLst/>
              <a:ahLst/>
              <a:cxnLst/>
              <a:rect r="r" b="b" t="t" l="l"/>
              <a:pathLst>
                <a:path h="1717874" w="1810021">
                  <a:moveTo>
                    <a:pt x="0" y="0"/>
                  </a:moveTo>
                  <a:lnTo>
                    <a:pt x="1810020" y="0"/>
                  </a:lnTo>
                  <a:lnTo>
                    <a:pt x="1810020" y="1717874"/>
                  </a:lnTo>
                  <a:lnTo>
                    <a:pt x="0" y="171787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5" id="15"/>
            <p:cNvSpPr txBox="true"/>
            <p:nvPr/>
          </p:nvSpPr>
          <p:spPr>
            <a:xfrm rot="0">
              <a:off x="0" y="2930002"/>
              <a:ext cx="4497532" cy="282770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4237"/>
                </a:lnSpc>
              </a:pPr>
              <a:r>
                <a:rPr lang="en-US" b="true" sz="3259">
                  <a:solidFill>
                    <a:srgbClr val="000000"/>
                  </a:solidFill>
                  <a:latin typeface="Canva Sans Display"/>
                  <a:ea typeface="Canva Sans Display"/>
                  <a:cs typeface="Canva Sans Display"/>
                  <a:sym typeface="Canva Sans Display"/>
                </a:rPr>
                <a:t>João Roberto</a:t>
              </a:r>
            </a:p>
            <a:p>
              <a:pPr algn="ctr" marL="0" indent="0" lvl="0">
                <a:lnSpc>
                  <a:spcPts val="4237"/>
                </a:lnSpc>
              </a:pPr>
              <a:r>
                <a:rPr lang="en-US" b="true" sz="3259">
                  <a:solidFill>
                    <a:srgbClr val="000000"/>
                  </a:solidFill>
                  <a:latin typeface="Canva Sans Display"/>
                  <a:ea typeface="Canva Sans Display"/>
                  <a:cs typeface="Canva Sans Display"/>
                  <a:sym typeface="Canva Sans Display"/>
                </a:rPr>
                <a:t>- Administrador de GH</a:t>
              </a:r>
            </a:p>
            <a:p>
              <a:pPr algn="ctr" marL="0" indent="0" lvl="0">
                <a:lnSpc>
                  <a:spcPts val="4237"/>
                </a:lnSpc>
              </a:pPr>
              <a:r>
                <a:rPr lang="en-US" b="true" sz="3259">
                  <a:solidFill>
                    <a:srgbClr val="000000"/>
                  </a:solidFill>
                  <a:latin typeface="Canva Sans Display"/>
                  <a:ea typeface="Canva Sans Display"/>
                  <a:cs typeface="Canva Sans Display"/>
                  <a:sym typeface="Canva Sans Display"/>
                </a:rPr>
                <a:t>- Suporte*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4216310" y="4809269"/>
            <a:ext cx="3373149" cy="4185892"/>
            <a:chOff x="0" y="0"/>
            <a:chExt cx="4497532" cy="5581189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1422738" y="0"/>
              <a:ext cx="1652055" cy="1810021"/>
            </a:xfrm>
            <a:custGeom>
              <a:avLst/>
              <a:gdLst/>
              <a:ahLst/>
              <a:cxnLst/>
              <a:rect r="r" b="b" t="t" l="l"/>
              <a:pathLst>
                <a:path h="1810021" w="1652055">
                  <a:moveTo>
                    <a:pt x="0" y="0"/>
                  </a:moveTo>
                  <a:lnTo>
                    <a:pt x="1652056" y="0"/>
                  </a:lnTo>
                  <a:lnTo>
                    <a:pt x="1652056" y="1810021"/>
                  </a:lnTo>
                  <a:lnTo>
                    <a:pt x="0" y="181002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8" id="18"/>
            <p:cNvSpPr txBox="true"/>
            <p:nvPr/>
          </p:nvSpPr>
          <p:spPr>
            <a:xfrm rot="0">
              <a:off x="0" y="2813116"/>
              <a:ext cx="4497532" cy="276807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4184"/>
                </a:lnSpc>
              </a:pPr>
              <a:r>
                <a:rPr lang="en-US" b="true" sz="3218">
                  <a:solidFill>
                    <a:srgbClr val="000000"/>
                  </a:solidFill>
                  <a:latin typeface="Canva Sans Display"/>
                  <a:ea typeface="Canva Sans Display"/>
                  <a:cs typeface="Canva Sans Display"/>
                  <a:sym typeface="Canva Sans Display"/>
                </a:rPr>
                <a:t>Thauan Barros</a:t>
              </a:r>
            </a:p>
            <a:p>
              <a:pPr algn="ctr" marL="0" indent="0" lvl="0">
                <a:lnSpc>
                  <a:spcPts val="4184"/>
                </a:lnSpc>
              </a:pPr>
              <a:r>
                <a:rPr lang="en-US" b="true" sz="3218">
                  <a:solidFill>
                    <a:srgbClr val="000000"/>
                  </a:solidFill>
                  <a:latin typeface="Canva Sans Display"/>
                  <a:ea typeface="Canva Sans Display"/>
                  <a:cs typeface="Canva Sans Display"/>
                  <a:sym typeface="Canva Sans Display"/>
                </a:rPr>
                <a:t>- Desenvolvedor Back End: Login/Sign in</a:t>
              </a: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17259300" y="9248775"/>
            <a:ext cx="152400" cy="1619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839"/>
              </a:lnSpc>
              <a:spcBef>
                <a:spcPct val="0"/>
              </a:spcBef>
            </a:pPr>
            <a:r>
              <a:rPr lang="en-US" sz="600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2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-7571" y="7571"/>
            <a:ext cx="9463895" cy="9448753"/>
            <a:chOff x="0" y="0"/>
            <a:chExt cx="6350000" cy="633984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00" cy="6339840"/>
            </a:xfrm>
            <a:custGeom>
              <a:avLst/>
              <a:gdLst/>
              <a:ahLst/>
              <a:cxnLst/>
              <a:rect r="r" b="b" t="t" l="l"/>
              <a:pathLst>
                <a:path h="6339840" w="635000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737373">
                    <a:alpha val="100000"/>
                  </a:srgbClr>
                </a:gs>
              </a:gsLst>
              <a:lin ang="0"/>
            </a:gradFill>
          </p:spPr>
        </p:sp>
      </p:grpSp>
      <p:sp>
        <p:nvSpPr>
          <p:cNvPr name="AutoShape 4" id="4"/>
          <p:cNvSpPr/>
          <p:nvPr/>
        </p:nvSpPr>
        <p:spPr>
          <a:xfrm rot="-5400000">
            <a:off x="12176837" y="5199775"/>
            <a:ext cx="10164926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5" id="5"/>
          <p:cNvGrpSpPr/>
          <p:nvPr/>
        </p:nvGrpSpPr>
        <p:grpSpPr>
          <a:xfrm rot="0">
            <a:off x="17089441" y="2001483"/>
            <a:ext cx="339718" cy="339718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7089441" y="4973641"/>
            <a:ext cx="339718" cy="339718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7089441" y="7945799"/>
            <a:ext cx="339718" cy="339718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sp>
        <p:nvSpPr>
          <p:cNvPr name="AutoShape 14" id="14"/>
          <p:cNvSpPr/>
          <p:nvPr/>
        </p:nvSpPr>
        <p:spPr>
          <a:xfrm rot="8100000">
            <a:off x="-2591675" y="8025966"/>
            <a:ext cx="5914518" cy="0"/>
          </a:xfrm>
          <a:prstGeom prst="line">
            <a:avLst/>
          </a:prstGeom>
          <a:ln cap="flat" w="95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5" id="15"/>
          <p:cNvSpPr/>
          <p:nvPr/>
        </p:nvSpPr>
        <p:spPr>
          <a:xfrm flipH="false" flipV="false" rot="0">
            <a:off x="5649733" y="5349095"/>
            <a:ext cx="2805545" cy="4114800"/>
          </a:xfrm>
          <a:custGeom>
            <a:avLst/>
            <a:gdLst/>
            <a:ahLst/>
            <a:cxnLst/>
            <a:rect r="r" b="b" t="t" l="l"/>
            <a:pathLst>
              <a:path h="4114800" w="2805545">
                <a:moveTo>
                  <a:pt x="0" y="0"/>
                </a:moveTo>
                <a:lnTo>
                  <a:pt x="2805545" y="0"/>
                </a:lnTo>
                <a:lnTo>
                  <a:pt x="280554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697940" y="965000"/>
            <a:ext cx="4026437" cy="40086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180"/>
              </a:lnSpc>
            </a:pPr>
            <a:r>
              <a:rPr lang="en-US" sz="2891">
                <a:solidFill>
                  <a:srgbClr val="FFFFFF"/>
                </a:solidFill>
                <a:latin typeface="Open Sans 1"/>
                <a:ea typeface="Open Sans 1"/>
                <a:cs typeface="Open Sans 1"/>
                <a:sym typeface="Open Sans 1"/>
              </a:rPr>
              <a:t>A Privacy &amp; Locking Solutions LTDA é especializada em segurança digital, dedicada a criar e implementar soluções de privacidade personalizadas para sistemas web e outras plataformas.</a:t>
            </a:r>
          </a:p>
        </p:txBody>
      </p:sp>
      <p:grpSp>
        <p:nvGrpSpPr>
          <p:cNvPr name="Group 17" id="17"/>
          <p:cNvGrpSpPr/>
          <p:nvPr/>
        </p:nvGrpSpPr>
        <p:grpSpPr>
          <a:xfrm rot="0">
            <a:off x="9579228" y="1409700"/>
            <a:ext cx="6558586" cy="2134162"/>
            <a:chOff x="0" y="0"/>
            <a:chExt cx="8744782" cy="2845549"/>
          </a:xfrm>
        </p:grpSpPr>
        <p:sp>
          <p:nvSpPr>
            <p:cNvPr name="TextBox 18" id="18"/>
            <p:cNvSpPr txBox="true"/>
            <p:nvPr/>
          </p:nvSpPr>
          <p:spPr>
            <a:xfrm rot="0">
              <a:off x="0" y="-57150"/>
              <a:ext cx="8744782" cy="63234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047"/>
                </a:lnSpc>
              </a:pPr>
              <a:r>
                <a:rPr lang="en-US" sz="2891">
                  <a:solidFill>
                    <a:srgbClr val="000000"/>
                  </a:solidFill>
                  <a:latin typeface="Open Sans 1"/>
                  <a:ea typeface="Open Sans 1"/>
                  <a:cs typeface="Open Sans 1"/>
                  <a:sym typeface="Open Sans 1"/>
                </a:rPr>
                <a:t>Nossa missão</a:t>
              </a:r>
            </a:p>
          </p:txBody>
        </p:sp>
        <p:sp>
          <p:nvSpPr>
            <p:cNvPr name="TextBox 19" id="19"/>
            <p:cNvSpPr txBox="true"/>
            <p:nvPr/>
          </p:nvSpPr>
          <p:spPr>
            <a:xfrm rot="0">
              <a:off x="0" y="763038"/>
              <a:ext cx="8744782" cy="208251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196"/>
                </a:lnSpc>
              </a:pPr>
              <a:r>
                <a:rPr lang="en-US" sz="2130">
                  <a:solidFill>
                    <a:srgbClr val="000000"/>
                  </a:solidFill>
                  <a:latin typeface="Open Sans 1"/>
                  <a:ea typeface="Open Sans 1"/>
                  <a:cs typeface="Open Sans 1"/>
                  <a:sym typeface="Open Sans 1"/>
                </a:rPr>
                <a:t>é proteger dados e fortalecer a confiança entre empresas e usuários, com layouts e estratégias que alinham funcionalidade, inovação e conformidade com as principais legislações de proteção de dados.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9579228" y="4296929"/>
            <a:ext cx="6558586" cy="1761659"/>
            <a:chOff x="0" y="0"/>
            <a:chExt cx="8744782" cy="2348879"/>
          </a:xfrm>
        </p:grpSpPr>
        <p:sp>
          <p:nvSpPr>
            <p:cNvPr name="TextBox 21" id="21"/>
            <p:cNvSpPr txBox="true"/>
            <p:nvPr/>
          </p:nvSpPr>
          <p:spPr>
            <a:xfrm rot="0">
              <a:off x="0" y="-57150"/>
              <a:ext cx="8744782" cy="63234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047"/>
                </a:lnSpc>
              </a:pPr>
              <a:r>
                <a:rPr lang="en-US" sz="2891">
                  <a:solidFill>
                    <a:srgbClr val="000000"/>
                  </a:solidFill>
                  <a:latin typeface="Open Sans 1"/>
                  <a:ea typeface="Open Sans 1"/>
                  <a:cs typeface="Open Sans 1"/>
                  <a:sym typeface="Open Sans 1"/>
                </a:rPr>
                <a:t>Nossa visão</a:t>
              </a:r>
            </a:p>
          </p:txBody>
        </p:sp>
        <p:sp>
          <p:nvSpPr>
            <p:cNvPr name="TextBox 22" id="22"/>
            <p:cNvSpPr txBox="true"/>
            <p:nvPr/>
          </p:nvSpPr>
          <p:spPr>
            <a:xfrm rot="0">
              <a:off x="0" y="763038"/>
              <a:ext cx="8744782" cy="158584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236"/>
                </a:lnSpc>
              </a:pPr>
              <a:r>
                <a:rPr lang="en-US" sz="2157">
                  <a:solidFill>
                    <a:srgbClr val="000000"/>
                  </a:solidFill>
                  <a:latin typeface="Open Sans 1"/>
                  <a:ea typeface="Open Sans 1"/>
                  <a:cs typeface="Open Sans 1"/>
                  <a:sym typeface="Open Sans 1"/>
                </a:rPr>
                <a:t>é disseminar nossas ideias de sistemas seguros e privados, garantindo que a segurança seja mantida através de nossos layouts</a:t>
              </a: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9579228" y="7184157"/>
            <a:ext cx="6558586" cy="1990271"/>
            <a:chOff x="0" y="0"/>
            <a:chExt cx="8744782" cy="2653695"/>
          </a:xfrm>
        </p:grpSpPr>
        <p:sp>
          <p:nvSpPr>
            <p:cNvPr name="TextBox 24" id="24"/>
            <p:cNvSpPr txBox="true"/>
            <p:nvPr/>
          </p:nvSpPr>
          <p:spPr>
            <a:xfrm rot="0">
              <a:off x="0" y="-57150"/>
              <a:ext cx="8744782" cy="63234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047"/>
                </a:lnSpc>
              </a:pPr>
              <a:r>
                <a:rPr lang="en-US" sz="2891">
                  <a:solidFill>
                    <a:srgbClr val="000000"/>
                  </a:solidFill>
                  <a:latin typeface="Open Sans 1"/>
                  <a:ea typeface="Open Sans 1"/>
                  <a:cs typeface="Open Sans 1"/>
                  <a:sym typeface="Open Sans 1"/>
                </a:rPr>
                <a:t>Nossos valores</a:t>
              </a:r>
            </a:p>
          </p:txBody>
        </p:sp>
        <p:sp>
          <p:nvSpPr>
            <p:cNvPr name="TextBox 25" id="25"/>
            <p:cNvSpPr txBox="true"/>
            <p:nvPr/>
          </p:nvSpPr>
          <p:spPr>
            <a:xfrm rot="0">
              <a:off x="0" y="763038"/>
              <a:ext cx="8744782" cy="189065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411795" indent="-205897" lvl="1">
                <a:lnSpc>
                  <a:spcPts val="2861"/>
                </a:lnSpc>
                <a:buFont typeface="Arial"/>
                <a:buChar char="•"/>
              </a:pPr>
              <a:r>
                <a:rPr lang="en-US" sz="1907">
                  <a:solidFill>
                    <a:srgbClr val="000000"/>
                  </a:solidFill>
                  <a:latin typeface="Open Sans 1"/>
                  <a:ea typeface="Open Sans 1"/>
                  <a:cs typeface="Open Sans 1"/>
                  <a:sym typeface="Open Sans 1"/>
                </a:rPr>
                <a:t>Ética,</a:t>
              </a:r>
            </a:p>
            <a:p>
              <a:pPr algn="l" marL="411795" indent="-205897" lvl="1">
                <a:lnSpc>
                  <a:spcPts val="2861"/>
                </a:lnSpc>
                <a:buFont typeface="Arial"/>
                <a:buChar char="•"/>
              </a:pPr>
              <a:r>
                <a:rPr lang="en-US" sz="1907">
                  <a:solidFill>
                    <a:srgbClr val="000000"/>
                  </a:solidFill>
                  <a:latin typeface="Open Sans 1"/>
                  <a:ea typeface="Open Sans 1"/>
                  <a:cs typeface="Open Sans 1"/>
                  <a:sym typeface="Open Sans 1"/>
                </a:rPr>
                <a:t>Inovação,</a:t>
              </a:r>
            </a:p>
            <a:p>
              <a:pPr algn="l" marL="411795" indent="-205897" lvl="1">
                <a:lnSpc>
                  <a:spcPts val="2861"/>
                </a:lnSpc>
                <a:buFont typeface="Arial"/>
                <a:buChar char="•"/>
              </a:pPr>
              <a:r>
                <a:rPr lang="en-US" sz="1907">
                  <a:solidFill>
                    <a:srgbClr val="000000"/>
                  </a:solidFill>
                  <a:latin typeface="Open Sans 1"/>
                  <a:ea typeface="Open Sans 1"/>
                  <a:cs typeface="Open Sans 1"/>
                  <a:sym typeface="Open Sans 1"/>
                </a:rPr>
                <a:t>Confiabilidade,</a:t>
              </a:r>
            </a:p>
            <a:p>
              <a:pPr algn="l" marL="411795" indent="-205897" lvl="1">
                <a:lnSpc>
                  <a:spcPts val="2861"/>
                </a:lnSpc>
                <a:buFont typeface="Arial"/>
                <a:buChar char="•"/>
              </a:pPr>
              <a:r>
                <a:rPr lang="en-US" sz="1907">
                  <a:solidFill>
                    <a:srgbClr val="000000"/>
                  </a:solidFill>
                  <a:latin typeface="Open Sans 1"/>
                  <a:ea typeface="Open Sans 1"/>
                  <a:cs typeface="Open Sans 1"/>
                  <a:sym typeface="Open Sans 1"/>
                </a:rPr>
                <a:t>Compromisso com a segurança.</a:t>
              </a:r>
            </a:p>
          </p:txBody>
        </p:sp>
      </p:grpSp>
      <p:sp>
        <p:nvSpPr>
          <p:cNvPr name="TextBox 26" id="26"/>
          <p:cNvSpPr txBox="true"/>
          <p:nvPr/>
        </p:nvSpPr>
        <p:spPr>
          <a:xfrm rot="0">
            <a:off x="17259300" y="9248775"/>
            <a:ext cx="152400" cy="1619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839"/>
              </a:lnSpc>
              <a:spcBef>
                <a:spcPct val="0"/>
              </a:spcBef>
            </a:pPr>
            <a:r>
              <a:rPr lang="en-US" sz="600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3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14350" y="1433855"/>
            <a:ext cx="7419291" cy="7419291"/>
            <a:chOff x="0" y="0"/>
            <a:chExt cx="3937000" cy="3937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937000" cy="3937001"/>
            </a:xfrm>
            <a:custGeom>
              <a:avLst/>
              <a:gdLst/>
              <a:ahLst/>
              <a:cxnLst/>
              <a:rect r="r" b="b" t="t" l="l"/>
              <a:pathLst>
                <a:path h="3937001" w="3937000">
                  <a:moveTo>
                    <a:pt x="3937000" y="1762389"/>
                  </a:moveTo>
                  <a:lnTo>
                    <a:pt x="3044563" y="1762389"/>
                  </a:lnTo>
                  <a:cubicBezTo>
                    <a:pt x="2863235" y="1762389"/>
                    <a:pt x="2804786" y="2006354"/>
                    <a:pt x="2966428" y="2088523"/>
                  </a:cubicBezTo>
                  <a:lnTo>
                    <a:pt x="3937000" y="2581905"/>
                  </a:lnTo>
                  <a:lnTo>
                    <a:pt x="3937000" y="3937001"/>
                  </a:lnTo>
                  <a:lnTo>
                    <a:pt x="1853162" y="3937001"/>
                  </a:lnTo>
                  <a:lnTo>
                    <a:pt x="1853162" y="3415476"/>
                  </a:lnTo>
                  <a:cubicBezTo>
                    <a:pt x="1853162" y="3252890"/>
                    <a:pt x="1648764" y="3180651"/>
                    <a:pt x="1546601" y="3307130"/>
                  </a:cubicBezTo>
                  <a:lnTo>
                    <a:pt x="1037827" y="3937001"/>
                  </a:lnTo>
                  <a:lnTo>
                    <a:pt x="0" y="3937001"/>
                  </a:lnTo>
                  <a:lnTo>
                    <a:pt x="0" y="1762390"/>
                  </a:lnTo>
                  <a:lnTo>
                    <a:pt x="1036924" y="1762390"/>
                  </a:lnTo>
                  <a:cubicBezTo>
                    <a:pt x="1223334" y="1762390"/>
                    <a:pt x="1277145" y="1507661"/>
                    <a:pt x="1106661" y="1432269"/>
                  </a:cubicBezTo>
                  <a:lnTo>
                    <a:pt x="0" y="942873"/>
                  </a:lnTo>
                  <a:lnTo>
                    <a:pt x="0" y="0"/>
                  </a:lnTo>
                  <a:lnTo>
                    <a:pt x="2406675" y="0"/>
                  </a:lnTo>
                  <a:lnTo>
                    <a:pt x="3937000" y="846681"/>
                  </a:lnTo>
                  <a:lnTo>
                    <a:pt x="3937000" y="1762389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5724384" y="6558163"/>
            <a:ext cx="327297" cy="413022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6013"/>
              </a:lnSpc>
              <a:spcBef>
                <a:spcPct val="0"/>
              </a:spcBef>
            </a:pPr>
            <a:r>
              <a:rPr lang="en-US" sz="4295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4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9067847" y="1681143"/>
            <a:ext cx="8019890" cy="13859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289"/>
              </a:lnSpc>
              <a:spcBef>
                <a:spcPct val="0"/>
              </a:spcBef>
            </a:pPr>
            <a:r>
              <a:rPr lang="en-US" sz="5876" strike="noStrike" u="none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Dificuldades &amp;</a:t>
            </a:r>
          </a:p>
          <a:p>
            <a:pPr algn="l" marL="0" indent="0" lvl="0">
              <a:lnSpc>
                <a:spcPts val="5289"/>
              </a:lnSpc>
              <a:spcBef>
                <a:spcPct val="0"/>
              </a:spcBef>
            </a:pPr>
            <a:r>
              <a:rPr lang="en-US" sz="5876" strike="noStrike" u="none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Crescimento Pessoal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067866" y="3682389"/>
            <a:ext cx="7835900" cy="714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700"/>
              </a:lnSpc>
              <a:spcBef>
                <a:spcPct val="0"/>
              </a:spcBef>
            </a:pPr>
            <a:r>
              <a:rPr lang="en-US" sz="3000" strike="noStrike" u="none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Ao longo do desenvolvimento do projeto, desafios e frustrações foram enfrentados.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067833" y="4629394"/>
            <a:ext cx="7835900" cy="371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700"/>
              </a:lnSpc>
              <a:spcBef>
                <a:spcPct val="0"/>
              </a:spcBef>
            </a:pPr>
            <a:r>
              <a:rPr lang="en-US" sz="3000" strike="noStrike" u="none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Poucos foram vencidos.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067833" y="5725052"/>
            <a:ext cx="7835900" cy="714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700"/>
              </a:lnSpc>
              <a:spcBef>
                <a:spcPct val="0"/>
              </a:spcBef>
            </a:pPr>
            <a:r>
              <a:rPr lang="en-US" sz="3000" strike="noStrike" u="none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A Urna eletrônica Não ficou 100% funcional. Não pudemos incluir: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067833" y="6674686"/>
            <a:ext cx="7835900" cy="15481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10208" indent="-205104" lvl="1">
              <a:lnSpc>
                <a:spcPts val="2089"/>
              </a:lnSpc>
              <a:buFont typeface="Arial"/>
              <a:buChar char="•"/>
            </a:pPr>
            <a:r>
              <a:rPr lang="en-US" sz="1899" strike="noStrike" u="none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Sistema de Login (propriamente dito)</a:t>
            </a:r>
          </a:p>
          <a:p>
            <a:pPr algn="l">
              <a:lnSpc>
                <a:spcPts val="2089"/>
              </a:lnSpc>
            </a:pPr>
          </a:p>
          <a:p>
            <a:pPr algn="l" marL="410208" indent="-205104" lvl="1">
              <a:lnSpc>
                <a:spcPts val="2089"/>
              </a:lnSpc>
              <a:buFont typeface="Arial"/>
              <a:buChar char="•"/>
            </a:pPr>
            <a:r>
              <a:rPr lang="en-US" sz="1899" strike="noStrike" u="none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Cadastro de Candidatos</a:t>
            </a:r>
          </a:p>
          <a:p>
            <a:pPr algn="l">
              <a:lnSpc>
                <a:spcPts val="2089"/>
              </a:lnSpc>
            </a:pPr>
          </a:p>
          <a:p>
            <a:pPr algn="l" marL="410208" indent="-205104" lvl="1">
              <a:lnSpc>
                <a:spcPts val="2089"/>
              </a:lnSpc>
              <a:buFont typeface="Arial"/>
              <a:buChar char="•"/>
            </a:pPr>
            <a:r>
              <a:rPr lang="en-US" sz="1899" strike="noStrike" u="none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Armazenamento de votos</a:t>
            </a:r>
          </a:p>
          <a:p>
            <a:pPr algn="l">
              <a:lnSpc>
                <a:spcPts val="2089"/>
              </a:lnSpc>
            </a:pPr>
          </a:p>
        </p:txBody>
      </p:sp>
    </p:spTree>
  </p:cSld>
  <p:clrMapOvr>
    <a:masterClrMapping/>
  </p:clrMapOvr>
  <p:transition spd="slow">
    <p:cover dir="rd"/>
  </p:transition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5810980"/>
            <a:ext cx="5723864" cy="5723864"/>
            <a:chOff x="0" y="0"/>
            <a:chExt cx="3937000" cy="3937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937000" cy="3937001"/>
            </a:xfrm>
            <a:custGeom>
              <a:avLst/>
              <a:gdLst/>
              <a:ahLst/>
              <a:cxnLst/>
              <a:rect r="r" b="b" t="t" l="l"/>
              <a:pathLst>
                <a:path h="3937001" w="3937000">
                  <a:moveTo>
                    <a:pt x="3937000" y="1762389"/>
                  </a:moveTo>
                  <a:lnTo>
                    <a:pt x="3044563" y="1762389"/>
                  </a:lnTo>
                  <a:cubicBezTo>
                    <a:pt x="2863235" y="1762389"/>
                    <a:pt x="2804786" y="2006354"/>
                    <a:pt x="2966428" y="2088523"/>
                  </a:cubicBezTo>
                  <a:lnTo>
                    <a:pt x="3937000" y="2581905"/>
                  </a:lnTo>
                  <a:lnTo>
                    <a:pt x="3937000" y="3937001"/>
                  </a:lnTo>
                  <a:lnTo>
                    <a:pt x="1853162" y="3937001"/>
                  </a:lnTo>
                  <a:lnTo>
                    <a:pt x="1853162" y="3415476"/>
                  </a:lnTo>
                  <a:cubicBezTo>
                    <a:pt x="1853162" y="3252890"/>
                    <a:pt x="1648764" y="3180651"/>
                    <a:pt x="1546601" y="3307130"/>
                  </a:cubicBezTo>
                  <a:lnTo>
                    <a:pt x="1037827" y="3937001"/>
                  </a:lnTo>
                  <a:lnTo>
                    <a:pt x="0" y="3937001"/>
                  </a:lnTo>
                  <a:lnTo>
                    <a:pt x="0" y="1762390"/>
                  </a:lnTo>
                  <a:lnTo>
                    <a:pt x="1036924" y="1762390"/>
                  </a:lnTo>
                  <a:cubicBezTo>
                    <a:pt x="1223334" y="1762390"/>
                    <a:pt x="1277145" y="1507661"/>
                    <a:pt x="1106661" y="1432269"/>
                  </a:cubicBezTo>
                  <a:lnTo>
                    <a:pt x="0" y="942873"/>
                  </a:lnTo>
                  <a:lnTo>
                    <a:pt x="0" y="0"/>
                  </a:lnTo>
                  <a:lnTo>
                    <a:pt x="2406675" y="0"/>
                  </a:lnTo>
                  <a:lnTo>
                    <a:pt x="3937000" y="846681"/>
                  </a:lnTo>
                  <a:lnTo>
                    <a:pt x="3937000" y="1762389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2787992" y="2225899"/>
            <a:ext cx="5559740" cy="5559740"/>
          </a:xfrm>
          <a:custGeom>
            <a:avLst/>
            <a:gdLst/>
            <a:ahLst/>
            <a:cxnLst/>
            <a:rect r="r" b="b" t="t" l="l"/>
            <a:pathLst>
              <a:path h="5559740" w="5559740">
                <a:moveTo>
                  <a:pt x="0" y="0"/>
                </a:moveTo>
                <a:lnTo>
                  <a:pt x="5559740" y="0"/>
                </a:lnTo>
                <a:lnTo>
                  <a:pt x="5559740" y="5559740"/>
                </a:lnTo>
                <a:lnTo>
                  <a:pt x="0" y="555974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-3262666" y="-598782"/>
            <a:ext cx="16230600" cy="20250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920"/>
              </a:lnSpc>
            </a:pPr>
          </a:p>
          <a:p>
            <a:pPr algn="ctr" marL="0" indent="0" lvl="0">
              <a:lnSpc>
                <a:spcPts val="7920"/>
              </a:lnSpc>
            </a:pPr>
            <a:r>
              <a:rPr lang="en-US" sz="7200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Crescimento Pessoal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7259300" y="9248775"/>
            <a:ext cx="152400" cy="1619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839"/>
              </a:lnSpc>
              <a:spcBef>
                <a:spcPct val="0"/>
              </a:spcBef>
            </a:pPr>
            <a:r>
              <a:rPr lang="en-US" sz="600">
                <a:solidFill>
                  <a:srgbClr val="FFFFFF"/>
                </a:solidFill>
                <a:latin typeface="Open Sans 2"/>
                <a:ea typeface="Open Sans 2"/>
                <a:cs typeface="Open Sans 2"/>
                <a:sym typeface="Open Sans 2"/>
              </a:rPr>
              <a:t>5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033516" y="2598674"/>
            <a:ext cx="6173189" cy="42639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237"/>
              </a:lnSpc>
            </a:pPr>
            <a:r>
              <a:rPr lang="en-US" b="true" sz="3259">
                <a:solidFill>
                  <a:srgbClr val="000000"/>
                </a:solidFill>
                <a:latin typeface="Canva Sans Display"/>
                <a:ea typeface="Canva Sans Display"/>
                <a:cs typeface="Canva Sans Display"/>
                <a:sym typeface="Canva Sans Display"/>
              </a:rPr>
              <a:t>Calebe Luz</a:t>
            </a:r>
          </a:p>
          <a:p>
            <a:pPr algn="ctr" marL="0" indent="0" lvl="0">
              <a:lnSpc>
                <a:spcPts val="4237"/>
              </a:lnSpc>
            </a:pPr>
          </a:p>
          <a:p>
            <a:pPr algn="ctr" marL="0" indent="0" lvl="0">
              <a:lnSpc>
                <a:spcPts val="4237"/>
              </a:lnSpc>
            </a:pPr>
            <a:r>
              <a:rPr lang="en-US" b="true" sz="3259">
                <a:solidFill>
                  <a:srgbClr val="000000"/>
                </a:solidFill>
                <a:latin typeface="Canva Sans Display"/>
                <a:ea typeface="Canva Sans Display"/>
                <a:cs typeface="Canva Sans Display"/>
                <a:sym typeface="Canva Sans Display"/>
              </a:rPr>
              <a:t>Aprender  a lidar melhor com o estresse</a:t>
            </a:r>
          </a:p>
          <a:p>
            <a:pPr algn="ctr" marL="0" indent="0" lvl="0">
              <a:lnSpc>
                <a:spcPts val="4237"/>
              </a:lnSpc>
            </a:pPr>
            <a:r>
              <a:rPr lang="en-US" b="true" sz="3259">
                <a:solidFill>
                  <a:srgbClr val="000000"/>
                </a:solidFill>
                <a:latin typeface="Canva Sans Display"/>
                <a:ea typeface="Canva Sans Display"/>
                <a:cs typeface="Canva Sans Display"/>
                <a:sym typeface="Canva Sans Display"/>
              </a:rPr>
              <a:t>Com conflitos, prazos curtos, problemas e - mesmo que não sejam resolvidos - pode seguir em frente.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5810980"/>
            <a:ext cx="5723864" cy="5723864"/>
            <a:chOff x="0" y="0"/>
            <a:chExt cx="3937000" cy="3937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937000" cy="3937001"/>
            </a:xfrm>
            <a:custGeom>
              <a:avLst/>
              <a:gdLst/>
              <a:ahLst/>
              <a:cxnLst/>
              <a:rect r="r" b="b" t="t" l="l"/>
              <a:pathLst>
                <a:path h="3937001" w="3937000">
                  <a:moveTo>
                    <a:pt x="3937000" y="1762389"/>
                  </a:moveTo>
                  <a:lnTo>
                    <a:pt x="3044563" y="1762389"/>
                  </a:lnTo>
                  <a:cubicBezTo>
                    <a:pt x="2863235" y="1762389"/>
                    <a:pt x="2804786" y="2006354"/>
                    <a:pt x="2966428" y="2088523"/>
                  </a:cubicBezTo>
                  <a:lnTo>
                    <a:pt x="3937000" y="2581905"/>
                  </a:lnTo>
                  <a:lnTo>
                    <a:pt x="3937000" y="3937001"/>
                  </a:lnTo>
                  <a:lnTo>
                    <a:pt x="1853162" y="3937001"/>
                  </a:lnTo>
                  <a:lnTo>
                    <a:pt x="1853162" y="3415476"/>
                  </a:lnTo>
                  <a:cubicBezTo>
                    <a:pt x="1853162" y="3252890"/>
                    <a:pt x="1648764" y="3180651"/>
                    <a:pt x="1546601" y="3307130"/>
                  </a:cubicBezTo>
                  <a:lnTo>
                    <a:pt x="1037827" y="3937001"/>
                  </a:lnTo>
                  <a:lnTo>
                    <a:pt x="0" y="3937001"/>
                  </a:lnTo>
                  <a:lnTo>
                    <a:pt x="0" y="1762390"/>
                  </a:lnTo>
                  <a:lnTo>
                    <a:pt x="1036924" y="1762390"/>
                  </a:lnTo>
                  <a:cubicBezTo>
                    <a:pt x="1223334" y="1762390"/>
                    <a:pt x="1277145" y="1507661"/>
                    <a:pt x="1106661" y="1432269"/>
                  </a:cubicBezTo>
                  <a:lnTo>
                    <a:pt x="0" y="942873"/>
                  </a:lnTo>
                  <a:lnTo>
                    <a:pt x="0" y="0"/>
                  </a:lnTo>
                  <a:lnTo>
                    <a:pt x="2406675" y="0"/>
                  </a:lnTo>
                  <a:lnTo>
                    <a:pt x="3937000" y="846681"/>
                  </a:lnTo>
                  <a:lnTo>
                    <a:pt x="3937000" y="1762389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2707524" y="2162858"/>
            <a:ext cx="5655426" cy="5472774"/>
          </a:xfrm>
          <a:custGeom>
            <a:avLst/>
            <a:gdLst/>
            <a:ahLst/>
            <a:cxnLst/>
            <a:rect r="r" b="b" t="t" l="l"/>
            <a:pathLst>
              <a:path h="5472774" w="5655426">
                <a:moveTo>
                  <a:pt x="0" y="0"/>
                </a:moveTo>
                <a:lnTo>
                  <a:pt x="5655426" y="0"/>
                </a:lnTo>
                <a:lnTo>
                  <a:pt x="5655426" y="5472775"/>
                </a:lnTo>
                <a:lnTo>
                  <a:pt x="0" y="54727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337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-3262666" y="-598782"/>
            <a:ext cx="16230600" cy="20250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920"/>
              </a:lnSpc>
            </a:pPr>
          </a:p>
          <a:p>
            <a:pPr algn="ctr" marL="0" indent="0" lvl="0">
              <a:lnSpc>
                <a:spcPts val="7920"/>
              </a:lnSpc>
            </a:pPr>
            <a:r>
              <a:rPr lang="en-US" sz="7200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Crescimento Pessoal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7259300" y="9248775"/>
            <a:ext cx="152400" cy="1619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839"/>
              </a:lnSpc>
              <a:spcBef>
                <a:spcPct val="0"/>
              </a:spcBef>
            </a:pPr>
            <a:r>
              <a:rPr lang="en-US" sz="600">
                <a:solidFill>
                  <a:srgbClr val="FFFFFF"/>
                </a:solidFill>
                <a:latin typeface="Open Sans 2"/>
                <a:ea typeface="Open Sans 2"/>
                <a:cs typeface="Open Sans 2"/>
                <a:sym typeface="Open Sans 2"/>
              </a:rPr>
              <a:t>6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094386" y="2605542"/>
            <a:ext cx="5747096" cy="47973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237"/>
              </a:lnSpc>
            </a:pPr>
            <a:r>
              <a:rPr lang="en-US" sz="3259">
                <a:solidFill>
                  <a:srgbClr val="000000"/>
                </a:solidFill>
                <a:latin typeface="Canva Sans Display"/>
                <a:ea typeface="Canva Sans Display"/>
                <a:cs typeface="Canva Sans Display"/>
                <a:sym typeface="Canva Sans Display"/>
              </a:rPr>
              <a:t>João Roberto</a:t>
            </a:r>
          </a:p>
          <a:p>
            <a:pPr algn="ctr" marL="0" indent="0" lvl="0">
              <a:lnSpc>
                <a:spcPts val="4237"/>
              </a:lnSpc>
            </a:pPr>
          </a:p>
          <a:p>
            <a:pPr algn="ctr" marL="0" indent="0" lvl="0">
              <a:lnSpc>
                <a:spcPts val="4237"/>
              </a:lnSpc>
            </a:pPr>
            <a:r>
              <a:rPr lang="en-US" b="true" sz="3259">
                <a:solidFill>
                  <a:srgbClr val="000000"/>
                </a:solidFill>
                <a:latin typeface="Canva Sans Display"/>
                <a:ea typeface="Canva Sans Display"/>
                <a:cs typeface="Canva Sans Display"/>
                <a:sym typeface="Canva Sans Display"/>
              </a:rPr>
              <a:t>Sofrer com prazos curtos e falta de costume com organização forçaram a melhorar o pensamento rápido e improviso.</a:t>
            </a:r>
          </a:p>
          <a:p>
            <a:pPr algn="ctr" marL="0" indent="0" lvl="0">
              <a:lnSpc>
                <a:spcPts val="4237"/>
              </a:lnSpc>
            </a:pPr>
            <a:r>
              <a:rPr lang="en-US" b="true" sz="3259">
                <a:solidFill>
                  <a:srgbClr val="000000"/>
                </a:solidFill>
                <a:latin typeface="Canva Sans Display"/>
                <a:ea typeface="Canva Sans Display"/>
                <a:cs typeface="Canva Sans Display"/>
                <a:sym typeface="Canva Sans Display"/>
              </a:rPr>
              <a:t>Ainda tem muito o que melhorar na organização.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5810980"/>
            <a:ext cx="5723864" cy="5723864"/>
            <a:chOff x="0" y="0"/>
            <a:chExt cx="3937000" cy="3937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937000" cy="3937001"/>
            </a:xfrm>
            <a:custGeom>
              <a:avLst/>
              <a:gdLst/>
              <a:ahLst/>
              <a:cxnLst/>
              <a:rect r="r" b="b" t="t" l="l"/>
              <a:pathLst>
                <a:path h="3937001" w="3937000">
                  <a:moveTo>
                    <a:pt x="3937000" y="1762389"/>
                  </a:moveTo>
                  <a:lnTo>
                    <a:pt x="3044563" y="1762389"/>
                  </a:lnTo>
                  <a:cubicBezTo>
                    <a:pt x="2863235" y="1762389"/>
                    <a:pt x="2804786" y="2006354"/>
                    <a:pt x="2966428" y="2088523"/>
                  </a:cubicBezTo>
                  <a:lnTo>
                    <a:pt x="3937000" y="2581905"/>
                  </a:lnTo>
                  <a:lnTo>
                    <a:pt x="3937000" y="3937001"/>
                  </a:lnTo>
                  <a:lnTo>
                    <a:pt x="1853162" y="3937001"/>
                  </a:lnTo>
                  <a:lnTo>
                    <a:pt x="1853162" y="3415476"/>
                  </a:lnTo>
                  <a:cubicBezTo>
                    <a:pt x="1853162" y="3252890"/>
                    <a:pt x="1648764" y="3180651"/>
                    <a:pt x="1546601" y="3307130"/>
                  </a:cubicBezTo>
                  <a:lnTo>
                    <a:pt x="1037827" y="3937001"/>
                  </a:lnTo>
                  <a:lnTo>
                    <a:pt x="0" y="3937001"/>
                  </a:lnTo>
                  <a:lnTo>
                    <a:pt x="0" y="1762390"/>
                  </a:lnTo>
                  <a:lnTo>
                    <a:pt x="1036924" y="1762390"/>
                  </a:lnTo>
                  <a:cubicBezTo>
                    <a:pt x="1223334" y="1762390"/>
                    <a:pt x="1277145" y="1507661"/>
                    <a:pt x="1106661" y="1432269"/>
                  </a:cubicBezTo>
                  <a:lnTo>
                    <a:pt x="0" y="942873"/>
                  </a:lnTo>
                  <a:lnTo>
                    <a:pt x="0" y="0"/>
                  </a:lnTo>
                  <a:lnTo>
                    <a:pt x="2406675" y="0"/>
                  </a:lnTo>
                  <a:lnTo>
                    <a:pt x="3937000" y="846681"/>
                  </a:lnTo>
                  <a:lnTo>
                    <a:pt x="3937000" y="1762389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2295637" y="2315043"/>
            <a:ext cx="5537322" cy="5656915"/>
          </a:xfrm>
          <a:custGeom>
            <a:avLst/>
            <a:gdLst/>
            <a:ahLst/>
            <a:cxnLst/>
            <a:rect r="r" b="b" t="t" l="l"/>
            <a:pathLst>
              <a:path h="5656915" w="5537322">
                <a:moveTo>
                  <a:pt x="0" y="0"/>
                </a:moveTo>
                <a:lnTo>
                  <a:pt x="5537321" y="0"/>
                </a:lnTo>
                <a:lnTo>
                  <a:pt x="5537321" y="5656914"/>
                </a:lnTo>
                <a:lnTo>
                  <a:pt x="0" y="565691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22217" r="0" b="-8296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532485" y="1095375"/>
            <a:ext cx="9063624" cy="10248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920"/>
              </a:lnSpc>
            </a:pPr>
            <a:r>
              <a:rPr lang="en-US" sz="7200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Crescimento Pessoal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7259300" y="9248775"/>
            <a:ext cx="152400" cy="1619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839"/>
              </a:lnSpc>
              <a:spcBef>
                <a:spcPct val="0"/>
              </a:spcBef>
            </a:pPr>
            <a:r>
              <a:rPr lang="en-US" sz="600">
                <a:solidFill>
                  <a:srgbClr val="FFFFFF"/>
                </a:solidFill>
                <a:latin typeface="Open Sans 2"/>
                <a:ea typeface="Open Sans 2"/>
                <a:cs typeface="Open Sans 2"/>
                <a:sym typeface="Open Sans 2"/>
              </a:rPr>
              <a:t>7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630246" y="2725797"/>
            <a:ext cx="5807966" cy="47973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237"/>
              </a:lnSpc>
            </a:pPr>
            <a:r>
              <a:rPr lang="en-US" sz="3259">
                <a:solidFill>
                  <a:srgbClr val="000000"/>
                </a:solidFill>
                <a:latin typeface="Canva Sans Display"/>
                <a:ea typeface="Canva Sans Display"/>
                <a:cs typeface="Canva Sans Display"/>
                <a:sym typeface="Canva Sans Display"/>
              </a:rPr>
              <a:t>Thauan Barros</a:t>
            </a:r>
          </a:p>
          <a:p>
            <a:pPr algn="ctr" marL="0" indent="0" lvl="0">
              <a:lnSpc>
                <a:spcPts val="4237"/>
              </a:lnSpc>
            </a:pPr>
          </a:p>
          <a:p>
            <a:pPr algn="ctr" marL="0" indent="0" lvl="0">
              <a:lnSpc>
                <a:spcPts val="4237"/>
              </a:lnSpc>
            </a:pPr>
            <a:r>
              <a:rPr lang="en-US" b="true" sz="3259">
                <a:solidFill>
                  <a:srgbClr val="000000"/>
                </a:solidFill>
                <a:latin typeface="Canva Sans Display"/>
                <a:ea typeface="Canva Sans Display"/>
                <a:cs typeface="Canva Sans Display"/>
                <a:sym typeface="Canva Sans Display"/>
              </a:rPr>
              <a:t>Ir até o fim com as ferramentas à disposição pra resolver os problemas.</a:t>
            </a:r>
          </a:p>
          <a:p>
            <a:pPr algn="ctr" marL="0" indent="0" lvl="0">
              <a:lnSpc>
                <a:spcPts val="4237"/>
              </a:lnSpc>
            </a:pPr>
          </a:p>
          <a:p>
            <a:pPr algn="ctr" marL="0" indent="0" lvl="0">
              <a:lnSpc>
                <a:spcPts val="4237"/>
              </a:lnSpc>
            </a:pPr>
            <a:r>
              <a:rPr lang="en-US" b="true" sz="3259">
                <a:solidFill>
                  <a:srgbClr val="000000"/>
                </a:solidFill>
                <a:latin typeface="Canva Sans Display"/>
                <a:ea typeface="Canva Sans Display"/>
                <a:cs typeface="Canva Sans Display"/>
                <a:sym typeface="Canva Sans Display"/>
              </a:rPr>
              <a:t>Ainda, resistência em seguir por tanto tempo com erros até conseguir soluciona-los 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5810980"/>
            <a:ext cx="5723864" cy="5723864"/>
            <a:chOff x="0" y="0"/>
            <a:chExt cx="3937000" cy="3937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937000" cy="3937001"/>
            </a:xfrm>
            <a:custGeom>
              <a:avLst/>
              <a:gdLst/>
              <a:ahLst/>
              <a:cxnLst/>
              <a:rect r="r" b="b" t="t" l="l"/>
              <a:pathLst>
                <a:path h="3937001" w="3937000">
                  <a:moveTo>
                    <a:pt x="3937000" y="1762389"/>
                  </a:moveTo>
                  <a:lnTo>
                    <a:pt x="3044563" y="1762389"/>
                  </a:lnTo>
                  <a:cubicBezTo>
                    <a:pt x="2863235" y="1762389"/>
                    <a:pt x="2804786" y="2006354"/>
                    <a:pt x="2966428" y="2088523"/>
                  </a:cubicBezTo>
                  <a:lnTo>
                    <a:pt x="3937000" y="2581905"/>
                  </a:lnTo>
                  <a:lnTo>
                    <a:pt x="3937000" y="3937001"/>
                  </a:lnTo>
                  <a:lnTo>
                    <a:pt x="1853162" y="3937001"/>
                  </a:lnTo>
                  <a:lnTo>
                    <a:pt x="1853162" y="3415476"/>
                  </a:lnTo>
                  <a:cubicBezTo>
                    <a:pt x="1853162" y="3252890"/>
                    <a:pt x="1648764" y="3180651"/>
                    <a:pt x="1546601" y="3307130"/>
                  </a:cubicBezTo>
                  <a:lnTo>
                    <a:pt x="1037827" y="3937001"/>
                  </a:lnTo>
                  <a:lnTo>
                    <a:pt x="0" y="3937001"/>
                  </a:lnTo>
                  <a:lnTo>
                    <a:pt x="0" y="1762390"/>
                  </a:lnTo>
                  <a:lnTo>
                    <a:pt x="1036924" y="1762390"/>
                  </a:lnTo>
                  <a:cubicBezTo>
                    <a:pt x="1223334" y="1762390"/>
                    <a:pt x="1277145" y="1507661"/>
                    <a:pt x="1106661" y="1432269"/>
                  </a:cubicBezTo>
                  <a:lnTo>
                    <a:pt x="0" y="942873"/>
                  </a:lnTo>
                  <a:lnTo>
                    <a:pt x="0" y="0"/>
                  </a:lnTo>
                  <a:lnTo>
                    <a:pt x="2406675" y="0"/>
                  </a:lnTo>
                  <a:lnTo>
                    <a:pt x="3937000" y="846681"/>
                  </a:lnTo>
                  <a:lnTo>
                    <a:pt x="3937000" y="1762389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2614537" y="2386720"/>
            <a:ext cx="5485800" cy="5513560"/>
          </a:xfrm>
          <a:custGeom>
            <a:avLst/>
            <a:gdLst/>
            <a:ahLst/>
            <a:cxnLst/>
            <a:rect r="r" b="b" t="t" l="l"/>
            <a:pathLst>
              <a:path h="5513560" w="5485800">
                <a:moveTo>
                  <a:pt x="0" y="0"/>
                </a:moveTo>
                <a:lnTo>
                  <a:pt x="5485800" y="0"/>
                </a:lnTo>
                <a:lnTo>
                  <a:pt x="5485800" y="5513560"/>
                </a:lnTo>
                <a:lnTo>
                  <a:pt x="0" y="551356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62899" r="0" b="-14069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467078" y="587300"/>
            <a:ext cx="8513572" cy="949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372"/>
              </a:lnSpc>
            </a:pPr>
            <a:r>
              <a:rPr lang="en-US" sz="6702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Crescimento Pessoal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7259300" y="9248775"/>
            <a:ext cx="152400" cy="1619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839"/>
              </a:lnSpc>
              <a:spcBef>
                <a:spcPct val="0"/>
              </a:spcBef>
            </a:pPr>
            <a:r>
              <a:rPr lang="en-US" sz="600">
                <a:solidFill>
                  <a:srgbClr val="FFFFFF"/>
                </a:solidFill>
                <a:latin typeface="Open Sans 2"/>
                <a:ea typeface="Open Sans 2"/>
                <a:cs typeface="Open Sans 2"/>
                <a:sym typeface="Open Sans 2"/>
              </a:rPr>
              <a:t>8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1281360" y="2036174"/>
            <a:ext cx="5977940" cy="58641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237"/>
              </a:lnSpc>
            </a:pPr>
            <a:r>
              <a:rPr lang="en-US" sz="3259">
                <a:solidFill>
                  <a:srgbClr val="000000"/>
                </a:solidFill>
                <a:latin typeface="Canva Sans Display"/>
                <a:ea typeface="Canva Sans Display"/>
                <a:cs typeface="Canva Sans Display"/>
                <a:sym typeface="Canva Sans Display"/>
              </a:rPr>
              <a:t>David França</a:t>
            </a:r>
          </a:p>
          <a:p>
            <a:pPr algn="ctr" marL="0" indent="0" lvl="0">
              <a:lnSpc>
                <a:spcPts val="4237"/>
              </a:lnSpc>
            </a:pPr>
          </a:p>
          <a:p>
            <a:pPr algn="ctr" marL="0" indent="0" lvl="0">
              <a:lnSpc>
                <a:spcPts val="4237"/>
              </a:lnSpc>
            </a:pPr>
            <a:r>
              <a:rPr lang="en-US" b="true" sz="3259">
                <a:solidFill>
                  <a:srgbClr val="000000"/>
                </a:solidFill>
                <a:latin typeface="Canva Sans Display"/>
                <a:ea typeface="Canva Sans Display"/>
                <a:cs typeface="Canva Sans Display"/>
                <a:sym typeface="Canva Sans Display"/>
              </a:rPr>
              <a:t>Aprender  que, na falta de uma boa organização, “Nada vai pra frente”.</a:t>
            </a:r>
          </a:p>
          <a:p>
            <a:pPr algn="ctr" marL="0" indent="0" lvl="0">
              <a:lnSpc>
                <a:spcPts val="4237"/>
              </a:lnSpc>
            </a:pPr>
          </a:p>
          <a:p>
            <a:pPr algn="ctr" marL="0" indent="0" lvl="0">
              <a:lnSpc>
                <a:spcPts val="4237"/>
              </a:lnSpc>
            </a:pPr>
            <a:r>
              <a:rPr lang="en-US" b="true" sz="3259">
                <a:solidFill>
                  <a:srgbClr val="000000"/>
                </a:solidFill>
                <a:latin typeface="Canva Sans Display"/>
                <a:ea typeface="Canva Sans Display"/>
                <a:cs typeface="Canva Sans Display"/>
                <a:sym typeface="Canva Sans Display"/>
              </a:rPr>
              <a:t>Ainda desenvolveu resistência de ir até o fim com os erros - de novo, mesmo que não tenham sido resolvidos.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-7571" y="7571"/>
            <a:ext cx="9463895" cy="9448753"/>
            <a:chOff x="0" y="0"/>
            <a:chExt cx="6350000" cy="633984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00" cy="6339840"/>
            </a:xfrm>
            <a:custGeom>
              <a:avLst/>
              <a:gdLst/>
              <a:ahLst/>
              <a:cxnLst/>
              <a:rect r="r" b="b" t="t" l="l"/>
              <a:pathLst>
                <a:path h="6339840" w="635000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737373">
                    <a:alpha val="100000"/>
                  </a:srgbClr>
                </a:gs>
              </a:gsLst>
              <a:lin ang="0"/>
            </a:gradFill>
          </p:spPr>
        </p:sp>
      </p:grpSp>
      <p:sp>
        <p:nvSpPr>
          <p:cNvPr name="AutoShape 4" id="4"/>
          <p:cNvSpPr/>
          <p:nvPr/>
        </p:nvSpPr>
        <p:spPr>
          <a:xfrm rot="-5400000">
            <a:off x="12176837" y="5199775"/>
            <a:ext cx="10164926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5" id="5"/>
          <p:cNvGrpSpPr/>
          <p:nvPr/>
        </p:nvGrpSpPr>
        <p:grpSpPr>
          <a:xfrm rot="0">
            <a:off x="17089441" y="2001483"/>
            <a:ext cx="339718" cy="339718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7089441" y="4973641"/>
            <a:ext cx="339718" cy="339718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7089441" y="7945799"/>
            <a:ext cx="339718" cy="339718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sp>
        <p:nvSpPr>
          <p:cNvPr name="AutoShape 14" id="14"/>
          <p:cNvSpPr/>
          <p:nvPr/>
        </p:nvSpPr>
        <p:spPr>
          <a:xfrm rot="8100000">
            <a:off x="-2591675" y="8025966"/>
            <a:ext cx="5914518" cy="0"/>
          </a:xfrm>
          <a:prstGeom prst="line">
            <a:avLst/>
          </a:prstGeom>
          <a:ln cap="flat" w="95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5" id="15"/>
          <p:cNvSpPr/>
          <p:nvPr/>
        </p:nvSpPr>
        <p:spPr>
          <a:xfrm flipH="false" flipV="false" rot="0">
            <a:off x="1440181" y="2579481"/>
            <a:ext cx="7549223" cy="5706036"/>
          </a:xfrm>
          <a:custGeom>
            <a:avLst/>
            <a:gdLst/>
            <a:ahLst/>
            <a:cxnLst/>
            <a:rect r="r" b="b" t="t" l="l"/>
            <a:pathLst>
              <a:path h="5706036" w="7549223">
                <a:moveTo>
                  <a:pt x="0" y="0"/>
                </a:moveTo>
                <a:lnTo>
                  <a:pt x="7549223" y="0"/>
                </a:lnTo>
                <a:lnTo>
                  <a:pt x="7549223" y="5706036"/>
                </a:lnTo>
                <a:lnTo>
                  <a:pt x="0" y="570603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w="47625" cap="sq">
            <a:solidFill>
              <a:srgbClr val="000000"/>
            </a:solidFill>
            <a:prstDash val="solid"/>
            <a:miter/>
          </a:ln>
        </p:spPr>
      </p:sp>
      <p:sp>
        <p:nvSpPr>
          <p:cNvPr name="TextBox 16" id="16"/>
          <p:cNvSpPr txBox="true"/>
          <p:nvPr/>
        </p:nvSpPr>
        <p:spPr>
          <a:xfrm rot="0">
            <a:off x="1440181" y="1296196"/>
            <a:ext cx="5338088" cy="7052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499"/>
              </a:lnSpc>
            </a:pPr>
            <a:r>
              <a:rPr lang="en-US" sz="4999">
                <a:solidFill>
                  <a:srgbClr val="FFFFFF"/>
                </a:solidFill>
                <a:latin typeface="Open Sans 2"/>
                <a:ea typeface="Open Sans 2"/>
                <a:cs typeface="Open Sans 2"/>
                <a:sym typeface="Open Sans 2"/>
              </a:rPr>
              <a:t>Tela de Login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7259300" y="9248775"/>
            <a:ext cx="152400" cy="1619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839"/>
              </a:lnSpc>
              <a:spcBef>
                <a:spcPct val="0"/>
              </a:spcBef>
            </a:pPr>
            <a:r>
              <a:rPr lang="en-US" sz="600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9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9735392" y="3863453"/>
            <a:ext cx="7067410" cy="9055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A Tela de Login é a interface Swing que serve para a autenticação de usuário.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9735392" y="5409444"/>
            <a:ext cx="7067410" cy="9055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Evita que um usuário deposite votos de maneira ilimitada, ampliando a segurança.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3833679" y="4055037"/>
            <a:ext cx="1086889" cy="4483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admin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3742373" y="4627173"/>
            <a:ext cx="1086889" cy="9036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19"/>
              </a:lnSpc>
              <a:spcBef>
                <a:spcPct val="0"/>
              </a:spcBef>
            </a:pPr>
            <a:r>
              <a:rPr lang="en-US" sz="5299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....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DAGev3s-OsQ</dc:identifier>
  <dcterms:modified xsi:type="dcterms:W3CDTF">2011-08-01T06:04:30Z</dcterms:modified>
  <cp:revision>1</cp:revision>
  <dc:title>PRIVLOCK LTDA</dc:title>
</cp:coreProperties>
</file>