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9" r:id="rId4"/>
    <p:sldId id="258" r:id="rId5"/>
    <p:sldId id="260" r:id="rId6"/>
    <p:sldId id="261" r:id="rId7"/>
    <p:sldId id="262" r:id="rId8"/>
    <p:sldId id="264" r:id="rId9"/>
    <p:sldId id="263" r:id="rId10"/>
    <p:sldId id="265" r:id="rId11"/>
    <p:sldId id="266" r:id="rId12"/>
    <p:sldId id="268" r:id="rId13"/>
    <p:sldId id="269" r:id="rId14"/>
    <p:sldId id="267" r:id="rId15"/>
    <p:sldId id="275" r:id="rId16"/>
    <p:sldId id="274" r:id="rId17"/>
    <p:sldId id="271" r:id="rId18"/>
    <p:sldId id="272" r:id="rId19"/>
    <p:sldId id="273"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sorterViewPr>
    <p:cViewPr>
      <p:scale>
        <a:sx n="100" d="100"/>
        <a:sy n="100" d="100"/>
      </p:scale>
      <p:origin x="0" y="-18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BD62D7-43F4-4EB7-8094-824A068C6B70}" type="datetimeFigureOut">
              <a:rPr lang="en-IN" smtClean="0"/>
              <a:t>28-11-2019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BCE83-7C4C-429D-A471-C1DC80B23E5C}" type="slidenum">
              <a:rPr lang="en-IN" smtClean="0"/>
              <a:t>‹#›</a:t>
            </a:fld>
            <a:endParaRPr lang="en-IN"/>
          </a:p>
        </p:txBody>
      </p:sp>
    </p:spTree>
    <p:extLst>
      <p:ext uri="{BB962C8B-B14F-4D97-AF65-F5344CB8AC3E}">
        <p14:creationId xmlns:p14="http://schemas.microsoft.com/office/powerpoint/2010/main" val="255620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Nothing much in this. Inspiration for Dataset: Blizzard of 2011, Go through what it was, and the period.</a:t>
            </a:r>
          </a:p>
        </p:txBody>
      </p:sp>
      <p:sp>
        <p:nvSpPr>
          <p:cNvPr id="4" name="Slide Number Placeholder 3"/>
          <p:cNvSpPr>
            <a:spLocks noGrp="1"/>
          </p:cNvSpPr>
          <p:nvPr>
            <p:ph type="sldNum" sz="quarter" idx="5"/>
          </p:nvPr>
        </p:nvSpPr>
        <p:spPr/>
        <p:txBody>
          <a:bodyPr/>
          <a:lstStyle/>
          <a:p>
            <a:fld id="{D32BCE83-7C4C-429D-A471-C1DC80B23E5C}" type="slidenum">
              <a:rPr lang="en-IN" smtClean="0"/>
              <a:t>2</a:t>
            </a:fld>
            <a:endParaRPr lang="en-IN"/>
          </a:p>
        </p:txBody>
      </p:sp>
    </p:spTree>
    <p:extLst>
      <p:ext uri="{BB962C8B-B14F-4D97-AF65-F5344CB8AC3E}">
        <p14:creationId xmlns:p14="http://schemas.microsoft.com/office/powerpoint/2010/main" val="4292614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have checked the values(totals), missing values have to be set zero</a:t>
            </a:r>
          </a:p>
        </p:txBody>
      </p:sp>
      <p:sp>
        <p:nvSpPr>
          <p:cNvPr id="4" name="Slide Number Placeholder 3"/>
          <p:cNvSpPr>
            <a:spLocks noGrp="1"/>
          </p:cNvSpPr>
          <p:nvPr>
            <p:ph type="sldNum" sz="quarter" idx="5"/>
          </p:nvPr>
        </p:nvSpPr>
        <p:spPr/>
        <p:txBody>
          <a:bodyPr/>
          <a:lstStyle/>
          <a:p>
            <a:fld id="{D32BCE83-7C4C-429D-A471-C1DC80B23E5C}" type="slidenum">
              <a:rPr lang="en-IN" smtClean="0"/>
              <a:t>4</a:t>
            </a:fld>
            <a:endParaRPr lang="en-IN"/>
          </a:p>
        </p:txBody>
      </p:sp>
    </p:spTree>
    <p:extLst>
      <p:ext uri="{BB962C8B-B14F-4D97-AF65-F5344CB8AC3E}">
        <p14:creationId xmlns:p14="http://schemas.microsoft.com/office/powerpoint/2010/main" val="39268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2BCE83-7C4C-429D-A471-C1DC80B23E5C}" type="slidenum">
              <a:rPr lang="en-IN" smtClean="0"/>
              <a:t>7</a:t>
            </a:fld>
            <a:endParaRPr lang="en-IN"/>
          </a:p>
        </p:txBody>
      </p:sp>
    </p:spTree>
    <p:extLst>
      <p:ext uri="{BB962C8B-B14F-4D97-AF65-F5344CB8AC3E}">
        <p14:creationId xmlns:p14="http://schemas.microsoft.com/office/powerpoint/2010/main" val="138707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left one is for thermal , the right one is for electrical</a:t>
            </a:r>
          </a:p>
        </p:txBody>
      </p:sp>
      <p:sp>
        <p:nvSpPr>
          <p:cNvPr id="4" name="Slide Number Placeholder 3"/>
          <p:cNvSpPr>
            <a:spLocks noGrp="1"/>
          </p:cNvSpPr>
          <p:nvPr>
            <p:ph type="sldNum" sz="quarter" idx="5"/>
          </p:nvPr>
        </p:nvSpPr>
        <p:spPr/>
        <p:txBody>
          <a:bodyPr/>
          <a:lstStyle/>
          <a:p>
            <a:fld id="{D32BCE83-7C4C-429D-A471-C1DC80B23E5C}" type="slidenum">
              <a:rPr lang="en-IN" smtClean="0"/>
              <a:t>13</a:t>
            </a:fld>
            <a:endParaRPr lang="en-IN"/>
          </a:p>
        </p:txBody>
      </p:sp>
    </p:spTree>
    <p:extLst>
      <p:ext uri="{BB962C8B-B14F-4D97-AF65-F5344CB8AC3E}">
        <p14:creationId xmlns:p14="http://schemas.microsoft.com/office/powerpoint/2010/main" val="225701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CA59A8-FAFB-4CF1-9B7D-B2B72BF4D14B}"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334559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A59A8-FAFB-4CF1-9B7D-B2B72BF4D14B}" type="datetimeFigureOut">
              <a:rPr lang="en-IN" smtClean="0"/>
              <a:t>28-11-2019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203217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CA59A8-FAFB-4CF1-9B7D-B2B72BF4D14B}"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70499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CA59A8-FAFB-4CF1-9B7D-B2B72BF4D14B}"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B056F-5B8E-4A97-8B71-6EA4BA17D86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21939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A59A8-FAFB-4CF1-9B7D-B2B72BF4D14B}"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400538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CA59A8-FAFB-4CF1-9B7D-B2B72BF4D14B}" type="datetimeFigureOut">
              <a:rPr lang="en-IN" smtClean="0"/>
              <a:t>28-11-2019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418628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CA59A8-FAFB-4CF1-9B7D-B2B72BF4D14B}" type="datetimeFigureOut">
              <a:rPr lang="en-IN" smtClean="0"/>
              <a:t>28-11-2019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323440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A59A8-FAFB-4CF1-9B7D-B2B72BF4D14B}"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3066982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A59A8-FAFB-4CF1-9B7D-B2B72BF4D14B}"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50460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5CA59A8-FAFB-4CF1-9B7D-B2B72BF4D14B}"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5205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A59A8-FAFB-4CF1-9B7D-B2B72BF4D14B}"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363147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CA59A8-FAFB-4CF1-9B7D-B2B72BF4D14B}" type="datetimeFigureOut">
              <a:rPr lang="en-IN" smtClean="0"/>
              <a:t>28-11-2019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1104556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CA59A8-FAFB-4CF1-9B7D-B2B72BF4D14B}" type="datetimeFigureOut">
              <a:rPr lang="en-IN" smtClean="0"/>
              <a:t>28-11-2019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183584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5CA59A8-FAFB-4CF1-9B7D-B2B72BF4D14B}" type="datetimeFigureOut">
              <a:rPr lang="en-IN" smtClean="0"/>
              <a:t>28-11-2019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396105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CA59A8-FAFB-4CF1-9B7D-B2B72BF4D14B}" type="datetimeFigureOut">
              <a:rPr lang="en-IN" smtClean="0"/>
              <a:t>28-11-2019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151122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5CA59A8-FAFB-4CF1-9B7D-B2B72BF4D14B}" type="datetimeFigureOut">
              <a:rPr lang="en-IN" smtClean="0"/>
              <a:t>28-11-2019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224199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A59A8-FAFB-4CF1-9B7D-B2B72BF4D14B}" type="datetimeFigureOut">
              <a:rPr lang="en-IN" smtClean="0"/>
              <a:t>28-11-2019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9B056F-5B8E-4A97-8B71-6EA4BA17D86C}" type="slidenum">
              <a:rPr lang="en-IN" smtClean="0"/>
              <a:t>‹#›</a:t>
            </a:fld>
            <a:endParaRPr lang="en-IN"/>
          </a:p>
        </p:txBody>
      </p:sp>
    </p:spTree>
    <p:extLst>
      <p:ext uri="{BB962C8B-B14F-4D97-AF65-F5344CB8AC3E}">
        <p14:creationId xmlns:p14="http://schemas.microsoft.com/office/powerpoint/2010/main" val="91915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5CA59A8-FAFB-4CF1-9B7D-B2B72BF4D14B}" type="datetimeFigureOut">
              <a:rPr lang="en-IN" smtClean="0"/>
              <a:t>28-11-2019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79B056F-5B8E-4A97-8B71-6EA4BA17D86C}" type="slidenum">
              <a:rPr lang="en-IN" smtClean="0"/>
              <a:t>‹#›</a:t>
            </a:fld>
            <a:endParaRPr lang="en-IN"/>
          </a:p>
        </p:txBody>
      </p:sp>
    </p:spTree>
    <p:extLst>
      <p:ext uri="{BB962C8B-B14F-4D97-AF65-F5344CB8AC3E}">
        <p14:creationId xmlns:p14="http://schemas.microsoft.com/office/powerpoint/2010/main" val="21326142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E7A6-6D06-4A2C-A897-8B946DDF5608}"/>
              </a:ext>
            </a:extLst>
          </p:cNvPr>
          <p:cNvSpPr>
            <a:spLocks noGrp="1"/>
          </p:cNvSpPr>
          <p:nvPr>
            <p:ph type="ctrTitle"/>
          </p:nvPr>
        </p:nvSpPr>
        <p:spPr>
          <a:xfrm>
            <a:off x="1524000" y="723900"/>
            <a:ext cx="9144000" cy="1881188"/>
          </a:xfrm>
        </p:spPr>
        <p:txBody>
          <a:bodyPr/>
          <a:lstStyle/>
          <a:p>
            <a:r>
              <a:rPr lang="en-IN" dirty="0"/>
              <a:t>Introduction to Data Science</a:t>
            </a:r>
          </a:p>
        </p:txBody>
      </p:sp>
      <p:sp>
        <p:nvSpPr>
          <p:cNvPr id="3" name="Subtitle 2">
            <a:extLst>
              <a:ext uri="{FF2B5EF4-FFF2-40B4-BE49-F238E27FC236}">
                <a16:creationId xmlns:a16="http://schemas.microsoft.com/office/drawing/2014/main" id="{BA608125-77BB-444D-A31C-29A2E1BDC23D}"/>
              </a:ext>
            </a:extLst>
          </p:cNvPr>
          <p:cNvSpPr>
            <a:spLocks noGrp="1"/>
          </p:cNvSpPr>
          <p:nvPr>
            <p:ph type="subTitle" idx="1"/>
          </p:nvPr>
        </p:nvSpPr>
        <p:spPr>
          <a:xfrm>
            <a:off x="1524000" y="2885243"/>
            <a:ext cx="9144000" cy="2825318"/>
          </a:xfrm>
        </p:spPr>
        <p:txBody>
          <a:bodyPr>
            <a:normAutofit/>
          </a:bodyPr>
          <a:lstStyle/>
          <a:p>
            <a:r>
              <a:rPr lang="en-IN" sz="4400" dirty="0"/>
              <a:t>Semester Project</a:t>
            </a:r>
          </a:p>
          <a:p>
            <a:r>
              <a:rPr lang="en-IN" dirty="0"/>
              <a:t>Team Members:</a:t>
            </a:r>
          </a:p>
          <a:p>
            <a:r>
              <a:rPr lang="en-IN" dirty="0"/>
              <a:t>1.Rehan Vipin</a:t>
            </a:r>
          </a:p>
          <a:p>
            <a:r>
              <a:rPr lang="en-IN" dirty="0"/>
              <a:t>2.Ritik Hariani</a:t>
            </a:r>
          </a:p>
          <a:p>
            <a:r>
              <a:rPr lang="en-IN" dirty="0"/>
              <a:t>3.Romaanchan Skanda</a:t>
            </a:r>
          </a:p>
        </p:txBody>
      </p:sp>
    </p:spTree>
    <p:extLst>
      <p:ext uri="{BB962C8B-B14F-4D97-AF65-F5344CB8AC3E}">
        <p14:creationId xmlns:p14="http://schemas.microsoft.com/office/powerpoint/2010/main" val="2107487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1D44-3D1A-4B02-AEA6-DDCFE4A42862}"/>
              </a:ext>
            </a:extLst>
          </p:cNvPr>
          <p:cNvSpPr>
            <a:spLocks noGrp="1"/>
          </p:cNvSpPr>
          <p:nvPr>
            <p:ph type="title"/>
          </p:nvPr>
        </p:nvSpPr>
        <p:spPr>
          <a:xfrm>
            <a:off x="646111" y="452718"/>
            <a:ext cx="9404723" cy="782193"/>
          </a:xfrm>
        </p:spPr>
        <p:txBody>
          <a:bodyPr/>
          <a:lstStyle/>
          <a:p>
            <a:r>
              <a:rPr lang="en-IN" dirty="0"/>
              <a:t>Visualizing the given data</a:t>
            </a:r>
          </a:p>
        </p:txBody>
      </p:sp>
      <p:sp>
        <p:nvSpPr>
          <p:cNvPr id="3" name="Content Placeholder 2">
            <a:extLst>
              <a:ext uri="{FF2B5EF4-FFF2-40B4-BE49-F238E27FC236}">
                <a16:creationId xmlns:a16="http://schemas.microsoft.com/office/drawing/2014/main" id="{6C59854B-E80C-4A1B-A90D-B6634E01C38B}"/>
              </a:ext>
            </a:extLst>
          </p:cNvPr>
          <p:cNvSpPr>
            <a:spLocks noGrp="1"/>
          </p:cNvSpPr>
          <p:nvPr>
            <p:ph idx="1"/>
          </p:nvPr>
        </p:nvSpPr>
        <p:spPr>
          <a:xfrm>
            <a:off x="646111" y="1331259"/>
            <a:ext cx="10147580" cy="4965846"/>
          </a:xfrm>
        </p:spPr>
        <p:txBody>
          <a:bodyPr/>
          <a:lstStyle/>
          <a:p>
            <a:pPr marL="0" indent="0">
              <a:buNone/>
            </a:pPr>
            <a:r>
              <a:rPr lang="en-IN" sz="2400" dirty="0"/>
              <a:t> Why Visualization?</a:t>
            </a:r>
          </a:p>
          <a:p>
            <a:pPr marL="0" indent="0">
              <a:buNone/>
            </a:pPr>
            <a:r>
              <a:rPr lang="en-IN" sz="2400" dirty="0"/>
              <a:t>		Visualization of a given dataset helps in better understanding of the given data.</a:t>
            </a:r>
          </a:p>
          <a:p>
            <a:pPr marL="0" indent="0">
              <a:buNone/>
            </a:pPr>
            <a:endParaRPr lang="en-IN" sz="2400" dirty="0"/>
          </a:p>
          <a:p>
            <a:r>
              <a:rPr lang="en-IN" sz="2400" dirty="0"/>
              <a:t>We are going to understand the total energy distribution of electricity by using the bar plot.</a:t>
            </a:r>
          </a:p>
          <a:p>
            <a:r>
              <a:rPr lang="en-IN" sz="2400" dirty="0"/>
              <a:t>We can also use a pie chart to check for this.</a:t>
            </a:r>
          </a:p>
          <a:p>
            <a:endParaRPr lang="en-IN" dirty="0"/>
          </a:p>
        </p:txBody>
      </p:sp>
    </p:spTree>
    <p:extLst>
      <p:ext uri="{BB962C8B-B14F-4D97-AF65-F5344CB8AC3E}">
        <p14:creationId xmlns:p14="http://schemas.microsoft.com/office/powerpoint/2010/main" val="219188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C113BE-F0E0-44F1-B0C1-813A30FA6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421" y="283681"/>
            <a:ext cx="8747917" cy="6290637"/>
          </a:xfrm>
          <a:prstGeom prst="rect">
            <a:avLst/>
          </a:prstGeom>
        </p:spPr>
      </p:pic>
    </p:spTree>
    <p:extLst>
      <p:ext uri="{BB962C8B-B14F-4D97-AF65-F5344CB8AC3E}">
        <p14:creationId xmlns:p14="http://schemas.microsoft.com/office/powerpoint/2010/main" val="3786339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03D7-B38D-4459-8684-77A631FA61EC}"/>
              </a:ext>
            </a:extLst>
          </p:cNvPr>
          <p:cNvSpPr>
            <a:spLocks noGrp="1"/>
          </p:cNvSpPr>
          <p:nvPr>
            <p:ph type="title"/>
          </p:nvPr>
        </p:nvSpPr>
        <p:spPr>
          <a:xfrm>
            <a:off x="985476" y="499852"/>
            <a:ext cx="9404723" cy="1017863"/>
          </a:xfrm>
        </p:spPr>
        <p:txBody>
          <a:bodyPr/>
          <a:lstStyle/>
          <a:p>
            <a:pPr algn="ctr"/>
            <a:r>
              <a:rPr lang="en-IN" sz="4800" dirty="0"/>
              <a:t>Inference</a:t>
            </a:r>
          </a:p>
        </p:txBody>
      </p:sp>
      <p:sp>
        <p:nvSpPr>
          <p:cNvPr id="8" name="Content Placeholder 7">
            <a:extLst>
              <a:ext uri="{FF2B5EF4-FFF2-40B4-BE49-F238E27FC236}">
                <a16:creationId xmlns:a16="http://schemas.microsoft.com/office/drawing/2014/main" id="{CBBDB00F-C9FA-424C-A927-4D6957784DF8}"/>
              </a:ext>
            </a:extLst>
          </p:cNvPr>
          <p:cNvSpPr>
            <a:spLocks noGrp="1"/>
          </p:cNvSpPr>
          <p:nvPr>
            <p:ph idx="1"/>
          </p:nvPr>
        </p:nvSpPr>
        <p:spPr/>
        <p:txBody>
          <a:bodyPr/>
          <a:lstStyle/>
          <a:p>
            <a:r>
              <a:rPr lang="en-IN" dirty="0"/>
              <a:t>All the Industries in the state of Chicago are present in the cities which have a lot of energy consumption. This is because these cities are a bit more developed compared to the others. Hence they offer better infrastructure and environment which helps in better productivity.</a:t>
            </a:r>
          </a:p>
          <a:p>
            <a:endParaRPr lang="en-IN" dirty="0"/>
          </a:p>
          <a:p>
            <a:r>
              <a:rPr lang="en-IN" dirty="0"/>
              <a:t>Most of the energy consumption is in the Commercial sector keeping in account for the huge shopping complexes, Malls and manufacturing Depots.</a:t>
            </a:r>
          </a:p>
        </p:txBody>
      </p:sp>
    </p:spTree>
    <p:extLst>
      <p:ext uri="{BB962C8B-B14F-4D97-AF65-F5344CB8AC3E}">
        <p14:creationId xmlns:p14="http://schemas.microsoft.com/office/powerpoint/2010/main" val="75805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2F8F-AB0C-4317-BB17-9475A019C2FB}"/>
              </a:ext>
            </a:extLst>
          </p:cNvPr>
          <p:cNvSpPr>
            <a:spLocks noGrp="1"/>
          </p:cNvSpPr>
          <p:nvPr>
            <p:ph type="title"/>
          </p:nvPr>
        </p:nvSpPr>
        <p:spPr/>
        <p:txBody>
          <a:bodyPr/>
          <a:lstStyle/>
          <a:p>
            <a:r>
              <a:rPr lang="en-IN" dirty="0"/>
              <a:t>							Visualisation</a:t>
            </a:r>
          </a:p>
        </p:txBody>
      </p:sp>
      <p:pic>
        <p:nvPicPr>
          <p:cNvPr id="5" name="Content Placeholder 4">
            <a:extLst>
              <a:ext uri="{FF2B5EF4-FFF2-40B4-BE49-F238E27FC236}">
                <a16:creationId xmlns:a16="http://schemas.microsoft.com/office/drawing/2014/main" id="{776178C1-CF96-40C0-96BF-F5BF1A7D3A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58623" y="1226019"/>
            <a:ext cx="5228023" cy="3374262"/>
          </a:xfrm>
        </p:spPr>
      </p:pic>
      <p:sp>
        <p:nvSpPr>
          <p:cNvPr id="6" name="TextBox 5">
            <a:extLst>
              <a:ext uri="{FF2B5EF4-FFF2-40B4-BE49-F238E27FC236}">
                <a16:creationId xmlns:a16="http://schemas.microsoft.com/office/drawing/2014/main" id="{2822378F-76D3-448D-B9E4-2119D1C774CE}"/>
              </a:ext>
            </a:extLst>
          </p:cNvPr>
          <p:cNvSpPr txBox="1"/>
          <p:nvPr/>
        </p:nvSpPr>
        <p:spPr>
          <a:xfrm>
            <a:off x="405353" y="1301433"/>
            <a:ext cx="5863472" cy="2031325"/>
          </a:xfrm>
          <a:prstGeom prst="rect">
            <a:avLst/>
          </a:prstGeom>
          <a:noFill/>
        </p:spPr>
        <p:txBody>
          <a:bodyPr wrap="square" rtlCol="0">
            <a:spAutoFit/>
          </a:bodyPr>
          <a:lstStyle/>
          <a:p>
            <a:pPr marL="285750" indent="-285750">
              <a:buFont typeface="Arial" panose="020B0604020202020204" pitchFamily="34" charset="0"/>
              <a:buChar char="•"/>
            </a:pPr>
            <a:r>
              <a:rPr lang="en-IN" dirty="0"/>
              <a:t>By plotting the pie chart we can see that Chicago is not a state which is more feasible for the deployment of Industries.</a:t>
            </a:r>
          </a:p>
          <a:p>
            <a:pPr marL="285750" indent="-285750">
              <a:buFont typeface="Arial" panose="020B0604020202020204" pitchFamily="34" charset="0"/>
              <a:buChar char="•"/>
            </a:pPr>
            <a:r>
              <a:rPr lang="en-IN" dirty="0"/>
              <a:t>This might be due to the scarcity of resources and vast density of the state. Considering the high population of the state, there are more residential units which consume electricity.</a:t>
            </a:r>
          </a:p>
        </p:txBody>
      </p:sp>
      <p:pic>
        <p:nvPicPr>
          <p:cNvPr id="8" name="Picture 7">
            <a:extLst>
              <a:ext uri="{FF2B5EF4-FFF2-40B4-BE49-F238E27FC236}">
                <a16:creationId xmlns:a16="http://schemas.microsoft.com/office/drawing/2014/main" id="{4512071C-2598-42A4-B4CE-B767888A1C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127" y="3684359"/>
            <a:ext cx="4229886" cy="3088800"/>
          </a:xfrm>
          <a:prstGeom prst="rect">
            <a:avLst/>
          </a:prstGeom>
        </p:spPr>
      </p:pic>
      <p:sp>
        <p:nvSpPr>
          <p:cNvPr id="10" name="TextBox 9">
            <a:extLst>
              <a:ext uri="{FF2B5EF4-FFF2-40B4-BE49-F238E27FC236}">
                <a16:creationId xmlns:a16="http://schemas.microsoft.com/office/drawing/2014/main" id="{3001D79B-5DB8-4012-B2BD-43318E0B47EF}"/>
              </a:ext>
            </a:extLst>
          </p:cNvPr>
          <p:cNvSpPr txBox="1"/>
          <p:nvPr/>
        </p:nvSpPr>
        <p:spPr>
          <a:xfrm>
            <a:off x="5458120" y="5004753"/>
            <a:ext cx="6328526" cy="923330"/>
          </a:xfrm>
          <a:prstGeom prst="rect">
            <a:avLst/>
          </a:prstGeom>
          <a:noFill/>
        </p:spPr>
        <p:txBody>
          <a:bodyPr wrap="square" rtlCol="0">
            <a:spAutoFit/>
          </a:bodyPr>
          <a:lstStyle/>
          <a:p>
            <a:r>
              <a:rPr lang="en-IN" dirty="0"/>
              <a:t>We can also see that the most of the heat energy that is being used up is due to that of commercial and residential sector. Industries hardly use up any.</a:t>
            </a:r>
          </a:p>
        </p:txBody>
      </p:sp>
    </p:spTree>
    <p:extLst>
      <p:ext uri="{BB962C8B-B14F-4D97-AF65-F5344CB8AC3E}">
        <p14:creationId xmlns:p14="http://schemas.microsoft.com/office/powerpoint/2010/main" val="3694167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4CE8-1226-40B2-AED9-145AA3ADCCEA}"/>
              </a:ext>
            </a:extLst>
          </p:cNvPr>
          <p:cNvSpPr>
            <a:spLocks noGrp="1"/>
          </p:cNvSpPr>
          <p:nvPr>
            <p:ph type="title"/>
          </p:nvPr>
        </p:nvSpPr>
        <p:spPr>
          <a:xfrm>
            <a:off x="646111" y="452718"/>
            <a:ext cx="9404723" cy="848181"/>
          </a:xfrm>
        </p:spPr>
        <p:txBody>
          <a:bodyPr/>
          <a:lstStyle/>
          <a:p>
            <a:r>
              <a:rPr lang="en-IN" dirty="0"/>
              <a:t>						Visualisation</a:t>
            </a:r>
          </a:p>
        </p:txBody>
      </p:sp>
      <p:sp>
        <p:nvSpPr>
          <p:cNvPr id="3" name="Content Placeholder 2">
            <a:extLst>
              <a:ext uri="{FF2B5EF4-FFF2-40B4-BE49-F238E27FC236}">
                <a16:creationId xmlns:a16="http://schemas.microsoft.com/office/drawing/2014/main" id="{566CE433-2F27-4780-A965-CF61E62449CE}"/>
              </a:ext>
            </a:extLst>
          </p:cNvPr>
          <p:cNvSpPr>
            <a:spLocks noGrp="1"/>
          </p:cNvSpPr>
          <p:nvPr>
            <p:ph idx="1"/>
          </p:nvPr>
        </p:nvSpPr>
        <p:spPr>
          <a:xfrm>
            <a:off x="235629" y="1291374"/>
            <a:ext cx="10341245" cy="4796164"/>
          </a:xfrm>
        </p:spPr>
        <p:txBody>
          <a:bodyPr>
            <a:normAutofit/>
          </a:bodyPr>
          <a:lstStyle/>
          <a:p>
            <a:r>
              <a:rPr lang="en-IN" sz="1800" dirty="0"/>
              <a:t>The total energy consumption in a household is</a:t>
            </a:r>
          </a:p>
          <a:p>
            <a:pPr marL="0" indent="0">
              <a:buNone/>
            </a:pPr>
            <a:r>
              <a:rPr lang="en-IN" sz="1800" dirty="0"/>
              <a:t>     geography specific. So if a building is present in a </a:t>
            </a:r>
          </a:p>
          <a:p>
            <a:pPr marL="0" indent="0">
              <a:buNone/>
            </a:pPr>
            <a:r>
              <a:rPr lang="en-IN" sz="1800" dirty="0"/>
              <a:t>     place like Oakland then the consumption is less. If </a:t>
            </a:r>
          </a:p>
          <a:p>
            <a:pPr marL="0" indent="0">
              <a:buNone/>
            </a:pPr>
            <a:r>
              <a:rPr lang="en-IN" sz="1800" dirty="0"/>
              <a:t>     it is present in a place like west side its high.</a:t>
            </a:r>
          </a:p>
          <a:p>
            <a:endParaRPr lang="en-IN" sz="1800" dirty="0"/>
          </a:p>
          <a:p>
            <a:r>
              <a:rPr lang="en-IN" sz="1800" dirty="0"/>
              <a:t>This might be due to the denser population in these </a:t>
            </a:r>
          </a:p>
          <a:p>
            <a:pPr marL="0" indent="0">
              <a:buNone/>
            </a:pPr>
            <a:r>
              <a:rPr lang="en-IN" sz="1800" dirty="0"/>
              <a:t>      cities and their geographical areas.</a:t>
            </a:r>
          </a:p>
          <a:p>
            <a:pPr marL="0" indent="0">
              <a:buNone/>
            </a:pPr>
            <a:r>
              <a:rPr lang="en-IN" sz="1800" dirty="0"/>
              <a:t>     </a:t>
            </a:r>
          </a:p>
          <a:p>
            <a:r>
              <a:rPr lang="en-IN" sz="1800" dirty="0"/>
              <a:t>We can also see that the energy consumption in</a:t>
            </a:r>
          </a:p>
          <a:p>
            <a:pPr marL="0" indent="0">
              <a:buNone/>
            </a:pPr>
            <a:r>
              <a:rPr lang="en-IN" sz="1800" dirty="0"/>
              <a:t>      one particular month is independent of the others.</a:t>
            </a:r>
          </a:p>
          <a:p>
            <a:pPr marL="0" indent="0">
              <a:buNone/>
            </a:pPr>
            <a:endParaRPr lang="en-IN" sz="1800" dirty="0"/>
          </a:p>
        </p:txBody>
      </p:sp>
      <p:pic>
        <p:nvPicPr>
          <p:cNvPr id="5" name="Picture 4">
            <a:extLst>
              <a:ext uri="{FF2B5EF4-FFF2-40B4-BE49-F238E27FC236}">
                <a16:creationId xmlns:a16="http://schemas.microsoft.com/office/drawing/2014/main" id="{E2569B2A-478C-4783-BAEF-B3577F3AE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169" y="1607315"/>
            <a:ext cx="5238202" cy="5040000"/>
          </a:xfrm>
          <a:prstGeom prst="rect">
            <a:avLst/>
          </a:prstGeom>
        </p:spPr>
      </p:pic>
      <p:pic>
        <p:nvPicPr>
          <p:cNvPr id="6" name="Picture 5">
            <a:extLst>
              <a:ext uri="{FF2B5EF4-FFF2-40B4-BE49-F238E27FC236}">
                <a16:creationId xmlns:a16="http://schemas.microsoft.com/office/drawing/2014/main" id="{61E4D4A9-F3ED-4A75-AD7B-4C2AC4677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591" y="5755775"/>
            <a:ext cx="3375660" cy="891540"/>
          </a:xfrm>
          <a:prstGeom prst="rect">
            <a:avLst/>
          </a:prstGeom>
        </p:spPr>
      </p:pic>
    </p:spTree>
    <p:extLst>
      <p:ext uri="{BB962C8B-B14F-4D97-AF65-F5344CB8AC3E}">
        <p14:creationId xmlns:p14="http://schemas.microsoft.com/office/powerpoint/2010/main" val="1588187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4CE8-1226-40B2-AED9-145AA3ADCCEA}"/>
              </a:ext>
            </a:extLst>
          </p:cNvPr>
          <p:cNvSpPr>
            <a:spLocks noGrp="1"/>
          </p:cNvSpPr>
          <p:nvPr>
            <p:ph type="title"/>
          </p:nvPr>
        </p:nvSpPr>
        <p:spPr>
          <a:xfrm>
            <a:off x="646111" y="452718"/>
            <a:ext cx="9404723" cy="848181"/>
          </a:xfrm>
        </p:spPr>
        <p:txBody>
          <a:bodyPr/>
          <a:lstStyle/>
          <a:p>
            <a:r>
              <a:rPr lang="en-IN" dirty="0"/>
              <a:t>Checking for Correlation</a:t>
            </a:r>
          </a:p>
        </p:txBody>
      </p:sp>
      <p:sp>
        <p:nvSpPr>
          <p:cNvPr id="3" name="Content Placeholder 2">
            <a:extLst>
              <a:ext uri="{FF2B5EF4-FFF2-40B4-BE49-F238E27FC236}">
                <a16:creationId xmlns:a16="http://schemas.microsoft.com/office/drawing/2014/main" id="{566CE433-2F27-4780-A965-CF61E62449CE}"/>
              </a:ext>
            </a:extLst>
          </p:cNvPr>
          <p:cNvSpPr>
            <a:spLocks noGrp="1"/>
          </p:cNvSpPr>
          <p:nvPr>
            <p:ph idx="1"/>
          </p:nvPr>
        </p:nvSpPr>
        <p:spPr>
          <a:xfrm>
            <a:off x="173811" y="1365030"/>
            <a:ext cx="10189999" cy="4796164"/>
          </a:xfrm>
        </p:spPr>
        <p:txBody>
          <a:bodyPr>
            <a:normAutofit/>
          </a:bodyPr>
          <a:lstStyle/>
          <a:p>
            <a:r>
              <a:rPr lang="en-IN" sz="2400" dirty="0"/>
              <a:t>As we know that the energy consumption</a:t>
            </a:r>
          </a:p>
          <a:p>
            <a:pPr marL="0" indent="0">
              <a:buNone/>
            </a:pPr>
            <a:r>
              <a:rPr lang="en-IN" sz="2400" dirty="0"/>
              <a:t>    in one month adds to the total </a:t>
            </a:r>
          </a:p>
          <a:p>
            <a:pPr marL="0" indent="0">
              <a:buNone/>
            </a:pPr>
            <a:r>
              <a:rPr lang="en-IN" sz="2400" dirty="0"/>
              <a:t>    consumption. Hence there is bound</a:t>
            </a:r>
          </a:p>
          <a:p>
            <a:pPr marL="0" indent="0">
              <a:buNone/>
            </a:pPr>
            <a:r>
              <a:rPr lang="en-IN" sz="2400" dirty="0"/>
              <a:t>    to be a correlation between them.</a:t>
            </a:r>
          </a:p>
          <a:p>
            <a:pPr marL="0" indent="0">
              <a:buNone/>
            </a:pPr>
            <a:endParaRPr lang="en-IN" sz="2400" dirty="0"/>
          </a:p>
          <a:p>
            <a:r>
              <a:rPr lang="en-IN" sz="2400" dirty="0"/>
              <a:t>We can also prove that the energy</a:t>
            </a:r>
          </a:p>
          <a:p>
            <a:pPr marL="0" indent="0">
              <a:buNone/>
            </a:pPr>
            <a:r>
              <a:rPr lang="en-IN" sz="2400" dirty="0"/>
              <a:t>    consumption in every month is</a:t>
            </a:r>
          </a:p>
          <a:p>
            <a:pPr marL="0" indent="0">
              <a:buNone/>
            </a:pPr>
            <a:r>
              <a:rPr lang="en-IN" sz="2400" dirty="0"/>
              <a:t>    independent</a:t>
            </a:r>
          </a:p>
        </p:txBody>
      </p:sp>
      <p:pic>
        <p:nvPicPr>
          <p:cNvPr id="11" name="Picture 10">
            <a:extLst>
              <a:ext uri="{FF2B5EF4-FFF2-40B4-BE49-F238E27FC236}">
                <a16:creationId xmlns:a16="http://schemas.microsoft.com/office/drawing/2014/main" id="{67B8BAAF-1C04-481C-B77F-38241791C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97050"/>
            <a:ext cx="6022990" cy="2959393"/>
          </a:xfrm>
          <a:prstGeom prst="rect">
            <a:avLst/>
          </a:prstGeom>
        </p:spPr>
      </p:pic>
      <p:pic>
        <p:nvPicPr>
          <p:cNvPr id="12" name="Picture 11">
            <a:extLst>
              <a:ext uri="{FF2B5EF4-FFF2-40B4-BE49-F238E27FC236}">
                <a16:creationId xmlns:a16="http://schemas.microsoft.com/office/drawing/2014/main" id="{DF42AD4B-E4CE-41E7-9591-F63E3B1A2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624" y="5094959"/>
            <a:ext cx="8736446" cy="1498255"/>
          </a:xfrm>
          <a:prstGeom prst="rect">
            <a:avLst/>
          </a:prstGeom>
        </p:spPr>
      </p:pic>
    </p:spTree>
    <p:extLst>
      <p:ext uri="{BB962C8B-B14F-4D97-AF65-F5344CB8AC3E}">
        <p14:creationId xmlns:p14="http://schemas.microsoft.com/office/powerpoint/2010/main" val="301800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5D69-8B44-4B7B-9A39-6A221055C3D7}"/>
              </a:ext>
            </a:extLst>
          </p:cNvPr>
          <p:cNvSpPr>
            <a:spLocks noGrp="1"/>
          </p:cNvSpPr>
          <p:nvPr>
            <p:ph type="title"/>
          </p:nvPr>
        </p:nvSpPr>
        <p:spPr>
          <a:xfrm>
            <a:off x="646111" y="452718"/>
            <a:ext cx="9404723" cy="970729"/>
          </a:xfrm>
        </p:spPr>
        <p:txBody>
          <a:bodyPr/>
          <a:lstStyle/>
          <a:p>
            <a:r>
              <a:rPr lang="en-IN" dirty="0"/>
              <a:t>	Checking for Correlation</a:t>
            </a:r>
          </a:p>
        </p:txBody>
      </p:sp>
      <p:sp>
        <p:nvSpPr>
          <p:cNvPr id="3" name="Content Placeholder 2">
            <a:extLst>
              <a:ext uri="{FF2B5EF4-FFF2-40B4-BE49-F238E27FC236}">
                <a16:creationId xmlns:a16="http://schemas.microsoft.com/office/drawing/2014/main" id="{ECE6B88B-FE19-43D8-A032-406993CECB39}"/>
              </a:ext>
            </a:extLst>
          </p:cNvPr>
          <p:cNvSpPr>
            <a:spLocks noGrp="1"/>
          </p:cNvSpPr>
          <p:nvPr>
            <p:ph idx="1"/>
          </p:nvPr>
        </p:nvSpPr>
        <p:spPr>
          <a:xfrm>
            <a:off x="773374" y="1647565"/>
            <a:ext cx="8946541" cy="4195481"/>
          </a:xfrm>
        </p:spPr>
        <p:txBody>
          <a:bodyPr/>
          <a:lstStyle/>
          <a:p>
            <a:r>
              <a:rPr lang="en-IN" dirty="0"/>
              <a:t>The Electricity consumed in a particular month also depends weakly on the Thermal Energy consumed in that particular month. As in most of the houses people usually use Electricity .Only the houses which don’t have Electricity or stay in less developed areas consume more Heat Energy.</a:t>
            </a:r>
          </a:p>
          <a:p>
            <a:r>
              <a:rPr lang="en-IN" dirty="0"/>
              <a:t>The energy consumption depends on the city or locality in which that particular household is present. The Community such as Oakland have relatively lesser Consumption than the places such as West Town</a:t>
            </a:r>
          </a:p>
        </p:txBody>
      </p:sp>
      <p:pic>
        <p:nvPicPr>
          <p:cNvPr id="6" name="Picture 5">
            <a:extLst>
              <a:ext uri="{FF2B5EF4-FFF2-40B4-BE49-F238E27FC236}">
                <a16:creationId xmlns:a16="http://schemas.microsoft.com/office/drawing/2014/main" id="{3CC1A3F6-3F0D-4AAF-93ED-BB011DE91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308" y="4687410"/>
            <a:ext cx="8636532" cy="1828800"/>
          </a:xfrm>
          <a:prstGeom prst="rect">
            <a:avLst/>
          </a:prstGeom>
        </p:spPr>
      </p:pic>
    </p:spTree>
    <p:extLst>
      <p:ext uri="{BB962C8B-B14F-4D97-AF65-F5344CB8AC3E}">
        <p14:creationId xmlns:p14="http://schemas.microsoft.com/office/powerpoint/2010/main" val="225352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D031-708C-4364-92C1-15C00BB64C9D}"/>
              </a:ext>
            </a:extLst>
          </p:cNvPr>
          <p:cNvSpPr>
            <a:spLocks noGrp="1"/>
          </p:cNvSpPr>
          <p:nvPr>
            <p:ph type="title"/>
          </p:nvPr>
        </p:nvSpPr>
        <p:spPr/>
        <p:txBody>
          <a:bodyPr/>
          <a:lstStyle/>
          <a:p>
            <a:r>
              <a:rPr lang="en-IN" dirty="0"/>
              <a:t>Hypothesis Testing</a:t>
            </a:r>
          </a:p>
        </p:txBody>
      </p:sp>
      <p:sp>
        <p:nvSpPr>
          <p:cNvPr id="3" name="Content Placeholder 2">
            <a:extLst>
              <a:ext uri="{FF2B5EF4-FFF2-40B4-BE49-F238E27FC236}">
                <a16:creationId xmlns:a16="http://schemas.microsoft.com/office/drawing/2014/main" id="{62086617-3EC4-4D2D-9B9A-383979532FA8}"/>
              </a:ext>
            </a:extLst>
          </p:cNvPr>
          <p:cNvSpPr>
            <a:spLocks noGrp="1"/>
          </p:cNvSpPr>
          <p:nvPr>
            <p:ph idx="1"/>
          </p:nvPr>
        </p:nvSpPr>
        <p:spPr>
          <a:xfrm>
            <a:off x="1103312" y="1527142"/>
            <a:ext cx="8946541" cy="4721257"/>
          </a:xfrm>
        </p:spPr>
        <p:txBody>
          <a:bodyPr>
            <a:normAutofit/>
          </a:bodyPr>
          <a:lstStyle/>
          <a:p>
            <a:r>
              <a:rPr lang="en-US" dirty="0"/>
              <a:t>Let the Hypothesis be as follows</a:t>
            </a:r>
          </a:p>
          <a:p>
            <a:pPr marL="0" indent="0">
              <a:buNone/>
            </a:pPr>
            <a:r>
              <a:rPr lang="en-US" dirty="0"/>
              <a:t>	NULL Hypothesis H0 : </a:t>
            </a:r>
          </a:p>
          <a:p>
            <a:pPr marL="0" indent="0">
              <a:buNone/>
            </a:pPr>
            <a:r>
              <a:rPr lang="en-US" dirty="0"/>
              <a:t>			Mean for the thermal consumption in the month of     </a:t>
            </a:r>
          </a:p>
          <a:p>
            <a:pPr marL="0" indent="0">
              <a:buNone/>
            </a:pPr>
            <a:r>
              <a:rPr lang="en-US" dirty="0"/>
              <a:t>	JUNE is same as that of SEPTEMBER for the commercial sector.</a:t>
            </a:r>
          </a:p>
          <a:p>
            <a:pPr marL="0" indent="0">
              <a:buNone/>
            </a:pPr>
            <a:r>
              <a:rPr lang="en-US" dirty="0"/>
              <a:t>				</a:t>
            </a:r>
            <a:r>
              <a:rPr lang="en-IN" dirty="0"/>
              <a:t>mA=mB</a:t>
            </a:r>
            <a:br>
              <a:rPr lang="en-IN" dirty="0"/>
            </a:br>
            <a:r>
              <a:rPr lang="en-IN" dirty="0"/>
              <a:t>	</a:t>
            </a:r>
          </a:p>
          <a:p>
            <a:pPr marL="0" indent="0">
              <a:buNone/>
            </a:pPr>
            <a:r>
              <a:rPr lang="en-IN" dirty="0"/>
              <a:t>	Alternate Hypothesis H1 :</a:t>
            </a:r>
          </a:p>
          <a:p>
            <a:pPr marL="0" indent="0">
              <a:buNone/>
            </a:pPr>
            <a:r>
              <a:rPr lang="en-IN" dirty="0"/>
              <a:t>			</a:t>
            </a:r>
            <a:r>
              <a:rPr lang="en-US"/>
              <a:t>Mean </a:t>
            </a:r>
            <a:r>
              <a:rPr lang="en-US" dirty="0"/>
              <a:t>for the thermal consumption in the month of</a:t>
            </a:r>
          </a:p>
          <a:p>
            <a:pPr marL="0" indent="0">
              <a:buNone/>
            </a:pPr>
            <a:r>
              <a:rPr lang="en-US" dirty="0"/>
              <a:t>	 JUNE is not same as that of SEPTEMBER for the commercial sector.</a:t>
            </a:r>
          </a:p>
          <a:p>
            <a:pPr marL="0" indent="0">
              <a:buNone/>
            </a:pPr>
            <a:r>
              <a:rPr lang="en-US" dirty="0"/>
              <a:t>				</a:t>
            </a:r>
            <a:r>
              <a:rPr lang="en-IN" dirty="0"/>
              <a:t> mA ! = mB</a:t>
            </a:r>
            <a:endParaRPr lang="en-US" dirty="0"/>
          </a:p>
          <a:p>
            <a:endParaRPr lang="en-IN" dirty="0"/>
          </a:p>
        </p:txBody>
      </p:sp>
    </p:spTree>
    <p:extLst>
      <p:ext uri="{BB962C8B-B14F-4D97-AF65-F5344CB8AC3E}">
        <p14:creationId xmlns:p14="http://schemas.microsoft.com/office/powerpoint/2010/main" val="2692228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CFF58-A85B-4E14-BBAE-1B30EFEAE1AC}"/>
              </a:ext>
            </a:extLst>
          </p:cNvPr>
          <p:cNvSpPr>
            <a:spLocks noGrp="1"/>
          </p:cNvSpPr>
          <p:nvPr>
            <p:ph type="title"/>
          </p:nvPr>
        </p:nvSpPr>
        <p:spPr>
          <a:xfrm>
            <a:off x="646111" y="452718"/>
            <a:ext cx="9404723" cy="961303"/>
          </a:xfrm>
        </p:spPr>
        <p:txBody>
          <a:bodyPr/>
          <a:lstStyle/>
          <a:p>
            <a:r>
              <a:rPr lang="en-US" sz="4400" dirty="0"/>
              <a:t>      Proof for the Hypothesis Test</a:t>
            </a:r>
            <a:endParaRPr lang="en-IN" dirty="0"/>
          </a:p>
        </p:txBody>
      </p:sp>
      <p:sp>
        <p:nvSpPr>
          <p:cNvPr id="3" name="Content Placeholder 2">
            <a:extLst>
              <a:ext uri="{FF2B5EF4-FFF2-40B4-BE49-F238E27FC236}">
                <a16:creationId xmlns:a16="http://schemas.microsoft.com/office/drawing/2014/main" id="{3A5D9F82-0CA1-40FF-9898-6B3789A43246}"/>
              </a:ext>
            </a:extLst>
          </p:cNvPr>
          <p:cNvSpPr>
            <a:spLocks noGrp="1"/>
          </p:cNvSpPr>
          <p:nvPr>
            <p:ph idx="1"/>
          </p:nvPr>
        </p:nvSpPr>
        <p:spPr>
          <a:xfrm>
            <a:off x="875201" y="1414021"/>
            <a:ext cx="9503710" cy="4440024"/>
          </a:xfrm>
        </p:spPr>
        <p:txBody>
          <a:bodyPr/>
          <a:lstStyle/>
          <a:p>
            <a:r>
              <a:rPr lang="en-US" sz="2800" dirty="0"/>
              <a:t>We will be using a t-test to check for the hypothesis. The ttest_ind() function is used to check if the two series that have been passed have the same sample mean. Its a two tailed test with a confidence </a:t>
            </a:r>
            <a:endParaRPr lang="en-IN" sz="2800" dirty="0"/>
          </a:p>
          <a:p>
            <a:endParaRPr lang="en-IN" dirty="0"/>
          </a:p>
        </p:txBody>
      </p:sp>
      <p:pic>
        <p:nvPicPr>
          <p:cNvPr id="5" name="Picture 4">
            <a:extLst>
              <a:ext uri="{FF2B5EF4-FFF2-40B4-BE49-F238E27FC236}">
                <a16:creationId xmlns:a16="http://schemas.microsoft.com/office/drawing/2014/main" id="{7076B0C8-F694-4D69-BD0B-0B7FFE581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115" y="3968686"/>
            <a:ext cx="10074182" cy="1885360"/>
          </a:xfrm>
          <a:prstGeom prst="rect">
            <a:avLst/>
          </a:prstGeom>
        </p:spPr>
      </p:pic>
    </p:spTree>
    <p:extLst>
      <p:ext uri="{BB962C8B-B14F-4D97-AF65-F5344CB8AC3E}">
        <p14:creationId xmlns:p14="http://schemas.microsoft.com/office/powerpoint/2010/main" val="119468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7803-7D99-483A-A2EB-2F58CFA2170D}"/>
              </a:ext>
            </a:extLst>
          </p:cNvPr>
          <p:cNvSpPr>
            <a:spLocks noGrp="1"/>
          </p:cNvSpPr>
          <p:nvPr>
            <p:ph type="title"/>
          </p:nvPr>
        </p:nvSpPr>
        <p:spPr/>
        <p:txBody>
          <a:bodyPr/>
          <a:lstStyle/>
          <a:p>
            <a:r>
              <a:rPr lang="en-IN" dirty="0"/>
              <a:t>       </a:t>
            </a:r>
            <a:r>
              <a:rPr lang="en-IN" sz="4400" dirty="0"/>
              <a:t>Result of the Hypothesis Test</a:t>
            </a:r>
            <a:endParaRPr lang="en-IN" dirty="0"/>
          </a:p>
        </p:txBody>
      </p:sp>
      <p:sp>
        <p:nvSpPr>
          <p:cNvPr id="3" name="Content Placeholder 2">
            <a:extLst>
              <a:ext uri="{FF2B5EF4-FFF2-40B4-BE49-F238E27FC236}">
                <a16:creationId xmlns:a16="http://schemas.microsoft.com/office/drawing/2014/main" id="{81FF0D17-6C27-4F01-AEBC-CA04B6F7FC10}"/>
              </a:ext>
            </a:extLst>
          </p:cNvPr>
          <p:cNvSpPr>
            <a:spLocks noGrp="1"/>
          </p:cNvSpPr>
          <p:nvPr>
            <p:ph idx="1"/>
          </p:nvPr>
        </p:nvSpPr>
        <p:spPr>
          <a:xfrm>
            <a:off x="725864" y="1853248"/>
            <a:ext cx="9323989" cy="4395151"/>
          </a:xfrm>
        </p:spPr>
        <p:txBody>
          <a:bodyPr/>
          <a:lstStyle/>
          <a:p>
            <a:r>
              <a:rPr lang="en-US" sz="2400" dirty="0"/>
              <a:t>Since the p-value of the test is greater than the alpha value(which is 0.05 considering the 95% significance level</a:t>
            </a:r>
            <a:r>
              <a:rPr lang="en-IN" sz="2400" dirty="0"/>
              <a:t>) , Hence, We fail to reject the NULL Hypothesis.</a:t>
            </a:r>
          </a:p>
          <a:p>
            <a:pPr marL="0" indent="0">
              <a:buNone/>
            </a:pPr>
            <a:endParaRPr lang="en-IN" sz="2400" dirty="0"/>
          </a:p>
          <a:p>
            <a:r>
              <a:rPr lang="en-IN" sz="2400" dirty="0"/>
              <a:t>Therefore we can say that the </a:t>
            </a:r>
            <a:r>
              <a:rPr lang="en-US" sz="2400" dirty="0"/>
              <a:t>sample mean for the thermal consumption in the month of JUNE is same as that of SEPTEMBER in the Commercial Sector.</a:t>
            </a:r>
            <a:endParaRPr lang="en-IN" sz="2400" dirty="0"/>
          </a:p>
          <a:p>
            <a:endParaRPr lang="en-IN" dirty="0"/>
          </a:p>
        </p:txBody>
      </p:sp>
    </p:spTree>
    <p:extLst>
      <p:ext uri="{BB962C8B-B14F-4D97-AF65-F5344CB8AC3E}">
        <p14:creationId xmlns:p14="http://schemas.microsoft.com/office/powerpoint/2010/main" val="36727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7F41-FD16-4F29-88C2-53E0A18DAE96}"/>
              </a:ext>
            </a:extLst>
          </p:cNvPr>
          <p:cNvSpPr>
            <a:spLocks noGrp="1"/>
          </p:cNvSpPr>
          <p:nvPr>
            <p:ph type="title"/>
          </p:nvPr>
        </p:nvSpPr>
        <p:spPr/>
        <p:txBody>
          <a:bodyPr/>
          <a:lstStyle/>
          <a:p>
            <a:r>
              <a:rPr lang="en-IN" dirty="0"/>
              <a:t>What is our Data Set?</a:t>
            </a:r>
          </a:p>
        </p:txBody>
      </p:sp>
      <p:sp>
        <p:nvSpPr>
          <p:cNvPr id="3" name="Content Placeholder 2">
            <a:extLst>
              <a:ext uri="{FF2B5EF4-FFF2-40B4-BE49-F238E27FC236}">
                <a16:creationId xmlns:a16="http://schemas.microsoft.com/office/drawing/2014/main" id="{F3424227-1052-4113-BFE4-D6D8C4FC8DB3}"/>
              </a:ext>
            </a:extLst>
          </p:cNvPr>
          <p:cNvSpPr>
            <a:spLocks noGrp="1"/>
          </p:cNvSpPr>
          <p:nvPr>
            <p:ph idx="1"/>
          </p:nvPr>
        </p:nvSpPr>
        <p:spPr>
          <a:xfrm>
            <a:off x="1103312" y="2052918"/>
            <a:ext cx="9586684" cy="4195481"/>
          </a:xfrm>
        </p:spPr>
        <p:txBody>
          <a:bodyPr/>
          <a:lstStyle/>
          <a:p>
            <a:r>
              <a:rPr lang="en-IN" dirty="0"/>
              <a:t>Our data set is based on the energy consumption in the state of Chicago in the year 2010. It has the electricity and the thermal(CNG or Heat)energy consumption of every Month. This accounts for every residential, commercial and Industrial user.</a:t>
            </a:r>
          </a:p>
          <a:p>
            <a:endParaRPr lang="en-IN" dirty="0"/>
          </a:p>
        </p:txBody>
      </p:sp>
      <p:pic>
        <p:nvPicPr>
          <p:cNvPr id="5" name="Picture 4">
            <a:extLst>
              <a:ext uri="{FF2B5EF4-FFF2-40B4-BE49-F238E27FC236}">
                <a16:creationId xmlns:a16="http://schemas.microsoft.com/office/drawing/2014/main" id="{79115D51-DB19-46CD-9DA1-56D50BDAF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1785" y="3429001"/>
            <a:ext cx="7527733" cy="3226958"/>
          </a:xfrm>
          <a:prstGeom prst="rect">
            <a:avLst/>
          </a:prstGeom>
        </p:spPr>
      </p:pic>
    </p:spTree>
    <p:extLst>
      <p:ext uri="{BB962C8B-B14F-4D97-AF65-F5344CB8AC3E}">
        <p14:creationId xmlns:p14="http://schemas.microsoft.com/office/powerpoint/2010/main" val="270985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5F94-FC88-405F-BE2A-C0C15DE87C01}"/>
              </a:ext>
            </a:extLst>
          </p:cNvPr>
          <p:cNvSpPr>
            <a:spLocks noGrp="1"/>
          </p:cNvSpPr>
          <p:nvPr>
            <p:ph type="title"/>
          </p:nvPr>
        </p:nvSpPr>
        <p:spPr>
          <a:xfrm>
            <a:off x="646111" y="232529"/>
            <a:ext cx="9204899" cy="1247479"/>
          </a:xfrm>
        </p:spPr>
        <p:txBody>
          <a:bodyPr/>
          <a:lstStyle/>
          <a:p>
            <a:r>
              <a:rPr lang="en-IN" dirty="0"/>
              <a:t>					</a:t>
            </a:r>
            <a:r>
              <a:rPr lang="en-IN" sz="7200" dirty="0"/>
              <a:t>Final Inference</a:t>
            </a:r>
          </a:p>
        </p:txBody>
      </p:sp>
      <p:sp>
        <p:nvSpPr>
          <p:cNvPr id="3" name="Content Placeholder 2">
            <a:extLst>
              <a:ext uri="{FF2B5EF4-FFF2-40B4-BE49-F238E27FC236}">
                <a16:creationId xmlns:a16="http://schemas.microsoft.com/office/drawing/2014/main" id="{D7A2417A-9C26-49CF-A693-079D042689F0}"/>
              </a:ext>
            </a:extLst>
          </p:cNvPr>
          <p:cNvSpPr>
            <a:spLocks noGrp="1"/>
          </p:cNvSpPr>
          <p:nvPr>
            <p:ph idx="1"/>
          </p:nvPr>
        </p:nvSpPr>
        <p:spPr>
          <a:xfrm>
            <a:off x="1121790" y="1621411"/>
            <a:ext cx="9945277" cy="4835950"/>
          </a:xfrm>
        </p:spPr>
        <p:txBody>
          <a:bodyPr>
            <a:normAutofit/>
          </a:bodyPr>
          <a:lstStyle/>
          <a:p>
            <a:r>
              <a:rPr lang="en-IN" dirty="0"/>
              <a:t>Blizzard of 2011</a:t>
            </a:r>
          </a:p>
          <a:p>
            <a:pPr marL="0" indent="0">
              <a:buNone/>
            </a:pPr>
            <a:r>
              <a:rPr lang="en-IN" dirty="0"/>
              <a:t>	Due to this sudden spike in the energy consumption, during the Blizzard the </a:t>
            </a:r>
          </a:p>
          <a:p>
            <a:pPr marL="0" indent="0">
              <a:buNone/>
            </a:pPr>
            <a:r>
              <a:rPr lang="en-IN" dirty="0"/>
              <a:t>	electricity could not be delivered to every household resulting in mad </a:t>
            </a:r>
          </a:p>
          <a:p>
            <a:pPr marL="0" indent="0">
              <a:buNone/>
            </a:pPr>
            <a:r>
              <a:rPr lang="en-IN" dirty="0"/>
              <a:t>	medical situations. </a:t>
            </a:r>
          </a:p>
          <a:p>
            <a:pPr marL="0" indent="0">
              <a:buNone/>
            </a:pPr>
            <a:endParaRPr lang="en-IN" dirty="0"/>
          </a:p>
          <a:p>
            <a:r>
              <a:rPr lang="en-IN" dirty="0"/>
              <a:t>Sight of more Industries</a:t>
            </a:r>
          </a:p>
          <a:p>
            <a:pPr marL="0" indent="0">
              <a:buNone/>
            </a:pPr>
            <a:r>
              <a:rPr lang="en-IN" dirty="0"/>
              <a:t>	During the year of 2010 more Industries came into the picture, which 	increased the total kWh usage of that particular city</a:t>
            </a:r>
          </a:p>
          <a:p>
            <a:pPr marL="0" indent="0">
              <a:buNone/>
            </a:pPr>
            <a:endParaRPr lang="en-IN" dirty="0"/>
          </a:p>
          <a:p>
            <a:r>
              <a:rPr lang="en-IN" dirty="0"/>
              <a:t>Implementation of more renewable resources</a:t>
            </a:r>
          </a:p>
          <a:p>
            <a:pPr marL="457200" lvl="1" indent="0">
              <a:buNone/>
            </a:pPr>
            <a:r>
              <a:rPr lang="en-IN" dirty="0"/>
              <a:t>By this the Chicago government spread the awareness for the usage of renewable energy to compensate for 2010</a:t>
            </a:r>
          </a:p>
          <a:p>
            <a:pPr marL="0" indent="0">
              <a:buNone/>
            </a:pPr>
            <a:endParaRPr lang="en-IN" sz="2800" dirty="0"/>
          </a:p>
        </p:txBody>
      </p:sp>
    </p:spTree>
    <p:extLst>
      <p:ext uri="{BB962C8B-B14F-4D97-AF65-F5344CB8AC3E}">
        <p14:creationId xmlns:p14="http://schemas.microsoft.com/office/powerpoint/2010/main" val="63925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9382-3F60-4238-BB3B-8A23A33BF607}"/>
              </a:ext>
            </a:extLst>
          </p:cNvPr>
          <p:cNvSpPr>
            <a:spLocks noGrp="1"/>
          </p:cNvSpPr>
          <p:nvPr>
            <p:ph type="title"/>
          </p:nvPr>
        </p:nvSpPr>
        <p:spPr>
          <a:xfrm>
            <a:off x="646111" y="452718"/>
            <a:ext cx="9404723" cy="848181"/>
          </a:xfrm>
        </p:spPr>
        <p:txBody>
          <a:bodyPr/>
          <a:lstStyle/>
          <a:p>
            <a:r>
              <a:rPr lang="en-IN" dirty="0"/>
              <a:t>Cleaning the Data set</a:t>
            </a:r>
          </a:p>
        </p:txBody>
      </p:sp>
      <p:sp>
        <p:nvSpPr>
          <p:cNvPr id="3" name="Content Placeholder 2">
            <a:extLst>
              <a:ext uri="{FF2B5EF4-FFF2-40B4-BE49-F238E27FC236}">
                <a16:creationId xmlns:a16="http://schemas.microsoft.com/office/drawing/2014/main" id="{0EDC8AA2-7D0F-424E-BF38-316415897C60}"/>
              </a:ext>
            </a:extLst>
          </p:cNvPr>
          <p:cNvSpPr>
            <a:spLocks noGrp="1"/>
          </p:cNvSpPr>
          <p:nvPr>
            <p:ph idx="1"/>
          </p:nvPr>
        </p:nvSpPr>
        <p:spPr>
          <a:xfrm>
            <a:off x="646111" y="1501969"/>
            <a:ext cx="11176080" cy="4947500"/>
          </a:xfrm>
        </p:spPr>
        <p:txBody>
          <a:bodyPr>
            <a:normAutofit/>
          </a:bodyPr>
          <a:lstStyle/>
          <a:p>
            <a:r>
              <a:rPr lang="en-IN" sz="2800" dirty="0"/>
              <a:t>Categorical Data</a:t>
            </a:r>
          </a:p>
          <a:p>
            <a:pPr marL="0" indent="0">
              <a:buNone/>
            </a:pPr>
            <a:r>
              <a:rPr lang="en-IN" sz="2800" dirty="0"/>
              <a:t>	The missing values in the categorical data have been filled 	with the values in the previous row.</a:t>
            </a:r>
          </a:p>
        </p:txBody>
      </p:sp>
      <p:pic>
        <p:nvPicPr>
          <p:cNvPr id="5" name="Picture 4">
            <a:extLst>
              <a:ext uri="{FF2B5EF4-FFF2-40B4-BE49-F238E27FC236}">
                <a16:creationId xmlns:a16="http://schemas.microsoft.com/office/drawing/2014/main" id="{72DB89EC-5169-4361-9A50-2274A7E96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893" y="3004833"/>
            <a:ext cx="7929747" cy="1793410"/>
          </a:xfrm>
          <a:prstGeom prst="rect">
            <a:avLst/>
          </a:prstGeom>
        </p:spPr>
      </p:pic>
      <p:pic>
        <p:nvPicPr>
          <p:cNvPr id="7" name="Picture 6">
            <a:extLst>
              <a:ext uri="{FF2B5EF4-FFF2-40B4-BE49-F238E27FC236}">
                <a16:creationId xmlns:a16="http://schemas.microsoft.com/office/drawing/2014/main" id="{97E89EED-7647-48D8-928A-86F385C9F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893" y="4999313"/>
            <a:ext cx="8061634" cy="1580836"/>
          </a:xfrm>
          <a:prstGeom prst="rect">
            <a:avLst/>
          </a:prstGeom>
        </p:spPr>
      </p:pic>
    </p:spTree>
    <p:extLst>
      <p:ext uri="{BB962C8B-B14F-4D97-AF65-F5344CB8AC3E}">
        <p14:creationId xmlns:p14="http://schemas.microsoft.com/office/powerpoint/2010/main" val="402990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A3A2-CE26-4463-B469-6D03596B4C8E}"/>
              </a:ext>
            </a:extLst>
          </p:cNvPr>
          <p:cNvSpPr>
            <a:spLocks noGrp="1"/>
          </p:cNvSpPr>
          <p:nvPr>
            <p:ph type="title"/>
          </p:nvPr>
        </p:nvSpPr>
        <p:spPr/>
        <p:txBody>
          <a:bodyPr/>
          <a:lstStyle/>
          <a:p>
            <a:r>
              <a:rPr lang="en-IN" dirty="0"/>
              <a:t>Cleaning the Data set</a:t>
            </a:r>
          </a:p>
        </p:txBody>
      </p:sp>
      <p:sp>
        <p:nvSpPr>
          <p:cNvPr id="3" name="Content Placeholder 2">
            <a:extLst>
              <a:ext uri="{FF2B5EF4-FFF2-40B4-BE49-F238E27FC236}">
                <a16:creationId xmlns:a16="http://schemas.microsoft.com/office/drawing/2014/main" id="{A06D49A3-A76B-485E-9171-17094594D8F3}"/>
              </a:ext>
            </a:extLst>
          </p:cNvPr>
          <p:cNvSpPr>
            <a:spLocks noGrp="1"/>
          </p:cNvSpPr>
          <p:nvPr>
            <p:ph idx="1"/>
          </p:nvPr>
        </p:nvSpPr>
        <p:spPr>
          <a:xfrm>
            <a:off x="646111" y="1364599"/>
            <a:ext cx="10657606" cy="4543886"/>
          </a:xfrm>
        </p:spPr>
        <p:txBody>
          <a:bodyPr>
            <a:normAutofit/>
          </a:bodyPr>
          <a:lstStyle/>
          <a:p>
            <a:r>
              <a:rPr lang="en-IN" sz="2400" dirty="0"/>
              <a:t>Filling the missing values(for Numerical)</a:t>
            </a:r>
          </a:p>
          <a:p>
            <a:pPr marL="0" indent="0">
              <a:buNone/>
            </a:pPr>
            <a:r>
              <a:rPr lang="en-IN" sz="2400" dirty="0"/>
              <a:t>	The missing values have been filled with zeros. This is done because, 	if at all the values are missing it means there is 	</a:t>
            </a:r>
          </a:p>
          <a:p>
            <a:pPr marL="0" indent="0">
              <a:buNone/>
            </a:pPr>
            <a:r>
              <a:rPr lang="en-IN" sz="2400" dirty="0"/>
              <a:t>	no usage of electricity or thermal.</a:t>
            </a:r>
          </a:p>
          <a:p>
            <a:r>
              <a:rPr lang="en-IN" sz="2400" dirty="0"/>
              <a:t>Treatment of Outliers</a:t>
            </a:r>
          </a:p>
          <a:p>
            <a:pPr marL="457200" lvl="1" indent="0">
              <a:buNone/>
            </a:pPr>
            <a:r>
              <a:rPr lang="en-IN" sz="2200" dirty="0"/>
              <a:t>The outliers in the electricity columns have been filled </a:t>
            </a:r>
          </a:p>
          <a:p>
            <a:pPr marL="457200" lvl="1" indent="0">
              <a:buNone/>
            </a:pPr>
            <a:r>
              <a:rPr lang="en-IN" sz="2200" dirty="0"/>
              <a:t>with the average of that particular columns. While that</a:t>
            </a:r>
          </a:p>
          <a:p>
            <a:pPr marL="457200" lvl="1" indent="0">
              <a:buNone/>
            </a:pPr>
            <a:r>
              <a:rPr lang="en-IN" sz="2200" dirty="0"/>
              <a:t>In the thermal section have been interpolated.</a:t>
            </a:r>
          </a:p>
          <a:p>
            <a:pPr marL="457200" lvl="1" indent="0">
              <a:buNone/>
            </a:pPr>
            <a:endParaRPr lang="en-IN" sz="2200" dirty="0"/>
          </a:p>
          <a:p>
            <a:pPr marL="0" indent="0">
              <a:buNone/>
            </a:pPr>
            <a:endParaRPr lang="en-IN" sz="2400" dirty="0"/>
          </a:p>
          <a:p>
            <a:endParaRPr lang="en-IN" sz="2400" dirty="0"/>
          </a:p>
        </p:txBody>
      </p:sp>
      <p:pic>
        <p:nvPicPr>
          <p:cNvPr id="5" name="Picture 4">
            <a:extLst>
              <a:ext uri="{FF2B5EF4-FFF2-40B4-BE49-F238E27FC236}">
                <a16:creationId xmlns:a16="http://schemas.microsoft.com/office/drawing/2014/main" id="{5A5C76C1-3709-40B4-B476-FC830DF85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2801" y="2344784"/>
            <a:ext cx="3293253" cy="4320847"/>
          </a:xfrm>
          <a:prstGeom prst="rect">
            <a:avLst/>
          </a:prstGeom>
        </p:spPr>
      </p:pic>
    </p:spTree>
    <p:extLst>
      <p:ext uri="{BB962C8B-B14F-4D97-AF65-F5344CB8AC3E}">
        <p14:creationId xmlns:p14="http://schemas.microsoft.com/office/powerpoint/2010/main" val="239933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1659-60FE-4251-88F3-5B8D04DE3066}"/>
              </a:ext>
            </a:extLst>
          </p:cNvPr>
          <p:cNvSpPr>
            <a:spLocks noGrp="1"/>
          </p:cNvSpPr>
          <p:nvPr>
            <p:ph type="title"/>
          </p:nvPr>
        </p:nvSpPr>
        <p:spPr>
          <a:xfrm>
            <a:off x="646111" y="452718"/>
            <a:ext cx="9572545" cy="942449"/>
          </a:xfrm>
        </p:spPr>
        <p:txBody>
          <a:bodyPr/>
          <a:lstStyle/>
          <a:p>
            <a:r>
              <a:rPr lang="en-IN" dirty="0"/>
              <a:t>Examples of Cleaning(For Electricity)</a:t>
            </a:r>
          </a:p>
        </p:txBody>
      </p:sp>
      <p:pic>
        <p:nvPicPr>
          <p:cNvPr id="5" name="Content Placeholder 4">
            <a:extLst>
              <a:ext uri="{FF2B5EF4-FFF2-40B4-BE49-F238E27FC236}">
                <a16:creationId xmlns:a16="http://schemas.microsoft.com/office/drawing/2014/main" id="{49D6076B-B3D2-4446-9C3A-960EE1277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205" y="4138367"/>
            <a:ext cx="10048160" cy="2266915"/>
          </a:xfrm>
        </p:spPr>
      </p:pic>
      <p:pic>
        <p:nvPicPr>
          <p:cNvPr id="9" name="Picture 8">
            <a:extLst>
              <a:ext uri="{FF2B5EF4-FFF2-40B4-BE49-F238E27FC236}">
                <a16:creationId xmlns:a16="http://schemas.microsoft.com/office/drawing/2014/main" id="{2867FDAA-E987-4C62-857D-649D2AB8E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204" y="1539947"/>
            <a:ext cx="9949059" cy="2453640"/>
          </a:xfrm>
          <a:prstGeom prst="rect">
            <a:avLst/>
          </a:prstGeom>
        </p:spPr>
      </p:pic>
    </p:spTree>
    <p:extLst>
      <p:ext uri="{BB962C8B-B14F-4D97-AF65-F5344CB8AC3E}">
        <p14:creationId xmlns:p14="http://schemas.microsoft.com/office/powerpoint/2010/main" val="93362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D82A-ACF9-4DC5-8668-D207B97D2C94}"/>
              </a:ext>
            </a:extLst>
          </p:cNvPr>
          <p:cNvSpPr>
            <a:spLocks noGrp="1"/>
          </p:cNvSpPr>
          <p:nvPr>
            <p:ph type="title"/>
          </p:nvPr>
        </p:nvSpPr>
        <p:spPr/>
        <p:txBody>
          <a:bodyPr/>
          <a:lstStyle/>
          <a:p>
            <a:r>
              <a:rPr lang="en-IN" dirty="0"/>
              <a:t>Examples of Cleaning(For Thermal)</a:t>
            </a:r>
          </a:p>
        </p:txBody>
      </p:sp>
      <p:pic>
        <p:nvPicPr>
          <p:cNvPr id="5" name="Content Placeholder 4">
            <a:extLst>
              <a:ext uri="{FF2B5EF4-FFF2-40B4-BE49-F238E27FC236}">
                <a16:creationId xmlns:a16="http://schemas.microsoft.com/office/drawing/2014/main" id="{A3E37549-0674-4A4E-94F7-DB015F663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853248"/>
            <a:ext cx="10756157" cy="1531620"/>
          </a:xfrm>
        </p:spPr>
      </p:pic>
      <p:pic>
        <p:nvPicPr>
          <p:cNvPr id="7" name="Picture 6">
            <a:extLst>
              <a:ext uri="{FF2B5EF4-FFF2-40B4-BE49-F238E27FC236}">
                <a16:creationId xmlns:a16="http://schemas.microsoft.com/office/drawing/2014/main" id="{A4AC4985-E254-49CC-B0A7-5B44A0F72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0" y="3832111"/>
            <a:ext cx="10934942" cy="1795690"/>
          </a:xfrm>
          <a:prstGeom prst="rect">
            <a:avLst/>
          </a:prstGeom>
        </p:spPr>
      </p:pic>
    </p:spTree>
    <p:extLst>
      <p:ext uri="{BB962C8B-B14F-4D97-AF65-F5344CB8AC3E}">
        <p14:creationId xmlns:p14="http://schemas.microsoft.com/office/powerpoint/2010/main" val="112398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E163-02EC-4ABA-9126-E8A7D4DB3FC6}"/>
              </a:ext>
            </a:extLst>
          </p:cNvPr>
          <p:cNvSpPr>
            <a:spLocks noGrp="1"/>
          </p:cNvSpPr>
          <p:nvPr>
            <p:ph type="title"/>
          </p:nvPr>
        </p:nvSpPr>
        <p:spPr>
          <a:xfrm>
            <a:off x="646111" y="452718"/>
            <a:ext cx="9404723" cy="980156"/>
          </a:xfrm>
        </p:spPr>
        <p:txBody>
          <a:bodyPr/>
          <a:lstStyle/>
          <a:p>
            <a:r>
              <a:rPr lang="en-IN" dirty="0"/>
              <a:t>Normalization of Data</a:t>
            </a:r>
          </a:p>
        </p:txBody>
      </p:sp>
      <p:sp>
        <p:nvSpPr>
          <p:cNvPr id="3" name="Content Placeholder 2">
            <a:extLst>
              <a:ext uri="{FF2B5EF4-FFF2-40B4-BE49-F238E27FC236}">
                <a16:creationId xmlns:a16="http://schemas.microsoft.com/office/drawing/2014/main" id="{821F48DE-261C-416C-AD08-B6267FEC91F5}"/>
              </a:ext>
            </a:extLst>
          </p:cNvPr>
          <p:cNvSpPr>
            <a:spLocks noGrp="1"/>
          </p:cNvSpPr>
          <p:nvPr>
            <p:ph idx="1"/>
          </p:nvPr>
        </p:nvSpPr>
        <p:spPr>
          <a:xfrm>
            <a:off x="239777" y="1331259"/>
            <a:ext cx="11081814" cy="4195481"/>
          </a:xfrm>
        </p:spPr>
        <p:txBody>
          <a:bodyPr>
            <a:normAutofit/>
          </a:bodyPr>
          <a:lstStyle/>
          <a:p>
            <a:r>
              <a:rPr lang="en-IN" sz="2400" dirty="0"/>
              <a:t>The data is standardized such that the mean of the column is 0 and the variance is 1. The mean and variance are only for those who have used the energy and not for everyone</a:t>
            </a:r>
          </a:p>
        </p:txBody>
      </p:sp>
      <p:pic>
        <p:nvPicPr>
          <p:cNvPr id="5" name="Picture 4">
            <a:extLst>
              <a:ext uri="{FF2B5EF4-FFF2-40B4-BE49-F238E27FC236}">
                <a16:creationId xmlns:a16="http://schemas.microsoft.com/office/drawing/2014/main" id="{F27F5C04-66A3-44BB-8F11-3215E499A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205" y="2604312"/>
            <a:ext cx="9014460" cy="4175760"/>
          </a:xfrm>
          <a:prstGeom prst="rect">
            <a:avLst/>
          </a:prstGeom>
        </p:spPr>
      </p:pic>
    </p:spTree>
    <p:extLst>
      <p:ext uri="{BB962C8B-B14F-4D97-AF65-F5344CB8AC3E}">
        <p14:creationId xmlns:p14="http://schemas.microsoft.com/office/powerpoint/2010/main" val="386262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4C3-C1E8-4DD4-94B4-1AD4EDC1D827}"/>
              </a:ext>
            </a:extLst>
          </p:cNvPr>
          <p:cNvSpPr>
            <a:spLocks noGrp="1"/>
          </p:cNvSpPr>
          <p:nvPr>
            <p:ph type="title"/>
          </p:nvPr>
        </p:nvSpPr>
        <p:spPr>
          <a:xfrm>
            <a:off x="646111" y="452718"/>
            <a:ext cx="9404723" cy="857608"/>
          </a:xfrm>
        </p:spPr>
        <p:txBody>
          <a:bodyPr/>
          <a:lstStyle/>
          <a:p>
            <a:r>
              <a:rPr lang="en-IN" dirty="0"/>
              <a:t>Proof that the data is normal</a:t>
            </a:r>
          </a:p>
        </p:txBody>
      </p:sp>
      <p:sp>
        <p:nvSpPr>
          <p:cNvPr id="3" name="Content Placeholder 2">
            <a:extLst>
              <a:ext uri="{FF2B5EF4-FFF2-40B4-BE49-F238E27FC236}">
                <a16:creationId xmlns:a16="http://schemas.microsoft.com/office/drawing/2014/main" id="{C3D5A977-27A4-4627-900B-A12A1E7FDA74}"/>
              </a:ext>
            </a:extLst>
          </p:cNvPr>
          <p:cNvSpPr>
            <a:spLocks noGrp="1"/>
          </p:cNvSpPr>
          <p:nvPr>
            <p:ph idx="1"/>
          </p:nvPr>
        </p:nvSpPr>
        <p:spPr>
          <a:xfrm>
            <a:off x="645130" y="1506163"/>
            <a:ext cx="10063719" cy="4696674"/>
          </a:xfrm>
        </p:spPr>
        <p:txBody>
          <a:bodyPr/>
          <a:lstStyle/>
          <a:p>
            <a:r>
              <a:rPr lang="en-IN" dirty="0"/>
              <a:t>We can find out if the given data is approximately normal by plotting the quantile-quantile plot and the cumulative frequency plot</a:t>
            </a:r>
          </a:p>
        </p:txBody>
      </p:sp>
      <p:pic>
        <p:nvPicPr>
          <p:cNvPr id="5" name="Picture 4">
            <a:extLst>
              <a:ext uri="{FF2B5EF4-FFF2-40B4-BE49-F238E27FC236}">
                <a16:creationId xmlns:a16="http://schemas.microsoft.com/office/drawing/2014/main" id="{44F2DE77-4F64-4284-ABF9-B01ADBF32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151" y="2193275"/>
            <a:ext cx="4612849" cy="4589310"/>
          </a:xfrm>
          <a:prstGeom prst="rect">
            <a:avLst/>
          </a:prstGeom>
        </p:spPr>
      </p:pic>
      <p:pic>
        <p:nvPicPr>
          <p:cNvPr id="7" name="Picture 6">
            <a:extLst>
              <a:ext uri="{FF2B5EF4-FFF2-40B4-BE49-F238E27FC236}">
                <a16:creationId xmlns:a16="http://schemas.microsoft.com/office/drawing/2014/main" id="{00C782E7-4836-4E29-8EB2-8C3F9D718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43" y="3205113"/>
            <a:ext cx="5319583" cy="3287598"/>
          </a:xfrm>
          <a:prstGeom prst="rect">
            <a:avLst/>
          </a:prstGeom>
        </p:spPr>
      </p:pic>
    </p:spTree>
    <p:extLst>
      <p:ext uri="{BB962C8B-B14F-4D97-AF65-F5344CB8AC3E}">
        <p14:creationId xmlns:p14="http://schemas.microsoft.com/office/powerpoint/2010/main" val="126950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F300-9DFB-4137-B50D-53084B49FBF3}"/>
              </a:ext>
            </a:extLst>
          </p:cNvPr>
          <p:cNvSpPr>
            <a:spLocks noGrp="1"/>
          </p:cNvSpPr>
          <p:nvPr>
            <p:ph type="title"/>
          </p:nvPr>
        </p:nvSpPr>
        <p:spPr/>
        <p:txBody>
          <a:bodyPr/>
          <a:lstStyle/>
          <a:p>
            <a:r>
              <a:rPr lang="en-IN" dirty="0"/>
              <a:t>Why Normalization? How does it affect the dataset</a:t>
            </a:r>
          </a:p>
        </p:txBody>
      </p:sp>
      <p:sp>
        <p:nvSpPr>
          <p:cNvPr id="3" name="Content Placeholder 2">
            <a:extLst>
              <a:ext uri="{FF2B5EF4-FFF2-40B4-BE49-F238E27FC236}">
                <a16:creationId xmlns:a16="http://schemas.microsoft.com/office/drawing/2014/main" id="{FF51475F-0EA7-40CA-BF5B-3CAF4ADE9847}"/>
              </a:ext>
            </a:extLst>
          </p:cNvPr>
          <p:cNvSpPr>
            <a:spLocks noGrp="1"/>
          </p:cNvSpPr>
          <p:nvPr>
            <p:ph idx="1"/>
          </p:nvPr>
        </p:nvSpPr>
        <p:spPr>
          <a:xfrm>
            <a:off x="725864" y="1941922"/>
            <a:ext cx="10322350" cy="4306477"/>
          </a:xfrm>
        </p:spPr>
        <p:txBody>
          <a:bodyPr>
            <a:normAutofit/>
          </a:bodyPr>
          <a:lstStyle/>
          <a:p>
            <a:r>
              <a:rPr lang="en-IN" sz="2400" dirty="0"/>
              <a:t>Normalization helps in scaling the data. By doing this, we can comparing two separate columns. This can also be used for predictions</a:t>
            </a:r>
          </a:p>
        </p:txBody>
      </p:sp>
    </p:spTree>
    <p:extLst>
      <p:ext uri="{BB962C8B-B14F-4D97-AF65-F5344CB8AC3E}">
        <p14:creationId xmlns:p14="http://schemas.microsoft.com/office/powerpoint/2010/main" val="1208976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859</TotalTime>
  <Words>1092</Words>
  <Application>Microsoft Office PowerPoint</Application>
  <PresentationFormat>Widescreen</PresentationFormat>
  <Paragraphs>99</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Introduction to Data Science</vt:lpstr>
      <vt:lpstr>What is our Data Set?</vt:lpstr>
      <vt:lpstr>Cleaning the Data set</vt:lpstr>
      <vt:lpstr>Cleaning the Data set</vt:lpstr>
      <vt:lpstr>Examples of Cleaning(For Electricity)</vt:lpstr>
      <vt:lpstr>Examples of Cleaning(For Thermal)</vt:lpstr>
      <vt:lpstr>Normalization of Data</vt:lpstr>
      <vt:lpstr>Proof that the data is normal</vt:lpstr>
      <vt:lpstr>Why Normalization? How does it affect the dataset</vt:lpstr>
      <vt:lpstr>Visualizing the given data</vt:lpstr>
      <vt:lpstr>PowerPoint Presentation</vt:lpstr>
      <vt:lpstr>Inference</vt:lpstr>
      <vt:lpstr>       Visualisation</vt:lpstr>
      <vt:lpstr>      Visualisation</vt:lpstr>
      <vt:lpstr>Checking for Correlation</vt:lpstr>
      <vt:lpstr> Checking for Correlation</vt:lpstr>
      <vt:lpstr>Hypothesis Testing</vt:lpstr>
      <vt:lpstr>      Proof for the Hypothesis Test</vt:lpstr>
      <vt:lpstr>       Result of the Hypothesis Test</vt:lpstr>
      <vt:lpstr>     Final Inference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Romaanchan Skanda</dc:creator>
  <cp:lastModifiedBy>Romaanchan Skanda</cp:lastModifiedBy>
  <cp:revision>46</cp:revision>
  <dcterms:created xsi:type="dcterms:W3CDTF">2019-11-18T03:17:26Z</dcterms:created>
  <dcterms:modified xsi:type="dcterms:W3CDTF">2019-11-28T04:15:06Z</dcterms:modified>
</cp:coreProperties>
</file>