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3D78CF"/>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3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468B823-1EF9-4A9F-8EEE-28BB79F2B1F4}" type="datetimeFigureOut">
              <a:rPr lang="en-IN" smtClean="0"/>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70CCAA7F-F03C-4CE6-BFCE-79C48DA2A4DF}" type="slidenum">
              <a:rPr lang="en-IN" smtClean="0"/>
              <a:t>‹#›</a:t>
            </a:fld>
            <a:endParaRPr lang="en-IN"/>
          </a:p>
        </p:txBody>
      </p:sp>
    </p:spTree>
    <p:extLst>
      <p:ext uri="{BB962C8B-B14F-4D97-AF65-F5344CB8AC3E}">
        <p14:creationId xmlns:p14="http://schemas.microsoft.com/office/powerpoint/2010/main" val="351247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075997"/>
            <a:ext cx="6858000" cy="816890"/>
          </a:xfrm>
          <a:prstGeom prst="rect">
            <a:avLst/>
          </a:prstGeom>
        </p:spPr>
        <p:txBody>
          <a:bodyPr vert="horz" wrap="square" lIns="0" tIns="16510" rIns="0" bIns="0" rtlCol="0">
            <a:spAutoFit/>
          </a:bodyPr>
          <a:lstStyle/>
          <a:p>
            <a:pPr marL="3213735">
              <a:lnSpc>
                <a:spcPct val="100000"/>
              </a:lnSpc>
              <a:spcBef>
                <a:spcPts val="130"/>
              </a:spcBef>
            </a:pPr>
            <a:r>
              <a:rPr lang="en-US" sz="2000" spc="15" dirty="0" smtClean="0"/>
              <a:t>PRIYADHARSHINI  V</a:t>
            </a:r>
            <a:r>
              <a:rPr lang="en-US" sz="1600" spc="15" dirty="0" smtClean="0"/>
              <a:t/>
            </a:r>
            <a:br>
              <a:rPr lang="en-US" sz="1600" spc="15" dirty="0" smtClean="0"/>
            </a:br>
            <a:endParaRPr spc="15" dirty="0"/>
          </a:p>
        </p:txBody>
      </p:sp>
      <p:sp>
        <p:nvSpPr>
          <p:cNvPr id="8" name="object 8"/>
          <p:cNvSpPr txBox="1"/>
          <p:nvPr/>
        </p:nvSpPr>
        <p:spPr>
          <a:xfrm>
            <a:off x="6019800" y="2133600"/>
            <a:ext cx="4952618" cy="4178067"/>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821721243043</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BTECH., ARTIFICIAL INTELLIGENCE AND DATA SCIENCE – III YR</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SIR ISSAC NEWTON COLLEGE OF ENGINEERING AND TECHNOLOGY</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smtClean="0">
              <a:solidFill>
                <a:srgbClr val="2D936B"/>
              </a:solidFill>
              <a:latin typeface="Trebuchet MS"/>
              <a:cs typeface="Trebuchet MS"/>
            </a:endParaRPr>
          </a:p>
          <a:p>
            <a:pPr marL="12700">
              <a:lnSpc>
                <a:spcPct val="100000"/>
              </a:lnSpc>
              <a:spcBef>
                <a:spcPts val="100"/>
              </a:spcBef>
            </a:pPr>
            <a:endParaRPr lang="en-US" sz="2400" dirty="0" smtClean="0">
              <a:latin typeface="Trebuchet MS"/>
              <a:cs typeface="Trebuchet MS"/>
            </a:endParaRPr>
          </a:p>
          <a:p>
            <a:pPr marL="12700">
              <a:lnSpc>
                <a:spcPct val="100000"/>
              </a:lnSpc>
              <a:spcBef>
                <a:spcPts val="100"/>
              </a:spcBef>
            </a:pP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292668"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6787" t="45701" r="57015" b="18099"/>
          <a:stretch/>
        </p:blipFill>
        <p:spPr>
          <a:xfrm>
            <a:off x="2683529" y="2090581"/>
            <a:ext cx="2788920" cy="1743075"/>
          </a:xfrm>
          <a:prstGeom prst="rect">
            <a:avLst/>
          </a:prstGeom>
        </p:spPr>
      </p:pic>
      <p:sp>
        <p:nvSpPr>
          <p:cNvPr id="13" name="object 7"/>
          <p:cNvSpPr txBox="1">
            <a:spLocks/>
          </p:cNvSpPr>
          <p:nvPr/>
        </p:nvSpPr>
        <p:spPr>
          <a:xfrm>
            <a:off x="2485792" y="4189968"/>
            <a:ext cx="2406805"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Test loss and test accuracy</a:t>
            </a:r>
            <a:endParaRPr lang="en-US" sz="1400" b="0" kern="0" dirty="0">
              <a:solidFill>
                <a:schemeClr val="accent1"/>
              </a:solidFill>
            </a:endParaRPr>
          </a:p>
        </p:txBody>
      </p:sp>
      <p:sp>
        <p:nvSpPr>
          <p:cNvPr id="15" name="object 7"/>
          <p:cNvSpPr txBox="1">
            <a:spLocks/>
          </p:cNvSpPr>
          <p:nvPr/>
        </p:nvSpPr>
        <p:spPr>
          <a:xfrm>
            <a:off x="862581" y="1419672"/>
            <a:ext cx="2015746" cy="182742"/>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100" b="0" kern="0" dirty="0">
                <a:solidFill>
                  <a:schemeClr val="accent1"/>
                </a:solidFill>
              </a:rPr>
              <a:t>T</a:t>
            </a:r>
            <a:r>
              <a:rPr lang="en-US" sz="1100" b="0" kern="0" dirty="0" smtClean="0">
                <a:solidFill>
                  <a:schemeClr val="accent1"/>
                </a:solidFill>
              </a:rPr>
              <a:t>est outputs</a:t>
            </a:r>
            <a:endParaRPr lang="en-US" sz="1100" b="0" kern="0" dirty="0">
              <a:solidFill>
                <a:schemeClr val="accent1"/>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l="6818" t="81213" r="79545" b="12727"/>
          <a:stretch/>
        </p:blipFill>
        <p:spPr>
          <a:xfrm>
            <a:off x="2525024" y="4468816"/>
            <a:ext cx="1371600" cy="381000"/>
          </a:xfrm>
          <a:prstGeom prst="rect">
            <a:avLst/>
          </a:prstGeom>
        </p:spPr>
      </p:pic>
      <p:sp>
        <p:nvSpPr>
          <p:cNvPr id="17" name="object 7"/>
          <p:cNvSpPr txBox="1">
            <a:spLocks/>
          </p:cNvSpPr>
          <p:nvPr/>
        </p:nvSpPr>
        <p:spPr>
          <a:xfrm>
            <a:off x="2794217" y="1660718"/>
            <a:ext cx="2133600"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smtClean="0">
                <a:solidFill>
                  <a:schemeClr val="accent1"/>
                </a:solidFill>
              </a:rPr>
              <a:t>Training model</a:t>
            </a:r>
            <a:endParaRPr lang="en-US" sz="1400" b="0" kern="0" dirty="0">
              <a:solidFill>
                <a:schemeClr val="accent1"/>
              </a:solidFill>
            </a:endParaRPr>
          </a:p>
        </p:txBody>
      </p:sp>
      <p:sp>
        <p:nvSpPr>
          <p:cNvPr id="19" name="object 7"/>
          <p:cNvSpPr txBox="1">
            <a:spLocks/>
          </p:cNvSpPr>
          <p:nvPr/>
        </p:nvSpPr>
        <p:spPr>
          <a:xfrm>
            <a:off x="6553200" y="1032291"/>
            <a:ext cx="2133600"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Predictions</a:t>
            </a:r>
            <a:endParaRPr lang="en-US" sz="1400" b="0" kern="0" dirty="0">
              <a:solidFill>
                <a:schemeClr val="accent1"/>
              </a:solidFill>
            </a:endParaRPr>
          </a:p>
        </p:txBody>
      </p:sp>
      <p:pic>
        <p:nvPicPr>
          <p:cNvPr id="20" name="Picture 19"/>
          <p:cNvPicPr>
            <a:picLocks noChangeAspect="1"/>
          </p:cNvPicPr>
          <p:nvPr/>
        </p:nvPicPr>
        <p:blipFill rotWithShape="1">
          <a:blip r:embed="rId5" cstate="print">
            <a:extLst>
              <a:ext uri="{28A0092B-C50C-407E-A947-70E740481C1C}">
                <a14:useLocalDpi xmlns:a14="http://schemas.microsoft.com/office/drawing/2010/main" val="0"/>
              </a:ext>
            </a:extLst>
          </a:blip>
          <a:srcRect l="3797" t="20000" r="41773" b="7089"/>
          <a:stretch/>
        </p:blipFill>
        <p:spPr>
          <a:xfrm flipV="1">
            <a:off x="9148667" y="6147742"/>
            <a:ext cx="103156" cy="86363"/>
          </a:xfrm>
          <a:prstGeom prst="rect">
            <a:avLst/>
          </a:prstGeom>
        </p:spPr>
      </p:pic>
      <p:sp>
        <p:nvSpPr>
          <p:cNvPr id="22" name="object 7"/>
          <p:cNvSpPr txBox="1">
            <a:spLocks/>
          </p:cNvSpPr>
          <p:nvPr/>
        </p:nvSpPr>
        <p:spPr>
          <a:xfrm>
            <a:off x="4389863" y="4620907"/>
            <a:ext cx="2406805"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Testing the model</a:t>
            </a:r>
            <a:endParaRPr lang="en-US" sz="1400" b="0" kern="0" dirty="0">
              <a:solidFill>
                <a:schemeClr val="accent1"/>
              </a:solidFill>
            </a:endParaRPr>
          </a:p>
        </p:txBody>
      </p:sp>
      <p:pic>
        <p:nvPicPr>
          <p:cNvPr id="2" name="Picture 1" descr="PRIYA.ipynb - Colaboratory - Google Chrom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8900" y="3928779"/>
            <a:ext cx="2362200" cy="2597524"/>
          </a:xfrm>
          <a:prstGeom prst="rect">
            <a:avLst/>
          </a:prstGeom>
        </p:spPr>
      </p:pic>
      <p:pic>
        <p:nvPicPr>
          <p:cNvPr id="4" name="Picture 3" descr="PRIYA.ipynb - Colaboratory - Google Chrome"/>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3971" y="1511042"/>
            <a:ext cx="2362200" cy="1681403"/>
          </a:xfrm>
          <a:prstGeom prst="rect">
            <a:avLst/>
          </a:prstGeom>
        </p:spPr>
      </p:pic>
      <p:pic>
        <p:nvPicPr>
          <p:cNvPr id="14" name="Picture 13" descr="PRIYA.ipynb - Colaboratory - Google Chrome"/>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99589" y="4925862"/>
            <a:ext cx="1842032" cy="1697133"/>
          </a:xfrm>
          <a:prstGeom prst="rect">
            <a:avLst/>
          </a:prstGeom>
        </p:spPr>
      </p:pic>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4389" y="1828800"/>
            <a:ext cx="2196780" cy="154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1000" y="4110337"/>
            <a:ext cx="1759397" cy="1363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object 21"/>
          <p:cNvSpPr txBox="1"/>
          <p:nvPr/>
        </p:nvSpPr>
        <p:spPr>
          <a:xfrm>
            <a:off x="2383639" y="2525644"/>
            <a:ext cx="5903950" cy="991938"/>
          </a:xfrm>
          <a:prstGeom prst="rect">
            <a:avLst/>
          </a:prstGeom>
        </p:spPr>
        <p:txBody>
          <a:bodyPr vert="horz" wrap="square" lIns="0" tIns="6985" rIns="0" bIns="0" rtlCol="0">
            <a:spAutoFit/>
          </a:bodyPr>
          <a:lstStyle/>
          <a:p>
            <a:pPr marL="12700">
              <a:lnSpc>
                <a:spcPct val="100000"/>
              </a:lnSpc>
              <a:spcBef>
                <a:spcPts val="55"/>
              </a:spcBef>
            </a:pPr>
            <a:r>
              <a:rPr lang="en-US" sz="3200" spc="20" dirty="0" smtClean="0">
                <a:solidFill>
                  <a:srgbClr val="2D83C3"/>
                </a:solidFill>
                <a:latin typeface="Trebuchet MS"/>
                <a:cs typeface="Trebuchet MS"/>
              </a:rPr>
              <a:t>HAND WRITTEN DIGIT RECOGNITION(USING CNN)</a:t>
            </a:r>
            <a:endParaRPr sz="32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7" name="object 21"/>
          <p:cNvSpPr txBox="1"/>
          <p:nvPr/>
        </p:nvSpPr>
        <p:spPr>
          <a:xfrm>
            <a:off x="2158839" y="1633176"/>
            <a:ext cx="6957603" cy="4651915"/>
          </a:xfrm>
          <a:prstGeom prst="rect">
            <a:avLst/>
          </a:prstGeom>
        </p:spPr>
        <p:txBody>
          <a:bodyPr vert="horz" wrap="square" lIns="0" tIns="6985" rIns="0" bIns="0" rtlCol="0">
            <a:spAutoFit/>
          </a:bodyPr>
          <a:lstStyle/>
          <a:p>
            <a:pPr marL="12700">
              <a:lnSpc>
                <a:spcPct val="100000"/>
              </a:lnSpc>
              <a:spcBef>
                <a:spcPts val="55"/>
              </a:spcBef>
            </a:pPr>
            <a:r>
              <a:rPr lang="en-US" dirty="0">
                <a:solidFill>
                  <a:srgbClr val="3D78CF"/>
                </a:solidFill>
              </a:rPr>
              <a:t>The agenda </a:t>
            </a:r>
            <a:r>
              <a:rPr lang="en-US" dirty="0" smtClean="0">
                <a:solidFill>
                  <a:srgbClr val="3D78CF"/>
                </a:solidFill>
              </a:rPr>
              <a:t>of Hand Written Digit Recognition using </a:t>
            </a:r>
            <a:r>
              <a:rPr lang="en-US" dirty="0">
                <a:solidFill>
                  <a:srgbClr val="3D78CF"/>
                </a:solidFill>
              </a:rPr>
              <a:t>Convolutional Neural Networks (</a:t>
            </a:r>
            <a:r>
              <a:rPr lang="en-US" dirty="0" smtClean="0">
                <a:solidFill>
                  <a:srgbClr val="3D78CF"/>
                </a:solidFill>
              </a:rPr>
              <a:t>CNNs) involves the use of deep learning techniques to classify images of handwritten digits into their corresponding numerical representations (0-9). CNNs </a:t>
            </a:r>
            <a:r>
              <a:rPr lang="en-US" dirty="0">
                <a:solidFill>
                  <a:srgbClr val="3D78CF"/>
                </a:solidFill>
              </a:rPr>
              <a:t>extract meaningful features from raw pixel data through convolutional layers, enabling hierarchical learning of patterns. </a:t>
            </a:r>
            <a:r>
              <a:rPr lang="en-US" dirty="0" smtClean="0">
                <a:solidFill>
                  <a:srgbClr val="3D78CF"/>
                </a:solidFill>
              </a:rPr>
              <a:t>This project includes several </a:t>
            </a:r>
            <a:r>
              <a:rPr lang="en-US" dirty="0">
                <a:solidFill>
                  <a:srgbClr val="3D78CF"/>
                </a:solidFill>
              </a:rPr>
              <a:t>key tasks</a:t>
            </a:r>
            <a:r>
              <a:rPr lang="en-US" dirty="0" smtClean="0">
                <a:solidFill>
                  <a:srgbClr val="3D78CF"/>
                </a:solidFill>
              </a:rPr>
              <a:t>:</a:t>
            </a:r>
          </a:p>
          <a:p>
            <a:pPr marL="12700">
              <a:lnSpc>
                <a:spcPct val="100000"/>
              </a:lnSpc>
              <a:spcBef>
                <a:spcPts val="55"/>
              </a:spcBef>
            </a:pPr>
            <a:endParaRPr lang="en-US" dirty="0" smtClean="0">
              <a:solidFill>
                <a:srgbClr val="3D78CF"/>
              </a:solidFill>
            </a:endParaRPr>
          </a:p>
          <a:p>
            <a:pPr marL="12700">
              <a:lnSpc>
                <a:spcPct val="100000"/>
              </a:lnSpc>
              <a:spcBef>
                <a:spcPts val="55"/>
              </a:spcBef>
            </a:pPr>
            <a:r>
              <a:rPr lang="en-US" dirty="0" smtClean="0">
                <a:solidFill>
                  <a:srgbClr val="3D78CF"/>
                </a:solidFill>
              </a:rPr>
              <a:t>                             - </a:t>
            </a:r>
            <a:r>
              <a:rPr lang="en-IN" b="1" dirty="0">
                <a:solidFill>
                  <a:srgbClr val="3D78CF"/>
                </a:solidFill>
              </a:rPr>
              <a:t>Data </a:t>
            </a:r>
            <a:r>
              <a:rPr lang="en-IN" b="1" dirty="0" smtClean="0">
                <a:solidFill>
                  <a:srgbClr val="3D78CF"/>
                </a:solidFill>
              </a:rPr>
              <a:t>Collection</a:t>
            </a:r>
          </a:p>
          <a:p>
            <a:pPr marL="12700">
              <a:lnSpc>
                <a:spcPct val="100000"/>
              </a:lnSpc>
              <a:spcBef>
                <a:spcPts val="55"/>
              </a:spcBef>
            </a:pPr>
            <a:r>
              <a:rPr lang="en-US" dirty="0" smtClean="0">
                <a:solidFill>
                  <a:srgbClr val="3D78CF"/>
                </a:solidFill>
              </a:rPr>
              <a:t>                             -</a:t>
            </a:r>
            <a:r>
              <a:rPr lang="en-IN" b="1" dirty="0">
                <a:solidFill>
                  <a:srgbClr val="3D78CF"/>
                </a:solidFill>
              </a:rPr>
              <a:t> Data </a:t>
            </a:r>
            <a:r>
              <a:rPr lang="en-IN" b="1" dirty="0" err="1">
                <a:solidFill>
                  <a:srgbClr val="3D78CF"/>
                </a:solidFill>
              </a:rPr>
              <a:t>Preprocessing</a:t>
            </a:r>
            <a:r>
              <a:rPr lang="en-US" dirty="0" smtClean="0">
                <a:solidFill>
                  <a:srgbClr val="3D78CF"/>
                </a:solidFill>
              </a:rPr>
              <a:t>.</a:t>
            </a:r>
          </a:p>
          <a:p>
            <a:pPr marL="12700">
              <a:lnSpc>
                <a:spcPct val="100000"/>
              </a:lnSpc>
              <a:spcBef>
                <a:spcPts val="55"/>
              </a:spcBef>
            </a:pPr>
            <a:r>
              <a:rPr lang="en-US" dirty="0" smtClean="0">
                <a:solidFill>
                  <a:srgbClr val="3D78CF"/>
                </a:solidFill>
              </a:rPr>
              <a:t>                             -</a:t>
            </a:r>
            <a:r>
              <a:rPr lang="en-IN" b="1" dirty="0" smtClean="0">
                <a:solidFill>
                  <a:srgbClr val="3D78CF"/>
                </a:solidFill>
              </a:rPr>
              <a:t> </a:t>
            </a:r>
            <a:r>
              <a:rPr lang="en-IN" b="1" dirty="0">
                <a:solidFill>
                  <a:srgbClr val="3D78CF"/>
                </a:solidFill>
              </a:rPr>
              <a:t>Model </a:t>
            </a:r>
            <a:r>
              <a:rPr lang="en-IN" b="1" dirty="0" smtClean="0">
                <a:solidFill>
                  <a:srgbClr val="3D78CF"/>
                </a:solidFill>
              </a:rPr>
              <a:t>Training and model Design</a:t>
            </a:r>
            <a:r>
              <a:rPr lang="en-US" dirty="0" smtClean="0">
                <a:solidFill>
                  <a:srgbClr val="3D78CF"/>
                </a:solidFill>
              </a:rPr>
              <a:t>.</a:t>
            </a:r>
          </a:p>
          <a:p>
            <a:pPr marL="12700">
              <a:lnSpc>
                <a:spcPct val="100000"/>
              </a:lnSpc>
              <a:spcBef>
                <a:spcPts val="55"/>
              </a:spcBef>
            </a:pPr>
            <a:r>
              <a:rPr lang="en-US" dirty="0" smtClean="0">
                <a:solidFill>
                  <a:srgbClr val="3D78CF"/>
                </a:solidFill>
              </a:rPr>
              <a:t>                             -</a:t>
            </a:r>
            <a:r>
              <a:rPr lang="en-IN" b="1" dirty="0" smtClean="0">
                <a:solidFill>
                  <a:srgbClr val="3D78CF"/>
                </a:solidFill>
              </a:rPr>
              <a:t> </a:t>
            </a:r>
            <a:r>
              <a:rPr lang="en-IN" b="1" dirty="0" err="1">
                <a:solidFill>
                  <a:srgbClr val="3D78CF"/>
                </a:solidFill>
              </a:rPr>
              <a:t>Hyperparameter</a:t>
            </a:r>
            <a:r>
              <a:rPr lang="en-IN" b="1" dirty="0">
                <a:solidFill>
                  <a:srgbClr val="3D78CF"/>
                </a:solidFill>
              </a:rPr>
              <a:t> Tuning and </a:t>
            </a:r>
            <a:r>
              <a:rPr lang="en-IN" b="1" dirty="0" smtClean="0">
                <a:solidFill>
                  <a:srgbClr val="3D78CF"/>
                </a:solidFill>
              </a:rPr>
              <a:t>Optimization</a:t>
            </a:r>
            <a:r>
              <a:rPr lang="en-US" dirty="0" smtClean="0">
                <a:solidFill>
                  <a:srgbClr val="3D78CF"/>
                </a:solidFill>
              </a:rPr>
              <a:t>.</a:t>
            </a:r>
          </a:p>
          <a:p>
            <a:pPr marL="12700">
              <a:lnSpc>
                <a:spcPct val="100000"/>
              </a:lnSpc>
              <a:spcBef>
                <a:spcPts val="55"/>
              </a:spcBef>
            </a:pPr>
            <a:r>
              <a:rPr lang="en-US" dirty="0" smtClean="0">
                <a:solidFill>
                  <a:srgbClr val="3D78CF"/>
                </a:solidFill>
              </a:rPr>
              <a:t>                             -</a:t>
            </a:r>
            <a:r>
              <a:rPr lang="en-IN" b="1" dirty="0" smtClean="0">
                <a:solidFill>
                  <a:srgbClr val="3D78CF"/>
                </a:solidFill>
              </a:rPr>
              <a:t> </a:t>
            </a:r>
            <a:r>
              <a:rPr lang="en-IN" b="1" dirty="0">
                <a:solidFill>
                  <a:srgbClr val="3D78CF"/>
                </a:solidFill>
              </a:rPr>
              <a:t>Documentation and Reporting</a:t>
            </a:r>
            <a:endParaRPr lang="en-US" dirty="0">
              <a:solidFill>
                <a:srgbClr val="3D78CF"/>
              </a:solidFill>
            </a:endParaRPr>
          </a:p>
          <a:p>
            <a:pPr marL="12700">
              <a:lnSpc>
                <a:spcPct val="100000"/>
              </a:lnSpc>
              <a:spcBef>
                <a:spcPts val="55"/>
              </a:spcBef>
            </a:pPr>
            <a:r>
              <a:rPr lang="en-US" sz="2000" dirty="0">
                <a:solidFill>
                  <a:srgbClr val="3D78CF"/>
                </a:solidFill>
              </a:rPr>
              <a:t>The ultimate goal of handwritten digit recognition using Convolutional Neural Networks (CNNs) is to accurately and efficiently recognize and classify handwritten digits in images. This task has several broader objectives and potential applications</a:t>
            </a:r>
            <a:endParaRPr sz="2000" dirty="0">
              <a:solidFill>
                <a:srgbClr val="3D78CF"/>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3" y="575055"/>
            <a:ext cx="4652328"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smtClean="0"/>
              <a:t>P</a:t>
            </a:r>
            <a:r>
              <a:rPr sz="3600" spc="15" dirty="0" smtClean="0"/>
              <a:t>ROB</a:t>
            </a:r>
            <a:r>
              <a:rPr sz="3600" spc="55" dirty="0" smtClean="0"/>
              <a:t>L</a:t>
            </a:r>
            <a:r>
              <a:rPr sz="3600" spc="-20" dirty="0" smtClean="0"/>
              <a:t>E</a:t>
            </a:r>
            <a:r>
              <a:rPr sz="3600" spc="20" dirty="0" smtClean="0"/>
              <a:t>M</a:t>
            </a:r>
            <a:r>
              <a:rPr lang="en-US" sz="3600" spc="20" dirty="0" smtClean="0"/>
              <a:t> </a:t>
            </a:r>
            <a:r>
              <a:rPr sz="3600" spc="10" dirty="0" smtClean="0"/>
              <a:t>S</a:t>
            </a:r>
            <a:r>
              <a:rPr sz="3600" spc="-370" dirty="0" smtClean="0"/>
              <a:t>T</a:t>
            </a:r>
            <a:r>
              <a:rPr sz="3600" spc="-375" dirty="0" smtClean="0"/>
              <a:t>A</a:t>
            </a:r>
            <a:r>
              <a:rPr sz="3600" spc="15" dirty="0" smtClean="0"/>
              <a:t>T</a:t>
            </a:r>
            <a:r>
              <a:rPr sz="3600" spc="-10" dirty="0" smtClean="0"/>
              <a:t>E</a:t>
            </a:r>
            <a:r>
              <a:rPr sz="3600" spc="-20" dirty="0" smtClean="0"/>
              <a:t>ME</a:t>
            </a:r>
            <a:r>
              <a:rPr sz="3600" spc="10" dirty="0" smtClean="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object 21"/>
          <p:cNvSpPr txBox="1"/>
          <p:nvPr/>
        </p:nvSpPr>
        <p:spPr>
          <a:xfrm>
            <a:off x="1098270" y="2057400"/>
            <a:ext cx="6893205" cy="3651641"/>
          </a:xfrm>
          <a:prstGeom prst="rect">
            <a:avLst/>
          </a:prstGeom>
        </p:spPr>
        <p:txBody>
          <a:bodyPr vert="horz" wrap="square" lIns="0" tIns="6985" rIns="0" bIns="0" rtlCol="0">
            <a:spAutoFit/>
          </a:bodyPr>
          <a:lstStyle/>
          <a:p>
            <a:pPr marL="12700">
              <a:lnSpc>
                <a:spcPct val="100000"/>
              </a:lnSpc>
              <a:spcBef>
                <a:spcPts val="55"/>
              </a:spcBef>
            </a:pPr>
            <a:r>
              <a:rPr lang="en-US" sz="2000" dirty="0" smtClean="0"/>
              <a:t>        </a:t>
            </a:r>
            <a:r>
              <a:rPr lang="en-US" sz="2000" dirty="0" smtClean="0">
                <a:solidFill>
                  <a:srgbClr val="3D78CF"/>
                </a:solidFill>
              </a:rPr>
              <a:t>The </a:t>
            </a:r>
            <a:r>
              <a:rPr lang="en-US" sz="2000" dirty="0">
                <a:solidFill>
                  <a:srgbClr val="3D78CF"/>
                </a:solidFill>
              </a:rPr>
              <a:t>task of handwritten digit recognition using Convolutional Neural Networks (CNNs) aims to develop a robust and accurate system capable of automatically identifying and classifying handwritten digits from input images. </a:t>
            </a:r>
            <a:endParaRPr lang="en-US" sz="2000" dirty="0" smtClean="0">
              <a:solidFill>
                <a:srgbClr val="3D78CF"/>
              </a:solidFill>
            </a:endParaRPr>
          </a:p>
          <a:p>
            <a:pPr marL="12700">
              <a:lnSpc>
                <a:spcPct val="100000"/>
              </a:lnSpc>
              <a:spcBef>
                <a:spcPts val="55"/>
              </a:spcBef>
            </a:pPr>
            <a:endParaRPr lang="en-US" sz="2000" dirty="0">
              <a:solidFill>
                <a:srgbClr val="3D78CF"/>
              </a:solidFill>
            </a:endParaRPr>
          </a:p>
          <a:p>
            <a:r>
              <a:rPr lang="en-US" sz="2000" dirty="0" smtClean="0">
                <a:solidFill>
                  <a:srgbClr val="3D78CF"/>
                </a:solidFill>
              </a:rPr>
              <a:t>        By </a:t>
            </a:r>
            <a:r>
              <a:rPr lang="en-US" sz="2000" dirty="0">
                <a:solidFill>
                  <a:srgbClr val="3D78CF"/>
                </a:solidFill>
              </a:rPr>
              <a:t>addressing these aspects, the project aims to develop a reliable and versatile solution for handwritten digit recognition using CNNs, with potential applications in fields such as digitized document processing, optical character recognition (OCR), and educational technology.</a:t>
            </a:r>
          </a:p>
          <a:p>
            <a:r>
              <a:rPr lang="en-US" dirty="0"/>
              <a:t/>
            </a:r>
            <a:br>
              <a:rPr lang="en-US" dirty="0"/>
            </a:br>
            <a:endParaRPr lang="en-US" dirty="0" smtClean="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43656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t>PROJECT</a:t>
            </a:r>
            <a:r>
              <a:rPr lang="en-US" sz="3600" spc="5" dirty="0" smtClean="0"/>
              <a:t> </a:t>
            </a:r>
            <a:r>
              <a:rPr sz="3600" spc="-20" dirty="0" smtClean="0"/>
              <a:t>OVERVIEW</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21"/>
          <p:cNvSpPr txBox="1"/>
          <p:nvPr/>
        </p:nvSpPr>
        <p:spPr>
          <a:xfrm>
            <a:off x="1219199" y="2209800"/>
            <a:ext cx="6629401" cy="4490332"/>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       </a:t>
            </a:r>
            <a:r>
              <a:rPr lang="en-US" dirty="0" smtClean="0">
                <a:solidFill>
                  <a:srgbClr val="3366CC"/>
                </a:solidFill>
              </a:rPr>
              <a:t>The </a:t>
            </a:r>
            <a:r>
              <a:rPr lang="en-US" dirty="0">
                <a:solidFill>
                  <a:srgbClr val="3366CC"/>
                </a:solidFill>
              </a:rPr>
              <a:t>project involves implementing Convolutional Neural Networks (CNN) for H</a:t>
            </a:r>
            <a:r>
              <a:rPr lang="en-US" dirty="0" smtClean="0">
                <a:solidFill>
                  <a:srgbClr val="3366CC"/>
                </a:solidFill>
              </a:rPr>
              <a:t>and </a:t>
            </a:r>
            <a:r>
              <a:rPr lang="en-US" dirty="0">
                <a:solidFill>
                  <a:srgbClr val="3366CC"/>
                </a:solidFill>
              </a:rPr>
              <a:t>W</a:t>
            </a:r>
            <a:r>
              <a:rPr lang="en-US" dirty="0" smtClean="0">
                <a:solidFill>
                  <a:srgbClr val="3366CC"/>
                </a:solidFill>
              </a:rPr>
              <a:t>ritten </a:t>
            </a:r>
            <a:r>
              <a:rPr lang="en-US" dirty="0">
                <a:solidFill>
                  <a:srgbClr val="3366CC"/>
                </a:solidFill>
              </a:rPr>
              <a:t>D</a:t>
            </a:r>
            <a:r>
              <a:rPr lang="en-US" dirty="0" smtClean="0">
                <a:solidFill>
                  <a:srgbClr val="3366CC"/>
                </a:solidFill>
              </a:rPr>
              <a:t>igit </a:t>
            </a:r>
            <a:r>
              <a:rPr lang="en-US" dirty="0">
                <a:solidFill>
                  <a:srgbClr val="3366CC"/>
                </a:solidFill>
              </a:rPr>
              <a:t>R</a:t>
            </a:r>
            <a:r>
              <a:rPr lang="en-US" dirty="0" smtClean="0">
                <a:solidFill>
                  <a:srgbClr val="3366CC"/>
                </a:solidFill>
              </a:rPr>
              <a:t>ecognition  tasks. </a:t>
            </a:r>
            <a:r>
              <a:rPr lang="en-US" dirty="0">
                <a:solidFill>
                  <a:srgbClr val="3366CC"/>
                </a:solidFill>
              </a:rPr>
              <a:t>Handwritten digit recognition is a fundamental problem in the field of computer vision and machine learning. This project focuses on developing a Convolutional Neural Network (CNN) model to accurately classify handwritten digits (0-9) from images</a:t>
            </a:r>
            <a:r>
              <a:rPr lang="en-US" dirty="0" smtClean="0">
                <a:solidFill>
                  <a:srgbClr val="3366CC"/>
                </a:solidFill>
              </a:rPr>
              <a:t>.</a:t>
            </a:r>
          </a:p>
          <a:p>
            <a:pPr marL="12700">
              <a:lnSpc>
                <a:spcPct val="100000"/>
              </a:lnSpc>
              <a:spcBef>
                <a:spcPts val="55"/>
              </a:spcBef>
            </a:pPr>
            <a:endParaRPr lang="en-US" dirty="0" smtClean="0">
              <a:solidFill>
                <a:srgbClr val="3366CC"/>
              </a:solidFill>
            </a:endParaRPr>
          </a:p>
          <a:p>
            <a:pPr marL="12700">
              <a:lnSpc>
                <a:spcPct val="100000"/>
              </a:lnSpc>
              <a:spcBef>
                <a:spcPts val="55"/>
              </a:spcBef>
            </a:pPr>
            <a:r>
              <a:rPr lang="en-US" dirty="0">
                <a:solidFill>
                  <a:srgbClr val="3366CC"/>
                </a:solidFill>
              </a:rPr>
              <a:t> </a:t>
            </a:r>
            <a:r>
              <a:rPr lang="en-US" dirty="0" smtClean="0">
                <a:solidFill>
                  <a:srgbClr val="3366CC"/>
                </a:solidFill>
              </a:rPr>
              <a:t>       </a:t>
            </a:r>
            <a:r>
              <a:rPr lang="en-US" dirty="0">
                <a:solidFill>
                  <a:srgbClr val="3366CC"/>
                </a:solidFill>
              </a:rPr>
              <a:t>Leveraging the power of deep learning, the goal is to create a robust system capable of recognizing digits with high accuracy, even in the presence of variability in writing styles and noise</a:t>
            </a:r>
            <a:r>
              <a:rPr lang="en-US" dirty="0" smtClean="0">
                <a:solidFill>
                  <a:srgbClr val="3366CC"/>
                </a:solidFill>
              </a:rPr>
              <a:t>.</a:t>
            </a:r>
          </a:p>
          <a:p>
            <a:pPr marL="12700">
              <a:lnSpc>
                <a:spcPct val="100000"/>
              </a:lnSpc>
              <a:spcBef>
                <a:spcPts val="55"/>
              </a:spcBef>
            </a:pPr>
            <a:endParaRPr lang="en-US" dirty="0" smtClean="0">
              <a:solidFill>
                <a:srgbClr val="3366CC"/>
              </a:solidFill>
            </a:endParaRPr>
          </a:p>
          <a:p>
            <a:r>
              <a:rPr lang="en-US" dirty="0">
                <a:solidFill>
                  <a:srgbClr val="3366CC"/>
                </a:solidFill>
              </a:rPr>
              <a:t> </a:t>
            </a:r>
            <a:r>
              <a:rPr lang="en-US" dirty="0" smtClean="0">
                <a:solidFill>
                  <a:srgbClr val="3366CC"/>
                </a:solidFill>
              </a:rPr>
              <a:t>       The </a:t>
            </a:r>
            <a:r>
              <a:rPr lang="en-US" dirty="0">
                <a:solidFill>
                  <a:srgbClr val="3366CC"/>
                </a:solidFill>
              </a:rPr>
              <a:t>primary objective of this project is to design, train, and evaluate a CNN-based model for handwritten digit recognition. The model will be trained on a dataset of labeled digit images and optimized to achieve high accuracy in classifying unseen digits.</a:t>
            </a:r>
          </a:p>
          <a:p>
            <a:pPr marL="12700">
              <a:lnSpc>
                <a:spcPct val="100000"/>
              </a:lnSpc>
              <a:spcBef>
                <a:spcPts val="55"/>
              </a:spcBef>
            </a:pPr>
            <a:endParaRPr lang="en-US" dirty="0" smtClean="0">
              <a:solidFill>
                <a:srgbClr val="3366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47558"/>
          </a:xfrm>
          <a:prstGeom prst="rect">
            <a:avLst/>
          </a:prstGeom>
        </p:spPr>
        <p:txBody>
          <a:bodyPr vert="horz" wrap="square" lIns="0" tIns="16510" rIns="0" bIns="0" rtlCol="0">
            <a:sp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endParaRPr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21"/>
          <p:cNvSpPr txBox="1"/>
          <p:nvPr/>
        </p:nvSpPr>
        <p:spPr>
          <a:xfrm>
            <a:off x="1524000" y="2057400"/>
            <a:ext cx="7467600" cy="4541628"/>
          </a:xfrm>
          <a:prstGeom prst="rect">
            <a:avLst/>
          </a:prstGeom>
        </p:spPr>
        <p:txBody>
          <a:bodyPr vert="horz" wrap="square" lIns="0" tIns="6985" rIns="0" bIns="0" rtlCol="0">
            <a:spAutoFit/>
          </a:bodyPr>
          <a:lstStyle/>
          <a:p>
            <a:pPr marL="298450" indent="-285750">
              <a:lnSpc>
                <a:spcPct val="100000"/>
              </a:lnSpc>
              <a:spcBef>
                <a:spcPts val="55"/>
              </a:spcBef>
              <a:buFontTx/>
              <a:buChar char="-"/>
            </a:pPr>
            <a:r>
              <a:rPr lang="en-US" dirty="0" smtClean="0">
                <a:solidFill>
                  <a:srgbClr val="3D78CF"/>
                </a:solidFill>
              </a:rPr>
              <a:t>       The </a:t>
            </a:r>
            <a:r>
              <a:rPr lang="en-US" dirty="0">
                <a:solidFill>
                  <a:srgbClr val="3D78CF"/>
                </a:solidFill>
              </a:rPr>
              <a:t>end users of Handwritten Digit Recognition using Convolutional Neural Networks (CNNs) can vary depending on the specific application and context. Here are some potential end users for such a system</a:t>
            </a:r>
            <a:r>
              <a:rPr lang="en-US" dirty="0" smtClean="0">
                <a:solidFill>
                  <a:srgbClr val="3D78CF"/>
                </a:solidFill>
              </a:rPr>
              <a:t>:</a:t>
            </a:r>
          </a:p>
          <a:p>
            <a:pPr marL="298450" indent="-285750">
              <a:lnSpc>
                <a:spcPct val="100000"/>
              </a:lnSpc>
              <a:spcBef>
                <a:spcPts val="55"/>
              </a:spcBef>
              <a:buFontTx/>
              <a:buChar char="-"/>
            </a:pPr>
            <a:endParaRPr lang="en-US" dirty="0" smtClean="0">
              <a:solidFill>
                <a:srgbClr val="3D78CF"/>
              </a:solidFill>
            </a:endParaRPr>
          </a:p>
          <a:p>
            <a:pPr marL="298450" indent="-285750">
              <a:lnSpc>
                <a:spcPct val="100000"/>
              </a:lnSpc>
              <a:spcBef>
                <a:spcPts val="55"/>
              </a:spcBef>
              <a:buFontTx/>
              <a:buChar char="-"/>
            </a:pPr>
            <a:r>
              <a:rPr lang="en-IN" b="1" dirty="0" smtClean="0">
                <a:solidFill>
                  <a:srgbClr val="3D78CF"/>
                </a:solidFill>
              </a:rPr>
              <a:t>           Researchers </a:t>
            </a:r>
            <a:r>
              <a:rPr lang="en-IN" b="1" dirty="0">
                <a:solidFill>
                  <a:srgbClr val="3D78CF"/>
                </a:solidFill>
              </a:rPr>
              <a:t>and </a:t>
            </a:r>
            <a:r>
              <a:rPr lang="en-IN" b="1" dirty="0" smtClean="0">
                <a:solidFill>
                  <a:srgbClr val="3D78CF"/>
                </a:solidFill>
              </a:rPr>
              <a:t>Developers</a:t>
            </a:r>
          </a:p>
          <a:p>
            <a:pPr marL="298450" indent="-285750">
              <a:lnSpc>
                <a:spcPct val="100000"/>
              </a:lnSpc>
              <a:spcBef>
                <a:spcPts val="55"/>
              </a:spcBef>
              <a:buFontTx/>
              <a:buChar char="-"/>
            </a:pPr>
            <a:r>
              <a:rPr lang="en-IN" b="1" dirty="0" smtClean="0">
                <a:solidFill>
                  <a:srgbClr val="3D78CF"/>
                </a:solidFill>
              </a:rPr>
              <a:t>           Educators </a:t>
            </a:r>
            <a:r>
              <a:rPr lang="en-IN" b="1" dirty="0">
                <a:solidFill>
                  <a:srgbClr val="3D78CF"/>
                </a:solidFill>
              </a:rPr>
              <a:t>and </a:t>
            </a:r>
            <a:r>
              <a:rPr lang="en-IN" b="1" dirty="0" smtClean="0">
                <a:solidFill>
                  <a:srgbClr val="3D78CF"/>
                </a:solidFill>
              </a:rPr>
              <a:t>Students</a:t>
            </a:r>
          </a:p>
          <a:p>
            <a:pPr marL="298450" indent="-285750">
              <a:lnSpc>
                <a:spcPct val="100000"/>
              </a:lnSpc>
              <a:spcBef>
                <a:spcPts val="55"/>
              </a:spcBef>
              <a:buFontTx/>
              <a:buChar char="-"/>
            </a:pPr>
            <a:r>
              <a:rPr lang="en-IN" b="1" dirty="0" smtClean="0">
                <a:solidFill>
                  <a:srgbClr val="3D78CF"/>
                </a:solidFill>
              </a:rPr>
              <a:t>           Businesses </a:t>
            </a:r>
            <a:r>
              <a:rPr lang="en-IN" b="1" dirty="0">
                <a:solidFill>
                  <a:srgbClr val="3D78CF"/>
                </a:solidFill>
              </a:rPr>
              <a:t>and </a:t>
            </a:r>
            <a:r>
              <a:rPr lang="en-IN" b="1" dirty="0" smtClean="0">
                <a:solidFill>
                  <a:srgbClr val="3D78CF"/>
                </a:solidFill>
              </a:rPr>
              <a:t>Enterprises</a:t>
            </a:r>
          </a:p>
          <a:p>
            <a:pPr marL="298450" indent="-285750">
              <a:lnSpc>
                <a:spcPct val="100000"/>
              </a:lnSpc>
              <a:spcBef>
                <a:spcPts val="55"/>
              </a:spcBef>
              <a:buFontTx/>
              <a:buChar char="-"/>
            </a:pPr>
            <a:r>
              <a:rPr lang="en-IN" b="1" dirty="0" smtClean="0">
                <a:solidFill>
                  <a:srgbClr val="3D78CF"/>
                </a:solidFill>
              </a:rPr>
              <a:t>           Financial Institutions</a:t>
            </a:r>
          </a:p>
          <a:p>
            <a:pPr marL="298450" indent="-285750">
              <a:lnSpc>
                <a:spcPct val="100000"/>
              </a:lnSpc>
              <a:spcBef>
                <a:spcPts val="55"/>
              </a:spcBef>
              <a:buFontTx/>
              <a:buChar char="-"/>
            </a:pPr>
            <a:r>
              <a:rPr lang="en-IN" b="1" dirty="0" smtClean="0">
                <a:solidFill>
                  <a:srgbClr val="3D78CF"/>
                </a:solidFill>
              </a:rPr>
              <a:t>           Postal </a:t>
            </a:r>
            <a:r>
              <a:rPr lang="en-IN" b="1" dirty="0">
                <a:solidFill>
                  <a:srgbClr val="3D78CF"/>
                </a:solidFill>
              </a:rPr>
              <a:t>and Logistics </a:t>
            </a:r>
            <a:r>
              <a:rPr lang="en-IN" b="1" dirty="0" smtClean="0">
                <a:solidFill>
                  <a:srgbClr val="3D78CF"/>
                </a:solidFill>
              </a:rPr>
              <a:t>Services</a:t>
            </a:r>
          </a:p>
          <a:p>
            <a:pPr marL="298450" indent="-285750">
              <a:lnSpc>
                <a:spcPct val="100000"/>
              </a:lnSpc>
              <a:spcBef>
                <a:spcPts val="55"/>
              </a:spcBef>
              <a:buFontTx/>
              <a:buChar char="-"/>
            </a:pPr>
            <a:r>
              <a:rPr lang="en-US" b="1" dirty="0" smtClean="0">
                <a:solidFill>
                  <a:srgbClr val="3D78CF"/>
                </a:solidFill>
              </a:rPr>
              <a:t>           Accessibility </a:t>
            </a:r>
            <a:r>
              <a:rPr lang="en-US" b="1" dirty="0">
                <a:solidFill>
                  <a:srgbClr val="3D78CF"/>
                </a:solidFill>
              </a:rPr>
              <a:t>and Assistive Technology </a:t>
            </a:r>
            <a:r>
              <a:rPr lang="en-US" b="1" dirty="0" smtClean="0">
                <a:solidFill>
                  <a:srgbClr val="3D78CF"/>
                </a:solidFill>
              </a:rPr>
              <a:t>Users</a:t>
            </a:r>
          </a:p>
          <a:p>
            <a:pPr marL="298450" indent="-285750">
              <a:lnSpc>
                <a:spcPct val="100000"/>
              </a:lnSpc>
              <a:spcBef>
                <a:spcPts val="55"/>
              </a:spcBef>
              <a:buFontTx/>
              <a:buChar char="-"/>
            </a:pPr>
            <a:r>
              <a:rPr lang="en-IN" b="1" dirty="0" smtClean="0">
                <a:solidFill>
                  <a:srgbClr val="3D78CF"/>
                </a:solidFill>
              </a:rPr>
              <a:t>          Technology </a:t>
            </a:r>
            <a:r>
              <a:rPr lang="en-IN" b="1" dirty="0">
                <a:solidFill>
                  <a:srgbClr val="3D78CF"/>
                </a:solidFill>
              </a:rPr>
              <a:t>Enthusiasts and </a:t>
            </a:r>
            <a:r>
              <a:rPr lang="en-IN" b="1" dirty="0" smtClean="0">
                <a:solidFill>
                  <a:srgbClr val="3D78CF"/>
                </a:solidFill>
              </a:rPr>
              <a:t>Hobbyists</a:t>
            </a:r>
          </a:p>
          <a:p>
            <a:r>
              <a:rPr lang="en-US" dirty="0" smtClean="0">
                <a:solidFill>
                  <a:srgbClr val="3D78CF"/>
                </a:solidFill>
              </a:rPr>
              <a:t>            Overall</a:t>
            </a:r>
            <a:r>
              <a:rPr lang="en-US" dirty="0">
                <a:solidFill>
                  <a:srgbClr val="3D78CF"/>
                </a:solidFill>
              </a:rPr>
              <a:t>, the end users of Handwritten Digit Recognition using CNNs </a:t>
            </a:r>
            <a:r>
              <a:rPr lang="en-US" dirty="0" smtClean="0">
                <a:solidFill>
                  <a:srgbClr val="3D78CF"/>
                </a:solidFill>
              </a:rPr>
              <a:t>span</a:t>
            </a:r>
          </a:p>
          <a:p>
            <a:r>
              <a:rPr lang="en-US" dirty="0" smtClean="0">
                <a:solidFill>
                  <a:srgbClr val="3D78CF"/>
                </a:solidFill>
              </a:rPr>
              <a:t>         wide </a:t>
            </a:r>
            <a:r>
              <a:rPr lang="en-US" dirty="0">
                <a:solidFill>
                  <a:srgbClr val="3D78CF"/>
                </a:solidFill>
              </a:rPr>
              <a:t>range of domains and industries, reflecting the diverse </a:t>
            </a:r>
            <a:r>
              <a:rPr lang="en-US" dirty="0" smtClean="0">
                <a:solidFill>
                  <a:srgbClr val="3D78CF"/>
                </a:solidFill>
              </a:rPr>
              <a:t>applications</a:t>
            </a:r>
          </a:p>
          <a:p>
            <a:r>
              <a:rPr lang="en-US" dirty="0">
                <a:solidFill>
                  <a:srgbClr val="3D78CF"/>
                </a:solidFill>
              </a:rPr>
              <a:t> </a:t>
            </a:r>
            <a:r>
              <a:rPr lang="en-US" dirty="0" smtClean="0">
                <a:solidFill>
                  <a:srgbClr val="3D78CF"/>
                </a:solidFill>
              </a:rPr>
              <a:t>        </a:t>
            </a:r>
            <a:r>
              <a:rPr lang="en-US" dirty="0">
                <a:solidFill>
                  <a:srgbClr val="3D78CF"/>
                </a:solidFill>
              </a:rPr>
              <a:t>and potential impact of these systems in various contexts</a:t>
            </a:r>
            <a:r>
              <a:rPr lang="en-US" dirty="0"/>
              <a:t>.</a:t>
            </a:r>
          </a:p>
          <a:p>
            <a:r>
              <a:rPr lang="en-US" dirty="0"/>
              <a:t/>
            </a:r>
            <a:br>
              <a:rPr lang="en-US" dirty="0"/>
            </a:br>
            <a:r>
              <a:rPr lang="en-US" dirty="0" smtClean="0">
                <a:solidFill>
                  <a:schemeClr val="accent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759523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21"/>
          <p:cNvSpPr txBox="1"/>
          <p:nvPr/>
        </p:nvSpPr>
        <p:spPr>
          <a:xfrm>
            <a:off x="3124200" y="2133600"/>
            <a:ext cx="5791200" cy="3910686"/>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       </a:t>
            </a:r>
            <a:r>
              <a:rPr lang="en-US" dirty="0" smtClean="0">
                <a:solidFill>
                  <a:srgbClr val="3366CC"/>
                </a:solidFill>
              </a:rPr>
              <a:t>This Project solution </a:t>
            </a:r>
            <a:r>
              <a:rPr lang="en-US" dirty="0">
                <a:solidFill>
                  <a:srgbClr val="3366CC"/>
                </a:solidFill>
              </a:rPr>
              <a:t>to Handwritten Digit Recognition using Convolutional Neural Networks (CNNs) involves developing a robust and accurate system capable of automatically identifying and classifying handwritten digits from input images. This solution utilizes deep learning techniques, specifically CNN architectures, to effectively extract features from digit images and make accurate </a:t>
            </a:r>
            <a:r>
              <a:rPr lang="en-US" dirty="0" smtClean="0">
                <a:solidFill>
                  <a:srgbClr val="3366CC"/>
                </a:solidFill>
              </a:rPr>
              <a:t>predictions</a:t>
            </a:r>
          </a:p>
          <a:p>
            <a:pPr marL="12700">
              <a:lnSpc>
                <a:spcPct val="100000"/>
              </a:lnSpc>
              <a:spcBef>
                <a:spcPts val="55"/>
              </a:spcBef>
            </a:pPr>
            <a:r>
              <a:rPr lang="en-US" dirty="0">
                <a:solidFill>
                  <a:srgbClr val="3366CC"/>
                </a:solidFill>
              </a:rPr>
              <a:t> </a:t>
            </a:r>
            <a:r>
              <a:rPr lang="en-US" dirty="0" smtClean="0">
                <a:solidFill>
                  <a:srgbClr val="3366CC"/>
                </a:solidFill>
              </a:rPr>
              <a:t>     </a:t>
            </a:r>
          </a:p>
          <a:p>
            <a:pPr marL="12700">
              <a:lnSpc>
                <a:spcPct val="100000"/>
              </a:lnSpc>
              <a:spcBef>
                <a:spcPts val="55"/>
              </a:spcBef>
            </a:pPr>
            <a:r>
              <a:rPr lang="en-US" dirty="0">
                <a:solidFill>
                  <a:srgbClr val="3366CC"/>
                </a:solidFill>
              </a:rPr>
              <a:t> </a:t>
            </a:r>
            <a:r>
              <a:rPr lang="en-US" dirty="0" smtClean="0">
                <a:solidFill>
                  <a:srgbClr val="3366CC"/>
                </a:solidFill>
              </a:rPr>
              <a:t>       The </a:t>
            </a:r>
            <a:r>
              <a:rPr lang="en-US" dirty="0">
                <a:solidFill>
                  <a:srgbClr val="3366CC"/>
                </a:solidFill>
              </a:rPr>
              <a:t>CNN model achieves high accuracy in classifying handwritten digits, even in the presence of variability in writing styles and </a:t>
            </a:r>
            <a:r>
              <a:rPr lang="en-US" dirty="0" smtClean="0">
                <a:solidFill>
                  <a:srgbClr val="3366CC"/>
                </a:solidFill>
              </a:rPr>
              <a:t>noise</a:t>
            </a:r>
            <a:r>
              <a:rPr lang="en-US" dirty="0">
                <a:solidFill>
                  <a:srgbClr val="3366CC"/>
                </a:solidFill>
              </a:rPr>
              <a:t> he CNN model achieves high accuracy in classifying handwritten digits, even in the presence of variability in writing styles and noise.</a:t>
            </a:r>
            <a:endParaRPr lang="en-US" dirty="0" smtClean="0">
              <a:solidFill>
                <a:srgbClr val="3366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object 21"/>
          <p:cNvSpPr txBox="1"/>
          <p:nvPr/>
        </p:nvSpPr>
        <p:spPr>
          <a:xfrm>
            <a:off x="2667000" y="2057400"/>
            <a:ext cx="6867525" cy="3418243"/>
          </a:xfrm>
          <a:prstGeom prst="rect">
            <a:avLst/>
          </a:prstGeom>
        </p:spPr>
        <p:txBody>
          <a:bodyPr vert="horz" wrap="square" lIns="0" tIns="6985" rIns="0" bIns="0" rtlCol="0">
            <a:spAutoFit/>
          </a:bodyPr>
          <a:lstStyle/>
          <a:p>
            <a:pPr marL="12700">
              <a:lnSpc>
                <a:spcPct val="100000"/>
              </a:lnSpc>
              <a:spcBef>
                <a:spcPts val="55"/>
              </a:spcBef>
            </a:pPr>
            <a:r>
              <a:rPr lang="en-US" dirty="0" smtClean="0"/>
              <a:t>      </a:t>
            </a:r>
            <a:r>
              <a:rPr lang="en-US" sz="2000" dirty="0" smtClean="0">
                <a:solidFill>
                  <a:srgbClr val="3D78CF"/>
                </a:solidFill>
              </a:rPr>
              <a:t>Convolutional </a:t>
            </a:r>
            <a:r>
              <a:rPr lang="en-US" sz="2000" dirty="0">
                <a:solidFill>
                  <a:srgbClr val="3D78CF"/>
                </a:solidFill>
              </a:rPr>
              <a:t>neural network (CNN, or </a:t>
            </a:r>
            <a:r>
              <a:rPr lang="en-US" sz="2000" dirty="0" err="1">
                <a:solidFill>
                  <a:srgbClr val="3D78CF"/>
                </a:solidFill>
              </a:rPr>
              <a:t>ConvNet</a:t>
            </a:r>
            <a:r>
              <a:rPr lang="en-US" sz="2000" dirty="0">
                <a:solidFill>
                  <a:srgbClr val="3D78CF"/>
                </a:solidFill>
              </a:rPr>
              <a:t>) can be used to predict Handwritten Digits reasonably. We have successfully developed Handwritten digit recognition with Python, </a:t>
            </a:r>
            <a:r>
              <a:rPr lang="en-US" sz="2000" dirty="0" err="1">
                <a:solidFill>
                  <a:srgbClr val="3D78CF"/>
                </a:solidFill>
              </a:rPr>
              <a:t>Tensorflow</a:t>
            </a:r>
            <a:r>
              <a:rPr lang="en-US" sz="2000" dirty="0">
                <a:solidFill>
                  <a:srgbClr val="3D78CF"/>
                </a:solidFill>
              </a:rPr>
              <a:t>, and Machine Learning libraries. Handwritten Digits have been recognized by more than 98.9% validation accuracy</a:t>
            </a:r>
            <a:r>
              <a:rPr lang="en-US" sz="2000" dirty="0" smtClean="0">
                <a:solidFill>
                  <a:srgbClr val="3D78CF"/>
                </a:solidFill>
              </a:rPr>
              <a:t>.</a:t>
            </a:r>
          </a:p>
          <a:p>
            <a:pPr marL="12700">
              <a:lnSpc>
                <a:spcPct val="100000"/>
              </a:lnSpc>
              <a:spcBef>
                <a:spcPts val="55"/>
              </a:spcBef>
            </a:pPr>
            <a:r>
              <a:rPr lang="en-US" sz="2000" dirty="0" smtClean="0">
                <a:solidFill>
                  <a:srgbClr val="3D78CF"/>
                </a:solidFill>
              </a:rPr>
              <a:t> </a:t>
            </a:r>
          </a:p>
          <a:p>
            <a:pPr marL="12700">
              <a:lnSpc>
                <a:spcPct val="100000"/>
              </a:lnSpc>
              <a:spcBef>
                <a:spcPts val="55"/>
              </a:spcBef>
            </a:pPr>
            <a:r>
              <a:rPr lang="en-US" sz="2000" dirty="0" smtClean="0">
                <a:solidFill>
                  <a:srgbClr val="3D78CF"/>
                </a:solidFill>
              </a:rPr>
              <a:t>      Character </a:t>
            </a:r>
            <a:r>
              <a:rPr lang="en-US" sz="2000" dirty="0">
                <a:solidFill>
                  <a:srgbClr val="3D78CF"/>
                </a:solidFill>
              </a:rPr>
              <a:t>recognition algorithms are classified into three categories. These categories are often employed in sequence: pre-processing, feature extraction, and classification. The pre-processing aids in the smoothness of feature extraction, while feature extraction is required for successful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object 21"/>
          <p:cNvSpPr txBox="1"/>
          <p:nvPr/>
        </p:nvSpPr>
        <p:spPr>
          <a:xfrm>
            <a:off x="1371600" y="1676400"/>
            <a:ext cx="7248306" cy="4908395"/>
          </a:xfrm>
          <a:prstGeom prst="rect">
            <a:avLst/>
          </a:prstGeom>
        </p:spPr>
        <p:txBody>
          <a:bodyPr vert="horz" wrap="square" lIns="0" tIns="6985" rIns="0" bIns="0" rtlCol="0">
            <a:spAutoFit/>
          </a:bodyPr>
          <a:lstStyle/>
          <a:p>
            <a:pPr marL="12700">
              <a:lnSpc>
                <a:spcPct val="100000"/>
              </a:lnSpc>
              <a:spcBef>
                <a:spcPts val="55"/>
              </a:spcBef>
            </a:pPr>
            <a:r>
              <a:rPr lang="en-US" dirty="0" smtClean="0"/>
              <a:t>      </a:t>
            </a:r>
            <a:r>
              <a:rPr lang="en-US" sz="2000" dirty="0" smtClean="0">
                <a:solidFill>
                  <a:srgbClr val="3366CC"/>
                </a:solidFill>
              </a:rPr>
              <a:t>In </a:t>
            </a:r>
            <a:r>
              <a:rPr lang="en-US" sz="2000" dirty="0">
                <a:solidFill>
                  <a:srgbClr val="3366CC"/>
                </a:solidFill>
              </a:rPr>
              <a:t>handwritten recognition digits, characters are given as input. The model can be recognized by the system. A simple artificial neural network (ANN) has an input layer, an output layer and some hidden layers between the input and output layer. CNN has a very similar architecture as ANN. </a:t>
            </a:r>
            <a:endParaRPr lang="en-US" sz="2000" dirty="0" smtClean="0">
              <a:solidFill>
                <a:srgbClr val="3366CC"/>
              </a:solidFill>
            </a:endParaRPr>
          </a:p>
          <a:p>
            <a:pPr marL="12700">
              <a:lnSpc>
                <a:spcPct val="100000"/>
              </a:lnSpc>
              <a:spcBef>
                <a:spcPts val="55"/>
              </a:spcBef>
            </a:pPr>
            <a:endParaRPr lang="en-US" sz="2000" dirty="0" smtClean="0">
              <a:solidFill>
                <a:srgbClr val="3366CC"/>
              </a:solidFill>
            </a:endParaRPr>
          </a:p>
          <a:p>
            <a:pPr marL="12700">
              <a:lnSpc>
                <a:spcPct val="100000"/>
              </a:lnSpc>
              <a:spcBef>
                <a:spcPts val="55"/>
              </a:spcBef>
            </a:pPr>
            <a:r>
              <a:rPr lang="en-US" sz="2000" dirty="0">
                <a:solidFill>
                  <a:srgbClr val="3366CC"/>
                </a:solidFill>
              </a:rPr>
              <a:t> </a:t>
            </a:r>
            <a:r>
              <a:rPr lang="en-US" sz="2000" dirty="0" smtClean="0">
                <a:solidFill>
                  <a:srgbClr val="3366CC"/>
                </a:solidFill>
              </a:rPr>
              <a:t>    </a:t>
            </a:r>
            <a:r>
              <a:rPr lang="en-US" sz="2000" dirty="0">
                <a:solidFill>
                  <a:srgbClr val="3366CC"/>
                </a:solidFill>
              </a:rPr>
              <a:t> We describe a method of recognizing handwritten digits by fitting generative models that are built from deformable B-splines with Gaussian "ink generators" spaced along the length of the spline</a:t>
            </a:r>
            <a:r>
              <a:rPr lang="en-US" sz="2000" dirty="0" smtClean="0">
                <a:solidFill>
                  <a:srgbClr val="3366CC"/>
                </a:solidFill>
              </a:rPr>
              <a:t>.</a:t>
            </a:r>
          </a:p>
          <a:p>
            <a:pPr marL="12700">
              <a:lnSpc>
                <a:spcPct val="100000"/>
              </a:lnSpc>
              <a:spcBef>
                <a:spcPts val="55"/>
              </a:spcBef>
            </a:pPr>
            <a:endParaRPr lang="en-US" sz="2000" dirty="0">
              <a:solidFill>
                <a:srgbClr val="3366CC"/>
              </a:solidFill>
            </a:endParaRPr>
          </a:p>
          <a:p>
            <a:r>
              <a:rPr lang="en-US" sz="2000" dirty="0" smtClean="0">
                <a:solidFill>
                  <a:srgbClr val="3366CC"/>
                </a:solidFill>
              </a:rPr>
              <a:t>      In </a:t>
            </a:r>
            <a:r>
              <a:rPr lang="en-US" sz="2000" dirty="0">
                <a:solidFill>
                  <a:srgbClr val="3366CC"/>
                </a:solidFill>
              </a:rPr>
              <a:t>Handwritten Character Recognition (HCR) the task is to identify the characters written by humans and converting it into digital text. HCR is a field where plenty of research has been done but still there is scope in terms of improving the accuracy and efficiency.</a:t>
            </a:r>
          </a:p>
          <a:p>
            <a:r>
              <a:rPr lang="en-US" dirty="0"/>
              <a:t/>
            </a:r>
            <a:br>
              <a:rPr lang="en-US" dirty="0"/>
            </a:br>
            <a:endParaRPr lang="en-US" dirty="0" smtClean="0">
              <a:solidFill>
                <a:schemeClr val="accen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TotalTime>
  <Words>718</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PRIYADHARSHINI  V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KANNIHA R</dc:title>
  <dc:creator>Admin</dc:creator>
  <cp:lastModifiedBy>Admin</cp:lastModifiedBy>
  <cp:revision>20</cp:revision>
  <dcterms:created xsi:type="dcterms:W3CDTF">2024-03-28T08:08:24Z</dcterms:created>
  <dcterms:modified xsi:type="dcterms:W3CDTF">2024-04-01T09:52:46Z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