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9/3/2024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05792822"/>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1196821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4" name="对象"/>
          <p:cNvSpPr>
            <a:spLocks noGrp="1"/>
          </p:cNvSpPr>
          <p:nvPr>
            <p:ph type="sldImg"/>
          </p:nvPr>
        </p:nvSpPr>
        <p:spPr>
          <a:xfrm rot="0">
            <a:off x="4038600" y="857250"/>
            <a:ext cx="4114800" cy="2314575"/>
          </a:xfrm>
          <a:prstGeom prst="rect"/>
          <a:noFill/>
          <a:ln w="12700" cmpd="sng" cap="flat">
            <a:noFill/>
            <a:prstDash val="solid"/>
            <a:miter/>
          </a:ln>
        </p:spPr>
      </p:sp>
      <p:sp>
        <p:nvSpPr>
          <p:cNvPr id="17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2380150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3" name="对象"/>
          <p:cNvSpPr>
            <a:spLocks noGrp="1"/>
          </p:cNvSpPr>
          <p:nvPr>
            <p:ph type="sldImg"/>
          </p:nvPr>
        </p:nvSpPr>
        <p:spPr>
          <a:xfrm rot="0">
            <a:off x="4038600" y="857250"/>
            <a:ext cx="4114800" cy="2314575"/>
          </a:xfrm>
          <a:prstGeom prst="rect"/>
          <a:noFill/>
          <a:ln w="12700" cmpd="sng" cap="flat">
            <a:noFill/>
            <a:prstDash val="solid"/>
            <a:miter/>
          </a:ln>
        </p:spPr>
      </p:sp>
      <p:sp>
        <p:nvSpPr>
          <p:cNvPr id="1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30730635"/>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7" name="对象"/>
          <p:cNvSpPr>
            <a:spLocks noGrp="1"/>
          </p:cNvSpPr>
          <p:nvPr>
            <p:ph type="sldImg"/>
          </p:nvPr>
        </p:nvSpPr>
        <p:spPr>
          <a:xfrm rot="0">
            <a:off x="4038600" y="857250"/>
            <a:ext cx="4114800" cy="2314575"/>
          </a:xfrm>
          <a:prstGeom prst="rect"/>
          <a:noFill/>
          <a:ln w="12700" cmpd="sng" cap="flat">
            <a:noFill/>
            <a:prstDash val="solid"/>
            <a:miter/>
          </a:ln>
        </p:spPr>
      </p:sp>
      <p:sp>
        <p:nvSpPr>
          <p:cNvPr id="1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4489328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1472456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2166868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1" name="对象"/>
          <p:cNvSpPr>
            <a:spLocks noGrp="1"/>
          </p:cNvSpPr>
          <p:nvPr>
            <p:ph type="sldImg"/>
          </p:nvPr>
        </p:nvSpPr>
        <p:spPr>
          <a:xfrm rot="0">
            <a:off x="4038600" y="857250"/>
            <a:ext cx="4114800" cy="2314575"/>
          </a:xfrm>
          <a:prstGeom prst="rect"/>
          <a:noFill/>
          <a:ln w="12700" cmpd="sng" cap="flat">
            <a:noFill/>
            <a:prstDash val="solid"/>
            <a:miter/>
          </a:ln>
        </p:spPr>
      </p:sp>
      <p:sp>
        <p:nvSpPr>
          <p:cNvPr id="12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2072232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3" name="对象"/>
          <p:cNvSpPr>
            <a:spLocks noGrp="1"/>
          </p:cNvSpPr>
          <p:nvPr>
            <p:ph type="sldImg"/>
          </p:nvPr>
        </p:nvSpPr>
        <p:spPr>
          <a:xfrm rot="0">
            <a:off x="4038600" y="857250"/>
            <a:ext cx="4114800" cy="2314575"/>
          </a:xfrm>
          <a:prstGeom prst="rect"/>
          <a:noFill/>
          <a:ln w="12700" cmpd="sng" cap="flat">
            <a:noFill/>
            <a:prstDash val="solid"/>
            <a:miter/>
          </a:ln>
        </p:spPr>
      </p:sp>
      <p:sp>
        <p:nvSpPr>
          <p:cNvPr id="13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6247962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2" name="对象"/>
          <p:cNvSpPr>
            <a:spLocks noGrp="1"/>
          </p:cNvSpPr>
          <p:nvPr>
            <p:ph type="sldImg"/>
          </p:nvPr>
        </p:nvSpPr>
        <p:spPr>
          <a:xfrm rot="0">
            <a:off x="4038600" y="857250"/>
            <a:ext cx="4114800" cy="2314575"/>
          </a:xfrm>
          <a:prstGeom prst="rect"/>
          <a:noFill/>
          <a:ln w="12700" cmpd="sng" cap="flat">
            <a:noFill/>
            <a:prstDash val="solid"/>
            <a:miter/>
          </a:ln>
        </p:spPr>
      </p:sp>
      <p:sp>
        <p:nvSpPr>
          <p:cNvPr id="14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3368178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2" name="对象"/>
          <p:cNvSpPr>
            <a:spLocks noGrp="1"/>
          </p:cNvSpPr>
          <p:nvPr>
            <p:ph type="sldImg"/>
          </p:nvPr>
        </p:nvSpPr>
        <p:spPr>
          <a:xfrm rot="0">
            <a:off x="4038600" y="857250"/>
            <a:ext cx="4114800" cy="2314575"/>
          </a:xfrm>
          <a:prstGeom prst="rect"/>
          <a:noFill/>
          <a:ln w="12700" cmpd="sng" cap="flat">
            <a:noFill/>
            <a:prstDash val="solid"/>
            <a:miter/>
          </a:ln>
        </p:spPr>
      </p:sp>
      <p:sp>
        <p:nvSpPr>
          <p:cNvPr id="15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7725025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6" name="对象"/>
          <p:cNvSpPr>
            <a:spLocks noGrp="1"/>
          </p:cNvSpPr>
          <p:nvPr>
            <p:ph type="sldImg"/>
          </p:nvPr>
        </p:nvSpPr>
        <p:spPr>
          <a:xfrm rot="0">
            <a:off x="4038600" y="857250"/>
            <a:ext cx="4114800" cy="2314575"/>
          </a:xfrm>
          <a:prstGeom prst="rect"/>
          <a:noFill/>
          <a:ln w="12700" cmpd="sng" cap="flat">
            <a:noFill/>
            <a:prstDash val="solid"/>
            <a:miter/>
          </a:ln>
        </p:spPr>
      </p:sp>
      <p:sp>
        <p:nvSpPr>
          <p:cNvPr id="15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5911119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6" name="对象"/>
          <p:cNvSpPr>
            <a:spLocks noGrp="1"/>
          </p:cNvSpPr>
          <p:nvPr>
            <p:ph type="sldImg"/>
          </p:nvPr>
        </p:nvSpPr>
        <p:spPr>
          <a:xfrm rot="0">
            <a:off x="4038600" y="857250"/>
            <a:ext cx="4114800" cy="2314575"/>
          </a:xfrm>
          <a:prstGeom prst="rect"/>
          <a:noFill/>
          <a:ln w="12700" cmpd="sng" cap="flat">
            <a:noFill/>
            <a:prstDash val="solid"/>
            <a:miter/>
          </a:ln>
        </p:spPr>
      </p:sp>
      <p:sp>
        <p:nvSpPr>
          <p:cNvPr id="1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08429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672120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4759113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747963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4055067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0930513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6628856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656858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1314303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2397690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709729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962636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7033016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516108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3333923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266708" y="114313"/>
            <a:ext cx="1743075" cy="1333500"/>
            <a:chOff x="266708" y="114313"/>
            <a:chExt cx="1743075" cy="1333500"/>
          </a:xfrm>
        </p:grpSpPr>
        <p:sp>
          <p:nvSpPr>
            <p:cNvPr id="38" name="曲线"/>
            <p:cNvSpPr>
              <a:spLocks/>
            </p:cNvSpPr>
            <p:nvPr/>
          </p:nvSpPr>
          <p:spPr>
            <a:xfrm rot="0">
              <a:off x="266708" y="390538"/>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362083" y="114313"/>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6"/>
                  </a:lnTo>
                  <a:lnTo>
                    <a:pt x="4684" y="21600"/>
                  </a:lnTo>
                  <a:lnTo>
                    <a:pt x="16915" y="21600"/>
                  </a:lnTo>
                  <a:lnTo>
                    <a:pt x="21600" y="10796"/>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8543852" y="619133"/>
            <a:ext cx="1666875" cy="1438275"/>
          </a:xfrm>
          <a:custGeom>
            <a:gdLst>
              <a:gd name="T1" fmla="*/ 0 w 21600"/>
              <a:gd name="T2" fmla="*/ 0 h 21600"/>
              <a:gd name="T3" fmla="*/ 21600 w 21600"/>
              <a:gd name="T4" fmla="*/ 21600 h 21600"/>
            </a:gdLst>
            <a:rect l="T1" t="T2" r="T3" b="T4"/>
            <a:pathLst>
              <a:path w="21600" h="21600">
                <a:moveTo>
                  <a:pt x="16939" y="0"/>
                </a:moveTo>
                <a:lnTo>
                  <a:pt x="4659" y="0"/>
                </a:lnTo>
                <a:lnTo>
                  <a:pt x="0" y="10798"/>
                </a:lnTo>
                <a:lnTo>
                  <a:pt x="4659" y="21600"/>
                </a:lnTo>
                <a:lnTo>
                  <a:pt x="16939" y="21600"/>
                </a:lnTo>
                <a:lnTo>
                  <a:pt x="21600" y="10798"/>
                </a:lnTo>
                <a:lnTo>
                  <a:pt x="16939" y="0"/>
                </a:lnTo>
                <a:close/>
              </a:path>
            </a:pathLst>
          </a:custGeom>
          <a:solidFill>
            <a:srgbClr val="42D0A1"/>
          </a:solidFill>
          <a:ln cmpd="sng" cap="flat">
            <a:noFill/>
            <a:prstDash val="solid"/>
            <a:miter/>
          </a:ln>
        </p:spPr>
      </p:sp>
      <p:sp>
        <p:nvSpPr>
          <p:cNvPr id="42" name="曲线"/>
          <p:cNvSpPr>
            <a:spLocks/>
          </p:cNvSpPr>
          <p:nvPr/>
        </p:nvSpPr>
        <p:spPr>
          <a:xfrm rot="0">
            <a:off x="9767944" y="5300972"/>
            <a:ext cx="1151979" cy="1007984"/>
          </a:xfrm>
          <a:custGeom>
            <a:gdLst>
              <a:gd name="T1" fmla="*/ 0 w 21600"/>
              <a:gd name="T2" fmla="*/ 0 h 21600"/>
              <a:gd name="T3" fmla="*/ 21600 w 21600"/>
              <a:gd name="T4" fmla="*/ 21600 h 21600"/>
            </a:gdLst>
            <a:rect l="T1" t="T2" r="T3" b="T4"/>
            <a:pathLst>
              <a:path w="21600" h="21600">
                <a:moveTo>
                  <a:pt x="16979" y="0"/>
                </a:moveTo>
                <a:lnTo>
                  <a:pt x="4618" y="0"/>
                </a:lnTo>
                <a:lnTo>
                  <a:pt x="0" y="10801"/>
                </a:lnTo>
                <a:lnTo>
                  <a:pt x="4618" y="21600"/>
                </a:lnTo>
                <a:lnTo>
                  <a:pt x="16979" y="21600"/>
                </a:lnTo>
                <a:lnTo>
                  <a:pt x="21600" y="10801"/>
                </a:lnTo>
                <a:lnTo>
                  <a:pt x="16979"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71460" y="2057984"/>
            <a:ext cx="13317429" cy="988058"/>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39586">
            <a:off x="2929552" y="3649333"/>
            <a:ext cx="5111766" cy="1901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G.SHARULATHA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31220603</a:t>
            </a:r>
            <a:r>
              <a:rPr lang="en-US" altLang="zh-CN" sz="2400" b="0" i="0" u="none" strike="noStrike" kern="1200" cap="none" spc="0" baseline="0">
                <a:solidFill>
                  <a:schemeClr val="tx1"/>
                </a:solidFill>
                <a:latin typeface="Calibri" pitchFamily="0" charset="0"/>
                <a:ea typeface="宋体" pitchFamily="0" charset="0"/>
                <a:cs typeface="Calibri" pitchFamily="0" charset="0"/>
              </a:rPr>
              <a:t>4</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COMMERCE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:VIDHYA SAGAR WOMENS 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4057850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2"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3" name="矩形"/>
          <p:cNvSpPr>
            <a:spLocks/>
          </p:cNvSpPr>
          <p:nvPr/>
        </p:nvSpPr>
        <p:spPr>
          <a:xfrm rot="0">
            <a:off x="620703" y="1844118"/>
            <a:ext cx="9291239" cy="4358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Excel models can be used to organize and visually display data, which can help with employee performance analysis. Here are some ways Excel can be used for employee performance analysis: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Monte Carlo simulation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 Monte Carlo simulation can be run in Excel by following these steps: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Set up the simulation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Create rows for iterations or trials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Generate random value variables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Verify the values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Visualize the results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22764660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7" name="曲线"/>
          <p:cNvSpPr>
            <a:spLocks/>
          </p:cNvSpPr>
          <p:nvPr/>
        </p:nvSpPr>
        <p:spPr>
          <a:xfrm rot="0">
            <a:off x="3427840" y="117050"/>
            <a:ext cx="503992" cy="287995"/>
          </a:xfrm>
          <a:custGeom>
            <a:gdLst>
              <a:gd name="T1" fmla="*/ 0 w 21600"/>
              <a:gd name="T2" fmla="*/ 0 h 21600"/>
              <a:gd name="T3" fmla="*/ 21600 w 21600"/>
              <a:gd name="T4" fmla="*/ 21600 h 21600"/>
            </a:gdLst>
            <a:rect l="T1" t="T2" r="T3" b="T4"/>
            <a:pathLst>
              <a:path w="21600" h="21600">
                <a:moveTo>
                  <a:pt x="21599" y="0"/>
                </a:moveTo>
                <a:lnTo>
                  <a:pt x="0" y="0"/>
                </a:lnTo>
                <a:lnTo>
                  <a:pt x="0" y="21600"/>
                </a:lnTo>
                <a:lnTo>
                  <a:pt x="21599" y="21600"/>
                </a:lnTo>
                <a:lnTo>
                  <a:pt x="21599" y="0"/>
                </a:lnTo>
                <a:close/>
              </a:path>
            </a:pathLst>
          </a:custGeom>
          <a:solidFill>
            <a:srgbClr val="2D83C3"/>
          </a:solidFill>
          <a:ln cmpd="sng" cap="flat">
            <a:noFill/>
            <a:prstDash val="solid"/>
            <a:miter/>
          </a:ln>
        </p:spPr>
      </p:sp>
      <p:sp>
        <p:nvSpPr>
          <p:cNvPr id="1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0"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2" name="矩形"/>
          <p:cNvSpPr>
            <a:spLocks/>
          </p:cNvSpPr>
          <p:nvPr/>
        </p:nvSpPr>
        <p:spPr>
          <a:xfrm rot="0">
            <a:off x="621408" y="1625046"/>
            <a:ext cx="9579956" cy="4625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Excel can help managers evaluate employee performance over time, and identify areas for improvement. Here are some ways to use Excel for employee performance analysis: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Create a performance review template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Include cells for the employee's name, job role, and review date. Then, create an evaluation section that's specific to your business and role. You can include categories to evaluate, such as productivity, communication skills, and efficiency.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Use a 9-box grid</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This 3x3 table assesses an employee's performance and potential. Employees who score high on both performance and potential are often promoted quickly.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Highlight performance ratings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You can visually highlight performance ratings to see who is performing well and who needs more training.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Check for unnecessary formatting</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Excel's Check Performance feature can help you find cells that are formatted unnecessarily.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17712269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6" name="矩形"/>
          <p:cNvSpPr>
            <a:spLocks/>
          </p:cNvSpPr>
          <p:nvPr/>
        </p:nvSpPr>
        <p:spPr>
          <a:xfrm rot="0">
            <a:off x="1124407" y="2921837"/>
            <a:ext cx="8063643" cy="624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An Excel-based Employee Performance Rating Card and Dashboard is very useful and adaptable tool. It can significantly enhance your performance management process.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9727459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912726" y="306623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7871645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rot="76627">
            <a:off x="68811" y="1917013"/>
            <a:ext cx="6099186" cy="4934670"/>
            <a:chOff x="68811" y="1917013"/>
            <a:chExt cx="6099186" cy="4934670"/>
          </a:xfrm>
        </p:grpSpPr>
        <p:pic>
          <p:nvPicPr>
            <p:cNvPr id="102" name="图片"/>
            <p:cNvPicPr>
              <a:picLocks/>
            </p:cNvPicPr>
            <p:nvPr/>
          </p:nvPicPr>
          <p:blipFill>
            <a:blip r:embed="rId2" cstate="print"/>
            <a:stretch>
              <a:fillRect/>
            </a:stretch>
          </p:blipFill>
          <p:spPr>
            <a:xfrm rot="0">
              <a:off x="688590" y="6164585"/>
              <a:ext cx="5479407" cy="484099"/>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68811" y="1917013"/>
              <a:ext cx="2563637" cy="4934670"/>
            </a:xfrm>
            <a:prstGeom prst="rect"/>
            <a:noFill/>
            <a:ln w="12700" cmpd="sng" cap="flat">
              <a:noFill/>
              <a:prstDash val="solid"/>
              <a:miter/>
            </a:ln>
          </p:spPr>
        </p:pic>
      </p:grpSp>
      <p:sp>
        <p:nvSpPr>
          <p:cNvPr id="105" name="文本框"/>
          <p:cNvSpPr>
            <a:spLocks noGrp="1"/>
          </p:cNvSpPr>
          <p:nvPr>
            <p:ph type="title"/>
          </p:nvPr>
        </p:nvSpPr>
        <p:spPr>
          <a:xfrm rot="0">
            <a:off x="2644746" y="331089"/>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5443462" y="1413002"/>
            <a:ext cx="3532491"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7651524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319981" y="1485029"/>
            <a:ext cx="4129055" cy="4772893"/>
            <a:chOff x="7319981" y="1485029"/>
            <a:chExt cx="4129055" cy="4772893"/>
          </a:xfrm>
        </p:grpSpPr>
        <p:sp>
          <p:nvSpPr>
            <p:cNvPr id="110" name="曲线"/>
            <p:cNvSpPr>
              <a:spLocks/>
            </p:cNvSpPr>
            <p:nvPr/>
          </p:nvSpPr>
          <p:spPr>
            <a:xfrm rot="0">
              <a:off x="9356034" y="5043767"/>
              <a:ext cx="683430" cy="66987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6034" y="5825292"/>
              <a:ext cx="270524" cy="265161"/>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319981" y="1485029"/>
              <a:ext cx="4129055" cy="4772893"/>
            </a:xfrm>
            <a:prstGeom prst="rect"/>
            <a:noFill/>
            <a:ln w="12700" cmpd="sng" cap="flat">
              <a:noFill/>
              <a:prstDash val="solid"/>
              <a:miter/>
            </a:ln>
          </p:spPr>
        </p:pic>
      </p:grpSp>
      <p:sp>
        <p:nvSpPr>
          <p:cNvPr id="114" name="曲线"/>
          <p:cNvSpPr>
            <a:spLocks/>
          </p:cNvSpPr>
          <p:nvPr/>
        </p:nvSpPr>
        <p:spPr>
          <a:xfrm rot="0">
            <a:off x="6167999" y="1125035"/>
            <a:ext cx="359994" cy="35999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700723" y="1051297"/>
            <a:ext cx="5636893"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5720355" y="3049994"/>
            <a:ext cx="771513" cy="358140"/>
          </a:xfrm>
          <a:prstGeom prst="rect"/>
          <a:noFill/>
          <a:ln w="12700" cmpd="sng" cap="flat">
            <a:noFill/>
            <a:prstDash val="solid"/>
            <a:miter/>
          </a:ln>
        </p:spPr>
      </p:sp>
      <p:sp>
        <p:nvSpPr>
          <p:cNvPr id="119" name="矩形"/>
          <p:cNvSpPr>
            <a:spLocks/>
          </p:cNvSpPr>
          <p:nvPr/>
        </p:nvSpPr>
        <p:spPr>
          <a:xfrm rot="0">
            <a:off x="480085" y="3210896"/>
            <a:ext cx="6263905" cy="1043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600" b="1"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600" b="1" i="0" u="none" strike="noStrike" kern="1200" cap="none" spc="0" baseline="0">
                <a:solidFill>
                  <a:schemeClr val="tx1"/>
                </a:solidFill>
                <a:latin typeface="Droid Sans" pitchFamily="0" charset="0"/>
                <a:ea typeface="宋体" pitchFamily="0" charset="0"/>
                <a:cs typeface="Lucida Sans" pitchFamily="0" charset="0"/>
              </a:rPr>
              <a:t>To write a problem statement on employee performance, you need to identify the specific area of performance that is problematic, such as low productivity, high absenteeism, or poor quality of work.</a:t>
            </a:r>
            <a:endParaRPr lang="zh-CN" altLang="en-US" sz="1600" b="1"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20" name="矩形"/>
          <p:cNvSpPr>
            <a:spLocks/>
          </p:cNvSpPr>
          <p:nvPr/>
        </p:nvSpPr>
        <p:spPr>
          <a:xfrm rot="0">
            <a:off x="3288133" y="3931237"/>
            <a:ext cx="1900456" cy="358140"/>
          </a:xfrm>
          <a:prstGeom prst="rect"/>
          <a:noFill/>
          <a:ln w="12700" cmpd="sng" cap="flat">
            <a:noFill/>
            <a:prstDash val="solid"/>
            <a:miter/>
          </a:ln>
        </p:spPr>
      </p:sp>
    </p:spTree>
    <p:extLst>
      <p:ext uri="{BB962C8B-B14F-4D97-AF65-F5344CB8AC3E}">
        <p14:creationId xmlns:p14="http://schemas.microsoft.com/office/powerpoint/2010/main" val="195829313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6" name="组合"/>
          <p:cNvGrpSpPr>
            <a:grpSpLocks/>
          </p:cNvGrpSpPr>
          <p:nvPr/>
        </p:nvGrpSpPr>
        <p:grpSpPr>
          <a:xfrm>
            <a:off x="8658225" y="2647950"/>
            <a:ext cx="3533775" cy="3810000"/>
            <a:chOff x="8658225" y="2647950"/>
            <a:chExt cx="3533775" cy="3810000"/>
          </a:xfrm>
        </p:grpSpPr>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5"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7" name="曲线"/>
          <p:cNvSpPr>
            <a:spLocks/>
          </p:cNvSpPr>
          <p:nvPr/>
        </p:nvSpPr>
        <p:spPr>
          <a:xfrm rot="16700087">
            <a:off x="6138400" y="879438"/>
            <a:ext cx="100420" cy="102776"/>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8"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2" name="矩形"/>
          <p:cNvSpPr>
            <a:spLocks/>
          </p:cNvSpPr>
          <p:nvPr/>
        </p:nvSpPr>
        <p:spPr>
          <a:xfrm rot="0">
            <a:off x="477830" y="2209369"/>
            <a:ext cx="7850435" cy="4091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Add employee information: At the top of the spreadsheet, include cells for the employee's name, role, and review date.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Create an evaluation section: This section should be specific to your business and the role, and include metrics that are important to you.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Include a performance rating system: You can rate an employee's performance in a specific area as poor, satisfactory, or unsatisfactory.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Add a section for strengths and weaknesses: Include a section on the employee's strengths and areas for improvement.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Add a section for comments and notes: Include a section for significant accomplishments or future goals.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70119396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4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1" name="矩形"/>
          <p:cNvSpPr>
            <a:spLocks/>
          </p:cNvSpPr>
          <p:nvPr/>
        </p:nvSpPr>
        <p:spPr>
          <a:xfrm rot="0">
            <a:off x="696082" y="3073709"/>
            <a:ext cx="8495871" cy="19583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Managers: Can add comments and ratings to reviews, and change the status of a review to "Final review" so that both the manager and employee can see and discuss it.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Employees: Can see reviews and discuss them with their manager.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Decision-makers: Can use data visualization to quickly understand problems and assess solutions.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51140497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4" name="图片"/>
          <p:cNvPicPr>
            <a:picLocks/>
          </p:cNvPicPr>
          <p:nvPr/>
        </p:nvPicPr>
        <p:blipFill>
          <a:blip r:embed="rId1" cstate="print"/>
          <a:stretch>
            <a:fillRect/>
          </a:stretch>
        </p:blipFill>
        <p:spPr>
          <a:xfrm rot="0">
            <a:off x="-28574" y="3571843"/>
            <a:ext cx="2695574" cy="3248025"/>
          </a:xfrm>
          <a:prstGeom prst="rect"/>
          <a:noFill/>
          <a:ln w="12700" cmpd="sng" cap="flat">
            <a:noFill/>
            <a:prstDash val="solid"/>
            <a:miter/>
          </a:ln>
        </p:spPr>
      </p:pic>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8"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1" name="矩形"/>
          <p:cNvSpPr>
            <a:spLocks/>
          </p:cNvSpPr>
          <p:nvPr/>
        </p:nvSpPr>
        <p:spPr>
          <a:xfrm rot="0">
            <a:off x="3216044" y="3067736"/>
            <a:ext cx="6050683" cy="1158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An employee value proposition (EVP) can be defined as: a statement of the values, rewards, recognition, support, and company culture that an employer gives employees, enabling them to do their best work and achieve their highest potential.</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77098311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5" name="矩形"/>
          <p:cNvSpPr>
            <a:spLocks/>
          </p:cNvSpPr>
          <p:nvPr/>
        </p:nvSpPr>
        <p:spPr>
          <a:xfrm rot="0">
            <a:off x="763820" y="1769425"/>
            <a:ext cx="8927400" cy="4091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Employee demographics: Includes information such as employee ID, name, start and exit dates, job title, supervisor, and email address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Employee engagement: Includes information such as survey date, and training date and details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Performance: Includes information such as performance score, daily error rate, and 90-day complaints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Salary: Includes information such as salary tier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Experience: Includes information such as years of experience in their current field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Location: Includes information such as the city where each employee is based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Gender: Includes information such as the gender identity of employees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79914718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476635" y="3286124"/>
            <a:ext cx="2379414" cy="3419474"/>
          </a:xfrm>
          <a:prstGeom prst="rect"/>
          <a:noFill/>
          <a:ln w="12700" cmpd="sng" cap="flat">
            <a:noFill/>
            <a:prstDash val="solid"/>
            <a:miter/>
          </a:ln>
        </p:spPr>
      </p:pic>
      <p:sp>
        <p:nvSpPr>
          <p:cNvPr id="163"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3142245" y="2135631"/>
            <a:ext cx="8497595" cy="39490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Track performan</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 Youan measure metrics like productivity, attendance, quality of work, timeliness, and feedback. </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Use a 9-box grid</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Use a 9-box grid to analyze potential leaders, identify current talent, and plan for succession. </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Set up a data input sheet</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Create a dedicated sheet for inputting raw data. </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Use formulas</a:t>
            </a: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6030487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228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2024-09-03T03:10:12Z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