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7" d="100"/>
          <a:sy n="6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95299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97956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258640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475038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90519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61170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3047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98874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692525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60522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62457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05381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023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41001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6030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44943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16889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318914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789221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067530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24656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89668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69218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6530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53585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0372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7855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23714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05024" y="2774852"/>
            <a:ext cx="8950004"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PRIYA 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312200394 / 50FDBDBA1847D34860743D258C73F1B7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S.I.V.E.T.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71576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body" idx="1"/>
          </p:nvPr>
        </p:nvSpPr>
        <p:spPr>
          <a:xfrm rot="0">
            <a:off x="739774" y="1577340"/>
            <a:ext cx="9278112" cy="4154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Collection</a:t>
            </a:r>
            <a:r>
              <a:rPr lang="en-US" altLang="zh-CN" sz="1800" b="0" i="0" u="none" strike="noStrike" kern="0" cap="none" spc="0" baseline="0">
                <a:latin typeface="Calibri" pitchFamily="0" charset="0"/>
                <a:ea typeface="宋体" pitchFamily="0" charset="0"/>
                <a:cs typeface="Lucida Sans"/>
              </a:rPr>
              <a:t>
Gather data from various sources such as performance reviews, KPIs, attendance records, and employee surveys.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Preparation</a:t>
            </a:r>
            <a:r>
              <a:rPr lang="en-US" altLang="zh-CN" sz="1800" b="0" i="0" u="none" strike="noStrike" kern="0" cap="none" spc="0" baseline="0">
                <a:latin typeface="Calibri" pitchFamily="0" charset="0"/>
                <a:ea typeface="宋体" pitchFamily="0" charset="0"/>
                <a:cs typeface="Lucida Sans"/>
              </a:rPr>
              <a:t>
Ensure that data is accurate and complete. Address any inconsistencies or missing values.
Combine data from different sources to get a comprehensive view of performance.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Visualization and Reporting</a:t>
            </a:r>
            <a:r>
              <a:rPr lang="en-US" altLang="zh-CN" sz="1800" b="0" i="0" u="none" strike="noStrike" kern="0" cap="none" spc="0" baseline="0">
                <a:latin typeface="Calibri" pitchFamily="0" charset="0"/>
                <a:ea typeface="宋体" pitchFamily="0" charset="0"/>
                <a:cs typeface="Lucida Sans"/>
              </a:rPr>
              <a:t>
Create interactive dashboards to visualize performance metrics and trends.
Generate detailed reports highlighting key insights, trends, and recommendations.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Analysis and Interpretation</a:t>
            </a:r>
            <a:r>
              <a:rPr lang="en-US" altLang="zh-CN" sz="1800" b="0" i="0" u="none" strike="noStrike" kern="0" cap="none" spc="0" baseline="0">
                <a:latin typeface="Calibri" pitchFamily="0" charset="0"/>
                <a:ea typeface="宋体" pitchFamily="0" charset="0"/>
                <a:cs typeface="Lucida Sans"/>
              </a:rPr>
              <a:t>
Look for patterns in the data that might indicate high or low performance.
Compare performance across different teams, departments, or time periods.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1623553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755332" y="1592824"/>
          <a:ext cx="7705724" cy="473482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3371295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文本框"/>
          <p:cNvSpPr>
            <a:spLocks noGrp="1"/>
          </p:cNvSpPr>
          <p:nvPr>
            <p:ph type="body" idx="1"/>
          </p:nvPr>
        </p:nvSpPr>
        <p:spPr>
          <a:xfrm rot="0">
            <a:off x="609600" y="1577340"/>
            <a:ext cx="7985760" cy="40626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988673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95554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80485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609600" y="1577340"/>
            <a:ext cx="5852160" cy="369331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0606177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body" idx="1"/>
          </p:nvPr>
        </p:nvSpPr>
        <p:spPr>
          <a:xfrm rot="0">
            <a:off x="609600" y="1577340"/>
            <a:ext cx="5900928"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project aims to evaluate employee performance by collecting and </a:t>
            </a:r>
            <a:r>
              <a:rPr lang="en-US" altLang="zh-CN" sz="2400" b="0" i="0" u="none" strike="noStrike" kern="0" cap="none" spc="0" baseline="0">
                <a:latin typeface="Calibri" pitchFamily="0" charset="0"/>
                <a:ea typeface="宋体" pitchFamily="0" charset="0"/>
                <a:cs typeface="Lucida Sans"/>
              </a:rPr>
              <a:t>analyzing</a:t>
            </a:r>
            <a:r>
              <a:rPr lang="en-US" altLang="zh-CN" sz="2400" b="0" i="0" u="none" strike="noStrike" kern="0" cap="none" spc="0" baseline="0">
                <a:latin typeface="Calibri" pitchFamily="0" charset="0"/>
                <a:ea typeface="宋体" pitchFamily="0" charset="0"/>
                <a:cs typeface="Lucida Sans"/>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9399801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body" idx="1"/>
          </p:nvPr>
        </p:nvSpPr>
        <p:spPr>
          <a:xfrm rot="0">
            <a:off x="609600" y="1577340"/>
            <a:ext cx="10972800" cy="172354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HR 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Team Leaders/Managers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Senior Management/Executives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Employees</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387479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3" name="文本框"/>
          <p:cNvSpPr>
            <a:spLocks noGrp="1"/>
          </p:cNvSpPr>
          <p:nvPr>
            <p:ph type="body" idx="1"/>
          </p:nvPr>
        </p:nvSpPr>
        <p:spPr>
          <a:xfrm rot="0">
            <a:off x="2999232" y="2422672"/>
            <a:ext cx="8668512" cy="22159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pitchFamily="0" charset="0"/>
                <a:ea typeface="宋体" pitchFamily="0" charset="0"/>
                <a:cs typeface="Lucida Sans"/>
              </a:rPr>
              <a:t>Conditional Formatting: Missing
Filter: Remove
Formula: Performance
Pivot: Summary
Graph: Data Visualization</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182991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755332" y="1425035"/>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Naan </a:t>
            </a:r>
            <a:r>
              <a:rPr lang="en-US" altLang="zh-CN" sz="3200" b="0" i="0" u="none" strike="noStrike" kern="0" cap="none" spc="0" baseline="0">
                <a:latin typeface="Calibri" pitchFamily="0" charset="0"/>
                <a:ea typeface="宋体" pitchFamily="0" charset="0"/>
                <a:cs typeface="Lucida Sans"/>
              </a:rPr>
              <a:t>Mudhalvan</a:t>
            </a:r>
            <a:r>
              <a:rPr lang="en-US" altLang="zh-CN" sz="3200" b="0" i="0" u="none" strike="noStrike" kern="0" cap="none" spc="0" baseline="0">
                <a:latin typeface="Calibri" pitchFamily="0" charset="0"/>
                <a:ea typeface="宋体" pitchFamily="0" charset="0"/>
                <a:cs typeface="Lucida Sans"/>
              </a:rPr>
              <a:t> Portal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26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9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ID: Numerical Values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Name: Text</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Type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Performance level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Gender: Male and Female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Rating: Numerical Values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680472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526030" y="2392293"/>
            <a:ext cx="8741664" cy="225502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=IFS(Z9&gt;=5,”VERY HIGH”,Z9&gt;=4,”HIGH”,Z9&gt;=3,”MED”,TRUE,”LOW”)</a:t>
            </a:r>
            <a:endParaRPr lang="en-US" altLang="zh-CN" sz="2800" b="0" i="0" u="none" strike="noStrike" kern="0" cap="none" spc="0" baseline="0">
              <a:latin typeface="Calibri" pitchFamily="0" charset="0"/>
              <a:ea typeface="宋体" pitchFamily="0" charset="0"/>
              <a:cs typeface="Lucida Sans"/>
            </a:endParaRPr>
          </a:p>
          <a:p>
            <a:pPr marL="0" indent="0" algn="just">
              <a:lnSpc>
                <a:spcPct val="100000"/>
              </a:lnSpc>
              <a:spcBef>
                <a:spcPts val="0"/>
              </a:spcBef>
              <a:spcAft>
                <a:spcPts val="0"/>
              </a:spcAft>
              <a:buNone/>
            </a:pP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389583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2024-08-31T03:43:36Z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