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876"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Comic Sans MS" panose="030F0902030302020204" pitchFamily="66" charset="0"/>
      <p:regular r:id="rId19"/>
    </p:embeddedFont>
    <p:embeddedFont>
      <p:font typeface="Lora" pitchFamily="2" charset="77"/>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ExtraBold" panose="020F0502020204030204" pitchFamily="34" charset="0"/>
      <p:bold r:id="rId28"/>
      <p:italic r:id="rId29"/>
      <p:boldItalic r:id="rId30"/>
    </p:embeddedFont>
    <p:embeddedFont>
      <p:font typeface="Open Sans Light" panose="020F03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6"/>
  </p:normalViewPr>
  <p:slideViewPr>
    <p:cSldViewPr snapToGrid="0">
      <p:cViewPr varScale="1">
        <p:scale>
          <a:sx n="120" d="100"/>
          <a:sy n="120" d="100"/>
        </p:scale>
        <p:origin x="200" y="5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GB"/>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9AB3A824-1A51-4B26-AD58-A6D8E14F6C04}" type="datetimeFigureOut">
              <a:rPr lang="en-US" smtClean="0"/>
              <a:t>12/8/22</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r>
              <a:rPr lang="en-US"/>
              <a:t>
              </a:t>
            </a:r>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40156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6558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GB"/>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11883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12/8/22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31264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1382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12/8/22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02705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921D9284-D300-4297-87F7-E791DCC15DB1}" type="datetimeFigureOut">
              <a:rPr lang="en-US" smtClean="0"/>
              <a:t>12/8/22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65814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12/8/22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42682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12/8/22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283048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483452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588847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2" name="TextBox 11"/>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3" name="TextBox 12"/>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397756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153724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69022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523097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8" name="Title 1"/>
          <p:cNvSpPr>
            <a:spLocks noGrp="1"/>
          </p:cNvSpPr>
          <p:nvPr>
            <p:ph type="title"/>
          </p:nvPr>
        </p:nvSpPr>
        <p:spPr>
          <a:xfrm>
            <a:off x="514351" y="457201"/>
            <a:ext cx="7598569" cy="10922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368387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12/8/22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38261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0316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481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12/8/22</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7471023"/>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06"/>
        <p:cNvGrpSpPr/>
        <p:nvPr/>
      </p:nvGrpSpPr>
      <p:grpSpPr>
        <a:xfrm>
          <a:off x="0" y="0"/>
          <a:ext cx="0" cy="0"/>
          <a:chOff x="0" y="0"/>
          <a:chExt cx="0" cy="0"/>
        </a:xfrm>
      </p:grpSpPr>
      <p:pic>
        <p:nvPicPr>
          <p:cNvPr id="114" name="Picture 113">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16" name="Freeform: Shape 115">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633871" cy="51435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26"/>
          <p:cNvSpPr/>
          <p:nvPr/>
        </p:nvSpPr>
        <p:spPr>
          <a:xfrm>
            <a:off x="514350" y="375557"/>
            <a:ext cx="5551714" cy="1020535"/>
          </a:xfrm>
          <a:prstGeom prst="rect">
            <a:avLst/>
          </a:prstGeom>
        </p:spPr>
        <p:txBody>
          <a:bodyPr spcFirstLastPara="1" vert="horz" lIns="91440" tIns="45720" rIns="91440" bIns="45720" rtlCol="0" anchor="ctr" anchorCtr="0">
            <a:normAutofit/>
          </a:bodyPr>
          <a:lstStyle/>
          <a:p>
            <a:pPr marL="0" marR="0" lvl="0" indent="0" defTabSz="457200">
              <a:spcBef>
                <a:spcPct val="0"/>
              </a:spcBef>
              <a:spcAft>
                <a:spcPts val="600"/>
              </a:spcAft>
              <a:buClr>
                <a:srgbClr val="FFFFFF"/>
              </a:buClr>
              <a:buSzPts val="2000"/>
            </a:pPr>
            <a:r>
              <a:rPr lang="en-US" sz="3600" b="1" i="0" u="none" strike="noStrike" kern="1200" cap="all" dirty="0">
                <a:ln w="3175" cmpd="sng">
                  <a:noFill/>
                </a:ln>
                <a:solidFill>
                  <a:schemeClr val="tx1"/>
                </a:solidFill>
                <a:latin typeface="+mj-lt"/>
                <a:ea typeface="+mj-ea"/>
                <a:cs typeface="+mj-cs"/>
                <a:sym typeface="Arial"/>
              </a:rPr>
              <a:t>Agenda</a:t>
            </a:r>
            <a:endParaRPr lang="en-US" sz="3600" kern="1200" cap="all" dirty="0">
              <a:ln w="3175" cmpd="sng">
                <a:noFill/>
              </a:ln>
              <a:solidFill>
                <a:schemeClr val="tx1"/>
              </a:solidFill>
              <a:latin typeface="+mj-lt"/>
              <a:ea typeface="+mj-ea"/>
              <a:cs typeface="+mj-cs"/>
            </a:endParaRPr>
          </a:p>
        </p:txBody>
      </p:sp>
      <p:sp>
        <p:nvSpPr>
          <p:cNvPr id="109" name="Google Shape;109;p26"/>
          <p:cNvSpPr/>
          <p:nvPr/>
        </p:nvSpPr>
        <p:spPr>
          <a:xfrm>
            <a:off x="514350" y="1396092"/>
            <a:ext cx="5551714" cy="2544083"/>
          </a:xfrm>
          <a:prstGeom prst="rect">
            <a:avLst/>
          </a:prstGeom>
        </p:spPr>
        <p:txBody>
          <a:bodyPr spcFirstLastPara="1" vert="horz" lIns="91440" tIns="45720" rIns="91440" bIns="45720" rtlCol="0" anchor="ctr" anchorCtr="0">
            <a:normAutofit/>
          </a:bodyPr>
          <a:lstStyle/>
          <a:p>
            <a:pPr marL="0" marR="0" lvl="0" indent="0" defTabSz="457200">
              <a:spcAft>
                <a:spcPts val="1000"/>
              </a:spcAft>
              <a:buClr>
                <a:schemeClr val="tx1"/>
              </a:buClr>
              <a:buSzPct val="100000"/>
              <a:buFont typeface="Arial"/>
              <a:buChar char="•"/>
            </a:pPr>
            <a:r>
              <a:rPr lang="en-US" kern="1200" dirty="0">
                <a:solidFill>
                  <a:schemeClr val="tx1"/>
                </a:solidFill>
                <a:latin typeface="+mn-lt"/>
                <a:ea typeface="+mn-ea"/>
                <a:cs typeface="+mn-cs"/>
                <a:sym typeface="Lora"/>
              </a:rPr>
              <a:t>The approach will be implemented in three stages : </a:t>
            </a:r>
            <a:endParaRPr lang="en-US" i="0" u="none" strike="noStrike" kern="1200" dirty="0">
              <a:solidFill>
                <a:schemeClr val="tx1"/>
              </a:solidFill>
              <a:latin typeface="+mn-lt"/>
              <a:ea typeface="+mn-ea"/>
              <a:cs typeface="+mn-cs"/>
              <a:sym typeface="Lora"/>
            </a:endParaRPr>
          </a:p>
          <a:p>
            <a:pPr marL="0" marR="0" lvl="0" indent="0" defTabSz="457200">
              <a:spcAft>
                <a:spcPts val="1000"/>
              </a:spcAft>
              <a:buClr>
                <a:schemeClr val="tx1"/>
              </a:buClr>
              <a:buSzPct val="100000"/>
              <a:buFont typeface="Arial"/>
              <a:buChar char="•"/>
            </a:pPr>
            <a:endParaRPr lang="en-US" kern="1200" dirty="0">
              <a:solidFill>
                <a:schemeClr val="tx1"/>
              </a:solidFill>
              <a:latin typeface="+mn-lt"/>
              <a:ea typeface="+mn-ea"/>
              <a:cs typeface="+mn-cs"/>
              <a:sym typeface="Lora"/>
            </a:endParaRPr>
          </a:p>
          <a:p>
            <a:pPr marL="457200" marR="0" lvl="0" indent="-355600" defTabSz="457200">
              <a:spcAft>
                <a:spcPts val="1000"/>
              </a:spcAft>
              <a:buClr>
                <a:schemeClr val="tx1"/>
              </a:buClr>
              <a:buSzPct val="100000"/>
              <a:buFont typeface="Arial"/>
              <a:buChar char="•"/>
            </a:pPr>
            <a:r>
              <a:rPr lang="en-US" i="0" u="none" strike="noStrike" kern="1200" dirty="0">
                <a:solidFill>
                  <a:schemeClr val="tx1"/>
                </a:solidFill>
                <a:latin typeface="+mn-lt"/>
                <a:ea typeface="+mn-ea"/>
                <a:cs typeface="+mn-cs"/>
                <a:sym typeface="Open Sans"/>
              </a:rPr>
              <a:t>Data Exploration</a:t>
            </a:r>
            <a:endParaRPr lang="en-US" kern="1200" dirty="0">
              <a:solidFill>
                <a:schemeClr val="tx1"/>
              </a:solidFill>
              <a:latin typeface="+mn-lt"/>
              <a:ea typeface="+mn-ea"/>
              <a:cs typeface="+mn-cs"/>
              <a:sym typeface="Open Sans"/>
            </a:endParaRPr>
          </a:p>
          <a:p>
            <a:pPr marL="457200" marR="0" lvl="0" indent="-355600" defTabSz="457200">
              <a:spcAft>
                <a:spcPts val="1000"/>
              </a:spcAft>
              <a:buClr>
                <a:schemeClr val="tx1"/>
              </a:buClr>
              <a:buSzPct val="100000"/>
              <a:buFont typeface="Arial"/>
              <a:buChar char="•"/>
            </a:pPr>
            <a:endParaRPr lang="en-US" kern="1200" dirty="0">
              <a:solidFill>
                <a:schemeClr val="tx1"/>
              </a:solidFill>
              <a:latin typeface="+mn-lt"/>
              <a:ea typeface="+mn-ea"/>
              <a:cs typeface="+mn-cs"/>
              <a:sym typeface="Open Sans"/>
            </a:endParaRPr>
          </a:p>
          <a:p>
            <a:pPr marL="457200" marR="0" lvl="0" indent="-355600" defTabSz="457200">
              <a:spcAft>
                <a:spcPts val="1000"/>
              </a:spcAft>
              <a:buClr>
                <a:schemeClr val="tx1"/>
              </a:buClr>
              <a:buSzPct val="100000"/>
              <a:buFont typeface="Arial"/>
              <a:buChar char="•"/>
            </a:pPr>
            <a:r>
              <a:rPr lang="en-US" i="0" u="none" strike="noStrike" kern="1200" dirty="0">
                <a:solidFill>
                  <a:schemeClr val="tx1"/>
                </a:solidFill>
                <a:latin typeface="+mn-lt"/>
                <a:ea typeface="+mn-ea"/>
                <a:cs typeface="+mn-cs"/>
                <a:sym typeface="Open Sans"/>
              </a:rPr>
              <a:t>Model Development</a:t>
            </a:r>
          </a:p>
          <a:p>
            <a:pPr marL="342900" marR="0" lvl="0" indent="-342900" defTabSz="457200">
              <a:spcAft>
                <a:spcPts val="1000"/>
              </a:spcAft>
              <a:buClr>
                <a:schemeClr val="tx1"/>
              </a:buClr>
              <a:buSzPct val="100000"/>
              <a:buFont typeface="Arial"/>
              <a:buChar char="•"/>
            </a:pPr>
            <a:endParaRPr lang="en-US" kern="1200" dirty="0">
              <a:solidFill>
                <a:schemeClr val="tx1"/>
              </a:solidFill>
              <a:latin typeface="+mn-lt"/>
              <a:ea typeface="+mn-ea"/>
              <a:cs typeface="+mn-cs"/>
              <a:sym typeface="Open Sans"/>
            </a:endParaRPr>
          </a:p>
          <a:p>
            <a:pPr marL="457200" marR="0" lvl="0" indent="-355600" defTabSz="457200">
              <a:spcAft>
                <a:spcPts val="1000"/>
              </a:spcAft>
              <a:buClr>
                <a:schemeClr val="tx1"/>
              </a:buClr>
              <a:buSzPct val="100000"/>
              <a:buFont typeface="Arial"/>
              <a:buChar char="•"/>
            </a:pPr>
            <a:r>
              <a:rPr lang="en-US" i="0" u="none" strike="noStrike" kern="1200" dirty="0">
                <a:solidFill>
                  <a:schemeClr val="tx1"/>
                </a:solidFill>
                <a:latin typeface="+mn-lt"/>
                <a:ea typeface="+mn-ea"/>
                <a:cs typeface="+mn-cs"/>
                <a:sym typeface="Open Sans"/>
              </a:rPr>
              <a:t>Interpretation</a:t>
            </a:r>
            <a:endParaRPr lang="en-US" kern="1200" dirty="0">
              <a:solidFill>
                <a:schemeClr val="tx1"/>
              </a:solidFill>
              <a:latin typeface="+mn-lt"/>
              <a:ea typeface="+mn-ea"/>
              <a:cs typeface="+mn-cs"/>
              <a:sym typeface="Open Sans"/>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13"/>
        <p:cNvGrpSpPr/>
        <p:nvPr/>
      </p:nvGrpSpPr>
      <p:grpSpPr>
        <a:xfrm>
          <a:off x="0" y="0"/>
          <a:ext cx="0" cy="0"/>
          <a:chOff x="0" y="0"/>
          <a:chExt cx="0" cy="0"/>
        </a:xfrm>
      </p:grpSpPr>
      <p:pic>
        <p:nvPicPr>
          <p:cNvPr id="121" name="Picture 120">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p:nvSpPr>
          <p:cNvPr id="123" name="Freeform: Shape 122">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633871" cy="51435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Google Shape;115;p27"/>
          <p:cNvSpPr/>
          <p:nvPr/>
        </p:nvSpPr>
        <p:spPr>
          <a:xfrm>
            <a:off x="514350" y="375557"/>
            <a:ext cx="5551714" cy="1020535"/>
          </a:xfrm>
          <a:prstGeom prst="rect">
            <a:avLst/>
          </a:prstGeom>
        </p:spPr>
        <p:txBody>
          <a:bodyPr spcFirstLastPara="1" vert="horz" lIns="91440" tIns="45720" rIns="91440" bIns="45720" rtlCol="0" anchor="ctr" anchorCtr="0">
            <a:normAutofit/>
          </a:bodyPr>
          <a:lstStyle/>
          <a:p>
            <a:pPr marL="0" marR="0" lvl="0" indent="0" defTabSz="457200">
              <a:spcBef>
                <a:spcPct val="0"/>
              </a:spcBef>
              <a:spcAft>
                <a:spcPts val="600"/>
              </a:spcAft>
              <a:buClr>
                <a:srgbClr val="FFFFFF"/>
              </a:buClr>
              <a:buSzPts val="2000"/>
            </a:pPr>
            <a:r>
              <a:rPr lang="en-US" sz="3600" b="1" i="0" u="none" strike="noStrike" kern="1200" cap="all">
                <a:ln w="3175" cmpd="sng">
                  <a:noFill/>
                </a:ln>
                <a:solidFill>
                  <a:schemeClr val="tx1"/>
                </a:solidFill>
                <a:latin typeface="+mj-lt"/>
                <a:ea typeface="+mj-ea"/>
                <a:cs typeface="+mj-cs"/>
                <a:sym typeface="Arial"/>
              </a:rPr>
              <a:t>Agenda</a:t>
            </a:r>
            <a:endParaRPr lang="en-US" sz="3600" kern="1200" cap="all">
              <a:ln w="3175" cmpd="sng">
                <a:noFill/>
              </a:ln>
              <a:solidFill>
                <a:schemeClr val="tx1"/>
              </a:solidFill>
              <a:latin typeface="+mj-lt"/>
              <a:ea typeface="+mj-ea"/>
              <a:cs typeface="+mj-cs"/>
            </a:endParaRPr>
          </a:p>
        </p:txBody>
      </p:sp>
      <p:sp>
        <p:nvSpPr>
          <p:cNvPr id="116" name="Google Shape;116;p27"/>
          <p:cNvSpPr/>
          <p:nvPr/>
        </p:nvSpPr>
        <p:spPr>
          <a:xfrm>
            <a:off x="514350" y="1396092"/>
            <a:ext cx="5551714" cy="2544083"/>
          </a:xfrm>
          <a:prstGeom prst="rect">
            <a:avLst/>
          </a:prstGeom>
        </p:spPr>
        <p:txBody>
          <a:bodyPr spcFirstLastPara="1" vert="horz" lIns="91440" tIns="45720" rIns="91440" bIns="45720" rtlCol="0" anchor="ctr" anchorCtr="0">
            <a:normAutofit/>
          </a:bodyPr>
          <a:lstStyle/>
          <a:p>
            <a:pPr marL="0" marR="0" lvl="0" indent="0" defTabSz="457200">
              <a:lnSpc>
                <a:spcPct val="90000"/>
              </a:lnSpc>
              <a:spcAft>
                <a:spcPts val="1000"/>
              </a:spcAft>
              <a:buClr>
                <a:schemeClr val="tx1"/>
              </a:buClr>
              <a:buSzPct val="100000"/>
              <a:buFont typeface="Arial"/>
              <a:buChar char="•"/>
            </a:pPr>
            <a:r>
              <a:rPr lang="en-US" sz="1000" b="1" kern="1200">
                <a:solidFill>
                  <a:schemeClr val="tx1"/>
                </a:solidFill>
                <a:latin typeface="+mn-lt"/>
                <a:ea typeface="+mn-ea"/>
                <a:cs typeface="+mn-cs"/>
                <a:sym typeface="Lora"/>
              </a:rPr>
              <a:t>Approach for New Customer Data analysis </a:t>
            </a:r>
            <a:r>
              <a:rPr lang="en-US" sz="1000" kern="1200">
                <a:solidFill>
                  <a:schemeClr val="tx1"/>
                </a:solidFill>
                <a:latin typeface="+mn-lt"/>
                <a:ea typeface="+mn-ea"/>
                <a:cs typeface="+mn-cs"/>
                <a:sym typeface="Lora"/>
              </a:rPr>
              <a:t>:</a:t>
            </a:r>
          </a:p>
          <a:p>
            <a:pPr marL="457200" marR="0" lvl="0" indent="0" defTabSz="457200">
              <a:lnSpc>
                <a:spcPct val="90000"/>
              </a:lnSpc>
              <a:spcAft>
                <a:spcPts val="1000"/>
              </a:spcAft>
              <a:buClr>
                <a:schemeClr val="tx1"/>
              </a:buClr>
              <a:buSzPct val="100000"/>
              <a:buFont typeface="Arial"/>
              <a:buChar char="•"/>
            </a:pPr>
            <a:endParaRPr lang="en-US" sz="1000" kern="1200">
              <a:solidFill>
                <a:schemeClr val="tx1"/>
              </a:solidFill>
              <a:latin typeface="+mn-lt"/>
              <a:ea typeface="+mn-ea"/>
              <a:cs typeface="+mn-cs"/>
              <a:sym typeface="Lora"/>
            </a:endParaRPr>
          </a:p>
          <a:p>
            <a:pPr marL="457200" marR="0" lvl="0" indent="-355600" defTabSz="457200">
              <a:lnSpc>
                <a:spcPct val="90000"/>
              </a:lnSpc>
              <a:spcAft>
                <a:spcPts val="1000"/>
              </a:spcAft>
              <a:buClr>
                <a:schemeClr val="tx1"/>
              </a:buClr>
              <a:buSzPct val="100000"/>
              <a:buFont typeface="Arial"/>
              <a:buChar char="•"/>
            </a:pPr>
            <a:r>
              <a:rPr lang="en-US" sz="1000" kern="1200">
                <a:solidFill>
                  <a:schemeClr val="tx1"/>
                </a:solidFill>
                <a:latin typeface="+mn-lt"/>
                <a:ea typeface="+mn-ea"/>
                <a:cs typeface="+mn-cs"/>
                <a:sym typeface="Open Sans"/>
              </a:rPr>
              <a:t>Age distribution </a:t>
            </a:r>
          </a:p>
          <a:p>
            <a:pPr marL="1371600" marR="0" lvl="0" indent="0" defTabSz="457200">
              <a:lnSpc>
                <a:spcPct val="90000"/>
              </a:lnSpc>
              <a:spcAft>
                <a:spcPts val="1000"/>
              </a:spcAft>
              <a:buClr>
                <a:schemeClr val="tx1"/>
              </a:buClr>
              <a:buSzPct val="100000"/>
              <a:buFont typeface="Arial"/>
              <a:buChar char="•"/>
            </a:pPr>
            <a:endParaRPr lang="en-US" sz="1000" kern="1200">
              <a:solidFill>
                <a:schemeClr val="tx1"/>
              </a:solidFill>
              <a:latin typeface="+mn-lt"/>
              <a:ea typeface="+mn-ea"/>
              <a:cs typeface="+mn-cs"/>
              <a:sym typeface="Open Sans"/>
            </a:endParaRPr>
          </a:p>
          <a:p>
            <a:pPr marL="457200" marR="0" lvl="0" indent="-355600" defTabSz="457200">
              <a:lnSpc>
                <a:spcPct val="90000"/>
              </a:lnSpc>
              <a:spcAft>
                <a:spcPts val="1000"/>
              </a:spcAft>
              <a:buClr>
                <a:schemeClr val="tx1"/>
              </a:buClr>
              <a:buSzPct val="100000"/>
              <a:buFont typeface="Arial"/>
              <a:buChar char="•"/>
            </a:pPr>
            <a:r>
              <a:rPr lang="en-US" sz="1000" kern="1200">
                <a:solidFill>
                  <a:schemeClr val="tx1"/>
                </a:solidFill>
                <a:latin typeface="+mn-lt"/>
                <a:ea typeface="+mn-ea"/>
                <a:cs typeface="+mn-cs"/>
                <a:sym typeface="Open Sans"/>
              </a:rPr>
              <a:t>Bike purchase </a:t>
            </a:r>
          </a:p>
          <a:p>
            <a:pPr marL="1371600" marR="0" lvl="0" indent="0" defTabSz="457200">
              <a:lnSpc>
                <a:spcPct val="90000"/>
              </a:lnSpc>
              <a:spcAft>
                <a:spcPts val="1000"/>
              </a:spcAft>
              <a:buClr>
                <a:schemeClr val="tx1"/>
              </a:buClr>
              <a:buSzPct val="100000"/>
              <a:buFont typeface="Arial"/>
              <a:buChar char="•"/>
            </a:pPr>
            <a:endParaRPr lang="en-US" sz="1000" kern="1200">
              <a:solidFill>
                <a:schemeClr val="tx1"/>
              </a:solidFill>
              <a:latin typeface="+mn-lt"/>
              <a:ea typeface="+mn-ea"/>
              <a:cs typeface="+mn-cs"/>
              <a:sym typeface="Open Sans"/>
            </a:endParaRPr>
          </a:p>
          <a:p>
            <a:pPr marL="457200" marR="0" lvl="0" indent="-355600" defTabSz="457200">
              <a:lnSpc>
                <a:spcPct val="90000"/>
              </a:lnSpc>
              <a:spcAft>
                <a:spcPts val="1000"/>
              </a:spcAft>
              <a:buClr>
                <a:schemeClr val="tx1"/>
              </a:buClr>
              <a:buSzPct val="100000"/>
              <a:buFont typeface="Arial"/>
              <a:buChar char="•"/>
            </a:pPr>
            <a:r>
              <a:rPr lang="en-US" sz="1000" kern="1200">
                <a:solidFill>
                  <a:schemeClr val="tx1"/>
                </a:solidFill>
                <a:latin typeface="+mn-lt"/>
                <a:ea typeface="+mn-ea"/>
                <a:cs typeface="+mn-cs"/>
                <a:sym typeface="Open Sans"/>
              </a:rPr>
              <a:t>Job industry</a:t>
            </a:r>
          </a:p>
          <a:p>
            <a:pPr marL="1371600" marR="0" lvl="0" indent="0" defTabSz="457200">
              <a:lnSpc>
                <a:spcPct val="90000"/>
              </a:lnSpc>
              <a:spcAft>
                <a:spcPts val="1000"/>
              </a:spcAft>
              <a:buClr>
                <a:schemeClr val="tx1"/>
              </a:buClr>
              <a:buSzPct val="100000"/>
              <a:buFont typeface="Arial"/>
              <a:buChar char="•"/>
            </a:pPr>
            <a:endParaRPr lang="en-US" sz="1000" kern="1200">
              <a:solidFill>
                <a:schemeClr val="tx1"/>
              </a:solidFill>
              <a:latin typeface="+mn-lt"/>
              <a:ea typeface="+mn-ea"/>
              <a:cs typeface="+mn-cs"/>
              <a:sym typeface="Open Sans"/>
            </a:endParaRPr>
          </a:p>
          <a:p>
            <a:pPr marL="457200" marR="0" lvl="0" indent="-355600" defTabSz="457200">
              <a:lnSpc>
                <a:spcPct val="90000"/>
              </a:lnSpc>
              <a:spcAft>
                <a:spcPts val="1000"/>
              </a:spcAft>
              <a:buClr>
                <a:schemeClr val="tx1"/>
              </a:buClr>
              <a:buSzPct val="100000"/>
              <a:buFont typeface="Arial"/>
              <a:buChar char="•"/>
            </a:pPr>
            <a:r>
              <a:rPr lang="en-US" sz="1000" kern="1200">
                <a:solidFill>
                  <a:schemeClr val="tx1"/>
                </a:solidFill>
                <a:latin typeface="+mn-lt"/>
                <a:ea typeface="+mn-ea"/>
                <a:cs typeface="+mn-cs"/>
                <a:sym typeface="Open Sans"/>
              </a:rPr>
              <a:t>Number of cars owned</a:t>
            </a:r>
          </a:p>
          <a:p>
            <a:pPr marL="0" marR="0" lvl="0" indent="0" defTabSz="457200">
              <a:lnSpc>
                <a:spcPct val="90000"/>
              </a:lnSpc>
              <a:spcAft>
                <a:spcPts val="1000"/>
              </a:spcAft>
              <a:buClr>
                <a:schemeClr val="tx1"/>
              </a:buClr>
              <a:buSzPct val="100000"/>
              <a:buFont typeface="Arial"/>
              <a:buChar char="•"/>
            </a:pPr>
            <a:endParaRPr lang="en-US" sz="1000" kern="1200">
              <a:solidFill>
                <a:schemeClr val="tx1"/>
              </a:solidFill>
              <a:latin typeface="+mn-lt"/>
              <a:ea typeface="+mn-ea"/>
              <a:cs typeface="+mn-cs"/>
              <a:sym typeface="Lora"/>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20"/>
        <p:cNvGrpSpPr/>
        <p:nvPr/>
      </p:nvGrpSpPr>
      <p:grpSpPr>
        <a:xfrm>
          <a:off x="0" y="0"/>
          <a:ext cx="0" cy="0"/>
          <a:chOff x="0" y="0"/>
          <a:chExt cx="0" cy="0"/>
        </a:xfrm>
      </p:grpSpPr>
      <p:sp>
        <p:nvSpPr>
          <p:cNvPr id="122" name="Google Shape;122;p28"/>
          <p:cNvSpPr/>
          <p:nvPr/>
        </p:nvSpPr>
        <p:spPr>
          <a:xfrm>
            <a:off x="1020890" y="772716"/>
            <a:ext cx="3074960" cy="609517"/>
          </a:xfrm>
          <a:prstGeom prst="rect">
            <a:avLst/>
          </a:prstGeom>
        </p:spPr>
        <p:txBody>
          <a:bodyPr spcFirstLastPara="1" vert="horz" lIns="91440" tIns="45720" rIns="91440" bIns="45720" rtlCol="0" anchor="ctr" anchorCtr="0">
            <a:normAutofit fontScale="92500"/>
          </a:bodyPr>
          <a:lstStyle/>
          <a:p>
            <a:pPr marL="0" marR="0" lvl="0" indent="0" defTabSz="457200">
              <a:lnSpc>
                <a:spcPct val="90000"/>
              </a:lnSpc>
              <a:spcBef>
                <a:spcPct val="0"/>
              </a:spcBef>
              <a:spcAft>
                <a:spcPts val="600"/>
              </a:spcAft>
              <a:buClr>
                <a:srgbClr val="FFFFFF"/>
              </a:buClr>
              <a:buSzPts val="2000"/>
            </a:pPr>
            <a:r>
              <a:rPr lang="en-US" sz="1700" b="1" i="0" u="none" strike="noStrike" kern="1200" cap="all" dirty="0">
                <a:ln w="3175" cmpd="sng">
                  <a:noFill/>
                </a:ln>
                <a:solidFill>
                  <a:schemeClr val="tx1"/>
                </a:solidFill>
                <a:latin typeface="+mj-lt"/>
                <a:ea typeface="+mj-ea"/>
                <a:cs typeface="+mj-cs"/>
                <a:sym typeface="Arial"/>
              </a:rPr>
              <a:t>Data Exploration </a:t>
            </a:r>
            <a:r>
              <a:rPr lang="en-US" sz="1700" b="1" kern="1200" cap="all" dirty="0">
                <a:ln w="3175" cmpd="sng">
                  <a:noFill/>
                </a:ln>
                <a:solidFill>
                  <a:schemeClr val="tx1"/>
                </a:solidFill>
                <a:latin typeface="+mj-lt"/>
                <a:ea typeface="+mj-ea"/>
                <a:cs typeface="+mj-cs"/>
              </a:rPr>
              <a:t>: Age Distribution &amp; Bike Purchases</a:t>
            </a:r>
            <a:endParaRPr lang="en-US" sz="1700" b="1" i="0" u="none" strike="noStrike" kern="1200" cap="all" dirty="0">
              <a:ln w="3175" cmpd="sng">
                <a:noFill/>
              </a:ln>
              <a:solidFill>
                <a:schemeClr val="tx1"/>
              </a:solidFill>
              <a:latin typeface="+mj-lt"/>
              <a:ea typeface="+mj-ea"/>
              <a:cs typeface="+mj-cs"/>
              <a:sym typeface="Arial"/>
            </a:endParaRPr>
          </a:p>
        </p:txBody>
      </p:sp>
      <p:sp>
        <p:nvSpPr>
          <p:cNvPr id="123" name="Google Shape;123;p28"/>
          <p:cNvSpPr/>
          <p:nvPr/>
        </p:nvSpPr>
        <p:spPr>
          <a:xfrm>
            <a:off x="1020890" y="1606550"/>
            <a:ext cx="3074960" cy="2736850"/>
          </a:xfrm>
          <a:prstGeom prst="rect">
            <a:avLst/>
          </a:prstGeom>
        </p:spPr>
        <p:txBody>
          <a:bodyPr spcFirstLastPara="1" vert="horz" lIns="91440" tIns="45720" rIns="91440" bIns="45720" rtlCol="0" anchor="ctr" anchorCtr="0">
            <a:normAutofit/>
          </a:bodyPr>
          <a:lstStyle/>
          <a:p>
            <a:pPr marL="285750" marR="0" lvl="0" indent="-285750" defTabSz="457200">
              <a:lnSpc>
                <a:spcPct val="90000"/>
              </a:lnSpc>
              <a:spcAft>
                <a:spcPts val="1000"/>
              </a:spcAft>
              <a:buClr>
                <a:schemeClr val="tx1"/>
              </a:buClr>
              <a:buSzPct val="100000"/>
              <a:buFont typeface="Arial"/>
              <a:buChar char="•"/>
            </a:pPr>
            <a:r>
              <a:rPr lang="en-US" sz="900" kern="1200">
                <a:solidFill>
                  <a:schemeClr val="tx1"/>
                </a:solidFill>
                <a:latin typeface="+mn-lt"/>
                <a:ea typeface="+mn-ea"/>
                <a:cs typeface="+mn-cs"/>
                <a:sym typeface="Open Sans"/>
              </a:rPr>
              <a:t>New customers are more from the age group of 40-49 , followed by 50-59 &amp; 60-69. </a:t>
            </a:r>
          </a:p>
          <a:p>
            <a:pPr marL="0" marR="0" lvl="0" indent="0" defTabSz="457200">
              <a:lnSpc>
                <a:spcPct val="90000"/>
              </a:lnSpc>
              <a:spcAft>
                <a:spcPts val="1000"/>
              </a:spcAft>
              <a:buClr>
                <a:schemeClr val="tx1"/>
              </a:buClr>
              <a:buSzPct val="100000"/>
              <a:buFont typeface="Arial"/>
              <a:buChar char="•"/>
            </a:pPr>
            <a:endParaRPr lang="en-US" sz="900" kern="1200">
              <a:solidFill>
                <a:schemeClr val="tx1"/>
              </a:solidFill>
              <a:latin typeface="+mn-lt"/>
              <a:ea typeface="+mn-ea"/>
              <a:cs typeface="+mn-cs"/>
              <a:sym typeface="Open Sans"/>
            </a:endParaRPr>
          </a:p>
          <a:p>
            <a:pPr marL="285750" marR="0" lvl="0" indent="-285750" defTabSz="457200">
              <a:lnSpc>
                <a:spcPct val="90000"/>
              </a:lnSpc>
              <a:spcAft>
                <a:spcPts val="1000"/>
              </a:spcAft>
              <a:buClr>
                <a:schemeClr val="tx1"/>
              </a:buClr>
              <a:buSzPct val="100000"/>
              <a:buFont typeface="Arial"/>
              <a:buChar char="•"/>
            </a:pPr>
            <a:r>
              <a:rPr lang="en-US" sz="900" kern="1200">
                <a:solidFill>
                  <a:schemeClr val="tx1"/>
                </a:solidFill>
                <a:latin typeface="+mn-lt"/>
                <a:ea typeface="+mn-ea"/>
                <a:cs typeface="+mn-cs"/>
                <a:sym typeface="Open Sans"/>
              </a:rPr>
              <a:t>Fewer customer are from 10-19 &amp; 90-99 for obvious reasons.</a:t>
            </a:r>
          </a:p>
          <a:p>
            <a:pPr marL="457200" marR="0" lvl="0" indent="0" defTabSz="457200">
              <a:lnSpc>
                <a:spcPct val="90000"/>
              </a:lnSpc>
              <a:spcAft>
                <a:spcPts val="1000"/>
              </a:spcAft>
              <a:buClr>
                <a:schemeClr val="tx1"/>
              </a:buClr>
              <a:buSzPct val="100000"/>
              <a:buFont typeface="Arial"/>
              <a:buChar char="•"/>
            </a:pPr>
            <a:endParaRPr lang="en-US" sz="900" kern="1200">
              <a:solidFill>
                <a:schemeClr val="tx1"/>
              </a:solidFill>
              <a:latin typeface="+mn-lt"/>
              <a:ea typeface="+mn-ea"/>
              <a:cs typeface="+mn-cs"/>
              <a:sym typeface="Open Sans"/>
            </a:endParaRPr>
          </a:p>
          <a:p>
            <a:pPr marL="285750" marR="0" lvl="0" indent="-285750" defTabSz="457200">
              <a:lnSpc>
                <a:spcPct val="90000"/>
              </a:lnSpc>
              <a:spcAft>
                <a:spcPts val="1000"/>
              </a:spcAft>
              <a:buClr>
                <a:schemeClr val="tx1"/>
              </a:buClr>
              <a:buSzPct val="100000"/>
              <a:buFont typeface="Arial"/>
              <a:buChar char="•"/>
            </a:pPr>
            <a:r>
              <a:rPr lang="en-US" sz="900" b="0" i="0" u="none" strike="noStrike" kern="1200">
                <a:solidFill>
                  <a:schemeClr val="tx1"/>
                </a:solidFill>
                <a:latin typeface="+mn-lt"/>
                <a:ea typeface="+mn-ea"/>
                <a:cs typeface="+mn-cs"/>
                <a:sym typeface="Open Sans"/>
              </a:rPr>
              <a:t>Data shows age group </a:t>
            </a:r>
            <a:r>
              <a:rPr lang="en-US" sz="900" b="1" i="0" u="none" strike="noStrike" kern="1200">
                <a:solidFill>
                  <a:schemeClr val="tx1"/>
                </a:solidFill>
                <a:latin typeface="+mn-lt"/>
                <a:ea typeface="+mn-ea"/>
                <a:cs typeface="+mn-cs"/>
                <a:sym typeface="Open Sans"/>
              </a:rPr>
              <a:t>40-50</a:t>
            </a:r>
            <a:r>
              <a:rPr lang="en-US" sz="900" b="0" i="0" u="none" strike="noStrike" kern="1200">
                <a:solidFill>
                  <a:schemeClr val="tx1"/>
                </a:solidFill>
                <a:latin typeface="+mn-lt"/>
                <a:ea typeface="+mn-ea"/>
                <a:cs typeface="+mn-cs"/>
                <a:sym typeface="Open Sans"/>
              </a:rPr>
              <a:t> has high count in terms of bike purchased in last 3 years wit</a:t>
            </a:r>
            <a:r>
              <a:rPr lang="en-US" sz="900" kern="1200">
                <a:solidFill>
                  <a:schemeClr val="tx1"/>
                </a:solidFill>
                <a:latin typeface="+mn-lt"/>
                <a:ea typeface="+mn-ea"/>
                <a:cs typeface="+mn-cs"/>
                <a:sym typeface="Open Sans"/>
              </a:rPr>
              <a:t>h a slightly greater female ratio. </a:t>
            </a:r>
          </a:p>
          <a:p>
            <a:pPr marL="457200" marR="0" lvl="0" indent="0" defTabSz="457200">
              <a:lnSpc>
                <a:spcPct val="90000"/>
              </a:lnSpc>
              <a:spcAft>
                <a:spcPts val="1000"/>
              </a:spcAft>
              <a:buClr>
                <a:schemeClr val="tx1"/>
              </a:buClr>
              <a:buSzPct val="100000"/>
              <a:buFont typeface="Arial"/>
              <a:buChar char="•"/>
            </a:pPr>
            <a:endParaRPr lang="en-US" sz="900" kern="1200">
              <a:solidFill>
                <a:schemeClr val="tx1"/>
              </a:solidFill>
              <a:latin typeface="+mn-lt"/>
              <a:ea typeface="+mn-ea"/>
              <a:cs typeface="+mn-cs"/>
              <a:sym typeface="Open Sans"/>
            </a:endParaRPr>
          </a:p>
          <a:p>
            <a:pPr marL="285750" marR="0" lvl="0" indent="-285750" defTabSz="457200">
              <a:lnSpc>
                <a:spcPct val="90000"/>
              </a:lnSpc>
              <a:spcAft>
                <a:spcPts val="1000"/>
              </a:spcAft>
              <a:buClr>
                <a:schemeClr val="tx1"/>
              </a:buClr>
              <a:buSzPct val="100000"/>
              <a:buFont typeface="Arial"/>
              <a:buChar char="•"/>
            </a:pPr>
            <a:r>
              <a:rPr lang="en-US" sz="900" kern="1200">
                <a:solidFill>
                  <a:schemeClr val="tx1"/>
                </a:solidFill>
                <a:latin typeface="+mn-lt"/>
                <a:ea typeface="+mn-ea"/>
                <a:cs typeface="+mn-cs"/>
                <a:sym typeface="Open Sans"/>
              </a:rPr>
              <a:t>The target audience for our marketing and advertising should be inclined to provide focus on females than males.</a:t>
            </a:r>
          </a:p>
          <a:p>
            <a:pPr marL="457200" marR="0" lvl="0" indent="0" defTabSz="457200">
              <a:lnSpc>
                <a:spcPct val="90000"/>
              </a:lnSpc>
              <a:spcAft>
                <a:spcPts val="1000"/>
              </a:spcAft>
              <a:buClr>
                <a:schemeClr val="tx1"/>
              </a:buClr>
              <a:buSzPct val="100000"/>
              <a:buFont typeface="Arial"/>
              <a:buChar char="•"/>
            </a:pPr>
            <a:endParaRPr lang="en-US" sz="900" kern="1200">
              <a:solidFill>
                <a:schemeClr val="tx1"/>
              </a:solidFill>
              <a:latin typeface="+mn-lt"/>
              <a:ea typeface="+mn-ea"/>
              <a:cs typeface="+mn-cs"/>
              <a:sym typeface="Open Sans"/>
            </a:endParaRPr>
          </a:p>
          <a:p>
            <a:pPr marL="0" marR="0" lvl="0" indent="0" defTabSz="457200">
              <a:lnSpc>
                <a:spcPct val="90000"/>
              </a:lnSpc>
              <a:spcAft>
                <a:spcPts val="1000"/>
              </a:spcAft>
              <a:buClr>
                <a:schemeClr val="tx1"/>
              </a:buClr>
              <a:buSzPct val="100000"/>
              <a:buFont typeface="Arial"/>
              <a:buChar char="•"/>
            </a:pPr>
            <a:endParaRPr lang="en-US" sz="900" i="0" u="none" strike="noStrike" kern="1200">
              <a:solidFill>
                <a:schemeClr val="tx1"/>
              </a:solidFill>
              <a:latin typeface="+mn-lt"/>
              <a:ea typeface="+mn-ea"/>
              <a:cs typeface="+mn-cs"/>
              <a:sym typeface="Open Sans"/>
            </a:endParaRPr>
          </a:p>
        </p:txBody>
      </p:sp>
      <p:pic>
        <p:nvPicPr>
          <p:cNvPr id="124" name="Google Shape;124;p28"/>
          <p:cNvPicPr preferRelativeResize="0"/>
          <p:nvPr/>
        </p:nvPicPr>
        <p:blipFill rotWithShape="1">
          <a:blip r:embed="rId4"/>
          <a:stretch/>
        </p:blipFill>
        <p:spPr>
          <a:xfrm>
            <a:off x="5069387" y="549807"/>
            <a:ext cx="3053965" cy="1977443"/>
          </a:xfrm>
          <a:prstGeom prst="roundRect">
            <a:avLst>
              <a:gd name="adj" fmla="val 4207"/>
            </a:avLst>
          </a:prstGeom>
          <a:noFill/>
          <a:ln w="50800" cap="sq" cmpd="dbl">
            <a:noFill/>
            <a:miter lim="800000"/>
          </a:ln>
          <a:effectLst/>
        </p:spPr>
      </p:pic>
      <p:pic>
        <p:nvPicPr>
          <p:cNvPr id="125" name="Google Shape;125;p28"/>
          <p:cNvPicPr preferRelativeResize="0"/>
          <p:nvPr/>
        </p:nvPicPr>
        <p:blipFill rotWithShape="1">
          <a:blip r:embed="rId5"/>
          <a:stretch/>
        </p:blipFill>
        <p:spPr>
          <a:xfrm>
            <a:off x="4962091" y="2612974"/>
            <a:ext cx="3268556" cy="1977443"/>
          </a:xfrm>
          <a:prstGeom prst="roundRect">
            <a:avLst>
              <a:gd name="adj" fmla="val 4528"/>
            </a:avLst>
          </a:prstGeom>
          <a:noFill/>
          <a:ln w="50800" cap="sq" cmpd="dbl">
            <a:noFill/>
            <a:miter lim="800000"/>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9"/>
          <p:cNvSpPr/>
          <p:nvPr/>
        </p:nvSpPr>
        <p:spPr>
          <a:xfrm>
            <a:off x="190151" y="250827"/>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Clr>
                <a:schemeClr val="tx1"/>
              </a:buClr>
              <a:buSzPts val="1500"/>
              <a:buFont typeface="Open Sans"/>
              <a:buChar char="❏"/>
            </a:pPr>
            <a:r>
              <a:rPr lang="en" sz="1500" dirty="0">
                <a:solidFill>
                  <a:schemeClr val="tx1"/>
                </a:solidFill>
                <a:latin typeface="Open Sans"/>
                <a:ea typeface="Open Sans"/>
                <a:cs typeface="Open Sans"/>
                <a:sym typeface="Open Sans"/>
              </a:rPr>
              <a:t>Financial Services, Manufacturing, and Health are the top three profit-generating industries, followed by retail and property.</a:t>
            </a:r>
            <a:endParaRPr sz="1500" dirty="0">
              <a:solidFill>
                <a:schemeClr val="tx1"/>
              </a:solidFill>
              <a:latin typeface="Open Sans"/>
              <a:ea typeface="Open Sans"/>
              <a:cs typeface="Open Sans"/>
              <a:sym typeface="Open Sans"/>
            </a:endParaRPr>
          </a:p>
          <a:p>
            <a:pPr marL="457200" marR="0" lvl="0" indent="0" algn="l" rtl="0">
              <a:lnSpc>
                <a:spcPct val="115000"/>
              </a:lnSpc>
              <a:spcBef>
                <a:spcPts val="0"/>
              </a:spcBef>
              <a:spcAft>
                <a:spcPts val="0"/>
              </a:spcAft>
              <a:buClr>
                <a:schemeClr val="tx1"/>
              </a:buClr>
              <a:buNone/>
            </a:pPr>
            <a:endParaRPr sz="1500" dirty="0">
              <a:solidFill>
                <a:schemeClr val="tx1"/>
              </a:solidFill>
              <a:latin typeface="Open Sans"/>
              <a:ea typeface="Open Sans"/>
              <a:cs typeface="Open Sans"/>
              <a:sym typeface="Open Sans"/>
            </a:endParaRPr>
          </a:p>
          <a:p>
            <a:pPr marL="457200" marR="0" lvl="0" indent="0" algn="l" rtl="0">
              <a:lnSpc>
                <a:spcPct val="115000"/>
              </a:lnSpc>
              <a:spcBef>
                <a:spcPts val="0"/>
              </a:spcBef>
              <a:spcAft>
                <a:spcPts val="0"/>
              </a:spcAft>
              <a:buClr>
                <a:schemeClr val="tx1"/>
              </a:buClr>
              <a:buNone/>
            </a:pPr>
            <a:endParaRPr sz="1500" dirty="0">
              <a:solidFill>
                <a:schemeClr val="tx1"/>
              </a:solidFill>
              <a:latin typeface="Open Sans"/>
              <a:ea typeface="Open Sans"/>
              <a:cs typeface="Open Sans"/>
              <a:sym typeface="Open Sans"/>
            </a:endParaRPr>
          </a:p>
          <a:p>
            <a:pPr marL="457200" marR="0" lvl="0" indent="-323850" algn="l" rtl="0">
              <a:lnSpc>
                <a:spcPct val="115000"/>
              </a:lnSpc>
              <a:spcBef>
                <a:spcPts val="0"/>
              </a:spcBef>
              <a:spcAft>
                <a:spcPts val="0"/>
              </a:spcAft>
              <a:buClr>
                <a:schemeClr val="tx1"/>
              </a:buClr>
              <a:buSzPts val="1500"/>
              <a:buChar char="❏"/>
            </a:pPr>
            <a:r>
              <a:rPr lang="en" sz="1500" dirty="0">
                <a:solidFill>
                  <a:schemeClr val="tx1"/>
                </a:solidFill>
                <a:latin typeface="Open Sans"/>
                <a:ea typeface="Open Sans"/>
                <a:cs typeface="Open Sans"/>
                <a:sym typeface="Open Sans"/>
              </a:rPr>
              <a:t>The highest profits are also Financial Services, Manufacturing, and Health as seen in the second chart. </a:t>
            </a:r>
            <a:endParaRPr sz="1500"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tx1"/>
              </a:buClr>
              <a:buSzPts val="1500"/>
              <a:buFont typeface="Open Sans"/>
              <a:buChar char="❏"/>
            </a:pPr>
            <a:r>
              <a:rPr lang="en" sz="1500" dirty="0">
                <a:solidFill>
                  <a:schemeClr val="tx1"/>
                </a:solidFill>
                <a:latin typeface="Open Sans"/>
                <a:ea typeface="Open Sans"/>
                <a:cs typeface="Open Sans"/>
                <a:sym typeface="Open Sans"/>
              </a:rPr>
              <a:t>Out of three states, New South Wales, could be potential market opportunities for the company.</a:t>
            </a:r>
            <a:endParaRPr sz="1500" dirty="0">
              <a:solidFill>
                <a:schemeClr val="tx1"/>
              </a:solidFill>
              <a:latin typeface="Open Sans"/>
              <a:ea typeface="Open Sans"/>
              <a:cs typeface="Open Sans"/>
              <a:sym typeface="Open Sans"/>
            </a:endParaRPr>
          </a:p>
          <a:p>
            <a:pPr marL="457200" lvl="0" indent="0" algn="l" rtl="0">
              <a:lnSpc>
                <a:spcPct val="115000"/>
              </a:lnSpc>
              <a:spcBef>
                <a:spcPts val="0"/>
              </a:spcBef>
              <a:spcAft>
                <a:spcPts val="0"/>
              </a:spcAft>
              <a:buClr>
                <a:schemeClr val="tx1"/>
              </a:buClr>
              <a:buNone/>
            </a:pPr>
            <a:endParaRPr sz="1500" dirty="0">
              <a:solidFill>
                <a:schemeClr val="tx1"/>
              </a:solidFill>
              <a:latin typeface="Open Sans"/>
              <a:ea typeface="Open Sans"/>
              <a:cs typeface="Open Sans"/>
              <a:sym typeface="Open Sans"/>
            </a:endParaRPr>
          </a:p>
          <a:p>
            <a:pPr marL="457200" lvl="0" indent="-323850" algn="l" rtl="0">
              <a:lnSpc>
                <a:spcPct val="115000"/>
              </a:lnSpc>
              <a:spcBef>
                <a:spcPts val="0"/>
              </a:spcBef>
              <a:spcAft>
                <a:spcPts val="0"/>
              </a:spcAft>
              <a:buClr>
                <a:schemeClr val="tx1"/>
              </a:buClr>
              <a:buSzPts val="1500"/>
              <a:buFont typeface="Open Sans"/>
              <a:buChar char="❏"/>
            </a:pPr>
            <a:r>
              <a:rPr lang="en" sz="1500" dirty="0">
                <a:solidFill>
                  <a:schemeClr val="tx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chemeClr val="tx1"/>
              </a:buClr>
              <a:buNone/>
            </a:pPr>
            <a:endParaRPr sz="1500" dirty="0">
              <a:solidFill>
                <a:schemeClr val="tx1"/>
              </a:solidFill>
              <a:latin typeface="Open Sans"/>
              <a:ea typeface="Open Sans"/>
              <a:cs typeface="Open Sans"/>
              <a:sym typeface="Open Sans"/>
            </a:endParaRPr>
          </a:p>
          <a:p>
            <a:pPr marL="457200" marR="0" lvl="0" indent="-323850" algn="l" rtl="0">
              <a:lnSpc>
                <a:spcPct val="115000"/>
              </a:lnSpc>
              <a:spcBef>
                <a:spcPts val="0"/>
              </a:spcBef>
              <a:spcAft>
                <a:spcPts val="0"/>
              </a:spcAft>
              <a:buClr>
                <a:schemeClr val="tx1"/>
              </a:buClr>
              <a:buSzPts val="1500"/>
              <a:buFont typeface="Open Sans"/>
              <a:buChar char="❏"/>
            </a:pPr>
            <a:r>
              <a:rPr lang="en" sz="1500" i="0" u="none" strike="noStrike" cap="none" dirty="0">
                <a:solidFill>
                  <a:schemeClr val="tx1"/>
                </a:solidFill>
                <a:latin typeface="Open Sans"/>
                <a:ea typeface="Open Sans"/>
                <a:cs typeface="Open Sans"/>
                <a:sym typeface="Open Sans"/>
              </a:rPr>
              <a:t>VIC and QLD has more customers that own car that who don’t but we can try to have something so that those owns car will buy bikes.</a:t>
            </a:r>
            <a:endParaRPr sz="1500" dirty="0">
              <a:solidFill>
                <a:schemeClr val="tx1"/>
              </a:solidFill>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31"/>
          <p:cNvSpPr/>
          <p:nvPr/>
        </p:nvSpPr>
        <p:spPr>
          <a:xfrm>
            <a:off x="130775" y="370225"/>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Model Development </a:t>
            </a:r>
            <a:endParaRPr sz="2000" b="1" i="0" u="none" strike="noStrike" cap="none" dirty="0">
              <a:solidFill>
                <a:srgbClr val="FFFFFF"/>
              </a:solidFill>
              <a:latin typeface="Arial"/>
              <a:ea typeface="Arial"/>
              <a:cs typeface="Arial"/>
              <a:sym typeface="Arial"/>
            </a:endParaRPr>
          </a:p>
        </p:txBody>
      </p:sp>
      <p:sp>
        <p:nvSpPr>
          <p:cNvPr id="149" name="Google Shape;149;p31"/>
          <p:cNvSpPr/>
          <p:nvPr/>
        </p:nvSpPr>
        <p:spPr>
          <a:xfrm>
            <a:off x="12125" y="739928"/>
            <a:ext cx="9144000" cy="809897"/>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ctr" rtl="0">
              <a:lnSpc>
                <a:spcPct val="115000"/>
              </a:lnSpc>
              <a:spcBef>
                <a:spcPts val="0"/>
              </a:spcBef>
              <a:spcAft>
                <a:spcPts val="0"/>
              </a:spcAft>
              <a:buClr>
                <a:srgbClr val="000000"/>
              </a:buClr>
              <a:buSzPts val="2000"/>
              <a:buFont typeface="Open Sans"/>
              <a:buNone/>
            </a:pPr>
            <a:r>
              <a:rPr lang="en" sz="2000" b="1" i="0" u="none" strike="noStrike" cap="none" dirty="0">
                <a:solidFill>
                  <a:schemeClr val="accent1">
                    <a:lumMod val="75000"/>
                  </a:schemeClr>
                </a:solidFill>
                <a:latin typeface="Lora"/>
                <a:ea typeface="Lora"/>
                <a:cs typeface="Lora"/>
                <a:sym typeface="Lora"/>
              </a:rPr>
              <a:t>C</a:t>
            </a:r>
            <a:r>
              <a:rPr lang="en" sz="2000" b="1" dirty="0">
                <a:solidFill>
                  <a:schemeClr val="accent1">
                    <a:lumMod val="75000"/>
                  </a:schemeClr>
                </a:solidFill>
                <a:latin typeface="Lora"/>
                <a:ea typeface="Lora"/>
                <a:cs typeface="Lora"/>
                <a:sym typeface="Lora"/>
              </a:rPr>
              <a:t>USTOMER CLASSIFICATION</a:t>
            </a:r>
            <a:r>
              <a:rPr lang="en" sz="2000" b="1" i="0" u="none" strike="noStrike" cap="none" dirty="0">
                <a:solidFill>
                  <a:schemeClr val="accent1">
                    <a:lumMod val="75000"/>
                  </a:schemeClr>
                </a:solidFill>
                <a:latin typeface="Lora"/>
                <a:ea typeface="Lora"/>
                <a:cs typeface="Lora"/>
                <a:sym typeface="Lora"/>
              </a:rPr>
              <a:t> – </a:t>
            </a:r>
            <a:r>
              <a:rPr lang="en" sz="2000" b="1" i="1" u="none" strike="noStrike" cap="none" dirty="0">
                <a:solidFill>
                  <a:schemeClr val="accent1">
                    <a:lumMod val="75000"/>
                  </a:schemeClr>
                </a:solidFill>
                <a:latin typeface="Lora"/>
                <a:ea typeface="Lora"/>
                <a:cs typeface="Lora"/>
                <a:sym typeface="Lora"/>
              </a:rPr>
              <a:t>Targeting High Value Customers</a:t>
            </a:r>
            <a:endParaRPr sz="2000" b="1" i="1" u="none" strike="noStrike" cap="none" dirty="0">
              <a:solidFill>
                <a:schemeClr val="accent1">
                  <a:lumMod val="75000"/>
                </a:schemeClr>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chemeClr val="accent5">
                    <a:lumMod val="20000"/>
                    <a:lumOff val="80000"/>
                  </a:schemeClr>
                </a:solidFill>
                <a:latin typeface="Open Sans"/>
                <a:ea typeface="Open Sans"/>
                <a:cs typeface="Open Sans"/>
                <a:sym typeface="Open Sans"/>
              </a:rPr>
              <a:t>The following are the high-value clients to target from the new list :</a:t>
            </a:r>
            <a:endParaRPr sz="2000" dirty="0">
              <a:solidFill>
                <a:schemeClr val="accent5">
                  <a:lumMod val="20000"/>
                  <a:lumOff val="80000"/>
                </a:schemeClr>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Aged between 40 – 50.</a:t>
            </a: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1" indent="-361950" algn="l" rtl="0">
              <a:spcBef>
                <a:spcPts val="0"/>
              </a:spcBef>
              <a:spcAft>
                <a:spcPts val="0"/>
              </a:spcAft>
              <a:buSzPts val="1500"/>
              <a:buFont typeface="Open Sans"/>
              <a:buChar char="❑"/>
            </a:pPr>
            <a:r>
              <a:rPr lang="en" sz="1500" dirty="0">
                <a:latin typeface="Open Sans"/>
                <a:ea typeface="Open Sans"/>
                <a:cs typeface="Open Sans"/>
                <a:sym typeface="Open Sans"/>
              </a:rPr>
              <a:t>Most of the high value customers are female compared to male</a:t>
            </a:r>
            <a:endParaRPr sz="1500" dirty="0">
              <a:latin typeface="Open Sans"/>
              <a:ea typeface="Open Sans"/>
              <a:cs typeface="Open Sans"/>
              <a:sym typeface="Open Sans"/>
            </a:endParaRPr>
          </a:p>
          <a:p>
            <a:pPr marL="965200" lvl="0" indent="0" algn="l" rtl="0">
              <a:spcBef>
                <a:spcPts val="0"/>
              </a:spcBef>
              <a:spcAft>
                <a:spcPts val="0"/>
              </a:spcAft>
              <a:buNone/>
            </a:pPr>
            <a:endParaRPr sz="1500" dirty="0">
              <a:latin typeface="Open Sans"/>
              <a:ea typeface="Open Sans"/>
              <a:cs typeface="Open Sans"/>
              <a:sym typeface="Open Sans"/>
            </a:endParaRPr>
          </a:p>
          <a:p>
            <a:pPr marL="965200" lvl="1" indent="-361950" algn="l" rtl="0">
              <a:lnSpc>
                <a:spcPct val="115000"/>
              </a:lnSpc>
              <a:spcBef>
                <a:spcPts val="0"/>
              </a:spcBef>
              <a:spcAft>
                <a:spcPts val="0"/>
              </a:spcAft>
              <a:buSzPts val="1500"/>
              <a:buFont typeface="Open Sans"/>
              <a:buChar char="❑"/>
            </a:pPr>
            <a:r>
              <a:rPr lang="en" sz="1500" dirty="0">
                <a:latin typeface="Open Sans"/>
                <a:ea typeface="Open Sans"/>
                <a:cs typeface="Open Sans"/>
                <a:sym typeface="Open Sans"/>
              </a:rPr>
              <a:t>Working in Financial Service, Manufacturing and Health.</a:t>
            </a: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1" indent="-361950" algn="l" rtl="0">
              <a:spcBef>
                <a:spcPts val="0"/>
              </a:spcBef>
              <a:spcAft>
                <a:spcPts val="0"/>
              </a:spcAft>
              <a:buSzPts val="1500"/>
              <a:buFont typeface="Open Sans"/>
              <a:buChar char="❑"/>
            </a:pPr>
            <a:r>
              <a:rPr lang="en" sz="1500" dirty="0">
                <a:latin typeface="Open Sans"/>
                <a:ea typeface="Open Sans"/>
                <a:cs typeface="Open Sans"/>
                <a:sym typeface="Open Sans"/>
              </a:rPr>
              <a:t>Who are currently living in New South Wales and Victoria.</a:t>
            </a: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32"/>
          <p:cNvSpPr/>
          <p:nvPr/>
        </p:nvSpPr>
        <p:spPr>
          <a:xfrm>
            <a:off x="205025" y="26420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Interpretation</a:t>
            </a:r>
            <a:endParaRPr sz="2000" b="1" i="0" u="none" strike="noStrike" cap="none" dirty="0">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275127658"/>
              </p:ext>
            </p:extLst>
          </p:nvPr>
        </p:nvGraphicFramePr>
        <p:xfrm>
          <a:off x="113820" y="1592266"/>
          <a:ext cx="8896550" cy="3430875"/>
        </p:xfrm>
        <a:graphic>
          <a:graphicData uri="http://schemas.openxmlformats.org/drawingml/2006/table">
            <a:tbl>
              <a:tblPr firstRow="1" bandRow="1">
                <a:tableStyleId>{327F97BB-C833-4FB7-BDE5-3F7075034690}</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Customer ID</a:t>
                      </a:r>
                      <a:endParaRPr sz="1000" u="none" strike="noStrike" cap="none" dirty="0">
                        <a:solidFill>
                          <a:srgbClr val="FFFF00"/>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Bike Related Purchases for the last 3 years</a:t>
                      </a:r>
                      <a:endParaRPr sz="1000" u="none" strike="noStrike" cap="none" dirty="0">
                        <a:solidFill>
                          <a:srgbClr val="073763"/>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u="none" strike="noStrike" cap="none">
                          <a:solidFill>
                            <a:schemeClr val="lt1"/>
                          </a:solidFill>
                          <a:sym typeface="Arial"/>
                        </a:rPr>
                        <a:t>1842</a:t>
                      </a:r>
                      <a:endParaRPr sz="10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445</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Financial Services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New South Wales</a:t>
                      </a:r>
                      <a:endParaRPr sz="1000" u="none" strike="noStrike" cap="none"/>
                    </a:p>
                  </a:txBody>
                  <a:tcPr marL="91450" marR="91450" marT="45725" marB="45725"/>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u="none" strike="noStrike" cap="none">
                          <a:solidFill>
                            <a:schemeClr val="lt1"/>
                          </a:solidFill>
                          <a:sym typeface="Arial"/>
                        </a:rPr>
                        <a:t>2001</a:t>
                      </a:r>
                      <a:endParaRPr sz="10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168</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Manufacturing</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u="none" strike="noStrike" cap="none">
                          <a:solidFill>
                            <a:schemeClr val="lt1"/>
                          </a:solidFill>
                          <a:sym typeface="Arial"/>
                        </a:rPr>
                        <a:t>650</a:t>
                      </a:r>
                      <a:endParaRPr sz="10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44</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Health</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Mass Customer</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u="none" strike="noStrike" cap="none">
                          <a:solidFill>
                            <a:schemeClr val="lt1"/>
                          </a:solidFill>
                          <a:sym typeface="Arial"/>
                        </a:rPr>
                        <a:t>3297</a:t>
                      </a:r>
                      <a:endParaRPr sz="10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Manufacturing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Mass Customer</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No</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Victoria</a:t>
                      </a:r>
                      <a:endParaRPr sz="1000" u="none" strike="noStrike" cap="none" dirty="0"/>
                    </a:p>
                  </a:txBody>
                  <a:tcPr marL="91450" marR="91450" marT="45725" marB="45725"/>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u="none" strike="noStrike" cap="none">
                          <a:solidFill>
                            <a:schemeClr val="lt1"/>
                          </a:solidFill>
                          <a:sym typeface="Arial"/>
                        </a:rPr>
                        <a:t>50</a:t>
                      </a:r>
                      <a:endParaRPr sz="1000" b="1" u="none" strike="noStrike" cap="none">
                        <a:solidFill>
                          <a:schemeClr val="lt1"/>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Manufacturing</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a:solidFill>
                            <a:schemeClr val="dk1"/>
                          </a:solidFill>
                          <a:sym typeface="Arial"/>
                        </a:rPr>
                        <a:t>Mass Customer</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dirty="0"/>
                        <a:t>Yes</a:t>
                      </a:r>
                      <a:endParaRPr sz="10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u="none" strike="noStrike" cap="none" dirty="0">
                          <a:solidFill>
                            <a:schemeClr val="dk1"/>
                          </a:solidFil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420</Words>
  <Application>Microsoft Macintosh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Noto Sans Symbols</vt:lpstr>
      <vt:lpstr>Open Sans ExtraBold</vt:lpstr>
      <vt:lpstr>Calibri Light</vt:lpstr>
      <vt:lpstr>Arial</vt:lpstr>
      <vt:lpstr>Comic Sans MS</vt:lpstr>
      <vt:lpstr>Open Sans Light</vt:lpstr>
      <vt:lpstr>Open Sans</vt:lpstr>
      <vt:lpstr>Calibri</vt:lpstr>
      <vt:lpstr>Lora</vt:lpstr>
      <vt:lpstr>Simple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Priyanka Arumugam</cp:lastModifiedBy>
  <cp:revision>1</cp:revision>
  <dcterms:modified xsi:type="dcterms:W3CDTF">2022-12-08T20:37:24Z</dcterms:modified>
</cp:coreProperties>
</file>