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80" r:id="rId10"/>
  </p:sldIdLst>
  <p:sldSz cx="18288000" cy="10287000"/>
  <p:notesSz cx="6858000" cy="9144000"/>
  <p:embeddedFontLst>
    <p:embeddedFont>
      <p:font typeface="Agrandir" panose="020B0604020202020204" charset="0"/>
      <p:regular r:id="rId11"/>
    </p:embeddedFont>
    <p:embeddedFont>
      <p:font typeface="Maragsa"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grpSp>
        <p:nvGrpSpPr>
          <p:cNvPr id="2" name="Group 2"/>
          <p:cNvGrpSpPr/>
          <p:nvPr/>
        </p:nvGrpSpPr>
        <p:grpSpPr>
          <a:xfrm>
            <a:off x="5513692" y="2352711"/>
            <a:ext cx="7260615" cy="2597943"/>
            <a:chOff x="0" y="0"/>
            <a:chExt cx="1912261" cy="684232"/>
          </a:xfrm>
        </p:grpSpPr>
        <p:sp>
          <p:nvSpPr>
            <p:cNvPr id="3" name="Freeform 3"/>
            <p:cNvSpPr/>
            <p:nvPr/>
          </p:nvSpPr>
          <p:spPr>
            <a:xfrm>
              <a:off x="0" y="0"/>
              <a:ext cx="1912261" cy="684232"/>
            </a:xfrm>
            <a:custGeom>
              <a:avLst/>
              <a:gdLst/>
              <a:ahLst/>
              <a:cxnLst/>
              <a:rect l="l" t="t" r="r" b="b"/>
              <a:pathLst>
                <a:path w="1912261" h="684232">
                  <a:moveTo>
                    <a:pt x="54381" y="0"/>
                  </a:moveTo>
                  <a:lnTo>
                    <a:pt x="1857880" y="0"/>
                  </a:lnTo>
                  <a:cubicBezTo>
                    <a:pt x="1872303" y="0"/>
                    <a:pt x="1886135" y="5729"/>
                    <a:pt x="1896333" y="15928"/>
                  </a:cubicBezTo>
                  <a:cubicBezTo>
                    <a:pt x="1906531" y="26126"/>
                    <a:pt x="1912261" y="39958"/>
                    <a:pt x="1912261" y="54381"/>
                  </a:cubicBezTo>
                  <a:lnTo>
                    <a:pt x="1912261" y="629851"/>
                  </a:lnTo>
                  <a:cubicBezTo>
                    <a:pt x="1912261" y="644274"/>
                    <a:pt x="1906531" y="658106"/>
                    <a:pt x="1896333" y="668304"/>
                  </a:cubicBezTo>
                  <a:cubicBezTo>
                    <a:pt x="1886135" y="678502"/>
                    <a:pt x="1872303" y="684232"/>
                    <a:pt x="1857880" y="684232"/>
                  </a:cubicBezTo>
                  <a:lnTo>
                    <a:pt x="54381" y="684232"/>
                  </a:lnTo>
                  <a:cubicBezTo>
                    <a:pt x="39958" y="684232"/>
                    <a:pt x="26126" y="678502"/>
                    <a:pt x="15928" y="668304"/>
                  </a:cubicBezTo>
                  <a:cubicBezTo>
                    <a:pt x="5729" y="658106"/>
                    <a:pt x="0" y="644274"/>
                    <a:pt x="0" y="629851"/>
                  </a:cubicBezTo>
                  <a:lnTo>
                    <a:pt x="0" y="54381"/>
                  </a:lnTo>
                  <a:cubicBezTo>
                    <a:pt x="0" y="39958"/>
                    <a:pt x="5729" y="26126"/>
                    <a:pt x="15928" y="15928"/>
                  </a:cubicBezTo>
                  <a:cubicBezTo>
                    <a:pt x="26126" y="5729"/>
                    <a:pt x="39958" y="0"/>
                    <a:pt x="54381" y="0"/>
                  </a:cubicBezTo>
                  <a:close/>
                </a:path>
              </a:pathLst>
            </a:custGeom>
            <a:solidFill>
              <a:srgbClr val="424242"/>
            </a:solidFill>
          </p:spPr>
          <p:txBody>
            <a:bodyPr/>
            <a:lstStyle/>
            <a:p>
              <a:endParaRPr lang="en-CA"/>
            </a:p>
          </p:txBody>
        </p:sp>
        <p:sp>
          <p:nvSpPr>
            <p:cNvPr id="4" name="TextBox 4"/>
            <p:cNvSpPr txBox="1"/>
            <p:nvPr/>
          </p:nvSpPr>
          <p:spPr>
            <a:xfrm>
              <a:off x="0" y="-114300"/>
              <a:ext cx="1912261" cy="798532"/>
            </a:xfrm>
            <a:prstGeom prst="rect">
              <a:avLst/>
            </a:prstGeom>
          </p:spPr>
          <p:txBody>
            <a:bodyPr lIns="50800" tIns="50800" rIns="50800" bIns="50800" rtlCol="0" anchor="ctr"/>
            <a:lstStyle/>
            <a:p>
              <a:pPr algn="ctr">
                <a:lnSpc>
                  <a:spcPts val="3499"/>
                </a:lnSpc>
              </a:pPr>
              <a:endParaRPr/>
            </a:p>
          </p:txBody>
        </p:sp>
      </p:grpSp>
      <p:sp>
        <p:nvSpPr>
          <p:cNvPr id="5" name="TextBox 5"/>
          <p:cNvSpPr txBox="1"/>
          <p:nvPr/>
        </p:nvSpPr>
        <p:spPr>
          <a:xfrm>
            <a:off x="3633922" y="4783229"/>
            <a:ext cx="11020156" cy="2571899"/>
          </a:xfrm>
          <a:prstGeom prst="rect">
            <a:avLst/>
          </a:prstGeom>
        </p:spPr>
        <p:txBody>
          <a:bodyPr lIns="0" tIns="0" rIns="0" bIns="0" rtlCol="0" anchor="t">
            <a:spAutoFit/>
          </a:bodyPr>
          <a:lstStyle/>
          <a:p>
            <a:pPr algn="ctr">
              <a:lnSpc>
                <a:spcPts val="20991"/>
              </a:lnSpc>
              <a:spcBef>
                <a:spcPct val="0"/>
              </a:spcBef>
            </a:pPr>
            <a:r>
              <a:rPr lang="en-US" sz="14994">
                <a:solidFill>
                  <a:srgbClr val="424242"/>
                </a:solidFill>
                <a:latin typeface="Maragsa"/>
                <a:ea typeface="Maragsa"/>
                <a:cs typeface="Maragsa"/>
                <a:sym typeface="Maragsa"/>
              </a:rPr>
              <a:t>ATTACK</a:t>
            </a:r>
          </a:p>
        </p:txBody>
      </p:sp>
      <p:sp>
        <p:nvSpPr>
          <p:cNvPr id="6" name="TextBox 6"/>
          <p:cNvSpPr txBox="1"/>
          <p:nvPr/>
        </p:nvSpPr>
        <p:spPr>
          <a:xfrm>
            <a:off x="3633922" y="2378756"/>
            <a:ext cx="11020156" cy="2571899"/>
          </a:xfrm>
          <a:prstGeom prst="rect">
            <a:avLst/>
          </a:prstGeom>
        </p:spPr>
        <p:txBody>
          <a:bodyPr lIns="0" tIns="0" rIns="0" bIns="0" rtlCol="0" anchor="t">
            <a:spAutoFit/>
          </a:bodyPr>
          <a:lstStyle/>
          <a:p>
            <a:pPr algn="ctr">
              <a:lnSpc>
                <a:spcPts val="20991"/>
              </a:lnSpc>
              <a:spcBef>
                <a:spcPct val="0"/>
              </a:spcBef>
            </a:pPr>
            <a:r>
              <a:rPr lang="en-US" sz="14994">
                <a:solidFill>
                  <a:srgbClr val="F8F4EB"/>
                </a:solidFill>
                <a:latin typeface="Maragsa"/>
                <a:ea typeface="Maragsa"/>
                <a:cs typeface="Maragsa"/>
                <a:sym typeface="Maragsa"/>
              </a:rPr>
              <a:t>SNACK</a:t>
            </a:r>
          </a:p>
        </p:txBody>
      </p:sp>
      <p:sp>
        <p:nvSpPr>
          <p:cNvPr id="7" name="Freeform 7"/>
          <p:cNvSpPr/>
          <p:nvPr/>
        </p:nvSpPr>
        <p:spPr>
          <a:xfrm>
            <a:off x="-1032959" y="-2455521"/>
            <a:ext cx="5049982" cy="6172200"/>
          </a:xfrm>
          <a:custGeom>
            <a:avLst/>
            <a:gdLst/>
            <a:ahLst/>
            <a:cxnLst/>
            <a:rect l="l" t="t" r="r" b="b"/>
            <a:pathLst>
              <a:path w="5049982" h="6172200">
                <a:moveTo>
                  <a:pt x="0" y="0"/>
                </a:moveTo>
                <a:lnTo>
                  <a:pt x="5049982" y="0"/>
                </a:lnTo>
                <a:lnTo>
                  <a:pt x="5049982"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8" name="Freeform 8"/>
          <p:cNvSpPr/>
          <p:nvPr/>
        </p:nvSpPr>
        <p:spPr>
          <a:xfrm>
            <a:off x="15030195" y="7090364"/>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9" name="Freeform 9"/>
          <p:cNvSpPr/>
          <p:nvPr/>
        </p:nvSpPr>
        <p:spPr>
          <a:xfrm rot="-5400000">
            <a:off x="-174586" y="8477446"/>
            <a:ext cx="3777058" cy="3619109"/>
          </a:xfrm>
          <a:custGeom>
            <a:avLst/>
            <a:gdLst/>
            <a:ahLst/>
            <a:cxnLst/>
            <a:rect l="l" t="t" r="r" b="b"/>
            <a:pathLst>
              <a:path w="3777058" h="3619109">
                <a:moveTo>
                  <a:pt x="0" y="0"/>
                </a:moveTo>
                <a:lnTo>
                  <a:pt x="3777058" y="0"/>
                </a:lnTo>
                <a:lnTo>
                  <a:pt x="3777058" y="3619108"/>
                </a:lnTo>
                <a:lnTo>
                  <a:pt x="0" y="36191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0" name="TextBox 10"/>
          <p:cNvSpPr txBox="1"/>
          <p:nvPr/>
        </p:nvSpPr>
        <p:spPr>
          <a:xfrm>
            <a:off x="7279684" y="7001471"/>
            <a:ext cx="4467659" cy="2241550"/>
          </a:xfrm>
          <a:prstGeom prst="rect">
            <a:avLst/>
          </a:prstGeom>
        </p:spPr>
        <p:txBody>
          <a:bodyPr lIns="0" tIns="0" rIns="0" bIns="0" rtlCol="0" anchor="t">
            <a:spAutoFit/>
          </a:bodyPr>
          <a:lstStyle/>
          <a:p>
            <a:pPr algn="ctr">
              <a:lnSpc>
                <a:spcPts val="3499"/>
              </a:lnSpc>
            </a:pPr>
            <a:r>
              <a:rPr lang="en-US" sz="2499">
                <a:solidFill>
                  <a:srgbClr val="000000"/>
                </a:solidFill>
                <a:latin typeface="Agrandir"/>
                <a:ea typeface="Agrandir"/>
                <a:cs typeface="Agrandir"/>
                <a:sym typeface="Agrandir"/>
              </a:rPr>
              <a:t>Presented By </a:t>
            </a:r>
          </a:p>
          <a:p>
            <a:pPr algn="ctr">
              <a:lnSpc>
                <a:spcPts val="3499"/>
              </a:lnSpc>
            </a:pPr>
            <a:r>
              <a:rPr lang="en-US" sz="2499">
                <a:solidFill>
                  <a:srgbClr val="000000"/>
                </a:solidFill>
                <a:latin typeface="Agrandir"/>
                <a:ea typeface="Agrandir"/>
                <a:cs typeface="Agrandir"/>
                <a:sym typeface="Agrandir"/>
              </a:rPr>
              <a:t> Tejeswi Devi Priya Pillarisetty</a:t>
            </a:r>
          </a:p>
          <a:p>
            <a:pPr algn="ctr">
              <a:lnSpc>
                <a:spcPts val="3499"/>
              </a:lnSpc>
            </a:pPr>
            <a:r>
              <a:rPr lang="en-US" sz="2499">
                <a:solidFill>
                  <a:srgbClr val="000000"/>
                </a:solidFill>
                <a:latin typeface="Agrandir"/>
                <a:ea typeface="Agrandir"/>
                <a:cs typeface="Agrandir"/>
                <a:sym typeface="Agrandir"/>
              </a:rPr>
              <a:t>Sai Srilaxmi Linga </a:t>
            </a:r>
          </a:p>
          <a:p>
            <a:pPr algn="ctr">
              <a:lnSpc>
                <a:spcPts val="3499"/>
              </a:lnSpc>
            </a:pPr>
            <a:r>
              <a:rPr lang="en-US" sz="2499">
                <a:solidFill>
                  <a:srgbClr val="000000"/>
                </a:solidFill>
                <a:latin typeface="Agrandir"/>
                <a:ea typeface="Agrandir"/>
                <a:cs typeface="Agrandir"/>
                <a:sym typeface="Agrandir"/>
              </a:rPr>
              <a:t>Aneetta Jijo</a:t>
            </a:r>
          </a:p>
          <a:p>
            <a:pPr algn="ctr">
              <a:lnSpc>
                <a:spcPts val="3499"/>
              </a:lnSpc>
              <a:spcBef>
                <a:spcPct val="0"/>
              </a:spcBef>
            </a:pPr>
            <a:r>
              <a:rPr lang="en-US" sz="2499">
                <a:solidFill>
                  <a:srgbClr val="000000"/>
                </a:solidFill>
                <a:latin typeface="Agrandir"/>
                <a:ea typeface="Agrandir"/>
                <a:cs typeface="Agrandir"/>
                <a:sym typeface="Agrandir"/>
              </a:rPr>
              <a:t> Sadhana Madepelli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sp>
        <p:nvSpPr>
          <p:cNvPr id="2" name="Freeform 2"/>
          <p:cNvSpPr/>
          <p:nvPr/>
        </p:nvSpPr>
        <p:spPr>
          <a:xfrm rot="-5400000">
            <a:off x="-174586" y="8477446"/>
            <a:ext cx="3777058" cy="3619109"/>
          </a:xfrm>
          <a:custGeom>
            <a:avLst/>
            <a:gdLst/>
            <a:ahLst/>
            <a:cxnLst/>
            <a:rect l="l" t="t" r="r" b="b"/>
            <a:pathLst>
              <a:path w="3777058" h="3619109">
                <a:moveTo>
                  <a:pt x="0" y="0"/>
                </a:moveTo>
                <a:lnTo>
                  <a:pt x="3777058" y="0"/>
                </a:lnTo>
                <a:lnTo>
                  <a:pt x="3777058" y="3619108"/>
                </a:lnTo>
                <a:lnTo>
                  <a:pt x="0" y="3619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3" name="Freeform 3"/>
          <p:cNvSpPr/>
          <p:nvPr/>
        </p:nvSpPr>
        <p:spPr>
          <a:xfrm>
            <a:off x="14510942" y="68326"/>
            <a:ext cx="3777058" cy="3619109"/>
          </a:xfrm>
          <a:custGeom>
            <a:avLst/>
            <a:gdLst/>
            <a:ahLst/>
            <a:cxnLst/>
            <a:rect l="l" t="t" r="r" b="b"/>
            <a:pathLst>
              <a:path w="3777058" h="3619109">
                <a:moveTo>
                  <a:pt x="0" y="0"/>
                </a:moveTo>
                <a:lnTo>
                  <a:pt x="3777058" y="0"/>
                </a:lnTo>
                <a:lnTo>
                  <a:pt x="3777058" y="3619109"/>
                </a:lnTo>
                <a:lnTo>
                  <a:pt x="0" y="36191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4" name="TextBox 4"/>
          <p:cNvSpPr txBox="1"/>
          <p:nvPr/>
        </p:nvSpPr>
        <p:spPr>
          <a:xfrm>
            <a:off x="4837891" y="1214306"/>
            <a:ext cx="8612218" cy="1193800"/>
          </a:xfrm>
          <a:prstGeom prst="rect">
            <a:avLst/>
          </a:prstGeom>
        </p:spPr>
        <p:txBody>
          <a:bodyPr lIns="0" tIns="0" rIns="0" bIns="0" rtlCol="0" anchor="t">
            <a:spAutoFit/>
          </a:bodyPr>
          <a:lstStyle/>
          <a:p>
            <a:pPr algn="ctr">
              <a:lnSpc>
                <a:spcPts val="9799"/>
              </a:lnSpc>
              <a:spcBef>
                <a:spcPct val="0"/>
              </a:spcBef>
            </a:pPr>
            <a:r>
              <a:rPr lang="en-US" sz="6999">
                <a:solidFill>
                  <a:srgbClr val="424242"/>
                </a:solidFill>
                <a:latin typeface="Maragsa"/>
                <a:ea typeface="Maragsa"/>
                <a:cs typeface="Maragsa"/>
                <a:sym typeface="Maragsa"/>
              </a:rPr>
              <a:t>PROJECT OVERVIEW</a:t>
            </a:r>
          </a:p>
        </p:txBody>
      </p:sp>
      <p:sp>
        <p:nvSpPr>
          <p:cNvPr id="5" name="TextBox 5"/>
          <p:cNvSpPr txBox="1"/>
          <p:nvPr/>
        </p:nvSpPr>
        <p:spPr>
          <a:xfrm>
            <a:off x="2263285" y="2842791"/>
            <a:ext cx="13761431" cy="5927690"/>
          </a:xfrm>
          <a:prstGeom prst="rect">
            <a:avLst/>
          </a:prstGeom>
        </p:spPr>
        <p:txBody>
          <a:bodyPr lIns="0" tIns="0" rIns="0" bIns="0" rtlCol="0" anchor="t">
            <a:spAutoFit/>
          </a:bodyPr>
          <a:lstStyle/>
          <a:p>
            <a:pPr algn="just">
              <a:lnSpc>
                <a:spcPts val="5192"/>
              </a:lnSpc>
            </a:pPr>
            <a:r>
              <a:rPr lang="en-US" sz="3709">
                <a:solidFill>
                  <a:srgbClr val="000000"/>
                </a:solidFill>
                <a:latin typeface="Agrandir"/>
                <a:ea typeface="Agrandir"/>
                <a:cs typeface="Agrandir"/>
                <a:sym typeface="Agrandir"/>
              </a:rPr>
              <a:t>SnackAttack is a full-stack recipe web application where users can browse, save, and interact with recipes from all 50 U.S. states. It focuses on making food exploration more fun and personalized.</a:t>
            </a:r>
          </a:p>
          <a:p>
            <a:pPr algn="just">
              <a:lnSpc>
                <a:spcPts val="5192"/>
              </a:lnSpc>
            </a:pPr>
            <a:endParaRPr lang="en-US" sz="3709">
              <a:solidFill>
                <a:srgbClr val="000000"/>
              </a:solidFill>
              <a:latin typeface="Agrandir"/>
              <a:ea typeface="Agrandir"/>
              <a:cs typeface="Agrandir"/>
              <a:sym typeface="Agrandir"/>
            </a:endParaRPr>
          </a:p>
          <a:p>
            <a:pPr algn="just">
              <a:lnSpc>
                <a:spcPts val="5192"/>
              </a:lnSpc>
              <a:spcBef>
                <a:spcPct val="0"/>
              </a:spcBef>
            </a:pPr>
            <a:r>
              <a:rPr lang="en-US" sz="3709">
                <a:solidFill>
                  <a:srgbClr val="000000"/>
                </a:solidFill>
                <a:latin typeface="Agrandir"/>
                <a:ea typeface="Agrandir"/>
                <a:cs typeface="Agrandir"/>
                <a:sym typeface="Agrandir"/>
              </a:rPr>
              <a:t>We created this project as a team of four developers using MongoDB, Express, React, and Node.js (MERN stack). Our app includes features like search filters, calorie calculator, ratings, favorites, and even admin control.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sp>
        <p:nvSpPr>
          <p:cNvPr id="2" name="TextBox 2"/>
          <p:cNvSpPr txBox="1"/>
          <p:nvPr/>
        </p:nvSpPr>
        <p:spPr>
          <a:xfrm>
            <a:off x="1710491" y="819150"/>
            <a:ext cx="14183163" cy="1727134"/>
          </a:xfrm>
          <a:prstGeom prst="rect">
            <a:avLst/>
          </a:prstGeom>
        </p:spPr>
        <p:txBody>
          <a:bodyPr lIns="0" tIns="0" rIns="0" bIns="0" rtlCol="0" anchor="t">
            <a:spAutoFit/>
          </a:bodyPr>
          <a:lstStyle/>
          <a:p>
            <a:pPr algn="l">
              <a:lnSpc>
                <a:spcPts val="14003"/>
              </a:lnSpc>
              <a:spcBef>
                <a:spcPct val="0"/>
              </a:spcBef>
            </a:pPr>
            <a:r>
              <a:rPr lang="en-US" sz="10002">
                <a:solidFill>
                  <a:srgbClr val="424242"/>
                </a:solidFill>
                <a:latin typeface="Maragsa"/>
                <a:ea typeface="Maragsa"/>
                <a:cs typeface="Maragsa"/>
                <a:sym typeface="Maragsa"/>
              </a:rPr>
              <a:t>DATASET OVERVIEW</a:t>
            </a:r>
          </a:p>
        </p:txBody>
      </p:sp>
      <p:sp>
        <p:nvSpPr>
          <p:cNvPr id="3" name="TextBox 3"/>
          <p:cNvSpPr txBox="1"/>
          <p:nvPr/>
        </p:nvSpPr>
        <p:spPr>
          <a:xfrm>
            <a:off x="1139913" y="2412934"/>
            <a:ext cx="16008174" cy="7282571"/>
          </a:xfrm>
          <a:prstGeom prst="rect">
            <a:avLst/>
          </a:prstGeom>
        </p:spPr>
        <p:txBody>
          <a:bodyPr lIns="0" tIns="0" rIns="0" bIns="0" rtlCol="0" anchor="t">
            <a:spAutoFit/>
          </a:bodyPr>
          <a:lstStyle/>
          <a:p>
            <a:pPr algn="just">
              <a:lnSpc>
                <a:spcPts val="3848"/>
              </a:lnSpc>
            </a:pPr>
            <a:r>
              <a:rPr lang="en-US" sz="2748" dirty="0">
                <a:solidFill>
                  <a:srgbClr val="424242"/>
                </a:solidFill>
                <a:latin typeface="Agrandir"/>
                <a:ea typeface="Agrandir"/>
                <a:cs typeface="Agrandir"/>
                <a:sym typeface="Agrandir"/>
              </a:rPr>
              <a:t>A dataset is inspired from </a:t>
            </a:r>
            <a:r>
              <a:rPr lang="en-US" sz="2748" dirty="0" err="1">
                <a:solidFill>
                  <a:srgbClr val="424242"/>
                </a:solidFill>
                <a:latin typeface="Agrandir"/>
                <a:ea typeface="Agrandir"/>
                <a:cs typeface="Agrandir"/>
                <a:sym typeface="Agrandir"/>
              </a:rPr>
              <a:t>AllRecipes</a:t>
            </a:r>
            <a:r>
              <a:rPr lang="en-US" sz="2748" dirty="0">
                <a:solidFill>
                  <a:srgbClr val="424242"/>
                </a:solidFill>
                <a:latin typeface="Agrandir"/>
                <a:ea typeface="Agrandir"/>
                <a:cs typeface="Agrandir"/>
                <a:sym typeface="Agrandir"/>
              </a:rPr>
              <a:t> - All US Recipes by State", which is a dataset in Kaggle and has over 4,000 recipes. It includes data like:</a:t>
            </a:r>
          </a:p>
          <a:p>
            <a:pPr algn="just">
              <a:lnSpc>
                <a:spcPts val="3848"/>
              </a:lnSpc>
            </a:pPr>
            <a:r>
              <a:rPr lang="en-US" sz="2748" dirty="0">
                <a:solidFill>
                  <a:srgbClr val="424242"/>
                </a:solidFill>
                <a:latin typeface="Agrandir"/>
                <a:ea typeface="Agrandir"/>
                <a:cs typeface="Agrandir"/>
                <a:sym typeface="Agrandir"/>
              </a:rPr>
              <a:t>- Ingredients</a:t>
            </a:r>
          </a:p>
          <a:p>
            <a:pPr algn="just">
              <a:lnSpc>
                <a:spcPts val="3848"/>
              </a:lnSpc>
            </a:pPr>
            <a:r>
              <a:rPr lang="en-US" sz="2748" dirty="0">
                <a:solidFill>
                  <a:srgbClr val="424242"/>
                </a:solidFill>
                <a:latin typeface="Agrandir"/>
                <a:ea typeface="Agrandir"/>
                <a:cs typeface="Agrandir"/>
                <a:sym typeface="Agrandir"/>
              </a:rPr>
              <a:t>- Directions</a:t>
            </a:r>
          </a:p>
          <a:p>
            <a:pPr algn="just">
              <a:lnSpc>
                <a:spcPts val="3848"/>
              </a:lnSpc>
            </a:pPr>
            <a:r>
              <a:rPr lang="en-US" sz="2748" dirty="0">
                <a:solidFill>
                  <a:srgbClr val="424242"/>
                </a:solidFill>
                <a:latin typeface="Agrandir"/>
                <a:ea typeface="Agrandir"/>
                <a:cs typeface="Agrandir"/>
                <a:sym typeface="Agrandir"/>
              </a:rPr>
              <a:t>- Nutritional facts</a:t>
            </a:r>
          </a:p>
          <a:p>
            <a:pPr algn="just">
              <a:lnSpc>
                <a:spcPts val="3848"/>
              </a:lnSpc>
            </a:pPr>
            <a:r>
              <a:rPr lang="en-US" sz="2748" dirty="0">
                <a:solidFill>
                  <a:srgbClr val="424242"/>
                </a:solidFill>
                <a:latin typeface="Agrandir"/>
                <a:ea typeface="Agrandir"/>
                <a:cs typeface="Agrandir"/>
                <a:sym typeface="Agrandir"/>
              </a:rPr>
              <a:t>- State origin</a:t>
            </a:r>
          </a:p>
          <a:p>
            <a:pPr algn="just">
              <a:lnSpc>
                <a:spcPts val="3848"/>
              </a:lnSpc>
            </a:pPr>
            <a:r>
              <a:rPr lang="en-US" sz="2748" dirty="0">
                <a:solidFill>
                  <a:srgbClr val="424242"/>
                </a:solidFill>
                <a:latin typeface="Agrandir"/>
                <a:ea typeface="Agrandir"/>
                <a:cs typeface="Agrandir"/>
                <a:sym typeface="Agrandir"/>
              </a:rPr>
              <a:t>- Ratings</a:t>
            </a:r>
          </a:p>
          <a:p>
            <a:pPr algn="just">
              <a:lnSpc>
                <a:spcPts val="3848"/>
              </a:lnSpc>
            </a:pPr>
            <a:endParaRPr lang="en-US" sz="2748" dirty="0">
              <a:solidFill>
                <a:srgbClr val="424242"/>
              </a:solidFill>
              <a:latin typeface="Agrandir"/>
              <a:ea typeface="Agrandir"/>
              <a:cs typeface="Agrandir"/>
              <a:sym typeface="Agrandir"/>
            </a:endParaRPr>
          </a:p>
          <a:p>
            <a:pPr algn="just">
              <a:lnSpc>
                <a:spcPts val="3848"/>
              </a:lnSpc>
            </a:pPr>
            <a:r>
              <a:rPr lang="en-US" sz="2748" dirty="0">
                <a:solidFill>
                  <a:srgbClr val="424242"/>
                </a:solidFill>
                <a:latin typeface="Agrandir"/>
                <a:ea typeface="Agrandir"/>
                <a:cs typeface="Agrandir"/>
                <a:sym typeface="Agrandir"/>
              </a:rPr>
              <a:t>We divided it into 4 MongoDB collections:</a:t>
            </a:r>
          </a:p>
          <a:p>
            <a:pPr algn="just">
              <a:lnSpc>
                <a:spcPts val="3848"/>
              </a:lnSpc>
            </a:pPr>
            <a:r>
              <a:rPr lang="en-US" sz="2748" dirty="0">
                <a:solidFill>
                  <a:srgbClr val="424242"/>
                </a:solidFill>
                <a:latin typeface="Agrandir"/>
                <a:ea typeface="Agrandir"/>
                <a:cs typeface="Agrandir"/>
                <a:sym typeface="Agrandir"/>
              </a:rPr>
              <a:t>- recipes: Main recipe content</a:t>
            </a:r>
          </a:p>
          <a:p>
            <a:pPr algn="just">
              <a:lnSpc>
                <a:spcPts val="3848"/>
              </a:lnSpc>
            </a:pPr>
            <a:r>
              <a:rPr lang="en-US" sz="2748" dirty="0">
                <a:solidFill>
                  <a:srgbClr val="424242"/>
                </a:solidFill>
                <a:latin typeface="Agrandir"/>
                <a:ea typeface="Agrandir"/>
                <a:cs typeface="Agrandir"/>
                <a:sym typeface="Agrandir"/>
              </a:rPr>
              <a:t>- users: For handling registration &amp; authentication</a:t>
            </a:r>
          </a:p>
          <a:p>
            <a:pPr algn="just">
              <a:lnSpc>
                <a:spcPts val="3848"/>
              </a:lnSpc>
            </a:pPr>
            <a:r>
              <a:rPr lang="en-US" sz="2748" dirty="0">
                <a:solidFill>
                  <a:srgbClr val="424242"/>
                </a:solidFill>
                <a:latin typeface="Agrandir"/>
                <a:ea typeface="Agrandir"/>
                <a:cs typeface="Agrandir"/>
                <a:sym typeface="Agrandir"/>
              </a:rPr>
              <a:t>- favorites: Recipes users save to view later</a:t>
            </a:r>
          </a:p>
          <a:p>
            <a:pPr algn="just">
              <a:lnSpc>
                <a:spcPts val="3848"/>
              </a:lnSpc>
            </a:pPr>
            <a:r>
              <a:rPr lang="en-US" sz="2748" dirty="0">
                <a:solidFill>
                  <a:srgbClr val="424242"/>
                </a:solidFill>
                <a:latin typeface="Agrandir"/>
                <a:ea typeface="Agrandir"/>
                <a:cs typeface="Agrandir"/>
                <a:sym typeface="Agrandir"/>
              </a:rPr>
              <a:t>- reviews: For storing user ratings and comments</a:t>
            </a:r>
          </a:p>
          <a:p>
            <a:pPr algn="just">
              <a:lnSpc>
                <a:spcPts val="3848"/>
              </a:lnSpc>
            </a:pPr>
            <a:endParaRPr lang="en-US" sz="2748" dirty="0">
              <a:solidFill>
                <a:srgbClr val="424242"/>
              </a:solidFill>
              <a:latin typeface="Agrandir"/>
              <a:ea typeface="Agrandir"/>
              <a:cs typeface="Agrandir"/>
              <a:sym typeface="Agrandir"/>
            </a:endParaRPr>
          </a:p>
          <a:p>
            <a:pPr algn="just">
              <a:lnSpc>
                <a:spcPts val="3848"/>
              </a:lnSpc>
              <a:spcBef>
                <a:spcPct val="0"/>
              </a:spcBef>
            </a:pPr>
            <a:r>
              <a:rPr lang="en-US" sz="2748" dirty="0">
                <a:solidFill>
                  <a:srgbClr val="424242"/>
                </a:solidFill>
                <a:latin typeface="Agrandir"/>
                <a:ea typeface="Agrandir"/>
                <a:cs typeface="Agrandir"/>
                <a:sym typeface="Agrandir"/>
              </a:rPr>
              <a:t>This structure made it easy to manage the backend and connect features to the frontend.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sp>
        <p:nvSpPr>
          <p:cNvPr id="2" name="TextBox 2"/>
          <p:cNvSpPr txBox="1"/>
          <p:nvPr/>
        </p:nvSpPr>
        <p:spPr>
          <a:xfrm>
            <a:off x="1710491" y="819150"/>
            <a:ext cx="14183163" cy="1727134"/>
          </a:xfrm>
          <a:prstGeom prst="rect">
            <a:avLst/>
          </a:prstGeom>
        </p:spPr>
        <p:txBody>
          <a:bodyPr lIns="0" tIns="0" rIns="0" bIns="0" rtlCol="0" anchor="t">
            <a:spAutoFit/>
          </a:bodyPr>
          <a:lstStyle/>
          <a:p>
            <a:pPr algn="l">
              <a:lnSpc>
                <a:spcPts val="14003"/>
              </a:lnSpc>
              <a:spcBef>
                <a:spcPct val="0"/>
              </a:spcBef>
            </a:pPr>
            <a:r>
              <a:rPr lang="en-US" sz="10002">
                <a:solidFill>
                  <a:srgbClr val="424242"/>
                </a:solidFill>
                <a:latin typeface="Maragsa"/>
                <a:ea typeface="Maragsa"/>
                <a:cs typeface="Maragsa"/>
                <a:sym typeface="Maragsa"/>
              </a:rPr>
              <a:t>FEATURES IMPLEMENTED</a:t>
            </a:r>
          </a:p>
        </p:txBody>
      </p:sp>
      <p:sp>
        <p:nvSpPr>
          <p:cNvPr id="3" name="TextBox 3"/>
          <p:cNvSpPr txBox="1"/>
          <p:nvPr/>
        </p:nvSpPr>
        <p:spPr>
          <a:xfrm>
            <a:off x="749810" y="3129211"/>
            <a:ext cx="16398277" cy="5785715"/>
          </a:xfrm>
          <a:prstGeom prst="rect">
            <a:avLst/>
          </a:prstGeom>
        </p:spPr>
        <p:txBody>
          <a:bodyPr lIns="0" tIns="0" rIns="0" bIns="0" rtlCol="0" anchor="t">
            <a:spAutoFit/>
          </a:bodyPr>
          <a:lstStyle/>
          <a:p>
            <a:pPr algn="just">
              <a:lnSpc>
                <a:spcPts val="4502"/>
              </a:lnSpc>
            </a:pPr>
            <a:r>
              <a:rPr lang="en-US" sz="3215" dirty="0">
                <a:solidFill>
                  <a:srgbClr val="424242"/>
                </a:solidFill>
                <a:latin typeface="Agrandir"/>
                <a:ea typeface="Agrandir"/>
                <a:cs typeface="Agrandir"/>
                <a:sym typeface="Agrandir"/>
              </a:rPr>
              <a:t>Main Features:</a:t>
            </a:r>
          </a:p>
          <a:p>
            <a:pPr algn="just">
              <a:lnSpc>
                <a:spcPts val="4502"/>
              </a:lnSpc>
            </a:pPr>
            <a:r>
              <a:rPr lang="en-US" sz="3215" dirty="0">
                <a:solidFill>
                  <a:srgbClr val="424242"/>
                </a:solidFill>
                <a:latin typeface="Agrandir"/>
                <a:ea typeface="Agrandir"/>
                <a:cs typeface="Agrandir"/>
                <a:sym typeface="Agrandir"/>
              </a:rPr>
              <a:t>- User Authentication: Secure login/register with JWT and password hashing</a:t>
            </a:r>
          </a:p>
          <a:p>
            <a:pPr algn="just">
              <a:lnSpc>
                <a:spcPts val="4502"/>
              </a:lnSpc>
            </a:pPr>
            <a:r>
              <a:rPr lang="en-US" sz="3215" dirty="0">
                <a:solidFill>
                  <a:srgbClr val="424242"/>
                </a:solidFill>
                <a:latin typeface="Agrandir"/>
                <a:ea typeface="Agrandir"/>
                <a:cs typeface="Agrandir"/>
                <a:sym typeface="Agrandir"/>
              </a:rPr>
              <a:t>- Admin Management: Admin can delete users and assign roles</a:t>
            </a:r>
          </a:p>
          <a:p>
            <a:pPr algn="just">
              <a:lnSpc>
                <a:spcPts val="4502"/>
              </a:lnSpc>
            </a:pPr>
            <a:r>
              <a:rPr lang="en-US" sz="3215" dirty="0">
                <a:solidFill>
                  <a:srgbClr val="424242"/>
                </a:solidFill>
                <a:latin typeface="Agrandir"/>
                <a:ea typeface="Agrandir"/>
                <a:cs typeface="Agrandir"/>
                <a:sym typeface="Agrandir"/>
              </a:rPr>
              <a:t>- Ratings &amp; Reviews: Users can leave star ratings and comment</a:t>
            </a:r>
          </a:p>
          <a:p>
            <a:pPr algn="just">
              <a:lnSpc>
                <a:spcPts val="4502"/>
              </a:lnSpc>
            </a:pPr>
            <a:r>
              <a:rPr lang="en-US" sz="3215" dirty="0">
                <a:solidFill>
                  <a:srgbClr val="424242"/>
                </a:solidFill>
                <a:latin typeface="Agrandir"/>
                <a:ea typeface="Agrandir"/>
                <a:cs typeface="Agrandir"/>
                <a:sym typeface="Agrandir"/>
              </a:rPr>
              <a:t>- Favorites System: Logged-in users can save and access their favorite recipes</a:t>
            </a:r>
          </a:p>
          <a:p>
            <a:pPr algn="just">
              <a:lnSpc>
                <a:spcPts val="4502"/>
              </a:lnSpc>
            </a:pPr>
            <a:r>
              <a:rPr lang="en-US" sz="3215">
                <a:solidFill>
                  <a:srgbClr val="424242"/>
                </a:solidFill>
                <a:latin typeface="Agrandir"/>
                <a:ea typeface="Agrandir"/>
                <a:cs typeface="Agrandir"/>
                <a:sym typeface="Agrandir"/>
              </a:rPr>
              <a:t>- Search: </a:t>
            </a:r>
            <a:r>
              <a:rPr lang="en-US" sz="3215" dirty="0">
                <a:solidFill>
                  <a:srgbClr val="424242"/>
                </a:solidFill>
                <a:latin typeface="Agrandir"/>
                <a:ea typeface="Agrandir"/>
                <a:cs typeface="Agrandir"/>
                <a:sym typeface="Agrandir"/>
              </a:rPr>
              <a:t>Search for </a:t>
            </a:r>
            <a:r>
              <a:rPr lang="en-US" sz="3215">
                <a:solidFill>
                  <a:srgbClr val="424242"/>
                </a:solidFill>
                <a:latin typeface="Agrandir"/>
                <a:ea typeface="Agrandir"/>
                <a:cs typeface="Agrandir"/>
                <a:sym typeface="Agrandir"/>
              </a:rPr>
              <a:t>recipes using title</a:t>
            </a:r>
            <a:endParaRPr lang="en-US" sz="3215" dirty="0">
              <a:solidFill>
                <a:srgbClr val="424242"/>
              </a:solidFill>
              <a:latin typeface="Agrandir"/>
              <a:ea typeface="Agrandir"/>
              <a:cs typeface="Agrandir"/>
              <a:sym typeface="Agrandir"/>
            </a:endParaRPr>
          </a:p>
          <a:p>
            <a:pPr algn="just">
              <a:lnSpc>
                <a:spcPts val="4502"/>
              </a:lnSpc>
            </a:pPr>
            <a:r>
              <a:rPr lang="en-US" sz="3215" dirty="0">
                <a:solidFill>
                  <a:srgbClr val="424242"/>
                </a:solidFill>
                <a:latin typeface="Agrandir"/>
                <a:ea typeface="Agrandir"/>
                <a:cs typeface="Agrandir"/>
                <a:sym typeface="Agrandir"/>
              </a:rPr>
              <a:t>- Trending Recipes: Show popular recipes based on user activity</a:t>
            </a:r>
          </a:p>
          <a:p>
            <a:pPr algn="just">
              <a:lnSpc>
                <a:spcPts val="4502"/>
              </a:lnSpc>
            </a:pPr>
            <a:r>
              <a:rPr lang="en-US" sz="3215" dirty="0">
                <a:solidFill>
                  <a:srgbClr val="424242"/>
                </a:solidFill>
                <a:latin typeface="Agrandir"/>
                <a:ea typeface="Agrandir"/>
                <a:cs typeface="Agrandir"/>
                <a:sym typeface="Agrandir"/>
              </a:rPr>
              <a:t>- Latest Recipes: Sort and display newly added content</a:t>
            </a:r>
          </a:p>
          <a:p>
            <a:pPr algn="just">
              <a:lnSpc>
                <a:spcPts val="4502"/>
              </a:lnSpc>
            </a:pPr>
            <a:r>
              <a:rPr lang="en-US" sz="3215" dirty="0">
                <a:solidFill>
                  <a:srgbClr val="424242"/>
                </a:solidFill>
                <a:latin typeface="Agrandir"/>
                <a:ea typeface="Agrandir"/>
                <a:cs typeface="Agrandir"/>
                <a:sym typeface="Agrandir"/>
              </a:rPr>
              <a:t>- Calorie Calculator: Combine recipes and view total calories</a:t>
            </a:r>
          </a:p>
          <a:p>
            <a:pPr algn="just">
              <a:lnSpc>
                <a:spcPts val="4502"/>
              </a:lnSpc>
              <a:spcBef>
                <a:spcPct val="0"/>
              </a:spcBef>
            </a:pPr>
            <a:r>
              <a:rPr lang="en-US" sz="3215" dirty="0">
                <a:solidFill>
                  <a:srgbClr val="424242"/>
                </a:solidFill>
                <a:latin typeface="Agrandir"/>
                <a:ea typeface="Agrandir"/>
                <a:cs typeface="Agrandir"/>
                <a:sym typeface="Agrandir"/>
              </a:rPr>
              <a:t>- Download Recipes: Export selected recipes as PDF or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sp>
        <p:nvSpPr>
          <p:cNvPr id="2" name="TextBox 2"/>
          <p:cNvSpPr txBox="1"/>
          <p:nvPr/>
        </p:nvSpPr>
        <p:spPr>
          <a:xfrm>
            <a:off x="1710491" y="819150"/>
            <a:ext cx="15066722" cy="1727134"/>
          </a:xfrm>
          <a:prstGeom prst="rect">
            <a:avLst/>
          </a:prstGeom>
        </p:spPr>
        <p:txBody>
          <a:bodyPr lIns="0" tIns="0" rIns="0" bIns="0" rtlCol="0" anchor="t">
            <a:spAutoFit/>
          </a:bodyPr>
          <a:lstStyle/>
          <a:p>
            <a:pPr algn="l">
              <a:lnSpc>
                <a:spcPts val="14003"/>
              </a:lnSpc>
              <a:spcBef>
                <a:spcPct val="0"/>
              </a:spcBef>
            </a:pPr>
            <a:r>
              <a:rPr lang="en-US" sz="10002">
                <a:solidFill>
                  <a:srgbClr val="424242"/>
                </a:solidFill>
                <a:latin typeface="Maragsa"/>
                <a:ea typeface="Maragsa"/>
                <a:cs typeface="Maragsa"/>
                <a:sym typeface="Maragsa"/>
              </a:rPr>
              <a:t>ROLES  &amp; RESPONSIBILITIES</a:t>
            </a:r>
          </a:p>
        </p:txBody>
      </p:sp>
      <p:sp>
        <p:nvSpPr>
          <p:cNvPr id="3" name="TextBox 3"/>
          <p:cNvSpPr txBox="1"/>
          <p:nvPr/>
        </p:nvSpPr>
        <p:spPr>
          <a:xfrm>
            <a:off x="749810" y="3129211"/>
            <a:ext cx="16398277" cy="6314421"/>
          </a:xfrm>
          <a:prstGeom prst="rect">
            <a:avLst/>
          </a:prstGeom>
        </p:spPr>
        <p:txBody>
          <a:bodyPr lIns="0" tIns="0" rIns="0" bIns="0" rtlCol="0" anchor="t">
            <a:spAutoFit/>
          </a:bodyPr>
          <a:lstStyle/>
          <a:p>
            <a:pPr algn="just">
              <a:lnSpc>
                <a:spcPts val="4502"/>
              </a:lnSpc>
            </a:pPr>
            <a:r>
              <a:rPr lang="en-US" sz="3215" dirty="0">
                <a:solidFill>
                  <a:srgbClr val="424242"/>
                </a:solidFill>
                <a:latin typeface="Agrandir"/>
                <a:ea typeface="Agrandir"/>
                <a:cs typeface="Agrandir"/>
                <a:sym typeface="Agrandir"/>
              </a:rPr>
              <a:t>We divided the tasks based on each person’s strengths and interests. Everyone focused on their own components and helped out during integration.</a:t>
            </a:r>
          </a:p>
          <a:p>
            <a:pPr algn="just">
              <a:lnSpc>
                <a:spcPts val="4502"/>
              </a:lnSpc>
            </a:pPr>
            <a:endParaRPr lang="en-US" sz="3215" dirty="0">
              <a:solidFill>
                <a:srgbClr val="424242"/>
              </a:solidFill>
              <a:latin typeface="Agrandir"/>
              <a:ea typeface="Agrandir"/>
              <a:cs typeface="Agrandir"/>
              <a:sym typeface="Agrandir"/>
            </a:endParaRPr>
          </a:p>
          <a:p>
            <a:pPr algn="just">
              <a:lnSpc>
                <a:spcPts val="4502"/>
              </a:lnSpc>
            </a:pPr>
            <a:r>
              <a:rPr lang="en-US" sz="3215" dirty="0">
                <a:solidFill>
                  <a:srgbClr val="424242"/>
                </a:solidFill>
                <a:latin typeface="Agrandir"/>
                <a:ea typeface="Agrandir"/>
                <a:cs typeface="Agrandir"/>
                <a:sym typeface="Agrandir"/>
              </a:rPr>
              <a:t>Priya : Authentication, Calorie Calculator, Download | Testing &amp; Validation </a:t>
            </a:r>
          </a:p>
          <a:p>
            <a:pPr algn="just">
              <a:lnSpc>
                <a:spcPts val="4502"/>
              </a:lnSpc>
            </a:pPr>
            <a:endParaRPr lang="en-US" sz="3215" dirty="0">
              <a:solidFill>
                <a:srgbClr val="424242"/>
              </a:solidFill>
              <a:latin typeface="Agrandir"/>
              <a:ea typeface="Agrandir"/>
              <a:cs typeface="Agrandir"/>
              <a:sym typeface="Agrandir"/>
            </a:endParaRPr>
          </a:p>
          <a:p>
            <a:pPr algn="just">
              <a:lnSpc>
                <a:spcPts val="4502"/>
              </a:lnSpc>
            </a:pPr>
            <a:r>
              <a:rPr lang="en-US" sz="3215" dirty="0">
                <a:solidFill>
                  <a:srgbClr val="424242"/>
                </a:solidFill>
                <a:latin typeface="Agrandir"/>
                <a:ea typeface="Agrandir"/>
                <a:cs typeface="Agrandir"/>
                <a:sym typeface="Agrandir"/>
              </a:rPr>
              <a:t>Sai : Recipe Details, Favorites Page | User Ratings | Database Schema Design </a:t>
            </a:r>
          </a:p>
          <a:p>
            <a:pPr algn="just">
              <a:lnSpc>
                <a:spcPts val="4502"/>
              </a:lnSpc>
            </a:pPr>
            <a:endParaRPr lang="en-US" sz="3215" dirty="0">
              <a:solidFill>
                <a:srgbClr val="424242"/>
              </a:solidFill>
              <a:latin typeface="Agrandir"/>
              <a:ea typeface="Agrandir"/>
              <a:cs typeface="Agrandir"/>
              <a:sym typeface="Agrandir"/>
            </a:endParaRPr>
          </a:p>
          <a:p>
            <a:pPr algn="just">
              <a:lnSpc>
                <a:spcPts val="4502"/>
              </a:lnSpc>
            </a:pPr>
            <a:r>
              <a:rPr lang="en-US" sz="3215" dirty="0">
                <a:solidFill>
                  <a:srgbClr val="424242"/>
                </a:solidFill>
                <a:latin typeface="Agrandir"/>
                <a:ea typeface="Agrandir"/>
                <a:cs typeface="Agrandir"/>
                <a:sym typeface="Agrandir"/>
              </a:rPr>
              <a:t>Aneetta :  Admin Dashboard | User Management, Trending Recipes | GitHub Setup |</a:t>
            </a:r>
          </a:p>
          <a:p>
            <a:pPr algn="just">
              <a:lnSpc>
                <a:spcPts val="4502"/>
              </a:lnSpc>
            </a:pPr>
            <a:endParaRPr lang="en-US" sz="3215" dirty="0">
              <a:solidFill>
                <a:srgbClr val="424242"/>
              </a:solidFill>
              <a:latin typeface="Agrandir"/>
              <a:ea typeface="Agrandir"/>
              <a:cs typeface="Agrandir"/>
              <a:sym typeface="Agrandir"/>
            </a:endParaRPr>
          </a:p>
          <a:p>
            <a:pPr algn="just">
              <a:lnSpc>
                <a:spcPts val="4502"/>
              </a:lnSpc>
            </a:pPr>
            <a:r>
              <a:rPr lang="en-US" sz="3215" dirty="0">
                <a:solidFill>
                  <a:srgbClr val="424242"/>
                </a:solidFill>
                <a:latin typeface="Agrandir"/>
                <a:ea typeface="Agrandir"/>
                <a:cs typeface="Agrandir"/>
                <a:sym typeface="Agrandir"/>
              </a:rPr>
              <a:t>Sadhana : User Dashboard, Search | Latest Recipes</a:t>
            </a:r>
          </a:p>
          <a:p>
            <a:pPr algn="just">
              <a:lnSpc>
                <a:spcPts val="4502"/>
              </a:lnSpc>
              <a:spcBef>
                <a:spcPct val="0"/>
              </a:spcBef>
            </a:pPr>
            <a:endParaRPr lang="en-US" sz="3215" dirty="0">
              <a:solidFill>
                <a:srgbClr val="424242"/>
              </a:solidFill>
              <a:latin typeface="Agrandir"/>
              <a:ea typeface="Agrandir"/>
              <a:cs typeface="Agrandir"/>
              <a:sym typeface="Agrand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sp>
        <p:nvSpPr>
          <p:cNvPr id="2" name="TextBox 2"/>
          <p:cNvSpPr txBox="1"/>
          <p:nvPr/>
        </p:nvSpPr>
        <p:spPr>
          <a:xfrm>
            <a:off x="749810" y="519662"/>
            <a:ext cx="16027402" cy="2832657"/>
          </a:xfrm>
          <a:prstGeom prst="rect">
            <a:avLst/>
          </a:prstGeom>
        </p:spPr>
        <p:txBody>
          <a:bodyPr lIns="0" tIns="0" rIns="0" bIns="0" rtlCol="0" anchor="t">
            <a:spAutoFit/>
          </a:bodyPr>
          <a:lstStyle/>
          <a:p>
            <a:pPr algn="l">
              <a:lnSpc>
                <a:spcPts val="11344"/>
              </a:lnSpc>
              <a:spcBef>
                <a:spcPct val="0"/>
              </a:spcBef>
            </a:pPr>
            <a:r>
              <a:rPr lang="en-US" sz="8103">
                <a:solidFill>
                  <a:srgbClr val="424242"/>
                </a:solidFill>
                <a:latin typeface="Maragsa"/>
                <a:ea typeface="Maragsa"/>
                <a:cs typeface="Maragsa"/>
                <a:sym typeface="Maragsa"/>
              </a:rPr>
              <a:t>TEAM CONTRIBUTIONS &amp; INDIVIDUAL WORK</a:t>
            </a:r>
          </a:p>
        </p:txBody>
      </p:sp>
      <p:sp>
        <p:nvSpPr>
          <p:cNvPr id="3" name="TextBox 3"/>
          <p:cNvSpPr txBox="1"/>
          <p:nvPr/>
        </p:nvSpPr>
        <p:spPr>
          <a:xfrm>
            <a:off x="366951" y="3199919"/>
            <a:ext cx="17554098" cy="6928038"/>
          </a:xfrm>
          <a:prstGeom prst="rect">
            <a:avLst/>
          </a:prstGeom>
        </p:spPr>
        <p:txBody>
          <a:bodyPr lIns="0" tIns="0" rIns="0" bIns="0" rtlCol="0" anchor="t">
            <a:spAutoFit/>
          </a:bodyPr>
          <a:lstStyle/>
          <a:p>
            <a:pPr algn="just">
              <a:lnSpc>
                <a:spcPts val="4539"/>
              </a:lnSpc>
            </a:pPr>
            <a:r>
              <a:rPr lang="en-US" sz="3242">
                <a:solidFill>
                  <a:srgbClr val="424242"/>
                </a:solidFill>
                <a:latin typeface="Agrandir"/>
                <a:ea typeface="Agrandir"/>
                <a:cs typeface="Agrandir"/>
                <a:sym typeface="Agrandir"/>
              </a:rPr>
              <a:t>Priya worked on authentication using JWT and bcrypt. She also created the calorie calculator that adds up nutrition info from selected recipes. She handled the download feature and led testing and debugging.</a:t>
            </a:r>
          </a:p>
          <a:p>
            <a:pPr algn="just">
              <a:lnSpc>
                <a:spcPts val="4539"/>
              </a:lnSpc>
            </a:pPr>
            <a:endParaRPr lang="en-US" sz="3242">
              <a:solidFill>
                <a:srgbClr val="424242"/>
              </a:solidFill>
              <a:latin typeface="Agrandir"/>
              <a:ea typeface="Agrandir"/>
              <a:cs typeface="Agrandir"/>
              <a:sym typeface="Agrandir"/>
            </a:endParaRPr>
          </a:p>
          <a:p>
            <a:pPr algn="just">
              <a:lnSpc>
                <a:spcPts val="4539"/>
              </a:lnSpc>
            </a:pPr>
            <a:r>
              <a:rPr lang="en-US" sz="3242">
                <a:solidFill>
                  <a:srgbClr val="424242"/>
                </a:solidFill>
                <a:latin typeface="Agrandir"/>
                <a:ea typeface="Agrandir"/>
                <a:cs typeface="Agrandir"/>
                <a:sym typeface="Agrandir"/>
              </a:rPr>
              <a:t>Sai designed the schema for MongoDB and created the reviews system. She also built the favorites feature where users can save and access recipes they like.</a:t>
            </a:r>
          </a:p>
          <a:p>
            <a:pPr algn="just">
              <a:lnSpc>
                <a:spcPts val="4539"/>
              </a:lnSpc>
            </a:pPr>
            <a:endParaRPr lang="en-US" sz="3242">
              <a:solidFill>
                <a:srgbClr val="424242"/>
              </a:solidFill>
              <a:latin typeface="Agrandir"/>
              <a:ea typeface="Agrandir"/>
              <a:cs typeface="Agrandir"/>
              <a:sym typeface="Agrandir"/>
            </a:endParaRPr>
          </a:p>
          <a:p>
            <a:pPr algn="just">
              <a:lnSpc>
                <a:spcPts val="4539"/>
              </a:lnSpc>
            </a:pPr>
            <a:r>
              <a:rPr lang="en-US" sz="3242">
                <a:solidFill>
                  <a:srgbClr val="424242"/>
                </a:solidFill>
                <a:latin typeface="Agrandir"/>
                <a:ea typeface="Agrandir"/>
                <a:cs typeface="Agrandir"/>
                <a:sym typeface="Agrandir"/>
              </a:rPr>
              <a:t>Aneetta took charge of the admin section. She developed a role-based system where admins can manage users and view trending recipes based on popularity logic.</a:t>
            </a:r>
          </a:p>
          <a:p>
            <a:pPr algn="just">
              <a:lnSpc>
                <a:spcPts val="4539"/>
              </a:lnSpc>
            </a:pPr>
            <a:endParaRPr lang="en-US" sz="3242">
              <a:solidFill>
                <a:srgbClr val="424242"/>
              </a:solidFill>
              <a:latin typeface="Agrandir"/>
              <a:ea typeface="Agrandir"/>
              <a:cs typeface="Agrandir"/>
              <a:sym typeface="Agrandir"/>
            </a:endParaRPr>
          </a:p>
          <a:p>
            <a:pPr algn="just">
              <a:lnSpc>
                <a:spcPts val="4539"/>
              </a:lnSpc>
              <a:spcBef>
                <a:spcPct val="0"/>
              </a:spcBef>
            </a:pPr>
            <a:r>
              <a:rPr lang="en-US" sz="3242">
                <a:solidFill>
                  <a:srgbClr val="424242"/>
                </a:solidFill>
                <a:latin typeface="Agrandir"/>
                <a:ea typeface="Agrandir"/>
                <a:cs typeface="Agrandir"/>
                <a:sym typeface="Agrandir"/>
              </a:rPr>
              <a:t>Sadhana implemented the search and filter system. She also created the user dashboard to show the latest recipes and handled writing the API documentation.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sp>
        <p:nvSpPr>
          <p:cNvPr id="2" name="TextBox 2"/>
          <p:cNvSpPr txBox="1"/>
          <p:nvPr/>
        </p:nvSpPr>
        <p:spPr>
          <a:xfrm>
            <a:off x="749810" y="519662"/>
            <a:ext cx="16027402" cy="1394382"/>
          </a:xfrm>
          <a:prstGeom prst="rect">
            <a:avLst/>
          </a:prstGeom>
        </p:spPr>
        <p:txBody>
          <a:bodyPr lIns="0" tIns="0" rIns="0" bIns="0" rtlCol="0" anchor="t">
            <a:spAutoFit/>
          </a:bodyPr>
          <a:lstStyle/>
          <a:p>
            <a:pPr algn="l">
              <a:lnSpc>
                <a:spcPts val="11344"/>
              </a:lnSpc>
              <a:spcBef>
                <a:spcPct val="0"/>
              </a:spcBef>
            </a:pPr>
            <a:r>
              <a:rPr lang="en-US" sz="8103">
                <a:solidFill>
                  <a:srgbClr val="424242"/>
                </a:solidFill>
                <a:latin typeface="Maragsa"/>
                <a:ea typeface="Maragsa"/>
                <a:cs typeface="Maragsa"/>
                <a:sym typeface="Maragsa"/>
              </a:rPr>
              <a:t>CHALLANGES AND LEARNINGS</a:t>
            </a:r>
          </a:p>
        </p:txBody>
      </p:sp>
      <p:sp>
        <p:nvSpPr>
          <p:cNvPr id="3" name="TextBox 3"/>
          <p:cNvSpPr txBox="1"/>
          <p:nvPr/>
        </p:nvSpPr>
        <p:spPr>
          <a:xfrm>
            <a:off x="366951" y="3199919"/>
            <a:ext cx="17554098" cy="5738238"/>
          </a:xfrm>
          <a:prstGeom prst="rect">
            <a:avLst/>
          </a:prstGeom>
        </p:spPr>
        <p:txBody>
          <a:bodyPr lIns="0" tIns="0" rIns="0" bIns="0" rtlCol="0" anchor="t">
            <a:spAutoFit/>
          </a:bodyPr>
          <a:lstStyle/>
          <a:p>
            <a:pPr algn="just">
              <a:lnSpc>
                <a:spcPts val="4539"/>
              </a:lnSpc>
            </a:pPr>
            <a:r>
              <a:rPr lang="en-US" sz="3242" dirty="0">
                <a:solidFill>
                  <a:srgbClr val="424242"/>
                </a:solidFill>
                <a:latin typeface="Agrandir"/>
                <a:ea typeface="Agrandir"/>
                <a:cs typeface="Agrandir"/>
                <a:sym typeface="Agrandir"/>
              </a:rPr>
              <a:t>Challenges:</a:t>
            </a:r>
          </a:p>
          <a:p>
            <a:pPr algn="just">
              <a:lnSpc>
                <a:spcPts val="4539"/>
              </a:lnSpc>
            </a:pPr>
            <a:r>
              <a:rPr lang="en-US" sz="3242" dirty="0">
                <a:solidFill>
                  <a:srgbClr val="424242"/>
                </a:solidFill>
                <a:latin typeface="Agrandir"/>
                <a:ea typeface="Agrandir"/>
                <a:cs typeface="Agrandir"/>
                <a:sym typeface="Agrandir"/>
              </a:rPr>
              <a:t>- Implementing JWT securely across all pages</a:t>
            </a:r>
          </a:p>
          <a:p>
            <a:pPr algn="just">
              <a:lnSpc>
                <a:spcPts val="4539"/>
              </a:lnSpc>
            </a:pPr>
            <a:r>
              <a:rPr lang="en-US" sz="3242" dirty="0">
                <a:solidFill>
                  <a:srgbClr val="424242"/>
                </a:solidFill>
                <a:latin typeface="Agrandir"/>
                <a:ea typeface="Agrandir"/>
                <a:cs typeface="Agrandir"/>
                <a:sym typeface="Agrandir"/>
              </a:rPr>
              <a:t>- Keeping the favorites and ratings user-specific</a:t>
            </a:r>
          </a:p>
          <a:p>
            <a:pPr algn="just">
              <a:lnSpc>
                <a:spcPts val="4539"/>
              </a:lnSpc>
            </a:pPr>
            <a:r>
              <a:rPr lang="en-US" sz="3242" dirty="0">
                <a:solidFill>
                  <a:srgbClr val="424242"/>
                </a:solidFill>
                <a:latin typeface="Agrandir"/>
                <a:ea typeface="Agrandir"/>
                <a:cs typeface="Agrandir"/>
                <a:sym typeface="Agrandir"/>
              </a:rPr>
              <a:t>- Designing filters that work fast even with large data</a:t>
            </a:r>
          </a:p>
          <a:p>
            <a:pPr algn="just">
              <a:lnSpc>
                <a:spcPts val="4539"/>
              </a:lnSpc>
            </a:pPr>
            <a:r>
              <a:rPr lang="en-US" sz="3242" dirty="0">
                <a:solidFill>
                  <a:srgbClr val="424242"/>
                </a:solidFill>
                <a:latin typeface="Agrandir"/>
                <a:ea typeface="Agrandir"/>
                <a:cs typeface="Agrandir"/>
                <a:sym typeface="Agrandir"/>
              </a:rPr>
              <a:t>- Connecting all parts without breaking the app</a:t>
            </a:r>
          </a:p>
          <a:p>
            <a:pPr algn="just">
              <a:lnSpc>
                <a:spcPts val="4539"/>
              </a:lnSpc>
            </a:pPr>
            <a:endParaRPr lang="en-US" sz="3242" dirty="0">
              <a:solidFill>
                <a:srgbClr val="424242"/>
              </a:solidFill>
              <a:latin typeface="Agrandir"/>
              <a:ea typeface="Agrandir"/>
              <a:cs typeface="Agrandir"/>
              <a:sym typeface="Agrandir"/>
            </a:endParaRPr>
          </a:p>
          <a:p>
            <a:pPr algn="just">
              <a:lnSpc>
                <a:spcPts val="4539"/>
              </a:lnSpc>
            </a:pPr>
            <a:r>
              <a:rPr lang="en-US" sz="3242" dirty="0">
                <a:solidFill>
                  <a:srgbClr val="424242"/>
                </a:solidFill>
                <a:latin typeface="Agrandir"/>
                <a:ea typeface="Agrandir"/>
                <a:cs typeface="Agrandir"/>
                <a:sym typeface="Agrandir"/>
              </a:rPr>
              <a:t>What We Learned:</a:t>
            </a:r>
          </a:p>
          <a:p>
            <a:pPr algn="just">
              <a:lnSpc>
                <a:spcPts val="4539"/>
              </a:lnSpc>
            </a:pPr>
            <a:r>
              <a:rPr lang="en-US" sz="3242" dirty="0">
                <a:solidFill>
                  <a:srgbClr val="424242"/>
                </a:solidFill>
                <a:latin typeface="Agrandir"/>
                <a:ea typeface="Agrandir"/>
                <a:cs typeface="Agrandir"/>
                <a:sym typeface="Agrandir"/>
              </a:rPr>
              <a:t>- How to work with MongoDB collections and structure data efficiently</a:t>
            </a:r>
          </a:p>
          <a:p>
            <a:pPr algn="just">
              <a:lnSpc>
                <a:spcPts val="4539"/>
              </a:lnSpc>
            </a:pPr>
            <a:r>
              <a:rPr lang="en-US" sz="3242" dirty="0">
                <a:solidFill>
                  <a:srgbClr val="424242"/>
                </a:solidFill>
                <a:latin typeface="Agrandir"/>
                <a:ea typeface="Agrandir"/>
                <a:cs typeface="Agrandir"/>
                <a:sym typeface="Agrandir"/>
              </a:rPr>
              <a:t>- Real-world authentication using tokens and password encryption</a:t>
            </a:r>
          </a:p>
          <a:p>
            <a:pPr algn="just">
              <a:lnSpc>
                <a:spcPts val="4539"/>
              </a:lnSpc>
              <a:spcBef>
                <a:spcPct val="0"/>
              </a:spcBef>
            </a:pPr>
            <a:r>
              <a:rPr lang="en-US" sz="3242" dirty="0">
                <a:solidFill>
                  <a:srgbClr val="424242"/>
                </a:solidFill>
                <a:latin typeface="Agrandir"/>
                <a:ea typeface="Agrandir"/>
                <a:cs typeface="Agrandir"/>
                <a:sym typeface="Agrandir"/>
              </a:rPr>
              <a:t>- Full-stack integration and teamwork in building a complete product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4EB"/>
        </a:solidFill>
        <a:effectLst/>
      </p:bgPr>
    </p:bg>
    <p:spTree>
      <p:nvGrpSpPr>
        <p:cNvPr id="1" name=""/>
        <p:cNvGrpSpPr/>
        <p:nvPr/>
      </p:nvGrpSpPr>
      <p:grpSpPr>
        <a:xfrm>
          <a:off x="0" y="0"/>
          <a:ext cx="0" cy="0"/>
          <a:chOff x="0" y="0"/>
          <a:chExt cx="0" cy="0"/>
        </a:xfrm>
      </p:grpSpPr>
      <p:sp>
        <p:nvSpPr>
          <p:cNvPr id="2" name="TextBox 2"/>
          <p:cNvSpPr txBox="1"/>
          <p:nvPr/>
        </p:nvSpPr>
        <p:spPr>
          <a:xfrm>
            <a:off x="749810" y="519662"/>
            <a:ext cx="16027402" cy="1394382"/>
          </a:xfrm>
          <a:prstGeom prst="rect">
            <a:avLst/>
          </a:prstGeom>
        </p:spPr>
        <p:txBody>
          <a:bodyPr lIns="0" tIns="0" rIns="0" bIns="0" rtlCol="0" anchor="t">
            <a:spAutoFit/>
          </a:bodyPr>
          <a:lstStyle/>
          <a:p>
            <a:pPr algn="l">
              <a:lnSpc>
                <a:spcPts val="11344"/>
              </a:lnSpc>
              <a:spcBef>
                <a:spcPct val="0"/>
              </a:spcBef>
            </a:pPr>
            <a:r>
              <a:rPr lang="en-US" sz="8103">
                <a:solidFill>
                  <a:srgbClr val="424242"/>
                </a:solidFill>
                <a:latin typeface="Maragsa"/>
                <a:ea typeface="Maragsa"/>
                <a:cs typeface="Maragsa"/>
                <a:sym typeface="Maragsa"/>
              </a:rPr>
              <a:t>FUTURE SCOPES</a:t>
            </a:r>
          </a:p>
        </p:txBody>
      </p:sp>
      <p:sp>
        <p:nvSpPr>
          <p:cNvPr id="3" name="TextBox 3"/>
          <p:cNvSpPr txBox="1"/>
          <p:nvPr/>
        </p:nvSpPr>
        <p:spPr>
          <a:xfrm>
            <a:off x="366951" y="3199919"/>
            <a:ext cx="17554098" cy="5161156"/>
          </a:xfrm>
          <a:prstGeom prst="rect">
            <a:avLst/>
          </a:prstGeom>
        </p:spPr>
        <p:txBody>
          <a:bodyPr lIns="0" tIns="0" rIns="0" bIns="0" rtlCol="0" anchor="t">
            <a:spAutoFit/>
          </a:bodyPr>
          <a:lstStyle/>
          <a:p>
            <a:pPr algn="just">
              <a:lnSpc>
                <a:spcPts val="4539"/>
              </a:lnSpc>
            </a:pPr>
            <a:r>
              <a:rPr lang="en-US" sz="3242" dirty="0">
                <a:solidFill>
                  <a:srgbClr val="424242"/>
                </a:solidFill>
                <a:latin typeface="Agrandir"/>
                <a:ea typeface="Agrandir"/>
                <a:cs typeface="Agrandir"/>
                <a:sym typeface="Agrandir"/>
              </a:rPr>
              <a:t>We have a few cool ideas that we’d love to add in future versions of </a:t>
            </a:r>
            <a:r>
              <a:rPr lang="en-US" sz="3242" dirty="0" err="1">
                <a:solidFill>
                  <a:srgbClr val="424242"/>
                </a:solidFill>
                <a:latin typeface="Agrandir"/>
                <a:ea typeface="Agrandir"/>
                <a:cs typeface="Agrandir"/>
                <a:sym typeface="Agrandir"/>
              </a:rPr>
              <a:t>SnackAttack</a:t>
            </a:r>
            <a:r>
              <a:rPr lang="en-US" sz="3242" dirty="0">
                <a:solidFill>
                  <a:srgbClr val="424242"/>
                </a:solidFill>
                <a:latin typeface="Agrandir"/>
                <a:ea typeface="Agrandir"/>
                <a:cs typeface="Agrandir"/>
                <a:sym typeface="Agrandir"/>
              </a:rPr>
              <a:t>:</a:t>
            </a:r>
          </a:p>
          <a:p>
            <a:pPr algn="just">
              <a:lnSpc>
                <a:spcPts val="4539"/>
              </a:lnSpc>
            </a:pPr>
            <a:endParaRPr lang="en-US" sz="3242" dirty="0">
              <a:solidFill>
                <a:srgbClr val="424242"/>
              </a:solidFill>
              <a:latin typeface="Agrandir"/>
              <a:ea typeface="Agrandir"/>
              <a:cs typeface="Agrandir"/>
              <a:sym typeface="Agrandir"/>
            </a:endParaRPr>
          </a:p>
          <a:p>
            <a:pPr algn="just">
              <a:lnSpc>
                <a:spcPts val="4539"/>
              </a:lnSpc>
            </a:pPr>
            <a:r>
              <a:rPr lang="en-US" sz="3242" dirty="0">
                <a:solidFill>
                  <a:srgbClr val="424242"/>
                </a:solidFill>
                <a:latin typeface="Agrandir"/>
                <a:ea typeface="Agrandir"/>
                <a:cs typeface="Agrandir"/>
                <a:sym typeface="Agrandir"/>
              </a:rPr>
              <a:t>- Smart Suggestions: Recommend recipes based on user preferences</a:t>
            </a:r>
          </a:p>
          <a:p>
            <a:pPr algn="just">
              <a:lnSpc>
                <a:spcPts val="4539"/>
              </a:lnSpc>
            </a:pPr>
            <a:r>
              <a:rPr lang="en-US" sz="3242" dirty="0">
                <a:solidFill>
                  <a:srgbClr val="424242"/>
                </a:solidFill>
                <a:latin typeface="Agrandir"/>
                <a:ea typeface="Agrandir"/>
                <a:cs typeface="Agrandir"/>
                <a:sym typeface="Agrandir"/>
              </a:rPr>
              <a:t>- Diet Filters: Add tags like vegan, gluten-free, high-protein, etc.</a:t>
            </a:r>
          </a:p>
          <a:p>
            <a:pPr algn="just">
              <a:lnSpc>
                <a:spcPts val="4539"/>
              </a:lnSpc>
            </a:pPr>
            <a:r>
              <a:rPr lang="en-US" sz="3242" dirty="0">
                <a:solidFill>
                  <a:srgbClr val="424242"/>
                </a:solidFill>
                <a:latin typeface="Agrandir"/>
                <a:ea typeface="Agrandir"/>
                <a:cs typeface="Agrandir"/>
                <a:sym typeface="Agrandir"/>
              </a:rPr>
              <a:t>- Voice Search: Enable searching recipes with voice commands</a:t>
            </a:r>
          </a:p>
          <a:p>
            <a:pPr algn="just">
              <a:lnSpc>
                <a:spcPts val="4539"/>
              </a:lnSpc>
            </a:pPr>
            <a:r>
              <a:rPr lang="en-US" sz="3242" dirty="0">
                <a:solidFill>
                  <a:srgbClr val="424242"/>
                </a:solidFill>
                <a:latin typeface="Agrandir"/>
                <a:ea typeface="Agrandir"/>
                <a:cs typeface="Agrandir"/>
                <a:sym typeface="Agrandir"/>
              </a:rPr>
              <a:t>- Shopping List Generator: Convert ingredients into a grocery list</a:t>
            </a:r>
          </a:p>
          <a:p>
            <a:pPr algn="just">
              <a:lnSpc>
                <a:spcPts val="4539"/>
              </a:lnSpc>
            </a:pPr>
            <a:r>
              <a:rPr lang="en-US" sz="3242" dirty="0">
                <a:solidFill>
                  <a:srgbClr val="424242"/>
                </a:solidFill>
                <a:latin typeface="Agrandir"/>
                <a:ea typeface="Agrandir"/>
                <a:cs typeface="Agrandir"/>
                <a:sym typeface="Agrandir"/>
              </a:rPr>
              <a:t>- Social Sharing: Let users share their favorite recipes to Instagram or WhatsApp</a:t>
            </a:r>
          </a:p>
          <a:p>
            <a:pPr algn="just">
              <a:lnSpc>
                <a:spcPts val="4539"/>
              </a:lnSpc>
            </a:pPr>
            <a:endParaRPr lang="en-US" sz="3242" dirty="0">
              <a:solidFill>
                <a:srgbClr val="424242"/>
              </a:solidFill>
              <a:latin typeface="Agrandir"/>
              <a:ea typeface="Agrandir"/>
              <a:cs typeface="Agrandir"/>
              <a:sym typeface="Agrandir"/>
            </a:endParaRPr>
          </a:p>
          <a:p>
            <a:pPr algn="just">
              <a:lnSpc>
                <a:spcPts val="4539"/>
              </a:lnSpc>
              <a:spcBef>
                <a:spcPct val="0"/>
              </a:spcBef>
            </a:pPr>
            <a:r>
              <a:rPr lang="en-US" sz="3242" dirty="0">
                <a:solidFill>
                  <a:srgbClr val="424242"/>
                </a:solidFill>
                <a:latin typeface="Agrandir"/>
                <a:ea typeface="Agrandir"/>
                <a:cs typeface="Agrandir"/>
                <a:sym typeface="Agrandir"/>
              </a:rPr>
              <a:t>These additions would make the app more engaging and helpful for food lovers.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Freeform 2"/>
          <p:cNvSpPr/>
          <p:nvPr/>
        </p:nvSpPr>
        <p:spPr>
          <a:xfrm>
            <a:off x="8857035" y="1636614"/>
            <a:ext cx="6697269" cy="6660739"/>
          </a:xfrm>
          <a:custGeom>
            <a:avLst/>
            <a:gdLst/>
            <a:ahLst/>
            <a:cxnLst/>
            <a:rect l="l" t="t" r="r" b="b"/>
            <a:pathLst>
              <a:path w="6697269" h="6660739">
                <a:moveTo>
                  <a:pt x="0" y="0"/>
                </a:moveTo>
                <a:lnTo>
                  <a:pt x="6697270" y="0"/>
                </a:lnTo>
                <a:lnTo>
                  <a:pt x="6697270" y="6660739"/>
                </a:lnTo>
                <a:lnTo>
                  <a:pt x="0" y="66607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3" name="TextBox 3"/>
          <p:cNvSpPr txBox="1"/>
          <p:nvPr/>
        </p:nvSpPr>
        <p:spPr>
          <a:xfrm>
            <a:off x="3830038" y="3731333"/>
            <a:ext cx="10627924" cy="2571154"/>
          </a:xfrm>
          <a:prstGeom prst="rect">
            <a:avLst/>
          </a:prstGeom>
        </p:spPr>
        <p:txBody>
          <a:bodyPr lIns="0" tIns="0" rIns="0" bIns="0" rtlCol="0" anchor="t">
            <a:spAutoFit/>
          </a:bodyPr>
          <a:lstStyle/>
          <a:p>
            <a:pPr algn="ctr">
              <a:lnSpc>
                <a:spcPts val="21032"/>
              </a:lnSpc>
              <a:spcBef>
                <a:spcPct val="0"/>
              </a:spcBef>
            </a:pPr>
            <a:r>
              <a:rPr lang="en-US" sz="15023">
                <a:solidFill>
                  <a:srgbClr val="F8F4EB"/>
                </a:solidFill>
                <a:latin typeface="Maragsa"/>
                <a:ea typeface="Maragsa"/>
                <a:cs typeface="Maragsa"/>
                <a:sym typeface="Maragsa"/>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668</Words>
  <Application>Microsoft Office PowerPoint</Application>
  <PresentationFormat>Custom</PresentationFormat>
  <Paragraphs>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Maragsa</vt:lpstr>
      <vt:lpstr>Agrandir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and Beige Simple Clean Project Overview Presentation</dc:title>
  <cp:lastModifiedBy>Sai Srilaxmi Linga</cp:lastModifiedBy>
  <cp:revision>10</cp:revision>
  <dcterms:created xsi:type="dcterms:W3CDTF">2006-08-16T00:00:00Z</dcterms:created>
  <dcterms:modified xsi:type="dcterms:W3CDTF">2025-04-17T23:56:06Z</dcterms:modified>
  <dc:identifier>DAGk2xvJwSk</dc:identifier>
</cp:coreProperties>
</file>