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7" r:id="rId4"/>
    <p:sldId id="259" r:id="rId5"/>
    <p:sldId id="261" r:id="rId6"/>
    <p:sldId id="264" r:id="rId7"/>
    <p:sldId id="265" r:id="rId8"/>
    <p:sldId id="263" r:id="rId9"/>
    <p:sldId id="267" r:id="rId10"/>
    <p:sldId id="268" r:id="rId11"/>
    <p:sldId id="269" r:id="rId12"/>
    <p:sldId id="273" r:id="rId13"/>
    <p:sldId id="270" r:id="rId14"/>
    <p:sldId id="271" r:id="rId15"/>
    <p:sldId id="274" r:id="rId16"/>
    <p:sldId id="272" r:id="rId17"/>
    <p:sldId id="281"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0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0637B-F686-423A-B552-EAA046C086B3}" v="1" dt="2025-03-12T18:07:48.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Sharma" userId="15bf452331122e63" providerId="LiveId" clId="{AD20637B-F686-423A-B552-EAA046C086B3}"/>
    <pc:docChg chg="modSld">
      <pc:chgData name="Priya Sharma" userId="15bf452331122e63" providerId="LiveId" clId="{AD20637B-F686-423A-B552-EAA046C086B3}" dt="2025-03-12T18:07:48.918" v="8"/>
      <pc:docMkLst>
        <pc:docMk/>
      </pc:docMkLst>
      <pc:sldChg chg="modSp mod">
        <pc:chgData name="Priya Sharma" userId="15bf452331122e63" providerId="LiveId" clId="{AD20637B-F686-423A-B552-EAA046C086B3}" dt="2025-03-05T10:51:09.514" v="2" actId="1076"/>
        <pc:sldMkLst>
          <pc:docMk/>
          <pc:sldMk cId="1739735586" sldId="258"/>
        </pc:sldMkLst>
        <pc:spChg chg="mod">
          <ac:chgData name="Priya Sharma" userId="15bf452331122e63" providerId="LiveId" clId="{AD20637B-F686-423A-B552-EAA046C086B3}" dt="2025-03-05T10:51:09.514" v="2" actId="1076"/>
          <ac:spMkLst>
            <pc:docMk/>
            <pc:sldMk cId="1739735586" sldId="258"/>
            <ac:spMk id="3" creationId="{BB797C13-DFF2-B90D-11A3-3836D91AD6F0}"/>
          </ac:spMkLst>
        </pc:spChg>
      </pc:sldChg>
      <pc:sldChg chg="modSp mod">
        <pc:chgData name="Priya Sharma" userId="15bf452331122e63" providerId="LiveId" clId="{AD20637B-F686-423A-B552-EAA046C086B3}" dt="2025-03-11T05:54:43.283" v="7" actId="20577"/>
        <pc:sldMkLst>
          <pc:docMk/>
          <pc:sldMk cId="3770965695" sldId="263"/>
        </pc:sldMkLst>
        <pc:spChg chg="mod">
          <ac:chgData name="Priya Sharma" userId="15bf452331122e63" providerId="LiveId" clId="{AD20637B-F686-423A-B552-EAA046C086B3}" dt="2025-03-11T05:54:43.283" v="7" actId="20577"/>
          <ac:spMkLst>
            <pc:docMk/>
            <pc:sldMk cId="3770965695" sldId="263"/>
            <ac:spMk id="3" creationId="{1B7C1590-CFA7-9445-E8FE-51DD2683D615}"/>
          </ac:spMkLst>
        </pc:spChg>
      </pc:sldChg>
      <pc:sldChg chg="modSp">
        <pc:chgData name="Priya Sharma" userId="15bf452331122e63" providerId="LiveId" clId="{AD20637B-F686-423A-B552-EAA046C086B3}" dt="2025-03-12T18:07:48.918" v="8"/>
        <pc:sldMkLst>
          <pc:docMk/>
          <pc:sldMk cId="2820743445" sldId="278"/>
        </pc:sldMkLst>
        <pc:spChg chg="mod">
          <ac:chgData name="Priya Sharma" userId="15bf452331122e63" providerId="LiveId" clId="{AD20637B-F686-423A-B552-EAA046C086B3}" dt="2025-03-12T18:07:48.918" v="8"/>
          <ac:spMkLst>
            <pc:docMk/>
            <pc:sldMk cId="2820743445" sldId="278"/>
            <ac:spMk id="3" creationId="{D39FD38D-2E44-3ED4-8FB5-3B718B429EA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CD9DE-1125-4223-90A2-E58A1C61B74B}" type="doc">
      <dgm:prSet loTypeId="urn:microsoft.com/office/officeart/2005/8/layout/process1" loCatId="process" qsTypeId="urn:microsoft.com/office/officeart/2005/8/quickstyle/simple1" qsCatId="simple" csTypeId="urn:microsoft.com/office/officeart/2005/8/colors/accent1_2" csCatId="accent1" phldr="1"/>
      <dgm:spPr/>
    </dgm:pt>
    <dgm:pt modelId="{2DAABE2E-7682-4BCC-B315-6B1AD6FCCBEA}">
      <dgm:prSet/>
      <dgm:spPr/>
      <dgm:t>
        <a:bodyPr/>
        <a:lstStyle/>
        <a:p>
          <a:r>
            <a:rPr lang="en-US" b="1" dirty="0">
              <a:solidFill>
                <a:schemeClr val="tx1"/>
              </a:solidFill>
            </a:rPr>
            <a:t>Handling Text and Format Issues</a:t>
          </a:r>
          <a:endParaRPr lang="en-IN" b="1" dirty="0">
            <a:solidFill>
              <a:schemeClr val="tx1"/>
            </a:solidFill>
          </a:endParaRPr>
        </a:p>
      </dgm:t>
    </dgm:pt>
    <dgm:pt modelId="{1D9847FB-572A-4825-B436-E64EE2B6E705}" type="parTrans" cxnId="{83A52AA5-4E49-49EF-8099-010271E426C6}">
      <dgm:prSet/>
      <dgm:spPr/>
      <dgm:t>
        <a:bodyPr/>
        <a:lstStyle/>
        <a:p>
          <a:endParaRPr lang="en-IN"/>
        </a:p>
      </dgm:t>
    </dgm:pt>
    <dgm:pt modelId="{D0030241-9B8C-4D38-9A03-12167C8E4E5B}" type="sibTrans" cxnId="{83A52AA5-4E49-49EF-8099-010271E426C6}">
      <dgm:prSet/>
      <dgm:spPr/>
      <dgm:t>
        <a:bodyPr/>
        <a:lstStyle/>
        <a:p>
          <a:endParaRPr lang="en-IN"/>
        </a:p>
      </dgm:t>
    </dgm:pt>
    <dgm:pt modelId="{C4AE48A0-9604-468C-B8C2-D1953AFC30EE}">
      <dgm:prSet/>
      <dgm:spPr/>
      <dgm:t>
        <a:bodyPr/>
        <a:lstStyle/>
        <a:p>
          <a:r>
            <a:rPr lang="en-US" b="1" dirty="0">
              <a:solidFill>
                <a:schemeClr val="tx1"/>
              </a:solidFill>
            </a:rPr>
            <a:t>Finding and Addressing Missing/Null Values</a:t>
          </a:r>
          <a:endParaRPr lang="en-IN" b="1" dirty="0">
            <a:solidFill>
              <a:schemeClr val="tx1"/>
            </a:solidFill>
          </a:endParaRPr>
        </a:p>
      </dgm:t>
    </dgm:pt>
    <dgm:pt modelId="{27D197E9-0629-46F1-A80D-D88DB87E483B}" type="parTrans" cxnId="{678C3608-5DB5-4CF9-A9B1-C4FEF9129E76}">
      <dgm:prSet/>
      <dgm:spPr/>
      <dgm:t>
        <a:bodyPr/>
        <a:lstStyle/>
        <a:p>
          <a:endParaRPr lang="en-IN"/>
        </a:p>
      </dgm:t>
    </dgm:pt>
    <dgm:pt modelId="{C0F41257-732B-4628-BE93-30AAD5ADE575}" type="sibTrans" cxnId="{678C3608-5DB5-4CF9-A9B1-C4FEF9129E76}">
      <dgm:prSet/>
      <dgm:spPr/>
      <dgm:t>
        <a:bodyPr/>
        <a:lstStyle/>
        <a:p>
          <a:endParaRPr lang="en-IN"/>
        </a:p>
      </dgm:t>
    </dgm:pt>
    <dgm:pt modelId="{BF2F968E-A4D1-42E9-874C-60B711DC4BED}">
      <dgm:prSet/>
      <dgm:spPr/>
      <dgm:t>
        <a:bodyPr/>
        <a:lstStyle/>
        <a:p>
          <a:r>
            <a:rPr lang="en-IN" b="1" dirty="0">
              <a:solidFill>
                <a:schemeClr val="tx1"/>
              </a:solidFill>
            </a:rPr>
            <a:t>Clearing Blank Cells</a:t>
          </a:r>
        </a:p>
      </dgm:t>
    </dgm:pt>
    <dgm:pt modelId="{FF4E80F6-F067-4F4B-955D-3E04B3695984}" type="parTrans" cxnId="{FF2FBB71-2293-4F1B-8FDE-D8419AE18738}">
      <dgm:prSet/>
      <dgm:spPr/>
      <dgm:t>
        <a:bodyPr/>
        <a:lstStyle/>
        <a:p>
          <a:endParaRPr lang="en-IN"/>
        </a:p>
      </dgm:t>
    </dgm:pt>
    <dgm:pt modelId="{5A02107D-211E-440C-A053-329B22B9B123}" type="sibTrans" cxnId="{FF2FBB71-2293-4F1B-8FDE-D8419AE18738}">
      <dgm:prSet/>
      <dgm:spPr/>
      <dgm:t>
        <a:bodyPr/>
        <a:lstStyle/>
        <a:p>
          <a:endParaRPr lang="en-IN"/>
        </a:p>
      </dgm:t>
    </dgm:pt>
    <dgm:pt modelId="{0A578B0B-2676-4A61-BCA9-5BB0980E381A}">
      <dgm:prSet/>
      <dgm:spPr/>
      <dgm:t>
        <a:bodyPr/>
        <a:lstStyle/>
        <a:p>
          <a:r>
            <a:rPr lang="en-IN" b="1" dirty="0">
              <a:solidFill>
                <a:schemeClr val="tx1"/>
              </a:solidFill>
            </a:rPr>
            <a:t>Correcting Data Types]</a:t>
          </a:r>
        </a:p>
      </dgm:t>
    </dgm:pt>
    <dgm:pt modelId="{8FE95D8F-F800-445B-A96B-9E782212DE52}" type="parTrans" cxnId="{B4A371B6-5F8B-4729-99B3-2F58E21B8744}">
      <dgm:prSet/>
      <dgm:spPr/>
      <dgm:t>
        <a:bodyPr/>
        <a:lstStyle/>
        <a:p>
          <a:endParaRPr lang="en-IN"/>
        </a:p>
      </dgm:t>
    </dgm:pt>
    <dgm:pt modelId="{63D985F4-352E-4AAA-AE28-7A22E28B0865}" type="sibTrans" cxnId="{B4A371B6-5F8B-4729-99B3-2F58E21B8744}">
      <dgm:prSet/>
      <dgm:spPr/>
      <dgm:t>
        <a:bodyPr/>
        <a:lstStyle/>
        <a:p>
          <a:endParaRPr lang="en-IN"/>
        </a:p>
      </dgm:t>
    </dgm:pt>
    <dgm:pt modelId="{E26C0C05-2A66-46EC-B96D-A1DD2533E32C}">
      <dgm:prSet/>
      <dgm:spPr/>
      <dgm:t>
        <a:bodyPr/>
        <a:lstStyle/>
        <a:p>
          <a:r>
            <a:rPr lang="en-IN" b="1" dirty="0">
              <a:solidFill>
                <a:schemeClr val="tx1"/>
              </a:solidFill>
            </a:rPr>
            <a:t>Editing Email Domains</a:t>
          </a:r>
        </a:p>
      </dgm:t>
    </dgm:pt>
    <dgm:pt modelId="{C68B1A72-D421-43D8-B136-CC1927FF6B55}" type="parTrans" cxnId="{01A7B7D7-9636-4719-AB52-7414BC4AC533}">
      <dgm:prSet/>
      <dgm:spPr/>
      <dgm:t>
        <a:bodyPr/>
        <a:lstStyle/>
        <a:p>
          <a:endParaRPr lang="en-IN"/>
        </a:p>
      </dgm:t>
    </dgm:pt>
    <dgm:pt modelId="{B9FA2323-27F3-47CF-8C5B-46A53A520895}" type="sibTrans" cxnId="{01A7B7D7-9636-4719-AB52-7414BC4AC533}">
      <dgm:prSet/>
      <dgm:spPr/>
      <dgm:t>
        <a:bodyPr/>
        <a:lstStyle/>
        <a:p>
          <a:endParaRPr lang="en-IN"/>
        </a:p>
      </dgm:t>
    </dgm:pt>
    <dgm:pt modelId="{42E3B838-4E9C-475B-A437-D5D45CA132DB}">
      <dgm:prSet phldrT="[Text]"/>
      <dgm:spPr/>
      <dgm:t>
        <a:bodyPr/>
        <a:lstStyle/>
        <a:p>
          <a:r>
            <a:rPr lang="en-IN" b="1" dirty="0">
              <a:solidFill>
                <a:schemeClr val="tx1"/>
              </a:solidFill>
            </a:rPr>
            <a:t>Identifying and Removing Duplicates</a:t>
          </a:r>
        </a:p>
      </dgm:t>
    </dgm:pt>
    <dgm:pt modelId="{36C08571-78B6-4E90-96CF-1BF21B15A047}" type="sibTrans" cxnId="{08E0146D-7EDF-4300-B98F-456CFF7ED92B}">
      <dgm:prSet/>
      <dgm:spPr/>
      <dgm:t>
        <a:bodyPr/>
        <a:lstStyle/>
        <a:p>
          <a:endParaRPr lang="en-IN"/>
        </a:p>
      </dgm:t>
    </dgm:pt>
    <dgm:pt modelId="{58B05CD3-640B-4378-9A8B-7751BC52D4D0}" type="parTrans" cxnId="{08E0146D-7EDF-4300-B98F-456CFF7ED92B}">
      <dgm:prSet/>
      <dgm:spPr/>
      <dgm:t>
        <a:bodyPr/>
        <a:lstStyle/>
        <a:p>
          <a:endParaRPr lang="en-IN"/>
        </a:p>
      </dgm:t>
    </dgm:pt>
    <dgm:pt modelId="{81362189-4E1A-4417-8B20-38984BEE3FCA}" type="pres">
      <dgm:prSet presAssocID="{831CD9DE-1125-4223-90A2-E58A1C61B74B}" presName="Name0" presStyleCnt="0">
        <dgm:presLayoutVars>
          <dgm:dir/>
          <dgm:resizeHandles val="exact"/>
        </dgm:presLayoutVars>
      </dgm:prSet>
      <dgm:spPr/>
    </dgm:pt>
    <dgm:pt modelId="{8E743E27-5572-4718-BEE0-DB8AC635C1F0}" type="pres">
      <dgm:prSet presAssocID="{42E3B838-4E9C-475B-A437-D5D45CA132DB}" presName="node" presStyleLbl="node1" presStyleIdx="0" presStyleCnt="6" custLinFactNeighborX="8979" custLinFactNeighborY="-4175">
        <dgm:presLayoutVars>
          <dgm:bulletEnabled val="1"/>
        </dgm:presLayoutVars>
      </dgm:prSet>
      <dgm:spPr/>
    </dgm:pt>
    <dgm:pt modelId="{6C15CC1D-5F3C-4B66-81C2-C74B33D3FA37}" type="pres">
      <dgm:prSet presAssocID="{36C08571-78B6-4E90-96CF-1BF21B15A047}" presName="sibTrans" presStyleLbl="sibTrans2D1" presStyleIdx="0" presStyleCnt="5"/>
      <dgm:spPr/>
    </dgm:pt>
    <dgm:pt modelId="{DAA2EFC3-7CA7-472B-906D-C66C53F40BD6}" type="pres">
      <dgm:prSet presAssocID="{36C08571-78B6-4E90-96CF-1BF21B15A047}" presName="connectorText" presStyleLbl="sibTrans2D1" presStyleIdx="0" presStyleCnt="5"/>
      <dgm:spPr/>
    </dgm:pt>
    <dgm:pt modelId="{0C0479EC-0FFA-4269-8258-EF0CD047F728}" type="pres">
      <dgm:prSet presAssocID="{2DAABE2E-7682-4BCC-B315-6B1AD6FCCBEA}" presName="node" presStyleLbl="node1" presStyleIdx="1" presStyleCnt="6">
        <dgm:presLayoutVars>
          <dgm:bulletEnabled val="1"/>
        </dgm:presLayoutVars>
      </dgm:prSet>
      <dgm:spPr/>
    </dgm:pt>
    <dgm:pt modelId="{ABD72C69-789C-42DA-9099-1959EB1878C2}" type="pres">
      <dgm:prSet presAssocID="{D0030241-9B8C-4D38-9A03-12167C8E4E5B}" presName="sibTrans" presStyleLbl="sibTrans2D1" presStyleIdx="1" presStyleCnt="5"/>
      <dgm:spPr/>
    </dgm:pt>
    <dgm:pt modelId="{71398BC7-0237-4C4F-8741-FE8B9039CF5F}" type="pres">
      <dgm:prSet presAssocID="{D0030241-9B8C-4D38-9A03-12167C8E4E5B}" presName="connectorText" presStyleLbl="sibTrans2D1" presStyleIdx="1" presStyleCnt="5"/>
      <dgm:spPr/>
    </dgm:pt>
    <dgm:pt modelId="{EBDEC1D7-D914-401C-A145-780EB1EC2B40}" type="pres">
      <dgm:prSet presAssocID="{C4AE48A0-9604-468C-B8C2-D1953AFC30EE}" presName="node" presStyleLbl="node1" presStyleIdx="2" presStyleCnt="6">
        <dgm:presLayoutVars>
          <dgm:bulletEnabled val="1"/>
        </dgm:presLayoutVars>
      </dgm:prSet>
      <dgm:spPr/>
    </dgm:pt>
    <dgm:pt modelId="{7F247917-18D5-4346-95EC-82F256801B86}" type="pres">
      <dgm:prSet presAssocID="{C0F41257-732B-4628-BE93-30AAD5ADE575}" presName="sibTrans" presStyleLbl="sibTrans2D1" presStyleIdx="2" presStyleCnt="5"/>
      <dgm:spPr/>
    </dgm:pt>
    <dgm:pt modelId="{5FDE1D0F-10C1-4A99-B6FE-0AD565B6D487}" type="pres">
      <dgm:prSet presAssocID="{C0F41257-732B-4628-BE93-30AAD5ADE575}" presName="connectorText" presStyleLbl="sibTrans2D1" presStyleIdx="2" presStyleCnt="5"/>
      <dgm:spPr/>
    </dgm:pt>
    <dgm:pt modelId="{1C632D9B-CFE5-419A-B423-5C007AD89430}" type="pres">
      <dgm:prSet presAssocID="{BF2F968E-A4D1-42E9-874C-60B711DC4BED}" presName="node" presStyleLbl="node1" presStyleIdx="3" presStyleCnt="6">
        <dgm:presLayoutVars>
          <dgm:bulletEnabled val="1"/>
        </dgm:presLayoutVars>
      </dgm:prSet>
      <dgm:spPr/>
    </dgm:pt>
    <dgm:pt modelId="{00FBE5A1-443C-48AC-A30C-061AFB50542D}" type="pres">
      <dgm:prSet presAssocID="{5A02107D-211E-440C-A053-329B22B9B123}" presName="sibTrans" presStyleLbl="sibTrans2D1" presStyleIdx="3" presStyleCnt="5"/>
      <dgm:spPr/>
    </dgm:pt>
    <dgm:pt modelId="{F51E1FE2-962A-4428-B75E-C5830F6F90B3}" type="pres">
      <dgm:prSet presAssocID="{5A02107D-211E-440C-A053-329B22B9B123}" presName="connectorText" presStyleLbl="sibTrans2D1" presStyleIdx="3" presStyleCnt="5"/>
      <dgm:spPr/>
    </dgm:pt>
    <dgm:pt modelId="{3AF9EAFA-7033-4BFB-90B9-F43DB23200E0}" type="pres">
      <dgm:prSet presAssocID="{0A578B0B-2676-4A61-BCA9-5BB0980E381A}" presName="node" presStyleLbl="node1" presStyleIdx="4" presStyleCnt="6">
        <dgm:presLayoutVars>
          <dgm:bulletEnabled val="1"/>
        </dgm:presLayoutVars>
      </dgm:prSet>
      <dgm:spPr/>
    </dgm:pt>
    <dgm:pt modelId="{8011B835-B652-407A-A848-54BF18EF1D43}" type="pres">
      <dgm:prSet presAssocID="{63D985F4-352E-4AAA-AE28-7A22E28B0865}" presName="sibTrans" presStyleLbl="sibTrans2D1" presStyleIdx="4" presStyleCnt="5"/>
      <dgm:spPr/>
    </dgm:pt>
    <dgm:pt modelId="{5BF3E333-9ED2-4B7E-A0F1-2ED5DD0515BC}" type="pres">
      <dgm:prSet presAssocID="{63D985F4-352E-4AAA-AE28-7A22E28B0865}" presName="connectorText" presStyleLbl="sibTrans2D1" presStyleIdx="4" presStyleCnt="5"/>
      <dgm:spPr/>
    </dgm:pt>
    <dgm:pt modelId="{6E947E8C-88C3-4716-87E0-0E69246AF410}" type="pres">
      <dgm:prSet presAssocID="{E26C0C05-2A66-46EC-B96D-A1DD2533E32C}" presName="node" presStyleLbl="node1" presStyleIdx="5" presStyleCnt="6">
        <dgm:presLayoutVars>
          <dgm:bulletEnabled val="1"/>
        </dgm:presLayoutVars>
      </dgm:prSet>
      <dgm:spPr/>
    </dgm:pt>
  </dgm:ptLst>
  <dgm:cxnLst>
    <dgm:cxn modelId="{49008F06-A9CD-452C-BFBC-0D9BDFD08BDC}" type="presOf" srcId="{0A578B0B-2676-4A61-BCA9-5BB0980E381A}" destId="{3AF9EAFA-7033-4BFB-90B9-F43DB23200E0}" srcOrd="0" destOrd="0" presId="urn:microsoft.com/office/officeart/2005/8/layout/process1"/>
    <dgm:cxn modelId="{678C3608-5DB5-4CF9-A9B1-C4FEF9129E76}" srcId="{831CD9DE-1125-4223-90A2-E58A1C61B74B}" destId="{C4AE48A0-9604-468C-B8C2-D1953AFC30EE}" srcOrd="2" destOrd="0" parTransId="{27D197E9-0629-46F1-A80D-D88DB87E483B}" sibTransId="{C0F41257-732B-4628-BE93-30AAD5ADE575}"/>
    <dgm:cxn modelId="{35430E11-AFC6-4189-900D-D7A1447CD8B9}" type="presOf" srcId="{C0F41257-732B-4628-BE93-30AAD5ADE575}" destId="{7F247917-18D5-4346-95EC-82F256801B86}" srcOrd="0" destOrd="0" presId="urn:microsoft.com/office/officeart/2005/8/layout/process1"/>
    <dgm:cxn modelId="{C4647914-134E-4641-ACA1-572ADD0A8536}" type="presOf" srcId="{36C08571-78B6-4E90-96CF-1BF21B15A047}" destId="{6C15CC1D-5F3C-4B66-81C2-C74B33D3FA37}" srcOrd="0" destOrd="0" presId="urn:microsoft.com/office/officeart/2005/8/layout/process1"/>
    <dgm:cxn modelId="{A7A5F522-9D91-46D7-AD28-12843C602DED}" type="presOf" srcId="{D0030241-9B8C-4D38-9A03-12167C8E4E5B}" destId="{71398BC7-0237-4C4F-8741-FE8B9039CF5F}" srcOrd="1" destOrd="0" presId="urn:microsoft.com/office/officeart/2005/8/layout/process1"/>
    <dgm:cxn modelId="{6FC13027-9523-41F5-8559-AF29B56E764A}" type="presOf" srcId="{63D985F4-352E-4AAA-AE28-7A22E28B0865}" destId="{5BF3E333-9ED2-4B7E-A0F1-2ED5DD0515BC}" srcOrd="1" destOrd="0" presId="urn:microsoft.com/office/officeart/2005/8/layout/process1"/>
    <dgm:cxn modelId="{02B36A3B-4963-4027-9004-52AAA798C21A}" type="presOf" srcId="{831CD9DE-1125-4223-90A2-E58A1C61B74B}" destId="{81362189-4E1A-4417-8B20-38984BEE3FCA}" srcOrd="0" destOrd="0" presId="urn:microsoft.com/office/officeart/2005/8/layout/process1"/>
    <dgm:cxn modelId="{FD38A13D-9E1D-4E65-A7EA-464A6B2418BA}" type="presOf" srcId="{5A02107D-211E-440C-A053-329B22B9B123}" destId="{00FBE5A1-443C-48AC-A30C-061AFB50542D}" srcOrd="0" destOrd="0" presId="urn:microsoft.com/office/officeart/2005/8/layout/process1"/>
    <dgm:cxn modelId="{3ACE4D63-7FF8-4620-B08B-C9D3E832B0D1}" type="presOf" srcId="{2DAABE2E-7682-4BCC-B315-6B1AD6FCCBEA}" destId="{0C0479EC-0FFA-4269-8258-EF0CD047F728}" srcOrd="0" destOrd="0" presId="urn:microsoft.com/office/officeart/2005/8/layout/process1"/>
    <dgm:cxn modelId="{FA955D47-148D-4A07-8285-6656C836E9E9}" type="presOf" srcId="{5A02107D-211E-440C-A053-329B22B9B123}" destId="{F51E1FE2-962A-4428-B75E-C5830F6F90B3}" srcOrd="1" destOrd="0" presId="urn:microsoft.com/office/officeart/2005/8/layout/process1"/>
    <dgm:cxn modelId="{D69B1A6B-32B1-4006-9978-0DABEA3C17A3}" type="presOf" srcId="{63D985F4-352E-4AAA-AE28-7A22E28B0865}" destId="{8011B835-B652-407A-A848-54BF18EF1D43}" srcOrd="0" destOrd="0" presId="urn:microsoft.com/office/officeart/2005/8/layout/process1"/>
    <dgm:cxn modelId="{08E0146D-7EDF-4300-B98F-456CFF7ED92B}" srcId="{831CD9DE-1125-4223-90A2-E58A1C61B74B}" destId="{42E3B838-4E9C-475B-A437-D5D45CA132DB}" srcOrd="0" destOrd="0" parTransId="{58B05CD3-640B-4378-9A8B-7751BC52D4D0}" sibTransId="{36C08571-78B6-4E90-96CF-1BF21B15A047}"/>
    <dgm:cxn modelId="{F2B5646E-D0BA-467D-888E-94EF2D232B6C}" type="presOf" srcId="{C0F41257-732B-4628-BE93-30AAD5ADE575}" destId="{5FDE1D0F-10C1-4A99-B6FE-0AD565B6D487}" srcOrd="1" destOrd="0" presId="urn:microsoft.com/office/officeart/2005/8/layout/process1"/>
    <dgm:cxn modelId="{80ED0B51-87D3-4C6E-A18F-A6B2C2CE86F4}" type="presOf" srcId="{BF2F968E-A4D1-42E9-874C-60B711DC4BED}" destId="{1C632D9B-CFE5-419A-B423-5C007AD89430}" srcOrd="0" destOrd="0" presId="urn:microsoft.com/office/officeart/2005/8/layout/process1"/>
    <dgm:cxn modelId="{FF2FBB71-2293-4F1B-8FDE-D8419AE18738}" srcId="{831CD9DE-1125-4223-90A2-E58A1C61B74B}" destId="{BF2F968E-A4D1-42E9-874C-60B711DC4BED}" srcOrd="3" destOrd="0" parTransId="{FF4E80F6-F067-4F4B-955D-3E04B3695984}" sibTransId="{5A02107D-211E-440C-A053-329B22B9B123}"/>
    <dgm:cxn modelId="{91ED6077-367A-432C-A546-DD39C0601C6D}" type="presOf" srcId="{42E3B838-4E9C-475B-A437-D5D45CA132DB}" destId="{8E743E27-5572-4718-BEE0-DB8AC635C1F0}" srcOrd="0" destOrd="0" presId="urn:microsoft.com/office/officeart/2005/8/layout/process1"/>
    <dgm:cxn modelId="{83A52AA5-4E49-49EF-8099-010271E426C6}" srcId="{831CD9DE-1125-4223-90A2-E58A1C61B74B}" destId="{2DAABE2E-7682-4BCC-B315-6B1AD6FCCBEA}" srcOrd="1" destOrd="0" parTransId="{1D9847FB-572A-4825-B436-E64EE2B6E705}" sibTransId="{D0030241-9B8C-4D38-9A03-12167C8E4E5B}"/>
    <dgm:cxn modelId="{B4A371B6-5F8B-4729-99B3-2F58E21B8744}" srcId="{831CD9DE-1125-4223-90A2-E58A1C61B74B}" destId="{0A578B0B-2676-4A61-BCA9-5BB0980E381A}" srcOrd="4" destOrd="0" parTransId="{8FE95D8F-F800-445B-A96B-9E782212DE52}" sibTransId="{63D985F4-352E-4AAA-AE28-7A22E28B0865}"/>
    <dgm:cxn modelId="{01A7B7D7-9636-4719-AB52-7414BC4AC533}" srcId="{831CD9DE-1125-4223-90A2-E58A1C61B74B}" destId="{E26C0C05-2A66-46EC-B96D-A1DD2533E32C}" srcOrd="5" destOrd="0" parTransId="{C68B1A72-D421-43D8-B136-CC1927FF6B55}" sibTransId="{B9FA2323-27F3-47CF-8C5B-46A53A520895}"/>
    <dgm:cxn modelId="{277BCDDF-7072-4F6E-B8E8-4B72C39E75A4}" type="presOf" srcId="{D0030241-9B8C-4D38-9A03-12167C8E4E5B}" destId="{ABD72C69-789C-42DA-9099-1959EB1878C2}" srcOrd="0" destOrd="0" presId="urn:microsoft.com/office/officeart/2005/8/layout/process1"/>
    <dgm:cxn modelId="{2BCB5CE6-4380-4A97-AA52-93477D9BB86F}" type="presOf" srcId="{C4AE48A0-9604-468C-B8C2-D1953AFC30EE}" destId="{EBDEC1D7-D914-401C-A145-780EB1EC2B40}" srcOrd="0" destOrd="0" presId="urn:microsoft.com/office/officeart/2005/8/layout/process1"/>
    <dgm:cxn modelId="{C845DBEF-8891-4102-90C6-A94684A57DFD}" type="presOf" srcId="{E26C0C05-2A66-46EC-B96D-A1DD2533E32C}" destId="{6E947E8C-88C3-4716-87E0-0E69246AF410}" srcOrd="0" destOrd="0" presId="urn:microsoft.com/office/officeart/2005/8/layout/process1"/>
    <dgm:cxn modelId="{70E54CFF-06C8-47E1-8D07-8F0F20D27A11}" type="presOf" srcId="{36C08571-78B6-4E90-96CF-1BF21B15A047}" destId="{DAA2EFC3-7CA7-472B-906D-C66C53F40BD6}" srcOrd="1" destOrd="0" presId="urn:microsoft.com/office/officeart/2005/8/layout/process1"/>
    <dgm:cxn modelId="{D283AC6D-6489-4FBA-AA1C-886C1686E4A1}" type="presParOf" srcId="{81362189-4E1A-4417-8B20-38984BEE3FCA}" destId="{8E743E27-5572-4718-BEE0-DB8AC635C1F0}" srcOrd="0" destOrd="0" presId="urn:microsoft.com/office/officeart/2005/8/layout/process1"/>
    <dgm:cxn modelId="{CB04BBA8-EB1A-4E42-95D8-0732B3FC3D45}" type="presParOf" srcId="{81362189-4E1A-4417-8B20-38984BEE3FCA}" destId="{6C15CC1D-5F3C-4B66-81C2-C74B33D3FA37}" srcOrd="1" destOrd="0" presId="urn:microsoft.com/office/officeart/2005/8/layout/process1"/>
    <dgm:cxn modelId="{1AF3100C-5E3D-41A1-BE43-1F7497AC0617}" type="presParOf" srcId="{6C15CC1D-5F3C-4B66-81C2-C74B33D3FA37}" destId="{DAA2EFC3-7CA7-472B-906D-C66C53F40BD6}" srcOrd="0" destOrd="0" presId="urn:microsoft.com/office/officeart/2005/8/layout/process1"/>
    <dgm:cxn modelId="{B3451200-760E-4BA0-8B79-05C52E0ECB73}" type="presParOf" srcId="{81362189-4E1A-4417-8B20-38984BEE3FCA}" destId="{0C0479EC-0FFA-4269-8258-EF0CD047F728}" srcOrd="2" destOrd="0" presId="urn:microsoft.com/office/officeart/2005/8/layout/process1"/>
    <dgm:cxn modelId="{23558A84-88F2-4CCC-921D-B75C614BB525}" type="presParOf" srcId="{81362189-4E1A-4417-8B20-38984BEE3FCA}" destId="{ABD72C69-789C-42DA-9099-1959EB1878C2}" srcOrd="3" destOrd="0" presId="urn:microsoft.com/office/officeart/2005/8/layout/process1"/>
    <dgm:cxn modelId="{09BB1D21-FB36-4E47-A68F-AA89D33D9D18}" type="presParOf" srcId="{ABD72C69-789C-42DA-9099-1959EB1878C2}" destId="{71398BC7-0237-4C4F-8741-FE8B9039CF5F}" srcOrd="0" destOrd="0" presId="urn:microsoft.com/office/officeart/2005/8/layout/process1"/>
    <dgm:cxn modelId="{E51A806B-F77C-45AF-B781-21C5598A12C7}" type="presParOf" srcId="{81362189-4E1A-4417-8B20-38984BEE3FCA}" destId="{EBDEC1D7-D914-401C-A145-780EB1EC2B40}" srcOrd="4" destOrd="0" presId="urn:microsoft.com/office/officeart/2005/8/layout/process1"/>
    <dgm:cxn modelId="{92E7E92A-7CB6-4F8A-95E0-2E56E9AC484D}" type="presParOf" srcId="{81362189-4E1A-4417-8B20-38984BEE3FCA}" destId="{7F247917-18D5-4346-95EC-82F256801B86}" srcOrd="5" destOrd="0" presId="urn:microsoft.com/office/officeart/2005/8/layout/process1"/>
    <dgm:cxn modelId="{E27B5F8C-44BB-4A33-87FD-600279F0C16B}" type="presParOf" srcId="{7F247917-18D5-4346-95EC-82F256801B86}" destId="{5FDE1D0F-10C1-4A99-B6FE-0AD565B6D487}" srcOrd="0" destOrd="0" presId="urn:microsoft.com/office/officeart/2005/8/layout/process1"/>
    <dgm:cxn modelId="{225E200A-C090-4C15-9D38-3D0830012C0C}" type="presParOf" srcId="{81362189-4E1A-4417-8B20-38984BEE3FCA}" destId="{1C632D9B-CFE5-419A-B423-5C007AD89430}" srcOrd="6" destOrd="0" presId="urn:microsoft.com/office/officeart/2005/8/layout/process1"/>
    <dgm:cxn modelId="{EFF9BBAC-B552-4FE9-98E4-9EF3B890DF10}" type="presParOf" srcId="{81362189-4E1A-4417-8B20-38984BEE3FCA}" destId="{00FBE5A1-443C-48AC-A30C-061AFB50542D}" srcOrd="7" destOrd="0" presId="urn:microsoft.com/office/officeart/2005/8/layout/process1"/>
    <dgm:cxn modelId="{38EDF676-0B4C-4076-8FC1-125356035C95}" type="presParOf" srcId="{00FBE5A1-443C-48AC-A30C-061AFB50542D}" destId="{F51E1FE2-962A-4428-B75E-C5830F6F90B3}" srcOrd="0" destOrd="0" presId="urn:microsoft.com/office/officeart/2005/8/layout/process1"/>
    <dgm:cxn modelId="{522CBEE4-5160-4F0B-8BD3-8EF8F6EFD4DD}" type="presParOf" srcId="{81362189-4E1A-4417-8B20-38984BEE3FCA}" destId="{3AF9EAFA-7033-4BFB-90B9-F43DB23200E0}" srcOrd="8" destOrd="0" presId="urn:microsoft.com/office/officeart/2005/8/layout/process1"/>
    <dgm:cxn modelId="{20E940D7-EA03-49CF-A110-EBC2140B10F0}" type="presParOf" srcId="{81362189-4E1A-4417-8B20-38984BEE3FCA}" destId="{8011B835-B652-407A-A848-54BF18EF1D43}" srcOrd="9" destOrd="0" presId="urn:microsoft.com/office/officeart/2005/8/layout/process1"/>
    <dgm:cxn modelId="{47148924-8E74-4E7E-950B-2F9BED002179}" type="presParOf" srcId="{8011B835-B652-407A-A848-54BF18EF1D43}" destId="{5BF3E333-9ED2-4B7E-A0F1-2ED5DD0515BC}" srcOrd="0" destOrd="0" presId="urn:microsoft.com/office/officeart/2005/8/layout/process1"/>
    <dgm:cxn modelId="{36ED7F5F-4451-44C7-9255-6983477B801E}" type="presParOf" srcId="{81362189-4E1A-4417-8B20-38984BEE3FCA}" destId="{6E947E8C-88C3-4716-87E0-0E69246AF410}"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43E27-5572-4718-BEE0-DB8AC635C1F0}">
      <dsp:nvSpPr>
        <dsp:cNvPr id="0" name=""/>
        <dsp:cNvSpPr/>
      </dsp:nvSpPr>
      <dsp:spPr>
        <a:xfrm>
          <a:off x="45157" y="227839"/>
          <a:ext cx="1257300" cy="10372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Identifying and Removing Duplicates</a:t>
          </a:r>
        </a:p>
      </dsp:txBody>
      <dsp:txXfrm>
        <a:off x="75538" y="258220"/>
        <a:ext cx="1196538" cy="976510"/>
      </dsp:txXfrm>
    </dsp:sp>
    <dsp:sp modelId="{6C15CC1D-5F3C-4B66-81C2-C74B33D3FA37}">
      <dsp:nvSpPr>
        <dsp:cNvPr id="0" name=""/>
        <dsp:cNvSpPr/>
      </dsp:nvSpPr>
      <dsp:spPr>
        <a:xfrm rot="86786">
          <a:off x="1416859" y="612396"/>
          <a:ext cx="242691" cy="311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1416871" y="673839"/>
        <a:ext cx="169884" cy="187086"/>
      </dsp:txXfrm>
    </dsp:sp>
    <dsp:sp modelId="{0C0479EC-0FFA-4269-8258-EF0CD047F728}">
      <dsp:nvSpPr>
        <dsp:cNvPr id="0" name=""/>
        <dsp:cNvSpPr/>
      </dsp:nvSpPr>
      <dsp:spPr>
        <a:xfrm>
          <a:off x="1760219" y="271145"/>
          <a:ext cx="1257300" cy="10372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Handling Text and Format Issues</a:t>
          </a:r>
          <a:endParaRPr lang="en-IN" sz="1500" b="1" kern="1200" dirty="0">
            <a:solidFill>
              <a:schemeClr val="tx1"/>
            </a:solidFill>
          </a:endParaRPr>
        </a:p>
      </dsp:txBody>
      <dsp:txXfrm>
        <a:off x="1790600" y="301526"/>
        <a:ext cx="1196538" cy="976510"/>
      </dsp:txXfrm>
    </dsp:sp>
    <dsp:sp modelId="{ABD72C69-789C-42DA-9099-1959EB1878C2}">
      <dsp:nvSpPr>
        <dsp:cNvPr id="0" name=""/>
        <dsp:cNvSpPr/>
      </dsp:nvSpPr>
      <dsp:spPr>
        <a:xfrm>
          <a:off x="3143249" y="633876"/>
          <a:ext cx="266547" cy="311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3143249" y="696238"/>
        <a:ext cx="186583" cy="187086"/>
      </dsp:txXfrm>
    </dsp:sp>
    <dsp:sp modelId="{EBDEC1D7-D914-401C-A145-780EB1EC2B40}">
      <dsp:nvSpPr>
        <dsp:cNvPr id="0" name=""/>
        <dsp:cNvSpPr/>
      </dsp:nvSpPr>
      <dsp:spPr>
        <a:xfrm>
          <a:off x="3520439" y="271145"/>
          <a:ext cx="1257300" cy="10372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Finding and Addressing Missing/Null Values</a:t>
          </a:r>
          <a:endParaRPr lang="en-IN" sz="1500" b="1" kern="1200" dirty="0">
            <a:solidFill>
              <a:schemeClr val="tx1"/>
            </a:solidFill>
          </a:endParaRPr>
        </a:p>
      </dsp:txBody>
      <dsp:txXfrm>
        <a:off x="3550820" y="301526"/>
        <a:ext cx="1196538" cy="976510"/>
      </dsp:txXfrm>
    </dsp:sp>
    <dsp:sp modelId="{7F247917-18D5-4346-95EC-82F256801B86}">
      <dsp:nvSpPr>
        <dsp:cNvPr id="0" name=""/>
        <dsp:cNvSpPr/>
      </dsp:nvSpPr>
      <dsp:spPr>
        <a:xfrm>
          <a:off x="4903470" y="633876"/>
          <a:ext cx="266547" cy="311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4903470" y="696238"/>
        <a:ext cx="186583" cy="187086"/>
      </dsp:txXfrm>
    </dsp:sp>
    <dsp:sp modelId="{1C632D9B-CFE5-419A-B423-5C007AD89430}">
      <dsp:nvSpPr>
        <dsp:cNvPr id="0" name=""/>
        <dsp:cNvSpPr/>
      </dsp:nvSpPr>
      <dsp:spPr>
        <a:xfrm>
          <a:off x="5280659" y="271145"/>
          <a:ext cx="1257300" cy="10372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Clearing Blank Cells</a:t>
          </a:r>
        </a:p>
      </dsp:txBody>
      <dsp:txXfrm>
        <a:off x="5311040" y="301526"/>
        <a:ext cx="1196538" cy="976510"/>
      </dsp:txXfrm>
    </dsp:sp>
    <dsp:sp modelId="{00FBE5A1-443C-48AC-A30C-061AFB50542D}">
      <dsp:nvSpPr>
        <dsp:cNvPr id="0" name=""/>
        <dsp:cNvSpPr/>
      </dsp:nvSpPr>
      <dsp:spPr>
        <a:xfrm>
          <a:off x="6663690" y="633876"/>
          <a:ext cx="266547" cy="311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6663690" y="696238"/>
        <a:ext cx="186583" cy="187086"/>
      </dsp:txXfrm>
    </dsp:sp>
    <dsp:sp modelId="{3AF9EAFA-7033-4BFB-90B9-F43DB23200E0}">
      <dsp:nvSpPr>
        <dsp:cNvPr id="0" name=""/>
        <dsp:cNvSpPr/>
      </dsp:nvSpPr>
      <dsp:spPr>
        <a:xfrm>
          <a:off x="7040880" y="271145"/>
          <a:ext cx="1257300" cy="10372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Correcting Data Types]</a:t>
          </a:r>
        </a:p>
      </dsp:txBody>
      <dsp:txXfrm>
        <a:off x="7071261" y="301526"/>
        <a:ext cx="1196538" cy="976510"/>
      </dsp:txXfrm>
    </dsp:sp>
    <dsp:sp modelId="{8011B835-B652-407A-A848-54BF18EF1D43}">
      <dsp:nvSpPr>
        <dsp:cNvPr id="0" name=""/>
        <dsp:cNvSpPr/>
      </dsp:nvSpPr>
      <dsp:spPr>
        <a:xfrm>
          <a:off x="8423910" y="633876"/>
          <a:ext cx="266547" cy="3118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p>
      </dsp:txBody>
      <dsp:txXfrm>
        <a:off x="8423910" y="696238"/>
        <a:ext cx="186583" cy="187086"/>
      </dsp:txXfrm>
    </dsp:sp>
    <dsp:sp modelId="{6E947E8C-88C3-4716-87E0-0E69246AF410}">
      <dsp:nvSpPr>
        <dsp:cNvPr id="0" name=""/>
        <dsp:cNvSpPr/>
      </dsp:nvSpPr>
      <dsp:spPr>
        <a:xfrm>
          <a:off x="8801100" y="271145"/>
          <a:ext cx="1257300" cy="103727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solidFill>
                <a:schemeClr val="tx1"/>
              </a:solidFill>
            </a:rPr>
            <a:t>Editing Email Domains</a:t>
          </a:r>
        </a:p>
      </dsp:txBody>
      <dsp:txXfrm>
        <a:off x="8831481" y="301526"/>
        <a:ext cx="1196538" cy="9765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9112B-78F2-481F-AC07-FCCD0D7142B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A1E24-B7BC-41F7-A918-0933B41326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07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9112B-78F2-481F-AC07-FCCD0D7142B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2452552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9112B-78F2-481F-AC07-FCCD0D7142B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279538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9112B-78F2-481F-AC07-FCCD0D7142B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389038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9112B-78F2-481F-AC07-FCCD0D7142B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DA1E24-B7BC-41F7-A918-0933B413265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48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9112B-78F2-481F-AC07-FCCD0D7142BE}"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400861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9112B-78F2-481F-AC07-FCCD0D7142BE}" type="datetimeFigureOut">
              <a:rPr lang="en-IN" smtClean="0"/>
              <a:t>12-03-2025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1941651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D9112B-78F2-481F-AC07-FCCD0D7142BE}" type="datetimeFigureOut">
              <a:rPr lang="en-IN" smtClean="0"/>
              <a:t>12-03-2025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182313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D9112B-78F2-481F-AC07-FCCD0D7142BE}" type="datetimeFigureOut">
              <a:rPr lang="en-IN" smtClean="0"/>
              <a:t>12-03-2025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64550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D9112B-78F2-481F-AC07-FCCD0D7142BE}" type="datetimeFigureOut">
              <a:rPr lang="en-IN" smtClean="0"/>
              <a:t>12-03-2025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DA1E24-B7BC-41F7-A918-0933B413265D}" type="slidenum">
              <a:rPr lang="en-IN" smtClean="0"/>
              <a:t>‹#›</a:t>
            </a:fld>
            <a:endParaRPr lang="en-IN"/>
          </a:p>
        </p:txBody>
      </p:sp>
    </p:spTree>
    <p:extLst>
      <p:ext uri="{BB962C8B-B14F-4D97-AF65-F5344CB8AC3E}">
        <p14:creationId xmlns:p14="http://schemas.microsoft.com/office/powerpoint/2010/main" val="355114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9112B-78F2-481F-AC07-FCCD0D7142BE}"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DA1E24-B7BC-41F7-A918-0933B413265D}" type="slidenum">
              <a:rPr lang="en-IN" smtClean="0"/>
              <a:t>‹#›</a:t>
            </a:fld>
            <a:endParaRPr lang="en-IN"/>
          </a:p>
        </p:txBody>
      </p:sp>
    </p:spTree>
    <p:extLst>
      <p:ext uri="{BB962C8B-B14F-4D97-AF65-F5344CB8AC3E}">
        <p14:creationId xmlns:p14="http://schemas.microsoft.com/office/powerpoint/2010/main" val="289528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D9112B-78F2-481F-AC07-FCCD0D7142BE}" type="datetimeFigureOut">
              <a:rPr lang="en-IN" smtClean="0"/>
              <a:t>12-03-2025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DA1E24-B7BC-41F7-A918-0933B413265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734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F9F4A19-C7DA-0454-7FD9-D7DD55B8143D}"/>
              </a:ext>
            </a:extLst>
          </p:cNvPr>
          <p:cNvSpPr/>
          <p:nvPr/>
        </p:nvSpPr>
        <p:spPr>
          <a:xfrm>
            <a:off x="-1" y="0"/>
            <a:ext cx="98324" cy="6371304"/>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6A6208C-6C57-CEDE-D4A1-4A29D167FEDB}"/>
              </a:ext>
            </a:extLst>
          </p:cNvPr>
          <p:cNvSpPr>
            <a:spLocks noGrp="1"/>
          </p:cNvSpPr>
          <p:nvPr>
            <p:ph type="ctrTitle"/>
          </p:nvPr>
        </p:nvSpPr>
        <p:spPr/>
        <p:txBody>
          <a:bodyPr/>
          <a:lstStyle/>
          <a:p>
            <a:r>
              <a:rPr lang="en-US" sz="6000" b="1" dirty="0">
                <a:solidFill>
                  <a:srgbClr val="002060"/>
                </a:solidFill>
              </a:rPr>
              <a:t>ETL COSHAL DATA MANAGEMENT PROJECT</a:t>
            </a:r>
            <a:endParaRPr lang="en-IN" b="1" dirty="0">
              <a:solidFill>
                <a:srgbClr val="002060"/>
              </a:solidFill>
            </a:endParaRPr>
          </a:p>
        </p:txBody>
      </p:sp>
      <p:sp>
        <p:nvSpPr>
          <p:cNvPr id="3" name="Subtitle 2">
            <a:extLst>
              <a:ext uri="{FF2B5EF4-FFF2-40B4-BE49-F238E27FC236}">
                <a16:creationId xmlns:a16="http://schemas.microsoft.com/office/drawing/2014/main" id="{DB3B1C91-ABB8-28E8-EA42-4213961DFEC8}"/>
              </a:ext>
            </a:extLst>
          </p:cNvPr>
          <p:cNvSpPr>
            <a:spLocks noGrp="1"/>
          </p:cNvSpPr>
          <p:nvPr>
            <p:ph type="subTitle" idx="1"/>
          </p:nvPr>
        </p:nvSpPr>
        <p:spPr/>
        <p:txBody>
          <a:bodyPr/>
          <a:lstStyle/>
          <a:p>
            <a:r>
              <a:rPr lang="en-US" dirty="0">
                <a:solidFill>
                  <a:schemeClr val="accent1">
                    <a:lumMod val="50000"/>
                  </a:schemeClr>
                </a:solidFill>
              </a:rPr>
              <a:t>Addressing Dataset Problems Using Excel and SQL</a:t>
            </a:r>
          </a:p>
          <a:p>
            <a:endParaRPr lang="en-IN" dirty="0"/>
          </a:p>
        </p:txBody>
      </p:sp>
      <p:pic>
        <p:nvPicPr>
          <p:cNvPr id="4" name="Picture 2" descr="Coshal">
            <a:extLst>
              <a:ext uri="{FF2B5EF4-FFF2-40B4-BE49-F238E27FC236}">
                <a16:creationId xmlns:a16="http://schemas.microsoft.com/office/drawing/2014/main" id="{F2A97522-27EC-D164-E1C7-EA83DD26A9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375" y="436284"/>
            <a:ext cx="823096" cy="8230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C19B96F-E66E-8FB9-5BD4-2BC8300B1B0A}"/>
              </a:ext>
            </a:extLst>
          </p:cNvPr>
          <p:cNvSpPr txBox="1"/>
          <p:nvPr/>
        </p:nvSpPr>
        <p:spPr>
          <a:xfrm>
            <a:off x="8249265" y="5413954"/>
            <a:ext cx="6096000" cy="646331"/>
          </a:xfrm>
          <a:prstGeom prst="rect">
            <a:avLst/>
          </a:prstGeom>
          <a:noFill/>
        </p:spPr>
        <p:txBody>
          <a:bodyPr wrap="square">
            <a:spAutoFit/>
          </a:bodyPr>
          <a:lstStyle/>
          <a:p>
            <a:r>
              <a:rPr lang="en-IN" b="1" dirty="0">
                <a:solidFill>
                  <a:srgbClr val="002060"/>
                </a:solidFill>
              </a:rPr>
              <a:t>Name</a:t>
            </a:r>
            <a:r>
              <a:rPr lang="en-IN" dirty="0">
                <a:solidFill>
                  <a:srgbClr val="002060"/>
                </a:solidFill>
              </a:rPr>
              <a:t>: PRIYA SHARMA</a:t>
            </a:r>
          </a:p>
          <a:p>
            <a:r>
              <a:rPr lang="en-IN" dirty="0">
                <a:solidFill>
                  <a:srgbClr val="002060"/>
                </a:solidFill>
              </a:rPr>
              <a:t>Date :</a:t>
            </a:r>
          </a:p>
        </p:txBody>
      </p:sp>
      <p:sp>
        <p:nvSpPr>
          <p:cNvPr id="7" name="Rectangle 6">
            <a:extLst>
              <a:ext uri="{FF2B5EF4-FFF2-40B4-BE49-F238E27FC236}">
                <a16:creationId xmlns:a16="http://schemas.microsoft.com/office/drawing/2014/main" id="{DD2662AA-4096-12EF-8444-6FAEC44FF395}"/>
              </a:ext>
            </a:extLst>
          </p:cNvPr>
          <p:cNvSpPr/>
          <p:nvPr/>
        </p:nvSpPr>
        <p:spPr>
          <a:xfrm>
            <a:off x="12105475" y="0"/>
            <a:ext cx="98324" cy="6345922"/>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C778D11-5010-923A-B578-D7996A5FD060}"/>
              </a:ext>
            </a:extLst>
          </p:cNvPr>
          <p:cNvSpPr/>
          <p:nvPr/>
        </p:nvSpPr>
        <p:spPr>
          <a:xfrm rot="16200000">
            <a:off x="6062572" y="-6062572"/>
            <a:ext cx="78658" cy="12203801"/>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34479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FE307-F5BB-CE57-FC6C-C0CE30CCA46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557496F-3CAC-14D3-5258-813F9A5E3EA3}"/>
              </a:ext>
            </a:extLst>
          </p:cNvPr>
          <p:cNvPicPr>
            <a:picLocks noChangeAspect="1"/>
          </p:cNvPicPr>
          <p:nvPr/>
        </p:nvPicPr>
        <p:blipFill>
          <a:blip r:embed="rId2"/>
          <a:stretch>
            <a:fillRect/>
          </a:stretch>
        </p:blipFill>
        <p:spPr>
          <a:xfrm>
            <a:off x="5622912" y="1757774"/>
            <a:ext cx="6500261" cy="3419004"/>
          </a:xfrm>
          <a:prstGeom prst="rect">
            <a:avLst/>
          </a:prstGeom>
        </p:spPr>
      </p:pic>
      <p:sp>
        <p:nvSpPr>
          <p:cNvPr id="2" name="Title 1">
            <a:extLst>
              <a:ext uri="{FF2B5EF4-FFF2-40B4-BE49-F238E27FC236}">
                <a16:creationId xmlns:a16="http://schemas.microsoft.com/office/drawing/2014/main" id="{2BBA0E86-F1A5-D159-23AE-E608DEDD2B62}"/>
              </a:ext>
            </a:extLst>
          </p:cNvPr>
          <p:cNvSpPr>
            <a:spLocks noGrp="1"/>
          </p:cNvSpPr>
          <p:nvPr>
            <p:ph type="title" idx="4294967295"/>
          </p:nvPr>
        </p:nvSpPr>
        <p:spPr>
          <a:xfrm>
            <a:off x="3399248" y="328202"/>
            <a:ext cx="6265862" cy="749300"/>
          </a:xfrm>
        </p:spPr>
        <p:txBody>
          <a:bodyPr>
            <a:normAutofit fontScale="90000"/>
          </a:bodyPr>
          <a:lstStyle/>
          <a:p>
            <a:r>
              <a:rPr lang="en-US" sz="4000" b="1" u="sng" dirty="0">
                <a:solidFill>
                  <a:srgbClr val="15107A"/>
                </a:solidFill>
              </a:rPr>
              <a:t>Average Order Value by Location</a:t>
            </a:r>
            <a:endParaRPr lang="en-IN" sz="4000" b="1" u="sng" dirty="0">
              <a:solidFill>
                <a:srgbClr val="15107A"/>
              </a:solidFill>
            </a:endParaRPr>
          </a:p>
        </p:txBody>
      </p:sp>
      <p:sp>
        <p:nvSpPr>
          <p:cNvPr id="3" name="Content Placeholder 2">
            <a:extLst>
              <a:ext uri="{FF2B5EF4-FFF2-40B4-BE49-F238E27FC236}">
                <a16:creationId xmlns:a16="http://schemas.microsoft.com/office/drawing/2014/main" id="{D282661C-D091-32E3-7B62-E0A909C5005E}"/>
              </a:ext>
            </a:extLst>
          </p:cNvPr>
          <p:cNvSpPr>
            <a:spLocks noGrp="1"/>
          </p:cNvSpPr>
          <p:nvPr>
            <p:ph idx="4294967295"/>
          </p:nvPr>
        </p:nvSpPr>
        <p:spPr>
          <a:xfrm>
            <a:off x="211394" y="1757773"/>
            <a:ext cx="10058400" cy="4022725"/>
          </a:xfrm>
        </p:spPr>
        <p:txBody>
          <a:bodyPr/>
          <a:lstStyle/>
          <a:p>
            <a:r>
              <a:rPr lang="en-US" sz="1800" dirty="0">
                <a:solidFill>
                  <a:schemeClr val="accent3">
                    <a:lumMod val="75000"/>
                  </a:schemeClr>
                </a:solidFill>
              </a:rPr>
              <a:t>Determine the average order value by location.</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SELECT Location,AVG(TotalAmount) AS AvgOrderValue</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FROM coshal</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GROUP BY Location;</a:t>
            </a:r>
          </a:p>
          <a:p>
            <a:pPr marL="0" indent="0">
              <a:buNone/>
            </a:pPr>
            <a:r>
              <a:rPr lang="en-US" dirty="0">
                <a:solidFill>
                  <a:srgbClr val="FF0000"/>
                </a:solidFill>
              </a:rPr>
              <a:t>Output:</a:t>
            </a:r>
          </a:p>
        </p:txBody>
      </p:sp>
      <p:pic>
        <p:nvPicPr>
          <p:cNvPr id="7" name="Picture 6">
            <a:extLst>
              <a:ext uri="{FF2B5EF4-FFF2-40B4-BE49-F238E27FC236}">
                <a16:creationId xmlns:a16="http://schemas.microsoft.com/office/drawing/2014/main" id="{D8A3B36F-9238-5630-D8FF-35336016E10F}"/>
              </a:ext>
            </a:extLst>
          </p:cNvPr>
          <p:cNvPicPr>
            <a:picLocks noChangeAspect="1"/>
          </p:cNvPicPr>
          <p:nvPr/>
        </p:nvPicPr>
        <p:blipFill>
          <a:blip r:embed="rId3"/>
          <a:stretch>
            <a:fillRect/>
          </a:stretch>
        </p:blipFill>
        <p:spPr>
          <a:xfrm>
            <a:off x="859213" y="3995512"/>
            <a:ext cx="2305372" cy="1181265"/>
          </a:xfrm>
          <a:prstGeom prst="rect">
            <a:avLst/>
          </a:prstGeom>
        </p:spPr>
      </p:pic>
    </p:spTree>
    <p:extLst>
      <p:ext uri="{BB962C8B-B14F-4D97-AF65-F5344CB8AC3E}">
        <p14:creationId xmlns:p14="http://schemas.microsoft.com/office/powerpoint/2010/main" val="1033403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1344A-E7DD-0052-2010-7DCC0EAF0F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626ED-CD0C-5D68-1974-214905C3505D}"/>
              </a:ext>
            </a:extLst>
          </p:cNvPr>
          <p:cNvSpPr>
            <a:spLocks noGrp="1"/>
          </p:cNvSpPr>
          <p:nvPr>
            <p:ph type="title" idx="4294967295"/>
          </p:nvPr>
        </p:nvSpPr>
        <p:spPr>
          <a:xfrm>
            <a:off x="2222090" y="518139"/>
            <a:ext cx="8480425" cy="747713"/>
          </a:xfrm>
        </p:spPr>
        <p:txBody>
          <a:bodyPr>
            <a:normAutofit/>
          </a:bodyPr>
          <a:lstStyle/>
          <a:p>
            <a:r>
              <a:rPr lang="en-US" sz="4000" b="1" u="sng" dirty="0">
                <a:solidFill>
                  <a:srgbClr val="15107A"/>
                </a:solidFill>
              </a:rPr>
              <a:t>Top 3 Most Frequently Purchased Products</a:t>
            </a:r>
            <a:endParaRPr lang="en-IN" sz="4000" b="1" u="sng" dirty="0">
              <a:solidFill>
                <a:srgbClr val="15107A"/>
              </a:solidFill>
            </a:endParaRPr>
          </a:p>
        </p:txBody>
      </p:sp>
      <p:sp>
        <p:nvSpPr>
          <p:cNvPr id="3" name="Content Placeholder 2">
            <a:extLst>
              <a:ext uri="{FF2B5EF4-FFF2-40B4-BE49-F238E27FC236}">
                <a16:creationId xmlns:a16="http://schemas.microsoft.com/office/drawing/2014/main" id="{8222C238-D8B7-BB9C-239D-10FC06711B7B}"/>
              </a:ext>
            </a:extLst>
          </p:cNvPr>
          <p:cNvSpPr>
            <a:spLocks noGrp="1"/>
          </p:cNvSpPr>
          <p:nvPr>
            <p:ph idx="4294967295"/>
          </p:nvPr>
        </p:nvSpPr>
        <p:spPr>
          <a:xfrm>
            <a:off x="570271" y="1570960"/>
            <a:ext cx="10058400" cy="4022725"/>
          </a:xfrm>
        </p:spPr>
        <p:txBody>
          <a:bodyPr/>
          <a:lstStyle/>
          <a:p>
            <a:r>
              <a:rPr lang="en-US" sz="1800" dirty="0">
                <a:solidFill>
                  <a:schemeClr val="accent3">
                    <a:lumMod val="75000"/>
                  </a:schemeClr>
                </a:solidFill>
              </a:rPr>
              <a:t>List the top 3 most frequently purchased products.</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SELECT ProductType, COUNT(*) AS Frequency</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FROM coshal</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GROUP BY ProductType</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ORDER BY Frequency DESC</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Limit 3;</a:t>
            </a:r>
          </a:p>
          <a:p>
            <a:pPr marL="0" indent="0">
              <a:buNone/>
            </a:pPr>
            <a:r>
              <a:rPr lang="en-US" dirty="0">
                <a:solidFill>
                  <a:srgbClr val="FF0000"/>
                </a:solidFill>
              </a:rPr>
              <a:t>Output:</a:t>
            </a:r>
          </a:p>
        </p:txBody>
      </p:sp>
      <p:pic>
        <p:nvPicPr>
          <p:cNvPr id="4" name="Picture 3">
            <a:extLst>
              <a:ext uri="{FF2B5EF4-FFF2-40B4-BE49-F238E27FC236}">
                <a16:creationId xmlns:a16="http://schemas.microsoft.com/office/drawing/2014/main" id="{15D028B6-5F70-B678-F5A0-01D4BB2AE636}"/>
              </a:ext>
            </a:extLst>
          </p:cNvPr>
          <p:cNvPicPr>
            <a:picLocks noChangeAspect="1"/>
          </p:cNvPicPr>
          <p:nvPr/>
        </p:nvPicPr>
        <p:blipFill>
          <a:blip r:embed="rId2"/>
          <a:stretch>
            <a:fillRect/>
          </a:stretch>
        </p:blipFill>
        <p:spPr>
          <a:xfrm>
            <a:off x="5599471" y="1649239"/>
            <a:ext cx="6055675" cy="3637801"/>
          </a:xfrm>
          <a:prstGeom prst="rect">
            <a:avLst/>
          </a:prstGeom>
        </p:spPr>
      </p:pic>
      <p:pic>
        <p:nvPicPr>
          <p:cNvPr id="5" name="Picture 4">
            <a:extLst>
              <a:ext uri="{FF2B5EF4-FFF2-40B4-BE49-F238E27FC236}">
                <a16:creationId xmlns:a16="http://schemas.microsoft.com/office/drawing/2014/main" id="{11B9D98F-E3A2-AE4C-35A7-580B47DD6069}"/>
              </a:ext>
            </a:extLst>
          </p:cNvPr>
          <p:cNvPicPr>
            <a:picLocks noChangeAspect="1"/>
          </p:cNvPicPr>
          <p:nvPr/>
        </p:nvPicPr>
        <p:blipFill>
          <a:blip r:embed="rId3"/>
          <a:stretch>
            <a:fillRect/>
          </a:stretch>
        </p:blipFill>
        <p:spPr>
          <a:xfrm>
            <a:off x="1165320" y="4389801"/>
            <a:ext cx="2810267" cy="1086002"/>
          </a:xfrm>
          <a:prstGeom prst="rect">
            <a:avLst/>
          </a:prstGeom>
        </p:spPr>
      </p:pic>
    </p:spTree>
    <p:extLst>
      <p:ext uri="{BB962C8B-B14F-4D97-AF65-F5344CB8AC3E}">
        <p14:creationId xmlns:p14="http://schemas.microsoft.com/office/powerpoint/2010/main" val="125614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CD351-B1B6-3311-E6FF-720F28AD7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073F0-0C91-C3BB-C99B-9C42DA48B421}"/>
              </a:ext>
            </a:extLst>
          </p:cNvPr>
          <p:cNvSpPr>
            <a:spLocks noGrp="1"/>
          </p:cNvSpPr>
          <p:nvPr>
            <p:ph type="title" idx="4294967295"/>
          </p:nvPr>
        </p:nvSpPr>
        <p:spPr>
          <a:xfrm>
            <a:off x="2792362" y="360823"/>
            <a:ext cx="8027988" cy="747713"/>
          </a:xfrm>
        </p:spPr>
        <p:txBody>
          <a:bodyPr>
            <a:normAutofit fontScale="90000"/>
          </a:bodyPr>
          <a:lstStyle/>
          <a:p>
            <a:r>
              <a:rPr lang="en-US" sz="4000" b="1" u="sng" dirty="0">
                <a:solidFill>
                  <a:srgbClr val="15107A"/>
                </a:solidFill>
              </a:rPr>
              <a:t> Average Purchase Amount by Product Type</a:t>
            </a:r>
            <a:endParaRPr lang="en-IN" sz="4000" b="1" u="sng" dirty="0">
              <a:solidFill>
                <a:srgbClr val="15107A"/>
              </a:solidFill>
            </a:endParaRPr>
          </a:p>
        </p:txBody>
      </p:sp>
      <p:sp>
        <p:nvSpPr>
          <p:cNvPr id="3" name="Content Placeholder 2">
            <a:extLst>
              <a:ext uri="{FF2B5EF4-FFF2-40B4-BE49-F238E27FC236}">
                <a16:creationId xmlns:a16="http://schemas.microsoft.com/office/drawing/2014/main" id="{28051E5B-0BCD-A0F3-901C-8D791E960BAD}"/>
              </a:ext>
            </a:extLst>
          </p:cNvPr>
          <p:cNvSpPr>
            <a:spLocks noGrp="1"/>
          </p:cNvSpPr>
          <p:nvPr>
            <p:ph idx="4294967295"/>
          </p:nvPr>
        </p:nvSpPr>
        <p:spPr>
          <a:xfrm>
            <a:off x="329124" y="1678682"/>
            <a:ext cx="10058400" cy="4022725"/>
          </a:xfrm>
        </p:spPr>
        <p:txBody>
          <a:bodyPr/>
          <a:lstStyle/>
          <a:p>
            <a:pPr marL="0" indent="0">
              <a:buNone/>
            </a:pPr>
            <a:r>
              <a:rPr lang="en-US" sz="1800" dirty="0">
                <a:solidFill>
                  <a:schemeClr val="accent3">
                    <a:lumMod val="75000"/>
                  </a:schemeClr>
                </a:solidFill>
              </a:rPr>
              <a:t>Find the total number of orders placed by customers</a:t>
            </a:r>
          </a:p>
          <a:p>
            <a:pPr marL="0" indent="0">
              <a:buNone/>
            </a:pPr>
            <a:r>
              <a:rPr lang="en-US" sz="1800" dirty="0">
                <a:solidFill>
                  <a:schemeClr val="accent3">
                    <a:lumMod val="75000"/>
                  </a:schemeClr>
                </a:solidFill>
              </a:rPr>
              <a:t>in each location.</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endPar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SELECT Location, COUNT(*) AS TotalOrders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lang="en-US" sz="1400" dirty="0">
                <a:solidFill>
                  <a:srgbClr val="15107A"/>
                </a:solidFill>
                <a:latin typeface="Courier New" panose="02070309020205020404" pitchFamily="49" charset="0"/>
                <a:cs typeface="Courier New" panose="02070309020205020404" pitchFamily="49" charset="0"/>
              </a:rPr>
              <a:t>FROM</a:t>
            </a: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 coshal</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GROUP BY Location;</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endParaRPr lang="en-US" dirty="0">
              <a:solidFill>
                <a:srgbClr val="FF0000"/>
              </a:solidFill>
            </a:endParaRP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lang="en-US" dirty="0">
                <a:solidFill>
                  <a:srgbClr val="FF0000"/>
                </a:solidFill>
              </a:rPr>
              <a:t>Output:</a:t>
            </a:r>
          </a:p>
        </p:txBody>
      </p:sp>
      <p:pic>
        <p:nvPicPr>
          <p:cNvPr id="5" name="Picture 4">
            <a:extLst>
              <a:ext uri="{FF2B5EF4-FFF2-40B4-BE49-F238E27FC236}">
                <a16:creationId xmlns:a16="http://schemas.microsoft.com/office/drawing/2014/main" id="{26938F0A-BCAE-E2BB-39B3-2E5A90791DC7}"/>
              </a:ext>
            </a:extLst>
          </p:cNvPr>
          <p:cNvPicPr>
            <a:picLocks noChangeAspect="1"/>
          </p:cNvPicPr>
          <p:nvPr/>
        </p:nvPicPr>
        <p:blipFill>
          <a:blip r:embed="rId2"/>
          <a:srcRect b="36818"/>
          <a:stretch/>
        </p:blipFill>
        <p:spPr>
          <a:xfrm>
            <a:off x="1696834" y="4753836"/>
            <a:ext cx="2191056" cy="1027946"/>
          </a:xfrm>
          <a:prstGeom prst="rect">
            <a:avLst/>
          </a:prstGeom>
        </p:spPr>
      </p:pic>
      <p:pic>
        <p:nvPicPr>
          <p:cNvPr id="7" name="Picture 6">
            <a:extLst>
              <a:ext uri="{FF2B5EF4-FFF2-40B4-BE49-F238E27FC236}">
                <a16:creationId xmlns:a16="http://schemas.microsoft.com/office/drawing/2014/main" id="{052CFFB8-5B83-A0D3-6FA7-999686FC1419}"/>
              </a:ext>
            </a:extLst>
          </p:cNvPr>
          <p:cNvPicPr>
            <a:picLocks noChangeAspect="1"/>
          </p:cNvPicPr>
          <p:nvPr/>
        </p:nvPicPr>
        <p:blipFill>
          <a:blip r:embed="rId3"/>
          <a:stretch>
            <a:fillRect/>
          </a:stretch>
        </p:blipFill>
        <p:spPr>
          <a:xfrm>
            <a:off x="5810864" y="1871874"/>
            <a:ext cx="6052012" cy="3636340"/>
          </a:xfrm>
          <a:prstGeom prst="rect">
            <a:avLst/>
          </a:prstGeom>
        </p:spPr>
      </p:pic>
    </p:spTree>
    <p:extLst>
      <p:ext uri="{BB962C8B-B14F-4D97-AF65-F5344CB8AC3E}">
        <p14:creationId xmlns:p14="http://schemas.microsoft.com/office/powerpoint/2010/main" val="55973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C4EDA-7BBE-59F6-8EB0-FB67FB1BC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EB329-61BF-7CC0-D7D5-7009FBCC695E}"/>
              </a:ext>
            </a:extLst>
          </p:cNvPr>
          <p:cNvSpPr>
            <a:spLocks noGrp="1"/>
          </p:cNvSpPr>
          <p:nvPr>
            <p:ph type="title" idx="4294967295"/>
          </p:nvPr>
        </p:nvSpPr>
        <p:spPr>
          <a:xfrm>
            <a:off x="2772697" y="497833"/>
            <a:ext cx="7212013" cy="747713"/>
          </a:xfrm>
        </p:spPr>
        <p:txBody>
          <a:bodyPr>
            <a:normAutofit/>
          </a:bodyPr>
          <a:lstStyle/>
          <a:p>
            <a:r>
              <a:rPr lang="en-US" sz="4000" b="1" u="sng" dirty="0">
                <a:solidFill>
                  <a:srgbClr val="15107A"/>
                </a:solidFill>
              </a:rPr>
              <a:t>Total Sales Revenue by Money Type</a:t>
            </a:r>
            <a:endParaRPr lang="en-IN" sz="4000" b="1" u="sng" dirty="0">
              <a:solidFill>
                <a:srgbClr val="15107A"/>
              </a:solidFill>
            </a:endParaRPr>
          </a:p>
        </p:txBody>
      </p:sp>
      <p:sp>
        <p:nvSpPr>
          <p:cNvPr id="3" name="Content Placeholder 2">
            <a:extLst>
              <a:ext uri="{FF2B5EF4-FFF2-40B4-BE49-F238E27FC236}">
                <a16:creationId xmlns:a16="http://schemas.microsoft.com/office/drawing/2014/main" id="{5936CC6D-E6D3-6097-C3BC-747E6E9CB5A8}"/>
              </a:ext>
            </a:extLst>
          </p:cNvPr>
          <p:cNvSpPr>
            <a:spLocks noGrp="1"/>
          </p:cNvSpPr>
          <p:nvPr>
            <p:ph idx="4294967295"/>
          </p:nvPr>
        </p:nvSpPr>
        <p:spPr>
          <a:xfrm>
            <a:off x="393291" y="1976404"/>
            <a:ext cx="10058400" cy="4022725"/>
          </a:xfrm>
        </p:spPr>
        <p:txBody>
          <a:bodyPr/>
          <a:lstStyle/>
          <a:p>
            <a:r>
              <a:rPr lang="en-US" sz="1800" dirty="0">
                <a:solidFill>
                  <a:schemeClr val="accent3">
                    <a:lumMod val="75000"/>
                  </a:schemeClr>
                </a:solidFill>
              </a:rPr>
              <a:t>Calculate the total sales revenue for each "Money Type."</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SELECT Moneytype,SUM(TotalAmount) AS TotalRevenue</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FROM coshal</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GROUP BY MoneyType;</a:t>
            </a:r>
          </a:p>
          <a:p>
            <a:pPr marL="0" indent="0">
              <a:buNone/>
            </a:pPr>
            <a:endParaRPr lang="en-US" dirty="0">
              <a:solidFill>
                <a:srgbClr val="FF0000"/>
              </a:solidFill>
            </a:endParaRPr>
          </a:p>
          <a:p>
            <a:pPr marL="0" indent="0">
              <a:buNone/>
            </a:pPr>
            <a:r>
              <a:rPr lang="en-US" dirty="0">
                <a:solidFill>
                  <a:srgbClr val="FF0000"/>
                </a:solidFill>
              </a:rPr>
              <a:t>Output:</a:t>
            </a:r>
          </a:p>
        </p:txBody>
      </p:sp>
      <p:pic>
        <p:nvPicPr>
          <p:cNvPr id="5" name="Picture 4">
            <a:extLst>
              <a:ext uri="{FF2B5EF4-FFF2-40B4-BE49-F238E27FC236}">
                <a16:creationId xmlns:a16="http://schemas.microsoft.com/office/drawing/2014/main" id="{D61DF2D2-E15C-AAB5-B174-CAFE114748AD}"/>
              </a:ext>
            </a:extLst>
          </p:cNvPr>
          <p:cNvPicPr>
            <a:picLocks noChangeAspect="1"/>
          </p:cNvPicPr>
          <p:nvPr/>
        </p:nvPicPr>
        <p:blipFill>
          <a:blip r:embed="rId2"/>
          <a:stretch>
            <a:fillRect/>
          </a:stretch>
        </p:blipFill>
        <p:spPr>
          <a:xfrm>
            <a:off x="5949707" y="2111971"/>
            <a:ext cx="6095999" cy="3331221"/>
          </a:xfrm>
          <a:prstGeom prst="rect">
            <a:avLst/>
          </a:prstGeom>
        </p:spPr>
      </p:pic>
      <p:pic>
        <p:nvPicPr>
          <p:cNvPr id="8" name="Picture 7">
            <a:extLst>
              <a:ext uri="{FF2B5EF4-FFF2-40B4-BE49-F238E27FC236}">
                <a16:creationId xmlns:a16="http://schemas.microsoft.com/office/drawing/2014/main" id="{C0BCFE6F-F660-E1D7-0A0D-88D4FF7AC319}"/>
              </a:ext>
            </a:extLst>
          </p:cNvPr>
          <p:cNvPicPr>
            <a:picLocks noChangeAspect="1"/>
          </p:cNvPicPr>
          <p:nvPr/>
        </p:nvPicPr>
        <p:blipFill>
          <a:blip r:embed="rId3"/>
          <a:stretch>
            <a:fillRect/>
          </a:stretch>
        </p:blipFill>
        <p:spPr>
          <a:xfrm>
            <a:off x="1277321" y="4456400"/>
            <a:ext cx="3078371" cy="1416595"/>
          </a:xfrm>
          <a:prstGeom prst="rect">
            <a:avLst/>
          </a:prstGeom>
        </p:spPr>
      </p:pic>
    </p:spTree>
    <p:extLst>
      <p:ext uri="{BB962C8B-B14F-4D97-AF65-F5344CB8AC3E}">
        <p14:creationId xmlns:p14="http://schemas.microsoft.com/office/powerpoint/2010/main" val="46487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08BD7-D634-42D4-F1BC-F0286A641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E15CF8-4247-9E5E-160B-50905301DB87}"/>
              </a:ext>
            </a:extLst>
          </p:cNvPr>
          <p:cNvSpPr>
            <a:spLocks noGrp="1"/>
          </p:cNvSpPr>
          <p:nvPr>
            <p:ph type="title" idx="4294967295"/>
          </p:nvPr>
        </p:nvSpPr>
        <p:spPr>
          <a:xfrm>
            <a:off x="3942071" y="337698"/>
            <a:ext cx="6430962" cy="747713"/>
          </a:xfrm>
        </p:spPr>
        <p:txBody>
          <a:bodyPr>
            <a:normAutofit/>
          </a:bodyPr>
          <a:lstStyle/>
          <a:p>
            <a:r>
              <a:rPr lang="en-US" sz="4000" b="1" u="sng" dirty="0">
                <a:solidFill>
                  <a:srgbClr val="15107A"/>
                </a:solidFill>
              </a:rPr>
              <a:t>Product Preferences by Gender</a:t>
            </a:r>
            <a:endParaRPr lang="en-IN" sz="4000" b="1" u="sng" dirty="0">
              <a:solidFill>
                <a:srgbClr val="15107A"/>
              </a:solidFill>
            </a:endParaRPr>
          </a:p>
        </p:txBody>
      </p:sp>
      <p:sp>
        <p:nvSpPr>
          <p:cNvPr id="3" name="Content Placeholder 2">
            <a:extLst>
              <a:ext uri="{FF2B5EF4-FFF2-40B4-BE49-F238E27FC236}">
                <a16:creationId xmlns:a16="http://schemas.microsoft.com/office/drawing/2014/main" id="{3A5A9749-6873-9F11-BB5D-F2BB054117E1}"/>
              </a:ext>
            </a:extLst>
          </p:cNvPr>
          <p:cNvSpPr>
            <a:spLocks noGrp="1"/>
          </p:cNvSpPr>
          <p:nvPr>
            <p:ph idx="4294967295"/>
          </p:nvPr>
        </p:nvSpPr>
        <p:spPr>
          <a:xfrm>
            <a:off x="314633" y="1451436"/>
            <a:ext cx="10058400" cy="4151312"/>
          </a:xfrm>
        </p:spPr>
        <p:txBody>
          <a:bodyPr/>
          <a:lstStyle/>
          <a:p>
            <a:pPr>
              <a:buFont typeface="Wingdings" panose="05000000000000000000" pitchFamily="2" charset="2"/>
              <a:buChar char="§"/>
            </a:pPr>
            <a:r>
              <a:rPr lang="en-US" sz="1800" dirty="0">
                <a:solidFill>
                  <a:schemeClr val="accent3">
                    <a:lumMod val="75000"/>
                  </a:schemeClr>
                </a:solidFill>
              </a:rPr>
              <a:t> Write a query to find the frequency of product purchases by gender,</a:t>
            </a:r>
          </a:p>
          <a:p>
            <a:r>
              <a:rPr lang="en-US" sz="1800" dirty="0">
                <a:solidFill>
                  <a:schemeClr val="accent3">
                    <a:lumMod val="75000"/>
                  </a:schemeClr>
                </a:solidFill>
              </a:rPr>
              <a:t> sorted by gender and frequency in descending order.</a:t>
            </a:r>
          </a:p>
          <a:p>
            <a:pPr marL="0" indent="0">
              <a:buNone/>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 SELECT Gender, ProductType, COUNT(*) AS Frequency</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FROM coshal</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GROUP BY Gender, ProductType</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ORDER BY Gender, Frequency DESC;</a:t>
            </a:r>
          </a:p>
          <a:p>
            <a:pPr marL="0" indent="0">
              <a:buNone/>
            </a:pPr>
            <a:r>
              <a:rPr lang="en-US" dirty="0">
                <a:solidFill>
                  <a:srgbClr val="FF0000"/>
                </a:solidFill>
              </a:rPr>
              <a:t>Output:</a:t>
            </a:r>
          </a:p>
        </p:txBody>
      </p:sp>
      <p:pic>
        <p:nvPicPr>
          <p:cNvPr id="4" name="Picture 3">
            <a:extLst>
              <a:ext uri="{FF2B5EF4-FFF2-40B4-BE49-F238E27FC236}">
                <a16:creationId xmlns:a16="http://schemas.microsoft.com/office/drawing/2014/main" id="{6BD58EFE-E351-8868-5731-B9BEC58B41F2}"/>
              </a:ext>
            </a:extLst>
          </p:cNvPr>
          <p:cNvPicPr>
            <a:picLocks noChangeAspect="1"/>
          </p:cNvPicPr>
          <p:nvPr/>
        </p:nvPicPr>
        <p:blipFill>
          <a:blip r:embed="rId2"/>
          <a:stretch>
            <a:fillRect/>
          </a:stretch>
        </p:blipFill>
        <p:spPr>
          <a:xfrm>
            <a:off x="6468611" y="1918015"/>
            <a:ext cx="5408756" cy="3557683"/>
          </a:xfrm>
          <a:prstGeom prst="rect">
            <a:avLst/>
          </a:prstGeom>
        </p:spPr>
      </p:pic>
      <p:pic>
        <p:nvPicPr>
          <p:cNvPr id="6" name="Picture 5">
            <a:extLst>
              <a:ext uri="{FF2B5EF4-FFF2-40B4-BE49-F238E27FC236}">
                <a16:creationId xmlns:a16="http://schemas.microsoft.com/office/drawing/2014/main" id="{F18B9D47-0EDA-053C-FF29-18FD00B816B3}"/>
              </a:ext>
            </a:extLst>
          </p:cNvPr>
          <p:cNvPicPr>
            <a:picLocks noChangeAspect="1"/>
          </p:cNvPicPr>
          <p:nvPr/>
        </p:nvPicPr>
        <p:blipFill>
          <a:blip r:embed="rId3"/>
          <a:stretch>
            <a:fillRect/>
          </a:stretch>
        </p:blipFill>
        <p:spPr>
          <a:xfrm>
            <a:off x="1336626" y="4227804"/>
            <a:ext cx="3639058" cy="1857634"/>
          </a:xfrm>
          <a:prstGeom prst="rect">
            <a:avLst/>
          </a:prstGeom>
        </p:spPr>
      </p:pic>
    </p:spTree>
    <p:extLst>
      <p:ext uri="{BB962C8B-B14F-4D97-AF65-F5344CB8AC3E}">
        <p14:creationId xmlns:p14="http://schemas.microsoft.com/office/powerpoint/2010/main" val="331111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EEA69-BEB8-B42D-2A3D-EDBD05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62EDF2-7594-7C93-B591-E43D079C97DF}"/>
              </a:ext>
            </a:extLst>
          </p:cNvPr>
          <p:cNvSpPr>
            <a:spLocks noGrp="1"/>
          </p:cNvSpPr>
          <p:nvPr>
            <p:ph type="title" idx="4294967295"/>
          </p:nvPr>
        </p:nvSpPr>
        <p:spPr>
          <a:xfrm>
            <a:off x="2502098" y="412862"/>
            <a:ext cx="8056563" cy="747712"/>
          </a:xfrm>
        </p:spPr>
        <p:txBody>
          <a:bodyPr>
            <a:normAutofit fontScale="90000"/>
          </a:bodyPr>
          <a:lstStyle/>
          <a:p>
            <a:r>
              <a:rPr lang="en-US" sz="4000" b="1" u="sng" dirty="0">
                <a:solidFill>
                  <a:srgbClr val="15107A"/>
                </a:solidFill>
              </a:rPr>
              <a:t>Average Purchase Amount by Product Type</a:t>
            </a:r>
            <a:endParaRPr lang="en-IN" sz="4000" b="1" u="sng" dirty="0">
              <a:solidFill>
                <a:srgbClr val="15107A"/>
              </a:solidFill>
            </a:endParaRPr>
          </a:p>
        </p:txBody>
      </p:sp>
      <p:sp>
        <p:nvSpPr>
          <p:cNvPr id="3" name="Content Placeholder 2">
            <a:extLst>
              <a:ext uri="{FF2B5EF4-FFF2-40B4-BE49-F238E27FC236}">
                <a16:creationId xmlns:a16="http://schemas.microsoft.com/office/drawing/2014/main" id="{1C30765E-AC1E-3822-A65C-F90BCDCAF468}"/>
              </a:ext>
            </a:extLst>
          </p:cNvPr>
          <p:cNvSpPr>
            <a:spLocks noGrp="1"/>
          </p:cNvSpPr>
          <p:nvPr>
            <p:ph idx="4294967295"/>
          </p:nvPr>
        </p:nvSpPr>
        <p:spPr>
          <a:xfrm>
            <a:off x="393291" y="1579511"/>
            <a:ext cx="10058400" cy="4024313"/>
          </a:xfrm>
        </p:spPr>
        <p:txBody>
          <a:bodyPr/>
          <a:lstStyle/>
          <a:p>
            <a:pPr>
              <a:buFont typeface="Wingdings" panose="05000000000000000000" pitchFamily="2" charset="2"/>
              <a:buChar char="§"/>
            </a:pPr>
            <a:r>
              <a:rPr lang="en-US" sz="1800" dirty="0">
                <a:solidFill>
                  <a:schemeClr val="accent3">
                    <a:lumMod val="75000"/>
                  </a:schemeClr>
                </a:solidFill>
              </a:rPr>
              <a:t>Write a query to calculate the average purchase </a:t>
            </a:r>
          </a:p>
          <a:p>
            <a:pPr marL="0" indent="0">
              <a:buNone/>
            </a:pPr>
            <a:r>
              <a:rPr lang="en-US" sz="1800" dirty="0">
                <a:solidFill>
                  <a:schemeClr val="accent3">
                    <a:lumMod val="75000"/>
                  </a:schemeClr>
                </a:solidFill>
              </a:rPr>
              <a:t>amount for each product type.</a:t>
            </a:r>
            <a:endParaRPr kumimoji="0" lang="en-US" sz="18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endPar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SELECT ProductType,AVG(TotalAmount) AS AvgPurchaseAmount</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FROM coshal</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GROUP BY ProductType;</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endParaRPr lang="en-US" dirty="0">
              <a:solidFill>
                <a:srgbClr val="FF0000"/>
              </a:solidFill>
            </a:endParaRPr>
          </a:p>
          <a:p>
            <a:pPr marL="0" indent="0">
              <a:buNone/>
            </a:pPr>
            <a:r>
              <a:rPr lang="en-US" dirty="0">
                <a:solidFill>
                  <a:srgbClr val="FF0000"/>
                </a:solidFill>
              </a:rPr>
              <a:t>Output:</a:t>
            </a:r>
          </a:p>
        </p:txBody>
      </p:sp>
      <p:pic>
        <p:nvPicPr>
          <p:cNvPr id="5" name="Picture 4">
            <a:extLst>
              <a:ext uri="{FF2B5EF4-FFF2-40B4-BE49-F238E27FC236}">
                <a16:creationId xmlns:a16="http://schemas.microsoft.com/office/drawing/2014/main" id="{93F30F7A-8BEF-F8A5-2874-9B06EA73A561}"/>
              </a:ext>
            </a:extLst>
          </p:cNvPr>
          <p:cNvPicPr>
            <a:picLocks noChangeAspect="1"/>
          </p:cNvPicPr>
          <p:nvPr/>
        </p:nvPicPr>
        <p:blipFill>
          <a:blip r:embed="rId2"/>
          <a:stretch>
            <a:fillRect/>
          </a:stretch>
        </p:blipFill>
        <p:spPr>
          <a:xfrm>
            <a:off x="6489290" y="1674775"/>
            <a:ext cx="5309419" cy="3833783"/>
          </a:xfrm>
          <a:prstGeom prst="rect">
            <a:avLst/>
          </a:prstGeom>
        </p:spPr>
      </p:pic>
      <p:pic>
        <p:nvPicPr>
          <p:cNvPr id="7" name="Picture 6">
            <a:extLst>
              <a:ext uri="{FF2B5EF4-FFF2-40B4-BE49-F238E27FC236}">
                <a16:creationId xmlns:a16="http://schemas.microsoft.com/office/drawing/2014/main" id="{E65D878A-9024-D07D-93D1-67B7C8F4CE7B}"/>
              </a:ext>
            </a:extLst>
          </p:cNvPr>
          <p:cNvPicPr>
            <a:picLocks noChangeAspect="1"/>
          </p:cNvPicPr>
          <p:nvPr/>
        </p:nvPicPr>
        <p:blipFill>
          <a:blip r:embed="rId3"/>
          <a:stretch>
            <a:fillRect/>
          </a:stretch>
        </p:blipFill>
        <p:spPr>
          <a:xfrm>
            <a:off x="1097840" y="4422338"/>
            <a:ext cx="3477110" cy="1600423"/>
          </a:xfrm>
          <a:prstGeom prst="rect">
            <a:avLst/>
          </a:prstGeom>
        </p:spPr>
      </p:pic>
    </p:spTree>
    <p:extLst>
      <p:ext uri="{BB962C8B-B14F-4D97-AF65-F5344CB8AC3E}">
        <p14:creationId xmlns:p14="http://schemas.microsoft.com/office/powerpoint/2010/main" val="295380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B7CDF-52DE-765E-43BC-0DD6EF160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5FEC88-0DAC-1CAC-A4F4-559C7E0C6FFF}"/>
              </a:ext>
            </a:extLst>
          </p:cNvPr>
          <p:cNvSpPr>
            <a:spLocks noGrp="1"/>
          </p:cNvSpPr>
          <p:nvPr>
            <p:ph type="title" idx="4294967295"/>
          </p:nvPr>
        </p:nvSpPr>
        <p:spPr>
          <a:xfrm>
            <a:off x="2890684" y="418780"/>
            <a:ext cx="7212013" cy="747713"/>
          </a:xfrm>
        </p:spPr>
        <p:txBody>
          <a:bodyPr>
            <a:normAutofit/>
          </a:bodyPr>
          <a:lstStyle/>
          <a:p>
            <a:r>
              <a:rPr lang="en-US" sz="4000" b="1" dirty="0">
                <a:solidFill>
                  <a:srgbClr val="15107A"/>
                </a:solidFill>
              </a:rPr>
              <a:t>Total Sales Revenue by Location</a:t>
            </a:r>
            <a:endParaRPr lang="en-IN" sz="4000" b="1" dirty="0">
              <a:solidFill>
                <a:srgbClr val="15107A"/>
              </a:solidFill>
            </a:endParaRPr>
          </a:p>
        </p:txBody>
      </p:sp>
      <p:sp>
        <p:nvSpPr>
          <p:cNvPr id="3" name="Content Placeholder 2">
            <a:extLst>
              <a:ext uri="{FF2B5EF4-FFF2-40B4-BE49-F238E27FC236}">
                <a16:creationId xmlns:a16="http://schemas.microsoft.com/office/drawing/2014/main" id="{F324C534-80AB-E9C4-1307-825F41D30307}"/>
              </a:ext>
            </a:extLst>
          </p:cNvPr>
          <p:cNvSpPr>
            <a:spLocks noGrp="1"/>
          </p:cNvSpPr>
          <p:nvPr>
            <p:ph idx="4294967295"/>
          </p:nvPr>
        </p:nvSpPr>
        <p:spPr>
          <a:xfrm>
            <a:off x="314632" y="1629953"/>
            <a:ext cx="10058400" cy="4022725"/>
          </a:xfrm>
        </p:spPr>
        <p:txBody>
          <a:bodyPr/>
          <a:lstStyle/>
          <a:p>
            <a:pPr>
              <a:buFont typeface="Wingdings" panose="05000000000000000000" pitchFamily="2" charset="2"/>
              <a:buChar char="§"/>
            </a:pPr>
            <a:r>
              <a:rPr lang="en-US" sz="1800" dirty="0">
                <a:solidFill>
                  <a:schemeClr val="accent3">
                    <a:lumMod val="75000"/>
                  </a:schemeClr>
                </a:solidFill>
              </a:rPr>
              <a:t> Identify the location with the highest revenue generation.</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SELECT Location, SUM(TotalAmount) AS TotalRevenue</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FROM coshal</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GROUP BY Location</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ORDER BY TotalRevenue DESC</a:t>
            </a:r>
          </a:p>
          <a:p>
            <a:pPr marL="91440" marR="0" lvl="0" indent="-9144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Char char=" "/>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LIMIT 1;</a:t>
            </a:r>
          </a:p>
          <a:p>
            <a:pPr marL="0" indent="0">
              <a:buNone/>
            </a:pPr>
            <a:r>
              <a:rPr lang="en-US" dirty="0">
                <a:solidFill>
                  <a:srgbClr val="FF0000"/>
                </a:solidFill>
              </a:rPr>
              <a:t>  Output:</a:t>
            </a:r>
          </a:p>
        </p:txBody>
      </p:sp>
      <p:pic>
        <p:nvPicPr>
          <p:cNvPr id="4" name="Picture 3">
            <a:extLst>
              <a:ext uri="{FF2B5EF4-FFF2-40B4-BE49-F238E27FC236}">
                <a16:creationId xmlns:a16="http://schemas.microsoft.com/office/drawing/2014/main" id="{32857560-F3D4-6291-E06A-954D7DF7169A}"/>
              </a:ext>
            </a:extLst>
          </p:cNvPr>
          <p:cNvPicPr>
            <a:picLocks noChangeAspect="1"/>
          </p:cNvPicPr>
          <p:nvPr/>
        </p:nvPicPr>
        <p:blipFill>
          <a:blip r:embed="rId2"/>
          <a:stretch>
            <a:fillRect/>
          </a:stretch>
        </p:blipFill>
        <p:spPr>
          <a:xfrm>
            <a:off x="5919019" y="1978465"/>
            <a:ext cx="6096000" cy="3674213"/>
          </a:xfrm>
          <a:prstGeom prst="rect">
            <a:avLst/>
          </a:prstGeom>
        </p:spPr>
      </p:pic>
      <p:pic>
        <p:nvPicPr>
          <p:cNvPr id="6" name="Picture 5">
            <a:extLst>
              <a:ext uri="{FF2B5EF4-FFF2-40B4-BE49-F238E27FC236}">
                <a16:creationId xmlns:a16="http://schemas.microsoft.com/office/drawing/2014/main" id="{8E7FD012-43B7-E7A0-8163-5C7E40F0CD4C}"/>
              </a:ext>
            </a:extLst>
          </p:cNvPr>
          <p:cNvPicPr>
            <a:picLocks noChangeAspect="1"/>
          </p:cNvPicPr>
          <p:nvPr/>
        </p:nvPicPr>
        <p:blipFill>
          <a:blip r:embed="rId3"/>
          <a:srcRect b="29969"/>
          <a:stretch/>
        </p:blipFill>
        <p:spPr>
          <a:xfrm>
            <a:off x="1206633" y="4420579"/>
            <a:ext cx="2707321" cy="1331292"/>
          </a:xfrm>
          <a:prstGeom prst="rect">
            <a:avLst/>
          </a:prstGeom>
        </p:spPr>
      </p:pic>
    </p:spTree>
    <p:extLst>
      <p:ext uri="{BB962C8B-B14F-4D97-AF65-F5344CB8AC3E}">
        <p14:creationId xmlns:p14="http://schemas.microsoft.com/office/powerpoint/2010/main" val="2774536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4501F-C8E8-5ED6-004D-700B2F6826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908C8-4288-21F6-5693-F75A73FD2D0F}"/>
              </a:ext>
            </a:extLst>
          </p:cNvPr>
          <p:cNvSpPr>
            <a:spLocks noGrp="1"/>
          </p:cNvSpPr>
          <p:nvPr>
            <p:ph idx="4294967295"/>
          </p:nvPr>
        </p:nvSpPr>
        <p:spPr>
          <a:xfrm>
            <a:off x="0" y="1677988"/>
            <a:ext cx="10058400" cy="4024312"/>
          </a:xfrm>
        </p:spPr>
        <p:txBody>
          <a:bodyPr>
            <a:normAutofit/>
          </a:bodyPr>
          <a:lstStyle/>
          <a:p>
            <a:pPr marL="0" indent="0">
              <a:buNone/>
            </a:pPr>
            <a:r>
              <a:rPr lang="en-US" dirty="0"/>
              <a:t>.</a:t>
            </a:r>
          </a:p>
        </p:txBody>
      </p:sp>
      <p:sp>
        <p:nvSpPr>
          <p:cNvPr id="5" name="TextBox 4">
            <a:extLst>
              <a:ext uri="{FF2B5EF4-FFF2-40B4-BE49-F238E27FC236}">
                <a16:creationId xmlns:a16="http://schemas.microsoft.com/office/drawing/2014/main" id="{050BB902-4DE0-1C8A-1F2B-8BB0C87FF820}"/>
              </a:ext>
            </a:extLst>
          </p:cNvPr>
          <p:cNvSpPr txBox="1"/>
          <p:nvPr/>
        </p:nvSpPr>
        <p:spPr>
          <a:xfrm>
            <a:off x="3947651" y="376107"/>
            <a:ext cx="10771238"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sng" strike="noStrike" kern="1200" cap="none" spc="-50" normalizeH="0" baseline="0" noProof="0" dirty="0">
                <a:ln>
                  <a:noFill/>
                </a:ln>
                <a:solidFill>
                  <a:srgbClr val="002060"/>
                </a:solidFill>
                <a:effectLst/>
                <a:uLnTx/>
                <a:uFillTx/>
                <a:latin typeface="Calibri Light" panose="020F0302020204030204"/>
                <a:ea typeface="+mn-ea"/>
                <a:cs typeface="+mn-cs"/>
              </a:rPr>
              <a:t>Summary of Analysis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2">
            <a:extLst>
              <a:ext uri="{FF2B5EF4-FFF2-40B4-BE49-F238E27FC236}">
                <a16:creationId xmlns:a16="http://schemas.microsoft.com/office/drawing/2014/main" id="{288D97C8-1D55-F5CF-7EFF-F892CEBB7932}"/>
              </a:ext>
            </a:extLst>
          </p:cNvPr>
          <p:cNvSpPr>
            <a:spLocks noChangeArrowheads="1"/>
          </p:cNvSpPr>
          <p:nvPr/>
        </p:nvSpPr>
        <p:spPr bwMode="auto">
          <a:xfrm>
            <a:off x="1691148" y="1403580"/>
            <a:ext cx="836626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rPr>
              <a:t>Total Revenue by Product Type:</a:t>
            </a:r>
            <a:r>
              <a:rPr kumimoji="0" lang="en-US" altLang="en-US" sz="1800" b="0" i="0" u="none" strike="noStrike" cap="none" normalizeH="0" baseline="0" dirty="0">
                <a:ln>
                  <a:noFill/>
                </a:ln>
                <a:solidFill>
                  <a:srgbClr val="002060"/>
                </a:solidFill>
                <a:effectLst/>
              </a:rPr>
              <a:t> </a:t>
            </a:r>
            <a:r>
              <a:rPr kumimoji="0" lang="en-US" altLang="en-US" sz="1800" b="0" i="0" u="none" strike="noStrike" cap="none" normalizeH="0" baseline="0" dirty="0">
                <a:ln>
                  <a:noFill/>
                </a:ln>
                <a:solidFill>
                  <a:schemeClr val="accent3">
                    <a:lumMod val="75000"/>
                  </a:schemeClr>
                </a:solidFill>
                <a:effectLst/>
              </a:rPr>
              <a:t>Table tops are the highest-selling product.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rPr>
              <a:t>Average Order Value by Location:</a:t>
            </a:r>
            <a:r>
              <a:rPr kumimoji="0" lang="en-US" altLang="en-US" sz="1800" b="0" i="0" u="none" strike="noStrike" cap="none" normalizeH="0" baseline="0" dirty="0">
                <a:ln>
                  <a:noFill/>
                </a:ln>
                <a:solidFill>
                  <a:srgbClr val="002060"/>
                </a:solidFill>
                <a:effectLst/>
              </a:rPr>
              <a:t> </a:t>
            </a:r>
            <a:r>
              <a:rPr kumimoji="0" lang="en-US" altLang="en-US" sz="1800" b="0" i="0" u="none" strike="noStrike" cap="none" normalizeH="0" baseline="0" dirty="0">
                <a:ln>
                  <a:noFill/>
                </a:ln>
                <a:solidFill>
                  <a:schemeClr val="accent3">
                    <a:lumMod val="75000"/>
                  </a:schemeClr>
                </a:solidFill>
                <a:effectLst/>
              </a:rPr>
              <a:t>Koramangala has the highest average order value.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rPr>
              <a:t>Top 3 Most Frequently Purchased Products:</a:t>
            </a:r>
            <a:endParaRPr kumimoji="0" lang="en-US" altLang="en-US" sz="1800" b="0" i="0" u="none" strike="noStrike" cap="none" normalizeH="0" baseline="0" dirty="0">
              <a:ln>
                <a:noFill/>
              </a:ln>
              <a:solidFill>
                <a:srgbClr val="002060"/>
              </a:solidFill>
              <a:effectLst/>
            </a:endParaRPr>
          </a:p>
          <a:p>
            <a:pPr marR="0" lvl="0" algn="l" defTabSz="914400" rtl="0" eaLnBrk="0" fontAlgn="base" latinLnBrk="0" hangingPunct="0">
              <a:lnSpc>
                <a:spcPct val="100000"/>
              </a:lnSpc>
              <a:spcBef>
                <a:spcPct val="0"/>
              </a:spcBef>
              <a:spcAft>
                <a:spcPct val="0"/>
              </a:spcAft>
              <a:buClrTx/>
              <a:buSzTx/>
              <a:tabLst/>
            </a:pPr>
            <a:r>
              <a:rPr lang="en-US" altLang="en-US" dirty="0">
                <a:solidFill>
                  <a:srgbClr val="002060"/>
                </a:solidFill>
              </a:rPr>
              <a:t>       </a:t>
            </a:r>
            <a:r>
              <a:rPr lang="en-US" altLang="en-US" dirty="0">
                <a:solidFill>
                  <a:schemeClr val="accent3">
                    <a:lumMod val="75000"/>
                  </a:schemeClr>
                </a:solidFill>
              </a:rPr>
              <a:t>(1)</a:t>
            </a:r>
            <a:r>
              <a:rPr kumimoji="0" lang="en-US" altLang="en-US" sz="1800" b="0" i="0" u="none" strike="noStrike" cap="none" normalizeH="0" baseline="0" dirty="0">
                <a:ln>
                  <a:noFill/>
                </a:ln>
                <a:solidFill>
                  <a:schemeClr val="accent3">
                    <a:lumMod val="75000"/>
                  </a:schemeClr>
                </a:solidFill>
                <a:effectLst/>
              </a:rPr>
              <a:t>Table Top</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3">
                    <a:lumMod val="75000"/>
                  </a:schemeClr>
                </a:solidFill>
                <a:effectLst/>
              </a:rPr>
              <a:t>       (2)Wall Décor</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3">
                    <a:lumMod val="75000"/>
                  </a:schemeClr>
                </a:solidFill>
                <a:effectLst/>
              </a:rPr>
              <a:t>       (3)Cultural Gems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rPr>
              <a:t>Average Purchase Amount by Location:</a:t>
            </a:r>
            <a:endParaRPr kumimoji="0" lang="en-US" altLang="en-US" sz="1800" b="0" i="0" u="none" strike="noStrike" cap="none" normalizeH="0" baseline="0" dirty="0">
              <a:ln>
                <a:noFill/>
              </a:ln>
              <a:solidFill>
                <a:srgbClr val="002060"/>
              </a:solidFill>
              <a:effectLst/>
            </a:endParaRPr>
          </a:p>
          <a:p>
            <a:pPr marR="0" lvl="0" algn="l" defTabSz="914400" rtl="0" eaLnBrk="0" fontAlgn="base" latinLnBrk="0" hangingPunct="0">
              <a:lnSpc>
                <a:spcPct val="100000"/>
              </a:lnSpc>
              <a:spcBef>
                <a:spcPct val="0"/>
              </a:spcBef>
              <a:spcAft>
                <a:spcPct val="0"/>
              </a:spcAft>
              <a:buClrTx/>
              <a:buSzTx/>
              <a:tabLst/>
            </a:pPr>
            <a:r>
              <a:rPr lang="en-US" altLang="en-US" dirty="0">
                <a:solidFill>
                  <a:srgbClr val="002060"/>
                </a:solidFill>
              </a:rPr>
              <a:t>     </a:t>
            </a:r>
            <a:r>
              <a:rPr lang="en-US" altLang="en-US" dirty="0">
                <a:solidFill>
                  <a:schemeClr val="accent3">
                    <a:lumMod val="75000"/>
                  </a:schemeClr>
                </a:solidFill>
              </a:rPr>
              <a:t>(1)</a:t>
            </a:r>
            <a:r>
              <a:rPr kumimoji="0" lang="en-US" altLang="en-US" sz="1800" b="0" i="0" u="none" strike="noStrike" cap="none" normalizeH="0" baseline="0" dirty="0">
                <a:ln>
                  <a:noFill/>
                </a:ln>
                <a:solidFill>
                  <a:schemeClr val="accent3">
                    <a:lumMod val="75000"/>
                  </a:schemeClr>
                </a:solidFill>
                <a:effectLst/>
              </a:rPr>
              <a:t>BTM</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3">
                    <a:lumMod val="75000"/>
                  </a:schemeClr>
                </a:solidFill>
                <a:effectLst/>
              </a:rPr>
              <a:t>     (2)Marathahalli</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3">
                    <a:lumMod val="75000"/>
                  </a:schemeClr>
                </a:solidFill>
                <a:effectLst/>
              </a:rPr>
              <a:t>     (3)Koramangala</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3">
                    <a:lumMod val="75000"/>
                  </a:schemeClr>
                </a:solidFill>
                <a:effectLst/>
              </a:rPr>
              <a:t>     (4)JP Nagar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2060"/>
                </a:solidFill>
                <a:effectLst/>
              </a:rPr>
              <a:t>Total Sales Revenue by Payment Method:</a:t>
            </a:r>
            <a:endParaRPr kumimoji="0" lang="en-US" altLang="en-US" sz="1800" b="0" i="0" u="none" strike="noStrike" cap="none" normalizeH="0" baseline="0" dirty="0">
              <a:ln>
                <a:noFill/>
              </a:ln>
              <a:solidFill>
                <a:srgbClr val="002060"/>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2060"/>
                </a:solidFill>
                <a:effectLst/>
              </a:rPr>
              <a:t>    </a:t>
            </a:r>
            <a:r>
              <a:rPr kumimoji="0" lang="en-US" altLang="en-US" sz="1800" b="0" i="0" u="none" strike="noStrike" cap="none" normalizeH="0" baseline="0" dirty="0">
                <a:ln>
                  <a:noFill/>
                </a:ln>
                <a:solidFill>
                  <a:schemeClr val="accent3">
                    <a:lumMod val="75000"/>
                  </a:schemeClr>
                </a:solidFill>
                <a:effectLst/>
              </a:rPr>
              <a:t>(1)Cash: ₹30,388</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3">
                    <a:lumMod val="75000"/>
                  </a:schemeClr>
                </a:solidFill>
                <a:effectLst/>
              </a:rPr>
              <a:t>    (2)Online: ₹45,707</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b="1" dirty="0">
                <a:solidFill>
                  <a:srgbClr val="15107A"/>
                </a:solidFill>
              </a:rPr>
              <a:t>Total Sales Revenue by Location:</a:t>
            </a:r>
          </a:p>
          <a:p>
            <a:pPr marR="0" lvl="0" algn="l" defTabSz="914400" rtl="0" eaLnBrk="0" fontAlgn="base" latinLnBrk="0" hangingPunct="0">
              <a:lnSpc>
                <a:spcPct val="100000"/>
              </a:lnSpc>
              <a:spcBef>
                <a:spcPct val="0"/>
              </a:spcBef>
              <a:spcAft>
                <a:spcPct val="0"/>
              </a:spcAft>
              <a:buClrTx/>
              <a:buSzTx/>
              <a:tabLst/>
            </a:pPr>
            <a:r>
              <a:rPr lang="en-US" altLang="en-US" b="1" dirty="0">
                <a:solidFill>
                  <a:srgbClr val="15107A"/>
                </a:solidFill>
              </a:rPr>
              <a:t>      </a:t>
            </a:r>
            <a:r>
              <a:rPr lang="en-US" altLang="en-US" dirty="0">
                <a:solidFill>
                  <a:schemeClr val="accent3">
                    <a:lumMod val="75000"/>
                  </a:schemeClr>
                </a:solidFill>
              </a:rPr>
              <a:t>(1)Highest: Marathahalli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accent3">
                    <a:lumMod val="75000"/>
                  </a:schemeClr>
                </a:solidFill>
              </a:rPr>
              <a:t>      (2)Lowest: JP Nagar</a:t>
            </a:r>
            <a:endParaRPr kumimoji="0" lang="en-US" altLang="en-US" sz="1800" i="0" u="none" strike="noStrike" cap="none" normalizeH="0" baseline="0" dirty="0">
              <a:ln>
                <a:noFill/>
              </a:ln>
              <a:solidFill>
                <a:schemeClr val="accent3">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0996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E53F6-8CFC-596F-610E-4C5129C320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6508B-B914-1E7E-ACE5-14784B071869}"/>
              </a:ext>
            </a:extLst>
          </p:cNvPr>
          <p:cNvSpPr>
            <a:spLocks noGrp="1"/>
          </p:cNvSpPr>
          <p:nvPr>
            <p:ph type="title"/>
          </p:nvPr>
        </p:nvSpPr>
        <p:spPr>
          <a:xfrm>
            <a:off x="4400918" y="540775"/>
            <a:ext cx="3710694" cy="527992"/>
          </a:xfrm>
        </p:spPr>
        <p:txBody>
          <a:bodyPr>
            <a:normAutofit fontScale="90000"/>
          </a:bodyPr>
          <a:lstStyle/>
          <a:p>
            <a:r>
              <a:rPr kumimoji="0" lang="en-IN" sz="4000" b="1" i="0" u="sng" strike="noStrike" kern="1200" cap="none" spc="-50" normalizeH="0" baseline="0" noProof="0" dirty="0">
                <a:ln>
                  <a:noFill/>
                </a:ln>
                <a:solidFill>
                  <a:srgbClr val="002060"/>
                </a:solidFill>
                <a:effectLst/>
                <a:uLnTx/>
                <a:uFillTx/>
                <a:latin typeface="Calibri Light" panose="020F0302020204030204"/>
                <a:ea typeface="+mj-ea"/>
                <a:cs typeface="+mj-cs"/>
              </a:rPr>
              <a:t>Challenges Faced</a:t>
            </a:r>
            <a:endParaRPr lang="en-IN" u="sng" dirty="0"/>
          </a:p>
        </p:txBody>
      </p:sp>
      <p:sp>
        <p:nvSpPr>
          <p:cNvPr id="3" name="Content Placeholder 2">
            <a:extLst>
              <a:ext uri="{FF2B5EF4-FFF2-40B4-BE49-F238E27FC236}">
                <a16:creationId xmlns:a16="http://schemas.microsoft.com/office/drawing/2014/main" id="{4BD62AA3-0741-8AA5-DA6E-EF36605B3B35}"/>
              </a:ext>
            </a:extLst>
          </p:cNvPr>
          <p:cNvSpPr>
            <a:spLocks noGrp="1"/>
          </p:cNvSpPr>
          <p:nvPr>
            <p:ph idx="1"/>
          </p:nvPr>
        </p:nvSpPr>
        <p:spPr/>
        <p:txBody>
          <a:bodyPr/>
          <a:lstStyle/>
          <a:p>
            <a:pPr marL="0" indent="0">
              <a:buNone/>
            </a:pPr>
            <a:r>
              <a:rPr lang="en-IN" b="1" dirty="0">
                <a:solidFill>
                  <a:schemeClr val="accent3">
                    <a:lumMod val="75000"/>
                  </a:schemeClr>
                </a:solidFill>
              </a:rPr>
              <a:t>Data Challenges:</a:t>
            </a:r>
            <a:endParaRPr lang="en-IN" dirty="0">
              <a:solidFill>
                <a:schemeClr val="accent3">
                  <a:lumMod val="75000"/>
                </a:schemeClr>
              </a:solidFill>
            </a:endParaRPr>
          </a:p>
          <a:p>
            <a:pPr marL="742950" lvl="1" indent="-285750">
              <a:buFont typeface="Arial" panose="020B0604020202020204" pitchFamily="34" charset="0"/>
              <a:buChar char="•"/>
            </a:pPr>
            <a:r>
              <a:rPr lang="en-IN" dirty="0">
                <a:solidFill>
                  <a:srgbClr val="002060"/>
                </a:solidFill>
              </a:rPr>
              <a:t>Missing and inconsistent entries in critical fields (e.g., Price, Date).</a:t>
            </a:r>
          </a:p>
          <a:p>
            <a:pPr marL="742950" lvl="1" indent="-285750">
              <a:buFont typeface="Arial" panose="020B0604020202020204" pitchFamily="34" charset="0"/>
              <a:buChar char="•"/>
            </a:pPr>
            <a:r>
              <a:rPr lang="en-IN" dirty="0">
                <a:solidFill>
                  <a:srgbClr val="002060"/>
                </a:solidFill>
              </a:rPr>
              <a:t>Duplicate records impacting data accuracy.</a:t>
            </a:r>
          </a:p>
          <a:p>
            <a:pPr marL="742950" lvl="1" indent="-285750">
              <a:buFont typeface="Arial" panose="020B0604020202020204" pitchFamily="34" charset="0"/>
              <a:buChar char="•"/>
            </a:pPr>
            <a:r>
              <a:rPr lang="en-IN" dirty="0">
                <a:solidFill>
                  <a:srgbClr val="002060"/>
                </a:solidFill>
              </a:rPr>
              <a:t>Variability in customer information (e.g., Gender, Email domains).</a:t>
            </a:r>
          </a:p>
          <a:p>
            <a:pPr marL="0" indent="0">
              <a:buNone/>
            </a:pPr>
            <a:r>
              <a:rPr lang="en-IN" b="1" dirty="0">
                <a:solidFill>
                  <a:schemeClr val="accent3">
                    <a:lumMod val="75000"/>
                  </a:schemeClr>
                </a:solidFill>
              </a:rPr>
              <a:t>Technical Challenges:</a:t>
            </a:r>
            <a:endParaRPr lang="en-IN" dirty="0">
              <a:solidFill>
                <a:schemeClr val="accent3">
                  <a:lumMod val="75000"/>
                </a:schemeClr>
              </a:solidFill>
            </a:endParaRPr>
          </a:p>
          <a:p>
            <a:pPr marL="742950" lvl="1" indent="-285750">
              <a:buFont typeface="Arial" panose="020B0604020202020204" pitchFamily="34" charset="0"/>
              <a:buChar char="•"/>
            </a:pPr>
            <a:r>
              <a:rPr lang="en-IN" dirty="0">
                <a:solidFill>
                  <a:srgbClr val="002060"/>
                </a:solidFill>
              </a:rPr>
              <a:t>Formatting data to align with SQL schema.</a:t>
            </a:r>
          </a:p>
          <a:p>
            <a:pPr marL="742950" lvl="1" indent="-285750">
              <a:buFont typeface="Arial" panose="020B0604020202020204" pitchFamily="34" charset="0"/>
              <a:buChar char="•"/>
            </a:pPr>
            <a:r>
              <a:rPr lang="en-IN" dirty="0">
                <a:solidFill>
                  <a:srgbClr val="002060"/>
                </a:solidFill>
              </a:rPr>
              <a:t>Optimizing SQL queries for effective analysis.</a:t>
            </a:r>
          </a:p>
          <a:p>
            <a:pPr marL="0" indent="0">
              <a:buNone/>
            </a:pPr>
            <a:r>
              <a:rPr lang="en-IN" b="1" dirty="0">
                <a:solidFill>
                  <a:schemeClr val="accent3">
                    <a:lumMod val="75000"/>
                  </a:schemeClr>
                </a:solidFill>
              </a:rPr>
              <a:t>Resolution Strategies:</a:t>
            </a:r>
            <a:endParaRPr lang="en-IN" dirty="0">
              <a:solidFill>
                <a:schemeClr val="accent3">
                  <a:lumMod val="75000"/>
                </a:schemeClr>
              </a:solidFill>
            </a:endParaRPr>
          </a:p>
          <a:p>
            <a:pPr marL="742950" lvl="1" indent="-285750">
              <a:buFont typeface="Arial" panose="020B0604020202020204" pitchFamily="34" charset="0"/>
              <a:buChar char="•"/>
            </a:pPr>
            <a:r>
              <a:rPr lang="en-IN" dirty="0">
                <a:solidFill>
                  <a:srgbClr val="002060"/>
                </a:solidFill>
              </a:rPr>
              <a:t>Systematic data cleaning in Excel to address inconsistencies.</a:t>
            </a:r>
          </a:p>
          <a:p>
            <a:pPr marL="742950" lvl="1" indent="-285750">
              <a:buFont typeface="Arial" panose="020B0604020202020204" pitchFamily="34" charset="0"/>
              <a:buChar char="•"/>
            </a:pPr>
            <a:r>
              <a:rPr lang="en-IN" dirty="0">
                <a:solidFill>
                  <a:srgbClr val="002060"/>
                </a:solidFill>
              </a:rPr>
              <a:t>Employing structured SQL queries for efficient data handling.</a:t>
            </a:r>
          </a:p>
          <a:p>
            <a:pPr marL="742950" lvl="1" indent="-285750">
              <a:buFont typeface="Arial" panose="020B0604020202020204" pitchFamily="34" charset="0"/>
              <a:buChar char="•"/>
            </a:pPr>
            <a:endParaRPr lang="en-IN" dirty="0">
              <a:solidFill>
                <a:srgbClr val="002060"/>
              </a:solidFill>
            </a:endParaRPr>
          </a:p>
          <a:p>
            <a:endParaRPr lang="en-IN" dirty="0"/>
          </a:p>
        </p:txBody>
      </p:sp>
    </p:spTree>
    <p:extLst>
      <p:ext uri="{BB962C8B-B14F-4D97-AF65-F5344CB8AC3E}">
        <p14:creationId xmlns:p14="http://schemas.microsoft.com/office/powerpoint/2010/main" val="34106058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E6B32-EF88-850C-0D93-CD88BDA1EB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8293F-51DF-6EDF-6750-BF11C8510A36}"/>
              </a:ext>
            </a:extLst>
          </p:cNvPr>
          <p:cNvSpPr>
            <a:spLocks noGrp="1"/>
          </p:cNvSpPr>
          <p:nvPr>
            <p:ph idx="4294967295"/>
          </p:nvPr>
        </p:nvSpPr>
        <p:spPr>
          <a:xfrm>
            <a:off x="875070" y="835743"/>
            <a:ext cx="10441859" cy="5423464"/>
          </a:xfrm>
        </p:spPr>
        <p:txBody>
          <a:bodyPr>
            <a:normAutofit fontScale="85000" lnSpcReduction="20000"/>
          </a:bodyPr>
          <a:lstStyle/>
          <a:p>
            <a:pPr marL="0" indent="0">
              <a:buNone/>
            </a:pPr>
            <a:r>
              <a:rPr lang="en-US" b="1" dirty="0">
                <a:solidFill>
                  <a:schemeClr val="accent3">
                    <a:lumMod val="75000"/>
                  </a:schemeClr>
                </a:solidFill>
              </a:rPr>
              <a:t>(1)Expand Inventory for Table Tops</a:t>
            </a:r>
            <a:r>
              <a:rPr lang="en-US" b="1" dirty="0">
                <a:solidFill>
                  <a:srgbClr val="15107A"/>
                </a:solidFill>
              </a:rPr>
              <a:t>: Increase production and diversify designs to capitalize on the highest-selling product category.</a:t>
            </a:r>
          </a:p>
          <a:p>
            <a:pPr marL="0" indent="0">
              <a:buNone/>
            </a:pPr>
            <a:r>
              <a:rPr lang="en-US" b="1" dirty="0">
                <a:solidFill>
                  <a:schemeClr val="accent3">
                    <a:lumMod val="75000"/>
                  </a:schemeClr>
                </a:solidFill>
              </a:rPr>
              <a:t>(2)Target Marketing in Koramangala and Marathahalli: </a:t>
            </a:r>
            <a:r>
              <a:rPr lang="en-US" b="1" dirty="0">
                <a:solidFill>
                  <a:srgbClr val="15107A"/>
                </a:solidFill>
              </a:rPr>
              <a:t>Focus marketing efforts and exclusive offers in these locations due to their strong revenue and purchasing power.</a:t>
            </a:r>
          </a:p>
          <a:p>
            <a:pPr marL="0" indent="0">
              <a:buNone/>
            </a:pPr>
            <a:r>
              <a:rPr lang="en-US" b="1" dirty="0">
                <a:solidFill>
                  <a:schemeClr val="accent3">
                    <a:lumMod val="75000"/>
                  </a:schemeClr>
                </a:solidFill>
              </a:rPr>
              <a:t>(3)Enhance Online Payment Promotions: </a:t>
            </a:r>
            <a:r>
              <a:rPr lang="en-US" b="1" dirty="0">
                <a:solidFill>
                  <a:srgbClr val="15107A"/>
                </a:solidFill>
              </a:rPr>
              <a:t>Offer additional discounts or cashback for online payments to encourage more customers to use digital methods, further boosting revenue.</a:t>
            </a:r>
          </a:p>
          <a:p>
            <a:pPr marL="0" indent="0">
              <a:buNone/>
            </a:pPr>
            <a:r>
              <a:rPr lang="en-US" b="1" dirty="0">
                <a:solidFill>
                  <a:schemeClr val="accent3">
                    <a:lumMod val="75000"/>
                  </a:schemeClr>
                </a:solidFill>
              </a:rPr>
              <a:t>(4)Revamp Tribal Mementos and Souvenirs: </a:t>
            </a:r>
            <a:r>
              <a:rPr lang="en-US" b="1" dirty="0">
                <a:solidFill>
                  <a:srgbClr val="15107A"/>
                </a:solidFill>
              </a:rPr>
              <a:t>Investigate reasons for low demand and consider redesigning, rebranding, or bundling these products to increase sales.</a:t>
            </a:r>
          </a:p>
          <a:p>
            <a:pPr marL="0" indent="0">
              <a:buNone/>
            </a:pPr>
            <a:r>
              <a:rPr lang="en-US" b="1" dirty="0">
                <a:solidFill>
                  <a:schemeClr val="accent3">
                    <a:lumMod val="75000"/>
                  </a:schemeClr>
                </a:solidFill>
              </a:rPr>
              <a:t>(5)Gender-Specific Campaigns: </a:t>
            </a:r>
            <a:r>
              <a:rPr lang="en-US" b="1" dirty="0">
                <a:solidFill>
                  <a:srgbClr val="15107A"/>
                </a:solidFill>
              </a:rPr>
              <a:t>Develop targeted advertisements and promotional offers, such as highlighting wall décor for males and table tops for females.</a:t>
            </a:r>
          </a:p>
          <a:p>
            <a:pPr marL="0" indent="0">
              <a:buNone/>
            </a:pPr>
            <a:r>
              <a:rPr lang="en-US" b="1" dirty="0">
                <a:solidFill>
                  <a:schemeClr val="accent3">
                    <a:lumMod val="75000"/>
                  </a:schemeClr>
                </a:solidFill>
              </a:rPr>
              <a:t>(6)Introduce Cultural Gems Marketing Campaigns: </a:t>
            </a:r>
            <a:r>
              <a:rPr lang="en-US" b="1" dirty="0">
                <a:solidFill>
                  <a:srgbClr val="15107A"/>
                </a:solidFill>
              </a:rPr>
              <a:t>Leverage the high average purchase value of cultural gems by creating premium marketing campaigns and limited-edition collections.</a:t>
            </a:r>
          </a:p>
          <a:p>
            <a:pPr marL="0" indent="0">
              <a:buNone/>
            </a:pPr>
            <a:r>
              <a:rPr lang="en-US" b="1" dirty="0">
                <a:solidFill>
                  <a:schemeClr val="accent3">
                    <a:lumMod val="75000"/>
                  </a:schemeClr>
                </a:solidFill>
              </a:rPr>
              <a:t>(7)Implement Customer Loyalty Programs: </a:t>
            </a:r>
            <a:r>
              <a:rPr lang="en-US" b="1" dirty="0">
                <a:solidFill>
                  <a:srgbClr val="15107A"/>
                </a:solidFill>
              </a:rPr>
              <a:t>Create loyalty programs, especially in high-performing areas like Koramangala and Marathahalli, to retain top customers.</a:t>
            </a:r>
          </a:p>
          <a:p>
            <a:pPr marL="0" indent="0">
              <a:buNone/>
            </a:pPr>
            <a:r>
              <a:rPr lang="en-US" b="1" dirty="0">
                <a:solidFill>
                  <a:schemeClr val="accent3">
                    <a:lumMod val="75000"/>
                  </a:schemeClr>
                </a:solidFill>
              </a:rPr>
              <a:t>(8)Optimize Pricing for Low-Performing Products: </a:t>
            </a:r>
            <a:r>
              <a:rPr lang="en-US" b="1" dirty="0">
                <a:solidFill>
                  <a:srgbClr val="15107A"/>
                </a:solidFill>
              </a:rPr>
              <a:t>Reassess the pricing strategy for tribal mementos and souvenirs to make them more competitive and appealing.</a:t>
            </a:r>
          </a:p>
          <a:p>
            <a:pPr marL="0" indent="0">
              <a:buNone/>
            </a:pPr>
            <a:r>
              <a:rPr lang="en-US" b="1" dirty="0">
                <a:solidFill>
                  <a:schemeClr val="accent3">
                    <a:lumMod val="75000"/>
                  </a:schemeClr>
                </a:solidFill>
              </a:rPr>
              <a:t>(9)Leverage Social Media for Product Promotions: </a:t>
            </a:r>
            <a:r>
              <a:rPr lang="en-US" b="1" dirty="0">
                <a:solidFill>
                  <a:srgbClr val="15107A"/>
                </a:solidFill>
              </a:rPr>
              <a:t>Use social media campaigns to highlight top products like table tops and wall décor, targeting demographics based on product preferences.</a:t>
            </a:r>
          </a:p>
          <a:p>
            <a:pPr marL="0" indent="0">
              <a:buNone/>
            </a:pPr>
            <a:r>
              <a:rPr lang="en-US" b="1" dirty="0">
                <a:solidFill>
                  <a:schemeClr val="accent3">
                    <a:lumMod val="75000"/>
                  </a:schemeClr>
                </a:solidFill>
              </a:rPr>
              <a:t>(10)Location-Based Events and Pop-Ups: </a:t>
            </a:r>
            <a:r>
              <a:rPr lang="en-US" b="1" dirty="0">
                <a:solidFill>
                  <a:srgbClr val="15107A"/>
                </a:solidFill>
              </a:rPr>
              <a:t>Organize pop-up stores or events in high-revenue areas like Marathahalli to attract more foot traffic and create brand buzz.</a:t>
            </a:r>
          </a:p>
          <a:p>
            <a:endParaRPr lang="en-IN" dirty="0"/>
          </a:p>
        </p:txBody>
      </p:sp>
      <p:sp>
        <p:nvSpPr>
          <p:cNvPr id="4" name="TextBox 3">
            <a:extLst>
              <a:ext uri="{FF2B5EF4-FFF2-40B4-BE49-F238E27FC236}">
                <a16:creationId xmlns:a16="http://schemas.microsoft.com/office/drawing/2014/main" id="{03359B82-CCD3-9498-E9CD-8391E7553898}"/>
              </a:ext>
            </a:extLst>
          </p:cNvPr>
          <p:cNvSpPr txBox="1"/>
          <p:nvPr/>
        </p:nvSpPr>
        <p:spPr>
          <a:xfrm>
            <a:off x="2340076" y="0"/>
            <a:ext cx="8200103" cy="646331"/>
          </a:xfrm>
          <a:prstGeom prst="rect">
            <a:avLst/>
          </a:prstGeom>
          <a:noFill/>
        </p:spPr>
        <p:txBody>
          <a:bodyPr wrap="square">
            <a:spAutoFit/>
          </a:bodyPr>
          <a:lstStyle/>
          <a:p>
            <a:pPr algn="ctr"/>
            <a:r>
              <a:rPr kumimoji="0" lang="en-IN" sz="3600" b="1" i="0" u="sng" strike="noStrike" kern="1200" cap="none" spc="-50" normalizeH="0" baseline="0" noProof="0" dirty="0">
                <a:ln>
                  <a:noFill/>
                </a:ln>
                <a:solidFill>
                  <a:srgbClr val="002060"/>
                </a:solidFill>
                <a:effectLst/>
                <a:uLnTx/>
                <a:uFillTx/>
                <a:latin typeface="Calibri Light" panose="020F0302020204030204"/>
                <a:ea typeface="+mj-ea"/>
                <a:cs typeface="+mj-cs"/>
              </a:rPr>
              <a:t>Strategic Recommendations</a:t>
            </a:r>
            <a:endParaRPr lang="en-IN" sz="3600" u="sng" dirty="0"/>
          </a:p>
        </p:txBody>
      </p:sp>
    </p:spTree>
    <p:extLst>
      <p:ext uri="{BB962C8B-B14F-4D97-AF65-F5344CB8AC3E}">
        <p14:creationId xmlns:p14="http://schemas.microsoft.com/office/powerpoint/2010/main" val="195594826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C57-29B5-9680-B281-79DA75C0ED16}"/>
              </a:ext>
            </a:extLst>
          </p:cNvPr>
          <p:cNvSpPr>
            <a:spLocks noGrp="1"/>
          </p:cNvSpPr>
          <p:nvPr>
            <p:ph type="title" idx="4294967295"/>
          </p:nvPr>
        </p:nvSpPr>
        <p:spPr>
          <a:xfrm>
            <a:off x="4335432" y="263166"/>
            <a:ext cx="2354262" cy="690562"/>
          </a:xfrm>
        </p:spPr>
        <p:txBody>
          <a:bodyPr>
            <a:noAutofit/>
          </a:bodyPr>
          <a:lstStyle/>
          <a:p>
            <a:pPr algn="ctr">
              <a:lnSpc>
                <a:spcPct val="100000"/>
              </a:lnSpc>
            </a:pPr>
            <a:r>
              <a:rPr lang="en-IN" sz="4000" b="1" u="sng" dirty="0">
                <a:solidFill>
                  <a:srgbClr val="002060"/>
                </a:solidFill>
              </a:rPr>
              <a:t>Index</a:t>
            </a:r>
            <a:endParaRPr lang="en-IN" sz="4000" b="1" dirty="0">
              <a:solidFill>
                <a:srgbClr val="002060"/>
              </a:solidFill>
            </a:endParaRPr>
          </a:p>
        </p:txBody>
      </p:sp>
      <p:sp>
        <p:nvSpPr>
          <p:cNvPr id="3" name="Content Placeholder 2">
            <a:extLst>
              <a:ext uri="{FF2B5EF4-FFF2-40B4-BE49-F238E27FC236}">
                <a16:creationId xmlns:a16="http://schemas.microsoft.com/office/drawing/2014/main" id="{BB797C13-DFF2-B90D-11A3-3836D91AD6F0}"/>
              </a:ext>
            </a:extLst>
          </p:cNvPr>
          <p:cNvSpPr>
            <a:spLocks noGrp="1"/>
          </p:cNvSpPr>
          <p:nvPr>
            <p:ph sz="half" idx="4294967295"/>
          </p:nvPr>
        </p:nvSpPr>
        <p:spPr>
          <a:xfrm>
            <a:off x="2989005" y="1138236"/>
            <a:ext cx="8554064" cy="4943321"/>
          </a:xfrm>
        </p:spPr>
        <p:txBody>
          <a:bodyPr>
            <a:normAutofit fontScale="70000" lnSpcReduction="20000"/>
          </a:bodyPr>
          <a:lstStyle/>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Introduction                                                                                                             3 </a:t>
            </a: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Dataset Overview                                                                                                   4</a:t>
            </a: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Problem Statement                                                                                                5</a:t>
            </a:r>
          </a:p>
          <a:p>
            <a:pPr>
              <a:lnSpc>
                <a:spcPct val="170000"/>
              </a:lnSpc>
              <a:buClr>
                <a:srgbClr val="002060"/>
              </a:buClr>
              <a:buFont typeface="Wingdings" panose="05000000000000000000" pitchFamily="2" charset="2"/>
              <a:buChar char="Ø"/>
            </a:pPr>
            <a:r>
              <a:rPr kumimoji="0" lang="en-US" sz="2000" b="1" i="0" strike="noStrike" kern="1200" cap="none" spc="-50" normalizeH="0" baseline="0" noProof="0" dirty="0">
                <a:ln>
                  <a:noFill/>
                </a:ln>
                <a:solidFill>
                  <a:srgbClr val="002060"/>
                </a:solidFill>
                <a:effectLst/>
                <a:highlight>
                  <a:srgbClr val="FFFF00"/>
                </a:highlight>
                <a:uLnTx/>
                <a:uFillTx/>
                <a:ea typeface="+mj-ea"/>
                <a:cs typeface="+mj-cs"/>
              </a:rPr>
              <a:t>ETL Process – Step 1: Data Cleaning                                                                                     6-7</a:t>
            </a:r>
            <a:r>
              <a:rPr kumimoji="0" lang="en-US" sz="2000" b="1" i="0" strike="noStrike" kern="1200" cap="none" spc="-50" normalizeH="0" baseline="0" noProof="0" dirty="0">
                <a:ln>
                  <a:noFill/>
                </a:ln>
                <a:solidFill>
                  <a:srgbClr val="002060"/>
                </a:solidFill>
                <a:effectLst/>
                <a:uLnTx/>
                <a:uFillTx/>
                <a:ea typeface="+mj-ea"/>
                <a:cs typeface="+mj-cs"/>
              </a:rPr>
              <a:t>                                                                    </a:t>
            </a:r>
            <a:endParaRPr lang="en-IN" b="1" dirty="0">
              <a:solidFill>
                <a:srgbClr val="002060"/>
              </a:solidFill>
            </a:endParaRP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ETL Process – Step 2: SQL Data Import and Analysis                                   8-16</a:t>
            </a: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Summary of Analysis                                                                                           17   </a:t>
            </a: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Challenges Faced                                                                                                      18</a:t>
            </a:r>
            <a:endParaRPr lang="en-US" b="1" dirty="0">
              <a:solidFill>
                <a:srgbClr val="002060"/>
              </a:solidFill>
            </a:endParaRP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Recommendations                                                                                                   19</a:t>
            </a: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Conclusion                                                                                                                  20</a:t>
            </a:r>
          </a:p>
          <a:p>
            <a:pPr>
              <a:lnSpc>
                <a:spcPct val="170000"/>
              </a:lnSpc>
              <a:buClr>
                <a:srgbClr val="002060"/>
              </a:buClr>
              <a:buFont typeface="Wingdings" panose="05000000000000000000" pitchFamily="2" charset="2"/>
              <a:buChar char="Ø"/>
            </a:pPr>
            <a:r>
              <a:rPr lang="en-US" b="1" dirty="0">
                <a:solidFill>
                  <a:srgbClr val="002060"/>
                </a:solidFill>
                <a:highlight>
                  <a:srgbClr val="FFFF00"/>
                </a:highlight>
              </a:rPr>
              <a:t>Q&amp;A and Closing                                                                                                       21</a:t>
            </a:r>
          </a:p>
        </p:txBody>
      </p:sp>
      <p:sp>
        <p:nvSpPr>
          <p:cNvPr id="6" name="Rectangle 5">
            <a:extLst>
              <a:ext uri="{FF2B5EF4-FFF2-40B4-BE49-F238E27FC236}">
                <a16:creationId xmlns:a16="http://schemas.microsoft.com/office/drawing/2014/main" id="{3BCEF254-4237-A633-9434-AB477AD475BD}"/>
              </a:ext>
            </a:extLst>
          </p:cNvPr>
          <p:cNvSpPr/>
          <p:nvPr/>
        </p:nvSpPr>
        <p:spPr>
          <a:xfrm>
            <a:off x="-1" y="0"/>
            <a:ext cx="98324" cy="6371304"/>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1CBF1C9-88EE-0932-AC24-1241A555CCBA}"/>
              </a:ext>
            </a:extLst>
          </p:cNvPr>
          <p:cNvSpPr/>
          <p:nvPr/>
        </p:nvSpPr>
        <p:spPr>
          <a:xfrm>
            <a:off x="12105475" y="0"/>
            <a:ext cx="98324" cy="6345922"/>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8B15E16-2F82-1628-662B-C2E0AB1A1A49}"/>
              </a:ext>
            </a:extLst>
          </p:cNvPr>
          <p:cNvSpPr/>
          <p:nvPr/>
        </p:nvSpPr>
        <p:spPr>
          <a:xfrm rot="16200000">
            <a:off x="6062572" y="-6062572"/>
            <a:ext cx="78658" cy="12203801"/>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97355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4F51C-B381-7AC2-F369-9AAC620D12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FD38D-2E44-3ED4-8FB5-3B718B429EAD}"/>
              </a:ext>
            </a:extLst>
          </p:cNvPr>
          <p:cNvSpPr>
            <a:spLocks noGrp="1"/>
          </p:cNvSpPr>
          <p:nvPr>
            <p:ph idx="4294967295"/>
          </p:nvPr>
        </p:nvSpPr>
        <p:spPr>
          <a:xfrm>
            <a:off x="1071718" y="1928625"/>
            <a:ext cx="9861754" cy="4442679"/>
          </a:xfrm>
        </p:spPr>
        <p:txBody>
          <a:bodyPr>
            <a:normAutofit/>
          </a:bodyPr>
          <a:lstStyle/>
          <a:p>
            <a:pPr eaLnBrk="0" fontAlgn="base" hangingPunct="0">
              <a:lnSpc>
                <a:spcPct val="200000"/>
              </a:lnSpc>
              <a:spcBef>
                <a:spcPct val="0"/>
              </a:spcBef>
              <a:spcAft>
                <a:spcPct val="0"/>
              </a:spcAft>
              <a:buClr>
                <a:srgbClr val="15107A"/>
              </a:buClr>
              <a:buSzTx/>
              <a:buFont typeface="Wingdings" panose="05000000000000000000" pitchFamily="2" charset="2"/>
              <a:buChar char="Ø"/>
            </a:pPr>
            <a:r>
              <a:rPr kumimoji="0" lang="en-US" altLang="en-US" b="0" i="0" u="none" strike="noStrike" cap="none" normalizeH="0" dirty="0">
                <a:ln>
                  <a:noFill/>
                </a:ln>
                <a:solidFill>
                  <a:schemeClr val="accent3">
                    <a:lumMod val="75000"/>
                  </a:schemeClr>
                </a:solidFill>
                <a:effectLst/>
                <a:latin typeface="Calibri" panose="020F0502020204030204" pitchFamily="34" charset="0"/>
              </a:rPr>
              <a:t>The ETL data analysis project successfully transformed raw data into   actionable insights for Coshal, a retail art product-based company.</a:t>
            </a:r>
          </a:p>
          <a:p>
            <a:pPr>
              <a:lnSpc>
                <a:spcPct val="200000"/>
              </a:lnSpc>
              <a:buClr>
                <a:srgbClr val="15107A"/>
              </a:buClr>
              <a:buFont typeface="Wingdings" panose="05000000000000000000" pitchFamily="2" charset="2"/>
              <a:buChar char="Ø"/>
              <a:defRPr/>
            </a:pPr>
            <a:r>
              <a:rPr kumimoji="0" lang="en-US" i="0" u="none" strike="noStrike" kern="1200" cap="none" spc="0" normalizeH="0" noProof="0" dirty="0">
                <a:ln>
                  <a:noFill/>
                </a:ln>
                <a:solidFill>
                  <a:schemeClr val="accent3">
                    <a:lumMod val="75000"/>
                  </a:schemeClr>
                </a:solidFill>
                <a:effectLst/>
                <a:uLnTx/>
                <a:uFillTx/>
                <a:ea typeface="+mn-ea"/>
                <a:cs typeface="+mn-cs"/>
              </a:rPr>
              <a:t>Data</a:t>
            </a:r>
            <a:r>
              <a:rPr kumimoji="0" lang="en-US" i="0" u="none" strike="noStrike" kern="1200" cap="none" spc="0" normalizeH="0" noProof="0" dirty="0">
                <a:ln>
                  <a:noFill/>
                </a:ln>
                <a:solidFill>
                  <a:schemeClr val="accent3">
                    <a:lumMod val="75000"/>
                  </a:schemeClr>
                </a:solidFill>
                <a:effectLst/>
                <a:uLnTx/>
                <a:uFillTx/>
                <a:latin typeface="Calibri" panose="020F0502020204030204"/>
                <a:ea typeface="+mn-ea"/>
                <a:cs typeface="+mn-cs"/>
              </a:rPr>
              <a:t> cleaning resolved inconsistencies, enabling reliable analysis.</a:t>
            </a:r>
          </a:p>
          <a:p>
            <a:pPr>
              <a:lnSpc>
                <a:spcPct val="200000"/>
              </a:lnSpc>
              <a:buClr>
                <a:srgbClr val="15107A"/>
              </a:buClr>
              <a:buFont typeface="Wingdings" panose="05000000000000000000" pitchFamily="2" charset="2"/>
              <a:buChar char="Ø"/>
              <a:defRPr/>
            </a:pPr>
            <a:r>
              <a:rPr kumimoji="0" lang="en-US" i="0" u="none" strike="noStrike" kern="1200" cap="none" spc="0" normalizeH="0" baseline="0" noProof="0" dirty="0">
                <a:ln>
                  <a:noFill/>
                </a:ln>
                <a:solidFill>
                  <a:schemeClr val="accent3">
                    <a:lumMod val="75000"/>
                  </a:schemeClr>
                </a:solidFill>
                <a:effectLst/>
                <a:uLnTx/>
                <a:uFillTx/>
                <a:ea typeface="+mn-ea"/>
                <a:cs typeface="+mn-cs"/>
              </a:rPr>
              <a:t>SQL queries uncovered key trends in customer behavior, product performance, and sales distribution. </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endPar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endParaRPr>
          </a:p>
          <a:p>
            <a:endParaRPr lang="en-IN" dirty="0"/>
          </a:p>
        </p:txBody>
      </p:sp>
      <p:sp>
        <p:nvSpPr>
          <p:cNvPr id="4" name="TextBox 3">
            <a:extLst>
              <a:ext uri="{FF2B5EF4-FFF2-40B4-BE49-F238E27FC236}">
                <a16:creationId xmlns:a16="http://schemas.microsoft.com/office/drawing/2014/main" id="{248E2C0F-0947-DFC1-ACCA-D274F5187159}"/>
              </a:ext>
            </a:extLst>
          </p:cNvPr>
          <p:cNvSpPr txBox="1"/>
          <p:nvPr/>
        </p:nvSpPr>
        <p:spPr>
          <a:xfrm>
            <a:off x="3991897" y="778287"/>
            <a:ext cx="3873910" cy="707886"/>
          </a:xfrm>
          <a:prstGeom prst="rect">
            <a:avLst/>
          </a:prstGeom>
          <a:noFill/>
        </p:spPr>
        <p:txBody>
          <a:bodyPr wrap="square">
            <a:spAutoFit/>
          </a:bodyPr>
          <a:lstStyle/>
          <a:p>
            <a:pPr algn="ctr"/>
            <a:r>
              <a:rPr kumimoji="0" lang="en-IN" sz="4000" b="1" i="0" u="sng" strike="noStrike" kern="1200" cap="none" spc="-50" normalizeH="0" baseline="0" noProof="0" dirty="0">
                <a:ln>
                  <a:noFill/>
                </a:ln>
                <a:solidFill>
                  <a:srgbClr val="002060"/>
                </a:solidFill>
                <a:effectLst/>
                <a:uLnTx/>
                <a:uFillTx/>
                <a:latin typeface="Calibri Light" panose="020F0302020204030204"/>
                <a:ea typeface="+mj-ea"/>
                <a:cs typeface="+mj-cs"/>
              </a:rPr>
              <a:t>Conclusion</a:t>
            </a:r>
            <a:endParaRPr lang="en-IN" u="sng" dirty="0"/>
          </a:p>
        </p:txBody>
      </p:sp>
      <p:sp>
        <p:nvSpPr>
          <p:cNvPr id="5" name="Rectangle 4">
            <a:extLst>
              <a:ext uri="{FF2B5EF4-FFF2-40B4-BE49-F238E27FC236}">
                <a16:creationId xmlns:a16="http://schemas.microsoft.com/office/drawing/2014/main" id="{2C07D7B5-4796-65CD-0B96-7BF0B10A79AF}"/>
              </a:ext>
            </a:extLst>
          </p:cNvPr>
          <p:cNvSpPr/>
          <p:nvPr/>
        </p:nvSpPr>
        <p:spPr>
          <a:xfrm>
            <a:off x="-1" y="0"/>
            <a:ext cx="98324" cy="6371304"/>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90A1819-F90D-53AA-C3A4-F331ED0B9711}"/>
              </a:ext>
            </a:extLst>
          </p:cNvPr>
          <p:cNvSpPr/>
          <p:nvPr/>
        </p:nvSpPr>
        <p:spPr>
          <a:xfrm>
            <a:off x="12105475" y="0"/>
            <a:ext cx="98324" cy="6345922"/>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5B122E4-EE6D-9011-70BC-07218C66EA7B}"/>
              </a:ext>
            </a:extLst>
          </p:cNvPr>
          <p:cNvSpPr/>
          <p:nvPr/>
        </p:nvSpPr>
        <p:spPr>
          <a:xfrm rot="16200000">
            <a:off x="6062572" y="-6062572"/>
            <a:ext cx="78658" cy="12203801"/>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2074344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2B686-DBB9-F59C-4977-7C799B4241C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001407-D69C-9800-6C85-61766B2FB0ED}"/>
              </a:ext>
            </a:extLst>
          </p:cNvPr>
          <p:cNvSpPr/>
          <p:nvPr/>
        </p:nvSpPr>
        <p:spPr>
          <a:xfrm>
            <a:off x="12105475" y="0"/>
            <a:ext cx="98324" cy="6345922"/>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FF5065C-5ABE-DDE0-D5D2-1E54BCA02C34}"/>
              </a:ext>
            </a:extLst>
          </p:cNvPr>
          <p:cNvSpPr/>
          <p:nvPr/>
        </p:nvSpPr>
        <p:spPr>
          <a:xfrm>
            <a:off x="-1" y="0"/>
            <a:ext cx="98324" cy="6371304"/>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6D1BE088-60C2-DE04-CBAB-83BF7B4CC9F5}"/>
              </a:ext>
            </a:extLst>
          </p:cNvPr>
          <p:cNvSpPr>
            <a:spLocks noGrp="1"/>
          </p:cNvSpPr>
          <p:nvPr>
            <p:ph idx="4294967295"/>
          </p:nvPr>
        </p:nvSpPr>
        <p:spPr>
          <a:xfrm>
            <a:off x="2251587" y="1600200"/>
            <a:ext cx="7885471" cy="3657600"/>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chor="ctr">
            <a:normAutofit/>
          </a:bodyPr>
          <a:lstStyle/>
          <a:p>
            <a:pPr marL="0" indent="0" eaLnBrk="0" fontAlgn="base" hangingPunct="0">
              <a:lnSpc>
                <a:spcPct val="100000"/>
              </a:lnSpc>
              <a:spcBef>
                <a:spcPct val="0"/>
              </a:spcBef>
              <a:spcAft>
                <a:spcPct val="0"/>
              </a:spcAft>
              <a:buClrTx/>
              <a:buSzTx/>
              <a:buNone/>
            </a:pPr>
            <a:endPar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endParaRPr>
          </a:p>
          <a:p>
            <a:pPr algn="ctr"/>
            <a:r>
              <a:rPr lang="en-IN" sz="7200" b="1" dirty="0">
                <a:solidFill>
                  <a:srgbClr val="002060"/>
                </a:solidFill>
              </a:rPr>
              <a:t>Thank You</a:t>
            </a:r>
            <a:endParaRPr lang="en-IN" sz="7200" dirty="0">
              <a:solidFill>
                <a:srgbClr val="002060"/>
              </a:solidFill>
            </a:endParaRPr>
          </a:p>
          <a:p>
            <a:endParaRPr lang="en-IN" dirty="0"/>
          </a:p>
        </p:txBody>
      </p:sp>
      <p:sp>
        <p:nvSpPr>
          <p:cNvPr id="2" name="Rectangle 1">
            <a:extLst>
              <a:ext uri="{FF2B5EF4-FFF2-40B4-BE49-F238E27FC236}">
                <a16:creationId xmlns:a16="http://schemas.microsoft.com/office/drawing/2014/main" id="{C16957ED-36A9-F764-15B4-13BED5DCC89A}"/>
              </a:ext>
            </a:extLst>
          </p:cNvPr>
          <p:cNvSpPr/>
          <p:nvPr/>
        </p:nvSpPr>
        <p:spPr>
          <a:xfrm rot="16200000">
            <a:off x="6062572" y="-6062572"/>
            <a:ext cx="78658" cy="12203801"/>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807635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FB198-3034-99AF-F9AB-3EE1846ACFC6}"/>
              </a:ext>
            </a:extLst>
          </p:cNvPr>
          <p:cNvSpPr>
            <a:spLocks noGrp="1"/>
          </p:cNvSpPr>
          <p:nvPr>
            <p:ph type="title"/>
          </p:nvPr>
        </p:nvSpPr>
        <p:spPr>
          <a:xfrm>
            <a:off x="4302596" y="540774"/>
            <a:ext cx="3317404" cy="734470"/>
          </a:xfrm>
        </p:spPr>
        <p:txBody>
          <a:bodyPr>
            <a:normAutofit/>
          </a:bodyPr>
          <a:lstStyle/>
          <a:p>
            <a:pPr algn="ctr"/>
            <a:r>
              <a:rPr lang="en-IN" sz="4000" b="1" u="sng" dirty="0">
                <a:solidFill>
                  <a:srgbClr val="002060"/>
                </a:solidFill>
              </a:rPr>
              <a:t>Introduction</a:t>
            </a:r>
          </a:p>
        </p:txBody>
      </p:sp>
      <p:sp>
        <p:nvSpPr>
          <p:cNvPr id="3" name="Content Placeholder 2">
            <a:extLst>
              <a:ext uri="{FF2B5EF4-FFF2-40B4-BE49-F238E27FC236}">
                <a16:creationId xmlns:a16="http://schemas.microsoft.com/office/drawing/2014/main" id="{53D07CFB-5404-0F2F-4ED1-94DC6F0C6E8D}"/>
              </a:ext>
            </a:extLst>
          </p:cNvPr>
          <p:cNvSpPr>
            <a:spLocks noGrp="1"/>
          </p:cNvSpPr>
          <p:nvPr>
            <p:ph idx="1"/>
          </p:nvPr>
        </p:nvSpPr>
        <p:spPr/>
        <p:txBody>
          <a:bodyPr/>
          <a:lstStyle/>
          <a:p>
            <a:r>
              <a:rPr lang="en-IN" sz="2800" dirty="0">
                <a:solidFill>
                  <a:schemeClr val="accent4">
                    <a:lumMod val="75000"/>
                  </a:schemeClr>
                </a:solidFill>
              </a:rPr>
              <a:t>Project Overview:</a:t>
            </a:r>
          </a:p>
          <a:p>
            <a:r>
              <a:rPr lang="en-US" dirty="0">
                <a:solidFill>
                  <a:srgbClr val="002060"/>
                </a:solidFill>
              </a:rPr>
              <a:t>This ETL Data Analysis project focuses on analyzing retail data provided by Coshal, a company specializing in art-based products. The primary goal is to derive actionable insights from the data to support strategic decision-making.</a:t>
            </a:r>
            <a:endParaRPr lang="en-IN" dirty="0">
              <a:solidFill>
                <a:srgbClr val="002060"/>
              </a:solidFill>
            </a:endParaRPr>
          </a:p>
          <a:p>
            <a:r>
              <a:rPr lang="en-US" sz="2800" dirty="0">
                <a:solidFill>
                  <a:schemeClr val="accent3">
                    <a:lumMod val="75000"/>
                  </a:schemeClr>
                </a:solidFill>
              </a:rPr>
              <a:t>Objective:</a:t>
            </a:r>
          </a:p>
          <a:p>
            <a:r>
              <a:rPr lang="en-US" dirty="0">
                <a:solidFill>
                  <a:srgbClr val="002060"/>
                </a:solidFill>
              </a:rPr>
              <a:t>To clean, process, and analyze company-provided data using Excel and SQL, delivering meaningful insights to enhance operational efficiency and sales performance</a:t>
            </a:r>
            <a:r>
              <a:rPr lang="en-US" dirty="0"/>
              <a:t>.</a:t>
            </a:r>
            <a:endParaRPr lang="en-IN" dirty="0"/>
          </a:p>
        </p:txBody>
      </p:sp>
      <p:sp>
        <p:nvSpPr>
          <p:cNvPr id="4" name="Rectangle 3">
            <a:extLst>
              <a:ext uri="{FF2B5EF4-FFF2-40B4-BE49-F238E27FC236}">
                <a16:creationId xmlns:a16="http://schemas.microsoft.com/office/drawing/2014/main" id="{6A705145-AF94-C558-ED11-862033A7D67F}"/>
              </a:ext>
            </a:extLst>
          </p:cNvPr>
          <p:cNvSpPr/>
          <p:nvPr/>
        </p:nvSpPr>
        <p:spPr>
          <a:xfrm>
            <a:off x="-1" y="0"/>
            <a:ext cx="98324" cy="6371304"/>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CB9EF1-B850-C830-740E-D987EBB1E01F}"/>
              </a:ext>
            </a:extLst>
          </p:cNvPr>
          <p:cNvSpPr/>
          <p:nvPr/>
        </p:nvSpPr>
        <p:spPr>
          <a:xfrm rot="16200000">
            <a:off x="6062572" y="-6062572"/>
            <a:ext cx="78658" cy="12203801"/>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5FD042B-91D5-6604-6E3F-DB2ADF47DE45}"/>
              </a:ext>
            </a:extLst>
          </p:cNvPr>
          <p:cNvSpPr/>
          <p:nvPr/>
        </p:nvSpPr>
        <p:spPr>
          <a:xfrm>
            <a:off x="12105475" y="0"/>
            <a:ext cx="98324" cy="6345922"/>
          </a:xfrm>
          <a:prstGeom prst="rect">
            <a:avLst/>
          </a:prstGeom>
          <a:ln>
            <a:solidFill>
              <a:schemeClr val="accent1">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63198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44AD5A-4082-4B92-DAB5-D36E67A4E976}"/>
              </a:ext>
            </a:extLst>
          </p:cNvPr>
          <p:cNvSpPr/>
          <p:nvPr/>
        </p:nvSpPr>
        <p:spPr>
          <a:xfrm>
            <a:off x="486695" y="5690664"/>
            <a:ext cx="3056602" cy="556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750480A-4CC2-8943-7F58-E09C92F65BEA}"/>
              </a:ext>
            </a:extLst>
          </p:cNvPr>
          <p:cNvSpPr>
            <a:spLocks noGrp="1"/>
          </p:cNvSpPr>
          <p:nvPr>
            <p:ph type="title"/>
          </p:nvPr>
        </p:nvSpPr>
        <p:spPr>
          <a:xfrm>
            <a:off x="164689" y="862045"/>
            <a:ext cx="3844413" cy="717261"/>
          </a:xfrm>
        </p:spPr>
        <p:txBody>
          <a:bodyPr>
            <a:normAutofit/>
          </a:bodyPr>
          <a:lstStyle/>
          <a:p>
            <a:pPr algn="ctr"/>
            <a:r>
              <a:rPr lang="en-IN" sz="4000" b="1" u="sng" dirty="0">
                <a:solidFill>
                  <a:srgbClr val="002060"/>
                </a:solidFill>
              </a:rPr>
              <a:t>Dataset</a:t>
            </a:r>
            <a:r>
              <a:rPr lang="en-IN" sz="4000" u="sng" dirty="0">
                <a:solidFill>
                  <a:srgbClr val="002060"/>
                </a:solidFill>
              </a:rPr>
              <a:t> </a:t>
            </a:r>
            <a:r>
              <a:rPr lang="en-IN" sz="4000" b="1" u="sng" dirty="0">
                <a:solidFill>
                  <a:srgbClr val="002060"/>
                </a:solidFill>
              </a:rPr>
              <a:t>Overview</a:t>
            </a:r>
          </a:p>
        </p:txBody>
      </p:sp>
      <p:sp>
        <p:nvSpPr>
          <p:cNvPr id="3" name="Content Placeholder 2">
            <a:extLst>
              <a:ext uri="{FF2B5EF4-FFF2-40B4-BE49-F238E27FC236}">
                <a16:creationId xmlns:a16="http://schemas.microsoft.com/office/drawing/2014/main" id="{BFF87134-B36B-B572-D111-3EBE0BFCD045}"/>
              </a:ext>
            </a:extLst>
          </p:cNvPr>
          <p:cNvSpPr>
            <a:spLocks noGrp="1"/>
          </p:cNvSpPr>
          <p:nvPr>
            <p:ph idx="1"/>
          </p:nvPr>
        </p:nvSpPr>
        <p:spPr/>
        <p:txBody>
          <a:bodyPr>
            <a:normAutofit lnSpcReduction="10000"/>
          </a:bodyPr>
          <a:lstStyle/>
          <a:p>
            <a:pPr marL="0" indent="0">
              <a:buNone/>
            </a:pPr>
            <a:r>
              <a:rPr lang="en-IN" sz="3000" dirty="0">
                <a:solidFill>
                  <a:schemeClr val="accent3">
                    <a:lumMod val="75000"/>
                  </a:schemeClr>
                </a:solidFill>
              </a:rPr>
              <a:t>Dataset Summary:</a:t>
            </a:r>
            <a:endParaRPr lang="en-US" dirty="0"/>
          </a:p>
          <a:p>
            <a:pPr marL="742950" lvl="1" indent="-285750">
              <a:buFont typeface="Arial" panose="020B0604020202020204" pitchFamily="34" charset="0"/>
              <a:buChar char="•"/>
            </a:pPr>
            <a:r>
              <a:rPr lang="en-US" dirty="0">
                <a:solidFill>
                  <a:srgbClr val="002060"/>
                </a:solidFill>
              </a:rPr>
              <a:t>Size: 13 columns and 101 rows.</a:t>
            </a:r>
          </a:p>
          <a:p>
            <a:pPr marL="742950" lvl="1" indent="-285750">
              <a:buFont typeface="Arial" panose="020B0604020202020204" pitchFamily="34" charset="0"/>
              <a:buChar char="•"/>
            </a:pPr>
            <a:r>
              <a:rPr lang="en-US" dirty="0">
                <a:solidFill>
                  <a:srgbClr val="002060"/>
                </a:solidFill>
              </a:rPr>
              <a:t>Key Fields: Name, Review, Mobile Number, Email, Money Type, Product ID, Product Type, Location, Price, Date of Order (DOO), Total Amount, Time, and Gender.</a:t>
            </a:r>
          </a:p>
          <a:p>
            <a:pPr marL="0" indent="0">
              <a:buNone/>
            </a:pPr>
            <a:r>
              <a:rPr lang="en-US" sz="2800" dirty="0">
                <a:solidFill>
                  <a:schemeClr val="accent3">
                    <a:lumMod val="75000"/>
                  </a:schemeClr>
                </a:solidFill>
              </a:rPr>
              <a:t>Source</a:t>
            </a:r>
            <a:r>
              <a:rPr lang="en-US" sz="2800" b="1" dirty="0">
                <a:solidFill>
                  <a:schemeClr val="accent3">
                    <a:lumMod val="75000"/>
                  </a:schemeClr>
                </a:solidFill>
              </a:rPr>
              <a:t> </a:t>
            </a:r>
            <a:r>
              <a:rPr lang="en-US" sz="2800" dirty="0">
                <a:solidFill>
                  <a:schemeClr val="accent3">
                    <a:lumMod val="75000"/>
                  </a:schemeClr>
                </a:solidFill>
              </a:rPr>
              <a:t>and</a:t>
            </a:r>
            <a:r>
              <a:rPr lang="en-US" sz="2800" b="1" dirty="0">
                <a:solidFill>
                  <a:schemeClr val="accent3">
                    <a:lumMod val="75000"/>
                  </a:schemeClr>
                </a:solidFill>
              </a:rPr>
              <a:t> </a:t>
            </a:r>
            <a:r>
              <a:rPr lang="en-US" sz="2800" dirty="0">
                <a:solidFill>
                  <a:schemeClr val="accent3">
                    <a:lumMod val="75000"/>
                  </a:schemeClr>
                </a:solidFill>
              </a:rPr>
              <a:t>Tools</a:t>
            </a:r>
            <a:r>
              <a:rPr lang="en-US" sz="2800" b="1" dirty="0">
                <a:solidFill>
                  <a:schemeClr val="accent3">
                    <a:lumMod val="75000"/>
                  </a:schemeClr>
                </a:solidFill>
              </a:rPr>
              <a:t> </a:t>
            </a:r>
            <a:r>
              <a:rPr lang="en-US" sz="2800" dirty="0">
                <a:solidFill>
                  <a:schemeClr val="accent3">
                    <a:lumMod val="75000"/>
                  </a:schemeClr>
                </a:solidFill>
              </a:rPr>
              <a:t>Used:</a:t>
            </a:r>
          </a:p>
          <a:p>
            <a:pPr marL="742950" lvl="1" indent="-285750">
              <a:buFont typeface="Arial" panose="020B0604020202020204" pitchFamily="34" charset="0"/>
              <a:buChar char="•"/>
            </a:pPr>
            <a:r>
              <a:rPr lang="en-US" dirty="0">
                <a:solidFill>
                  <a:srgbClr val="002060"/>
                </a:solidFill>
              </a:rPr>
              <a:t>Source: Data was provided via email by Coshal, the retail art product company.</a:t>
            </a:r>
          </a:p>
          <a:p>
            <a:pPr marL="742950" lvl="1" indent="-285750">
              <a:buFont typeface="Arial" panose="020B0604020202020204" pitchFamily="34" charset="0"/>
              <a:buChar char="•"/>
            </a:pPr>
            <a:r>
              <a:rPr lang="en-US" dirty="0">
                <a:solidFill>
                  <a:srgbClr val="002060"/>
                </a:solidFill>
              </a:rPr>
              <a:t>Tools: Excel was used for data cleaning, while SQL was used for detailed data analysis</a:t>
            </a:r>
            <a:r>
              <a:rPr lang="en-US" dirty="0"/>
              <a:t>.</a:t>
            </a:r>
          </a:p>
          <a:p>
            <a:pPr marL="0" indent="0">
              <a:buNone/>
            </a:pPr>
            <a:r>
              <a:rPr lang="en-US" sz="3000" dirty="0">
                <a:solidFill>
                  <a:schemeClr val="accent3">
                    <a:lumMod val="75000"/>
                  </a:schemeClr>
                </a:solidFill>
              </a:rPr>
              <a:t>Significance</a:t>
            </a:r>
            <a:r>
              <a:rPr lang="en-US" sz="3000" b="1" dirty="0">
                <a:solidFill>
                  <a:schemeClr val="accent3">
                    <a:lumMod val="75000"/>
                  </a:schemeClr>
                </a:solidFill>
              </a:rPr>
              <a:t> </a:t>
            </a:r>
            <a:r>
              <a:rPr lang="en-US" sz="3000" dirty="0">
                <a:solidFill>
                  <a:schemeClr val="accent3">
                    <a:lumMod val="75000"/>
                  </a:schemeClr>
                </a:solidFill>
              </a:rPr>
              <a:t>of</a:t>
            </a:r>
            <a:r>
              <a:rPr lang="en-US" sz="3000" b="1" dirty="0">
                <a:solidFill>
                  <a:schemeClr val="accent3">
                    <a:lumMod val="75000"/>
                  </a:schemeClr>
                </a:solidFill>
              </a:rPr>
              <a:t> </a:t>
            </a:r>
            <a:r>
              <a:rPr lang="en-US" sz="3000" dirty="0">
                <a:solidFill>
                  <a:schemeClr val="accent3">
                    <a:lumMod val="75000"/>
                  </a:schemeClr>
                </a:solidFill>
              </a:rPr>
              <a:t>the</a:t>
            </a:r>
            <a:r>
              <a:rPr lang="en-US" sz="3000" b="1" dirty="0">
                <a:solidFill>
                  <a:schemeClr val="accent3">
                    <a:lumMod val="75000"/>
                  </a:schemeClr>
                </a:solidFill>
              </a:rPr>
              <a:t> </a:t>
            </a:r>
            <a:r>
              <a:rPr lang="en-US" sz="3000" dirty="0">
                <a:solidFill>
                  <a:schemeClr val="accent3">
                    <a:lumMod val="75000"/>
                  </a:schemeClr>
                </a:solidFill>
              </a:rPr>
              <a:t>Dataset:</a:t>
            </a:r>
          </a:p>
          <a:p>
            <a:pPr marL="742950" lvl="1" indent="-285750">
              <a:buFont typeface="Arial" panose="020B0604020202020204" pitchFamily="34" charset="0"/>
              <a:buChar char="•"/>
            </a:pPr>
            <a:r>
              <a:rPr lang="en-US" dirty="0">
                <a:solidFill>
                  <a:srgbClr val="002060"/>
                </a:solidFill>
              </a:rPr>
              <a:t>Enables understanding of customer demographics and purchase behavior.</a:t>
            </a:r>
          </a:p>
          <a:p>
            <a:pPr marL="742950" lvl="1" indent="-285750">
              <a:buFont typeface="Arial" panose="020B0604020202020204" pitchFamily="34" charset="0"/>
              <a:buChar char="•"/>
            </a:pPr>
            <a:r>
              <a:rPr lang="en-US" dirty="0">
                <a:solidFill>
                  <a:srgbClr val="002060"/>
                </a:solidFill>
              </a:rPr>
              <a:t>Facilitates the identification of sales trends and high-performing products.</a:t>
            </a:r>
          </a:p>
          <a:p>
            <a:pPr marL="742950" lvl="1" indent="-285750">
              <a:buFont typeface="Arial" panose="020B0604020202020204" pitchFamily="34" charset="0"/>
              <a:buChar char="•"/>
            </a:pPr>
            <a:r>
              <a:rPr lang="en-US" dirty="0">
                <a:solidFill>
                  <a:srgbClr val="002060"/>
                </a:solidFill>
              </a:rPr>
              <a:t>Provides a foundation for data-driven decision-making to optimize business operations</a:t>
            </a:r>
            <a:r>
              <a:rPr lang="en-US" dirty="0"/>
              <a:t>.</a:t>
            </a:r>
          </a:p>
        </p:txBody>
      </p:sp>
      <p:sp>
        <p:nvSpPr>
          <p:cNvPr id="8" name="Text Placeholder 7">
            <a:extLst>
              <a:ext uri="{FF2B5EF4-FFF2-40B4-BE49-F238E27FC236}">
                <a16:creationId xmlns:a16="http://schemas.microsoft.com/office/drawing/2014/main" id="{DA43C32E-7A82-8006-B863-218270612B2B}"/>
              </a:ext>
            </a:extLst>
          </p:cNvPr>
          <p:cNvSpPr>
            <a:spLocks noGrp="1"/>
          </p:cNvSpPr>
          <p:nvPr>
            <p:ph type="body" sz="half" idx="2"/>
          </p:nvPr>
        </p:nvSpPr>
        <p:spPr>
          <a:xfrm>
            <a:off x="414796" y="5717579"/>
            <a:ext cx="3200400" cy="502920"/>
          </a:xfrm>
        </p:spPr>
        <p:txBody>
          <a:bodyPr/>
          <a:lstStyle/>
          <a:p>
            <a:pPr algn="ctr"/>
            <a:r>
              <a:rPr lang="en-US" b="1" dirty="0">
                <a:solidFill>
                  <a:srgbClr val="002060"/>
                </a:solidFill>
              </a:rPr>
              <a:t>Raw data with highlighted issues for reference.</a:t>
            </a:r>
            <a:endParaRPr lang="en-IN" b="1" dirty="0">
              <a:solidFill>
                <a:srgbClr val="002060"/>
              </a:solidFill>
            </a:endParaRPr>
          </a:p>
        </p:txBody>
      </p:sp>
      <p:pic>
        <p:nvPicPr>
          <p:cNvPr id="7" name="Picture 6">
            <a:extLst>
              <a:ext uri="{FF2B5EF4-FFF2-40B4-BE49-F238E27FC236}">
                <a16:creationId xmlns:a16="http://schemas.microsoft.com/office/drawing/2014/main" id="{57586A0A-2F08-FEC1-F513-FC56C7021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14" y="1926260"/>
            <a:ext cx="3844413" cy="3471281"/>
          </a:xfrm>
          <a:prstGeom prst="rect">
            <a:avLst/>
          </a:prstGeom>
        </p:spPr>
      </p:pic>
    </p:spTree>
    <p:extLst>
      <p:ext uri="{BB962C8B-B14F-4D97-AF65-F5344CB8AC3E}">
        <p14:creationId xmlns:p14="http://schemas.microsoft.com/office/powerpoint/2010/main" val="22679049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ACA9D-4606-CF8B-AE2C-773430B9CF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A9182-CA34-ECC9-B68A-142853DAAA75}"/>
              </a:ext>
            </a:extLst>
          </p:cNvPr>
          <p:cNvSpPr>
            <a:spLocks noGrp="1"/>
          </p:cNvSpPr>
          <p:nvPr>
            <p:ph type="title"/>
          </p:nvPr>
        </p:nvSpPr>
        <p:spPr>
          <a:xfrm>
            <a:off x="4188541" y="363793"/>
            <a:ext cx="4168877" cy="842625"/>
          </a:xfrm>
        </p:spPr>
        <p:txBody>
          <a:bodyPr>
            <a:noAutofit/>
          </a:bodyPr>
          <a:lstStyle/>
          <a:p>
            <a:pPr algn="ctr"/>
            <a:r>
              <a:rPr lang="en-IN" sz="4000" b="1" u="sng" dirty="0">
                <a:solidFill>
                  <a:srgbClr val="002060"/>
                </a:solidFill>
              </a:rPr>
              <a:t>Problem Statement</a:t>
            </a:r>
          </a:p>
        </p:txBody>
      </p:sp>
      <p:sp>
        <p:nvSpPr>
          <p:cNvPr id="3" name="Content Placeholder 2">
            <a:extLst>
              <a:ext uri="{FF2B5EF4-FFF2-40B4-BE49-F238E27FC236}">
                <a16:creationId xmlns:a16="http://schemas.microsoft.com/office/drawing/2014/main" id="{258E84E2-FE6C-7E4C-29DB-4740532AFDED}"/>
              </a:ext>
            </a:extLst>
          </p:cNvPr>
          <p:cNvSpPr>
            <a:spLocks noGrp="1"/>
          </p:cNvSpPr>
          <p:nvPr>
            <p:ph idx="1"/>
          </p:nvPr>
        </p:nvSpPr>
        <p:spPr>
          <a:xfrm>
            <a:off x="1155290" y="1963721"/>
            <a:ext cx="10058400" cy="4023360"/>
          </a:xfrm>
        </p:spPr>
        <p:txBody>
          <a:bodyPr>
            <a:normAutofit fontScale="92500" lnSpcReduction="10000"/>
          </a:bodyPr>
          <a:lstStyle/>
          <a:p>
            <a:pPr>
              <a:lnSpc>
                <a:spcPct val="120000"/>
              </a:lnSpc>
            </a:pPr>
            <a:r>
              <a:rPr lang="en-US" sz="1900" dirty="0">
                <a:solidFill>
                  <a:srgbClr val="002060"/>
                </a:solidFill>
              </a:rPr>
              <a:t>Coshal, a leading retail art product provider, faced challenges in leveraging data to understand customer preferences, sales trends, and product performance. The dataset provided by Coshal  contained issues such as duplicate entries, missing values, and inconsistent formats, which limited the ability to derive meaningful insights.</a:t>
            </a:r>
          </a:p>
          <a:p>
            <a:pPr>
              <a:buClr>
                <a:srgbClr val="15107A"/>
              </a:buClr>
              <a:buFont typeface="Wingdings" panose="05000000000000000000" pitchFamily="2" charset="2"/>
              <a:buChar char="Ø"/>
            </a:pPr>
            <a:r>
              <a:rPr lang="en-US" b="1" dirty="0">
                <a:solidFill>
                  <a:schemeClr val="accent3">
                    <a:lumMod val="75000"/>
                  </a:schemeClr>
                </a:solidFill>
              </a:rPr>
              <a:t> </a:t>
            </a:r>
            <a:r>
              <a:rPr lang="en-US" sz="1900" b="1" dirty="0">
                <a:solidFill>
                  <a:schemeClr val="accent3">
                    <a:lumMod val="75000"/>
                  </a:schemeClr>
                </a:solidFill>
              </a:rPr>
              <a:t>The primary objectives of this project are to:</a:t>
            </a:r>
          </a:p>
          <a:p>
            <a:pPr>
              <a:buClr>
                <a:srgbClr val="15107A"/>
              </a:buClr>
              <a:buFont typeface="Arial" panose="020B0604020202020204" pitchFamily="34" charset="0"/>
              <a:buChar char="•"/>
            </a:pPr>
            <a:r>
              <a:rPr lang="en-US" dirty="0">
                <a:solidFill>
                  <a:srgbClr val="002060"/>
                </a:solidFill>
              </a:rPr>
              <a:t> </a:t>
            </a:r>
            <a:r>
              <a:rPr lang="en-US" sz="1900" dirty="0">
                <a:solidFill>
                  <a:srgbClr val="002060"/>
                </a:solidFill>
              </a:rPr>
              <a:t>Clean and structure the raw data for accurate analysis.</a:t>
            </a:r>
          </a:p>
          <a:p>
            <a:pPr>
              <a:buClr>
                <a:srgbClr val="15107A"/>
              </a:buClr>
              <a:buFont typeface="Arial" panose="020B0604020202020204" pitchFamily="34" charset="0"/>
              <a:buChar char="•"/>
            </a:pPr>
            <a:r>
              <a:rPr lang="en-US" sz="1900" dirty="0">
                <a:solidFill>
                  <a:srgbClr val="002060"/>
                </a:solidFill>
              </a:rPr>
              <a:t> Identify critical sales patterns, customer behavior, and product trends.</a:t>
            </a:r>
          </a:p>
          <a:p>
            <a:pPr>
              <a:buClr>
                <a:srgbClr val="15107A"/>
              </a:buClr>
              <a:buFont typeface="Arial" panose="020B0604020202020204" pitchFamily="34" charset="0"/>
              <a:buChar char="•"/>
            </a:pPr>
            <a:r>
              <a:rPr lang="en-US" sz="1900" dirty="0">
                <a:solidFill>
                  <a:srgbClr val="002060"/>
                </a:solidFill>
              </a:rPr>
              <a:t> Empower Coshal to make data-driven decisions, optimize product offerings, enhance customer satisfaction, and boost overall revenue.</a:t>
            </a:r>
          </a:p>
          <a:p>
            <a:r>
              <a:rPr lang="en-US" sz="1900" dirty="0">
                <a:solidFill>
                  <a:schemeClr val="accent3">
                    <a:lumMod val="75000"/>
                  </a:schemeClr>
                </a:solidFill>
              </a:rPr>
              <a:t>This project aims to transform raw, unstructured data into actionable insights for strategic growth.</a:t>
            </a:r>
          </a:p>
          <a:p>
            <a:pPr marL="457200" lvl="1" indent="0">
              <a:buNone/>
            </a:pPr>
            <a:r>
              <a:rPr lang="en-US" dirty="0">
                <a:solidFill>
                  <a:srgbClr val="002060"/>
                </a:solidFill>
              </a:rPr>
              <a:t> </a:t>
            </a:r>
          </a:p>
        </p:txBody>
      </p:sp>
    </p:spTree>
    <p:extLst>
      <p:ext uri="{BB962C8B-B14F-4D97-AF65-F5344CB8AC3E}">
        <p14:creationId xmlns:p14="http://schemas.microsoft.com/office/powerpoint/2010/main" val="2680840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337C08-9065-4F21-F5CB-8502CE16762A}"/>
              </a:ext>
            </a:extLst>
          </p:cNvPr>
          <p:cNvGraphicFramePr>
            <a:graphicFrameLocks noGrp="1"/>
          </p:cNvGraphicFramePr>
          <p:nvPr>
            <p:ph idx="4294967295"/>
            <p:extLst>
              <p:ext uri="{D42A27DB-BD31-4B8C-83A1-F6EECF244321}">
                <p14:modId xmlns:p14="http://schemas.microsoft.com/office/powerpoint/2010/main" val="2890682533"/>
              </p:ext>
            </p:extLst>
          </p:nvPr>
        </p:nvGraphicFramePr>
        <p:xfrm>
          <a:off x="1128889" y="1427633"/>
          <a:ext cx="10058400" cy="1579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989989A9-EBC3-3333-7F53-695A012A54B8}"/>
              </a:ext>
            </a:extLst>
          </p:cNvPr>
          <p:cNvSpPr txBox="1"/>
          <p:nvPr/>
        </p:nvSpPr>
        <p:spPr>
          <a:xfrm>
            <a:off x="1128889" y="3129146"/>
            <a:ext cx="10385778" cy="3247043"/>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200"/>
              </a:spcBef>
              <a:spcAft>
                <a:spcPts val="200"/>
              </a:spcAft>
              <a:buClr>
                <a:srgbClr val="15107A"/>
              </a:buClr>
              <a:buSzPct val="100000"/>
              <a:buFont typeface="Wingdings" panose="05000000000000000000" pitchFamily="2" charset="2"/>
              <a:buChar char="Ø"/>
              <a:tabLst/>
              <a:defRPr/>
            </a:pPr>
            <a:r>
              <a:rPr kumimoji="0" lang="en-US" sz="20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Identifying and Removing Duplicates</a:t>
            </a:r>
          </a:p>
          <a:p>
            <a:pPr marL="0" marR="0" lvl="0" indent="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None/>
              <a:tabLst/>
              <a:defRPr/>
            </a:pPr>
            <a:r>
              <a:rPr kumimoji="0" lang="en-US"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Problem: </a:t>
            </a:r>
            <a:r>
              <a:rPr kumimoji="0" lang="en-US" b="0" i="0" u="none" strike="noStrike" kern="1200" cap="none" spc="0" normalizeH="0" baseline="0" noProof="0" dirty="0">
                <a:ln>
                  <a:noFill/>
                </a:ln>
                <a:solidFill>
                  <a:srgbClr val="002060"/>
                </a:solidFill>
                <a:effectLst/>
                <a:uLnTx/>
                <a:uFillTx/>
                <a:latin typeface="Calibri" panose="020F0502020204030204"/>
                <a:ea typeface="+mn-ea"/>
                <a:cs typeface="+mn-cs"/>
              </a:rPr>
              <a:t>Duplicate entries distort analysis and reporting.</a:t>
            </a:r>
            <a:endParaRPr kumimoji="0" lang="en-US" b="1"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None/>
              <a:tabLst/>
              <a:defRPr/>
            </a:pPr>
            <a:r>
              <a:rPr kumimoji="0" lang="en-US"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Solution: </a:t>
            </a:r>
            <a:r>
              <a:rPr kumimoji="0" lang="en-US" b="0" i="0" u="none" strike="noStrike" kern="1200" cap="none" spc="0" normalizeH="0" baseline="0" noProof="0" dirty="0">
                <a:ln>
                  <a:noFill/>
                </a:ln>
                <a:solidFill>
                  <a:srgbClr val="002060"/>
                </a:solidFill>
                <a:effectLst/>
                <a:uLnTx/>
                <a:uFillTx/>
                <a:latin typeface="Calibri" panose="020F0502020204030204"/>
                <a:ea typeface="+mn-ea"/>
                <a:cs typeface="+mn-cs"/>
              </a:rPr>
              <a:t>Applied Conditional Formatting to highlight duplicates and used the "Remove Duplicates" tool to clean the dataset.</a:t>
            </a:r>
          </a:p>
          <a:p>
            <a:pPr marL="342900" marR="0" lvl="0" indent="-342900" algn="l" defTabSz="914400" rtl="0" eaLnBrk="1" fontAlgn="auto" latinLnBrk="0" hangingPunct="1">
              <a:lnSpc>
                <a:spcPct val="90000"/>
              </a:lnSpc>
              <a:spcBef>
                <a:spcPts val="1200"/>
              </a:spcBef>
              <a:spcAft>
                <a:spcPts val="200"/>
              </a:spcAft>
              <a:buClr>
                <a:srgbClr val="15107A"/>
              </a:buClr>
              <a:buSzPct val="100000"/>
              <a:buFont typeface="Wingdings" panose="05000000000000000000" pitchFamily="2" charset="2"/>
              <a:buChar char="Ø"/>
              <a:tabLst/>
              <a:defRPr/>
            </a:pPr>
            <a:r>
              <a:rPr kumimoji="0" lang="en-US" sz="2000"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Handling Text and Format Issues</a:t>
            </a:r>
          </a:p>
          <a:p>
            <a:pPr marL="0" marR="0" lvl="0" indent="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None/>
              <a:tabLst/>
              <a:defRPr/>
            </a:pPr>
            <a:r>
              <a:rPr kumimoji="0" lang="en-US"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Problem</a:t>
            </a:r>
            <a:r>
              <a:rPr kumimoji="0" lang="en-US" b="0"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 </a:t>
            </a:r>
            <a:r>
              <a:rPr kumimoji="0" lang="en-US" i="0" u="none" strike="noStrike" kern="1200" cap="none" spc="0" normalizeH="0" baseline="0" noProof="0" dirty="0">
                <a:ln>
                  <a:noFill/>
                </a:ln>
                <a:solidFill>
                  <a:srgbClr val="002060"/>
                </a:solidFill>
                <a:effectLst/>
                <a:uLnTx/>
                <a:uFillTx/>
                <a:latin typeface="Calibri" panose="020F0502020204030204"/>
                <a:ea typeface="+mn-ea"/>
                <a:cs typeface="+mn-cs"/>
              </a:rPr>
              <a:t>Inconsistent text formatting (e.g., mixed case, extra spaces).</a:t>
            </a:r>
          </a:p>
          <a:p>
            <a:pPr marL="0" marR="0" lvl="0" indent="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None/>
              <a:tabLst/>
              <a:defRPr/>
            </a:pPr>
            <a:r>
              <a:rPr kumimoji="0" lang="en-US" b="1"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Solution</a:t>
            </a:r>
            <a:r>
              <a:rPr kumimoji="0" lang="en-US" i="0" u="none" strike="noStrike" kern="1200" cap="none" spc="0" normalizeH="0" baseline="0" noProof="0" dirty="0">
                <a:ln>
                  <a:noFill/>
                </a:ln>
                <a:solidFill>
                  <a:schemeClr val="accent3">
                    <a:lumMod val="75000"/>
                  </a:schemeClr>
                </a:solidFill>
                <a:effectLst/>
                <a:uLnTx/>
                <a:uFillTx/>
                <a:latin typeface="Calibri" panose="020F0502020204030204"/>
                <a:ea typeface="+mn-ea"/>
                <a:cs typeface="+mn-cs"/>
              </a:rPr>
              <a:t>: </a:t>
            </a:r>
            <a:r>
              <a:rPr kumimoji="0" lang="en-US" i="0" u="none" strike="noStrike" kern="1200" cap="none" spc="0" normalizeH="0" baseline="0" noProof="0" dirty="0">
                <a:ln>
                  <a:noFill/>
                </a:ln>
                <a:solidFill>
                  <a:srgbClr val="002060"/>
                </a:solidFill>
                <a:effectLst/>
                <a:uLnTx/>
                <a:uFillTx/>
                <a:latin typeface="Calibri" panose="020F0502020204030204"/>
                <a:ea typeface="+mn-ea"/>
                <a:cs typeface="+mn-cs"/>
              </a:rPr>
              <a:t>Used TRIM, UPPER, and LOWER functions to standardize text data.</a:t>
            </a:r>
          </a:p>
          <a:p>
            <a:pPr marL="0" marR="0" lvl="0" indent="0" algn="l" defTabSz="914400" rtl="0" eaLnBrk="1" fontAlgn="auto" latinLnBrk="0" hangingPunct="1">
              <a:lnSpc>
                <a:spcPct val="90000"/>
              </a:lnSpc>
              <a:spcBef>
                <a:spcPts val="1200"/>
              </a:spcBef>
              <a:spcAft>
                <a:spcPts val="200"/>
              </a:spcAft>
              <a:buClr>
                <a:srgbClr val="FFCA08"/>
              </a:buClr>
              <a:buSzPct val="100000"/>
              <a:buFont typeface="Calibri" panose="020F0502020204030204" pitchFamily="34" charset="0"/>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1CEB94C4-C6DC-2F28-61B6-1CF89DD29FF6}"/>
              </a:ext>
            </a:extLst>
          </p:cNvPr>
          <p:cNvSpPr txBox="1"/>
          <p:nvPr/>
        </p:nvSpPr>
        <p:spPr>
          <a:xfrm>
            <a:off x="3848600" y="597797"/>
            <a:ext cx="4494800" cy="707886"/>
          </a:xfrm>
          <a:prstGeom prst="rect">
            <a:avLst/>
          </a:prstGeom>
          <a:noFill/>
        </p:spPr>
        <p:txBody>
          <a:bodyPr wrap="square">
            <a:spAutoFit/>
          </a:bodyPr>
          <a:lstStyle/>
          <a:p>
            <a:r>
              <a:rPr kumimoji="0" lang="en-US" sz="4000" b="1" i="0" u="sng" strike="noStrike" kern="1200" cap="none" spc="-50" normalizeH="0" baseline="0" noProof="0" dirty="0">
                <a:ln>
                  <a:noFill/>
                </a:ln>
                <a:solidFill>
                  <a:srgbClr val="002060"/>
                </a:solidFill>
                <a:effectLst/>
                <a:uLnTx/>
                <a:uFillTx/>
                <a:latin typeface="Calibri Light" panose="020F0302020204030204"/>
                <a:ea typeface="+mj-ea"/>
                <a:cs typeface="+mj-cs"/>
              </a:rPr>
              <a:t>Step 1: Data Cleaning</a:t>
            </a:r>
            <a:endParaRPr lang="en-IN" dirty="0"/>
          </a:p>
        </p:txBody>
      </p:sp>
    </p:spTree>
    <p:extLst>
      <p:ext uri="{BB962C8B-B14F-4D97-AF65-F5344CB8AC3E}">
        <p14:creationId xmlns:p14="http://schemas.microsoft.com/office/powerpoint/2010/main" val="1422393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A92E2-1E67-A6C1-97E9-2BE975D9FD5B}"/>
              </a:ext>
            </a:extLst>
          </p:cNvPr>
          <p:cNvSpPr>
            <a:spLocks noGrp="1"/>
          </p:cNvSpPr>
          <p:nvPr>
            <p:ph idx="4294967295"/>
          </p:nvPr>
        </p:nvSpPr>
        <p:spPr>
          <a:xfrm>
            <a:off x="451556" y="982216"/>
            <a:ext cx="11288888" cy="5333471"/>
          </a:xfrm>
        </p:spPr>
        <p:txBody>
          <a:bodyPr>
            <a:normAutofit fontScale="92500" lnSpcReduction="10000"/>
          </a:bodyPr>
          <a:lstStyle/>
          <a:p>
            <a:pPr>
              <a:buClr>
                <a:srgbClr val="15107A"/>
              </a:buClr>
              <a:buFont typeface="Wingdings" panose="05000000000000000000" pitchFamily="2" charset="2"/>
              <a:buChar char="Ø"/>
              <a:defRPr/>
            </a:pPr>
            <a:r>
              <a:rPr kumimoji="0" lang="en-US" sz="22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Finding and Addressing Missing/Null Values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Problem: </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Missing or null values hinder accurate data analysis.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Solution</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 Used Filter to identify and isolate rows with missing or null values, then filled or removed them based on context.</a:t>
            </a:r>
          </a:p>
          <a:p>
            <a:pPr marR="0" lvl="0" algn="l" defTabSz="914400" rtl="0" eaLnBrk="1" fontAlgn="auto" latinLnBrk="0" hangingPunct="1">
              <a:lnSpc>
                <a:spcPct val="90000"/>
              </a:lnSpc>
              <a:spcBef>
                <a:spcPts val="1200"/>
              </a:spcBef>
              <a:spcAft>
                <a:spcPts val="200"/>
              </a:spcAft>
              <a:buClr>
                <a:srgbClr val="15107A"/>
              </a:buClr>
              <a:buSzPct val="100000"/>
              <a:buFont typeface="Wingdings" panose="05000000000000000000" pitchFamily="2" charset="2"/>
              <a:buChar char="Ø"/>
              <a:tabLst/>
              <a:defRPr/>
            </a:pPr>
            <a:r>
              <a:rPr kumimoji="0" lang="en-US" sz="22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 Clearing Blank Cells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Problem: </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Blank cells cause discrepancies in analysis.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Solution</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 Used "Find &amp; Replace" or manual deletion to clear blank cells in critical columns.</a:t>
            </a:r>
          </a:p>
          <a:p>
            <a:pPr marR="0" lvl="0" algn="l" defTabSz="914400" rtl="0" eaLnBrk="1" fontAlgn="auto" latinLnBrk="0" hangingPunct="1">
              <a:lnSpc>
                <a:spcPct val="90000"/>
              </a:lnSpc>
              <a:spcBef>
                <a:spcPts val="1200"/>
              </a:spcBef>
              <a:spcAft>
                <a:spcPts val="200"/>
              </a:spcAft>
              <a:buClr>
                <a:srgbClr val="15107A"/>
              </a:buClr>
              <a:buSzPct val="100000"/>
              <a:buFont typeface="Wingdings" panose="05000000000000000000" pitchFamily="2" charset="2"/>
              <a:buChar char="Ø"/>
              <a:tabLst/>
              <a:defRPr/>
            </a:pPr>
            <a:r>
              <a:rPr kumimoji="0" lang="en-US" sz="22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 Correcting Data Types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Problem: </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Incorrect data types (e.g., text in date columns) disrupt analysis.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Solution: </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Ensured correct formatting for date and time columns to maintain consistency.</a:t>
            </a:r>
          </a:p>
          <a:p>
            <a:pPr marR="0" lvl="0" algn="l" defTabSz="914400" rtl="0" eaLnBrk="1" fontAlgn="auto" latinLnBrk="0" hangingPunct="1">
              <a:lnSpc>
                <a:spcPct val="90000"/>
              </a:lnSpc>
              <a:spcBef>
                <a:spcPts val="1200"/>
              </a:spcBef>
              <a:spcAft>
                <a:spcPts val="200"/>
              </a:spcAft>
              <a:buClr>
                <a:srgbClr val="15107A"/>
              </a:buClr>
              <a:buSzPct val="100000"/>
              <a:buFont typeface="Wingdings" panose="05000000000000000000" pitchFamily="2" charset="2"/>
              <a:buChar char="Ø"/>
              <a:tabLst/>
              <a:defRPr/>
            </a:pPr>
            <a:r>
              <a:rPr kumimoji="0" lang="en-US" sz="22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 Editing Email Domains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Problem: </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Inconsistent email domains.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rPr>
              <a:t>Solution: </a:t>
            </a:r>
            <a:r>
              <a:rPr kumimoji="0" lang="en-US" sz="1900" i="0" u="none" strike="noStrike" kern="1200" cap="none" spc="0" normalizeH="0" baseline="0" noProof="0" dirty="0">
                <a:ln>
                  <a:noFill/>
                </a:ln>
                <a:solidFill>
                  <a:srgbClr val="002060"/>
                </a:solidFill>
                <a:effectLst/>
                <a:uLnTx/>
                <a:uFillTx/>
                <a:latin typeface="Calibri" panose="020F0502020204030204"/>
                <a:ea typeface="+mn-ea"/>
                <a:cs typeface="+mn-cs"/>
              </a:rPr>
              <a:t>Used the SUBSTITUTE function to standardize email domains</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endParaRPr kumimoji="0" lang="en-US" sz="1900" b="1" i="0" u="none" strike="noStrike" kern="1200" cap="none" spc="0" normalizeH="0" baseline="0" noProof="0" dirty="0">
              <a:ln>
                <a:noFill/>
              </a:ln>
              <a:solidFill>
                <a:srgbClr val="CE8D3E">
                  <a:lumMod val="75000"/>
                </a:srgbClr>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99977954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BA34C-A335-BE85-7BA3-406CBA3356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7C1590-CFA7-9445-E8FE-51DD2683D615}"/>
              </a:ext>
            </a:extLst>
          </p:cNvPr>
          <p:cNvSpPr>
            <a:spLocks noGrp="1"/>
          </p:cNvSpPr>
          <p:nvPr>
            <p:ph idx="1"/>
          </p:nvPr>
        </p:nvSpPr>
        <p:spPr>
          <a:xfrm>
            <a:off x="1155290" y="2317664"/>
            <a:ext cx="10058400" cy="4023360"/>
          </a:xfrm>
        </p:spPr>
        <p:txBody>
          <a:bodyPr>
            <a:normAutofit/>
          </a:bodyPr>
          <a:lstStyle/>
          <a:p>
            <a:pPr marL="800100" lvl="1" indent="-342900">
              <a:buClr>
                <a:srgbClr val="15107A"/>
              </a:buClr>
              <a:buFont typeface="+mj-lt"/>
              <a:buAutoNum type="alphaUcPeriod"/>
            </a:pPr>
            <a:r>
              <a:rPr lang="en-US" sz="2000" dirty="0">
                <a:solidFill>
                  <a:schemeClr val="accent3">
                    <a:lumMod val="75000"/>
                  </a:schemeClr>
                </a:solidFill>
              </a:rPr>
              <a:t>The cleaned dataset was imported into SQL to enable efficient querying and analysis.</a:t>
            </a:r>
          </a:p>
          <a:p>
            <a:pPr marL="457200" lvl="1" indent="0">
              <a:buClr>
                <a:srgbClr val="15107A"/>
              </a:buClr>
              <a:buNone/>
            </a:pPr>
            <a:endParaRPr lang="en-US" sz="2000" dirty="0">
              <a:solidFill>
                <a:schemeClr val="accent3">
                  <a:lumMod val="75000"/>
                </a:schemeClr>
              </a:solidFill>
            </a:endParaRPr>
          </a:p>
          <a:p>
            <a:pPr marL="457200" lvl="1" indent="0">
              <a:buClr>
                <a:srgbClr val="15107A"/>
              </a:buClr>
              <a:buNone/>
            </a:pPr>
            <a:r>
              <a:rPr lang="en-US" sz="2000" dirty="0">
                <a:solidFill>
                  <a:srgbClr val="002060"/>
                </a:solidFill>
              </a:rPr>
              <a:t>B.   </a:t>
            </a:r>
            <a:r>
              <a:rPr lang="en-US" sz="2000" dirty="0">
                <a:solidFill>
                  <a:schemeClr val="accent3">
                    <a:lumMod val="75000"/>
                  </a:schemeClr>
                </a:solidFill>
              </a:rPr>
              <a:t>Performed exploratory data analysis :</a:t>
            </a:r>
          </a:p>
          <a:p>
            <a:pPr marL="742950" lvl="1" indent="-285750">
              <a:buClr>
                <a:srgbClr val="15107A"/>
              </a:buClr>
              <a:buFont typeface="Wingdings" panose="05000000000000000000" pitchFamily="2" charset="2"/>
              <a:buChar char="Ø"/>
            </a:pPr>
            <a:r>
              <a:rPr lang="en-US" dirty="0">
                <a:solidFill>
                  <a:srgbClr val="002060"/>
                </a:solidFill>
              </a:rPr>
              <a:t> Analyzed key metrics like sales trends, product performance.</a:t>
            </a:r>
          </a:p>
          <a:p>
            <a:pPr marL="742950" lvl="1" indent="-285750">
              <a:buClr>
                <a:srgbClr val="15107A"/>
              </a:buClr>
              <a:buFont typeface="Wingdings" panose="05000000000000000000" pitchFamily="2" charset="2"/>
              <a:buChar char="Ø"/>
            </a:pPr>
            <a:r>
              <a:rPr lang="en-US" dirty="0">
                <a:solidFill>
                  <a:srgbClr val="002060"/>
                </a:solidFill>
              </a:rPr>
              <a:t>Identified patterns using aggregate functions (SUM, AVG, COUNT).</a:t>
            </a:r>
          </a:p>
          <a:p>
            <a:pPr marL="742950" lvl="1" indent="-285750">
              <a:buClr>
                <a:srgbClr val="15107A"/>
              </a:buClr>
              <a:buFont typeface="Wingdings" panose="05000000000000000000" pitchFamily="2" charset="2"/>
              <a:buChar char="Ø"/>
            </a:pPr>
            <a:r>
              <a:rPr lang="en-US" dirty="0">
                <a:solidFill>
                  <a:srgbClr val="002060"/>
                </a:solidFill>
              </a:rPr>
              <a:t>Filtered specific data using WHERE, GROUP BY, and HAVING clauses.</a:t>
            </a:r>
          </a:p>
          <a:p>
            <a:pPr marL="742950" lvl="1" indent="-285750">
              <a:buClr>
                <a:srgbClr val="15107A"/>
              </a:buClr>
              <a:buFont typeface="Wingdings" panose="05000000000000000000" pitchFamily="2" charset="2"/>
              <a:buChar char="Ø"/>
            </a:pPr>
            <a:r>
              <a:rPr lang="en-US" dirty="0">
                <a:solidFill>
                  <a:srgbClr val="002060"/>
                </a:solidFill>
              </a:rPr>
              <a:t>Ran queries for specific business insights:</a:t>
            </a:r>
          </a:p>
          <a:p>
            <a:pPr marL="742950" lvl="1" indent="-285750">
              <a:buClr>
                <a:srgbClr val="15107A"/>
              </a:buClr>
              <a:buFont typeface="Wingdings" panose="05000000000000000000" pitchFamily="2" charset="2"/>
              <a:buChar char="Ø"/>
            </a:pPr>
            <a:r>
              <a:rPr lang="en-US" dirty="0">
                <a:solidFill>
                  <a:srgbClr val="002060"/>
                </a:solidFill>
              </a:rPr>
              <a:t>Top-selling products.</a:t>
            </a:r>
          </a:p>
          <a:p>
            <a:pPr marL="742950" lvl="1" indent="-285750">
              <a:buClr>
                <a:srgbClr val="15107A"/>
              </a:buClr>
              <a:buFont typeface="Wingdings" panose="05000000000000000000" pitchFamily="2" charset="2"/>
              <a:buChar char="Ø"/>
            </a:pPr>
            <a:r>
              <a:rPr lang="en-US" dirty="0">
                <a:solidFill>
                  <a:srgbClr val="002060"/>
                </a:solidFill>
              </a:rPr>
              <a:t>Seasonal trends in orders.</a:t>
            </a:r>
          </a:p>
          <a:p>
            <a:pPr marL="742950" lvl="1" indent="-285750">
              <a:buClr>
                <a:srgbClr val="15107A"/>
              </a:buClr>
              <a:buFont typeface="Wingdings" panose="05000000000000000000" pitchFamily="2" charset="2"/>
              <a:buChar char="Ø"/>
            </a:pPr>
            <a:r>
              <a:rPr lang="en-US" dirty="0">
                <a:solidFill>
                  <a:srgbClr val="002060"/>
                </a:solidFill>
              </a:rPr>
              <a:t>Customer demographics.</a:t>
            </a:r>
          </a:p>
        </p:txBody>
      </p:sp>
      <p:sp>
        <p:nvSpPr>
          <p:cNvPr id="5" name="TextBox 4">
            <a:extLst>
              <a:ext uri="{FF2B5EF4-FFF2-40B4-BE49-F238E27FC236}">
                <a16:creationId xmlns:a16="http://schemas.microsoft.com/office/drawing/2014/main" id="{E47CF5FF-9222-4502-1F1C-F1DE1D267117}"/>
              </a:ext>
            </a:extLst>
          </p:cNvPr>
          <p:cNvSpPr txBox="1"/>
          <p:nvPr/>
        </p:nvSpPr>
        <p:spPr>
          <a:xfrm>
            <a:off x="3072580" y="532507"/>
            <a:ext cx="822468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sng" strike="noStrike" kern="1200" cap="none" spc="-50" normalizeH="0" baseline="0" noProof="0" dirty="0">
                <a:ln>
                  <a:noFill/>
                </a:ln>
                <a:solidFill>
                  <a:srgbClr val="002060"/>
                </a:solidFill>
                <a:effectLst/>
                <a:uLnTx/>
                <a:uFillTx/>
                <a:latin typeface="Calibri Light" panose="020F0302020204030204"/>
                <a:ea typeface="+mn-ea"/>
                <a:cs typeface="+mn-cs"/>
              </a:rPr>
              <a:t>Step 2: SQL Data Import and Analysis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6DF5ABE-321C-78D1-D0E2-9CF82F7B546D}"/>
              </a:ext>
            </a:extLst>
          </p:cNvPr>
          <p:cNvSpPr txBox="1"/>
          <p:nvPr/>
        </p:nvSpPr>
        <p:spPr>
          <a:xfrm>
            <a:off x="1514168" y="1773419"/>
            <a:ext cx="3303639" cy="400110"/>
          </a:xfrm>
          <a:prstGeom prst="rect">
            <a:avLst/>
          </a:prstGeom>
          <a:noFill/>
          <a:effectLst>
            <a:outerShdw blurRad="50800" dist="38100" dir="16200000" rotWithShape="0">
              <a:prstClr val="black">
                <a:alpha val="40000"/>
              </a:prstClr>
            </a:outerShdw>
          </a:effectLst>
        </p:spPr>
        <p:txBody>
          <a:bodyPr wrap="square">
            <a:spAutoFit/>
          </a:bodyPr>
          <a:lstStyle/>
          <a:p>
            <a:r>
              <a:rPr lang="en-IN" sz="2000" b="1" dirty="0">
                <a:solidFill>
                  <a:srgbClr val="002060"/>
                </a:solidFill>
              </a:rPr>
              <a:t>SQL Process Overview:</a:t>
            </a:r>
          </a:p>
        </p:txBody>
      </p:sp>
    </p:spTree>
    <p:extLst>
      <p:ext uri="{BB962C8B-B14F-4D97-AF65-F5344CB8AC3E}">
        <p14:creationId xmlns:p14="http://schemas.microsoft.com/office/powerpoint/2010/main" val="377096569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AEFA-3E54-33D6-2B51-08548D736432}"/>
              </a:ext>
            </a:extLst>
          </p:cNvPr>
          <p:cNvSpPr>
            <a:spLocks noGrp="1"/>
          </p:cNvSpPr>
          <p:nvPr>
            <p:ph type="title" idx="4294967295"/>
          </p:nvPr>
        </p:nvSpPr>
        <p:spPr>
          <a:xfrm>
            <a:off x="3245260" y="428114"/>
            <a:ext cx="6267450" cy="747713"/>
          </a:xfrm>
        </p:spPr>
        <p:txBody>
          <a:bodyPr>
            <a:normAutofit/>
          </a:bodyPr>
          <a:lstStyle/>
          <a:p>
            <a:r>
              <a:rPr lang="en-US" sz="4000" u="sng" dirty="0">
                <a:solidFill>
                  <a:srgbClr val="15107A"/>
                </a:solidFill>
              </a:rPr>
              <a:t>Total Revenue by Product Type</a:t>
            </a:r>
            <a:endParaRPr lang="en-IN" sz="4000" u="sng" dirty="0">
              <a:solidFill>
                <a:srgbClr val="15107A"/>
              </a:solidFill>
            </a:endParaRPr>
          </a:p>
        </p:txBody>
      </p:sp>
      <p:sp>
        <p:nvSpPr>
          <p:cNvPr id="3" name="Content Placeholder 2">
            <a:extLst>
              <a:ext uri="{FF2B5EF4-FFF2-40B4-BE49-F238E27FC236}">
                <a16:creationId xmlns:a16="http://schemas.microsoft.com/office/drawing/2014/main" id="{4FF11BFD-73F5-B724-53BD-BF59942FE705}"/>
              </a:ext>
            </a:extLst>
          </p:cNvPr>
          <p:cNvSpPr>
            <a:spLocks noGrp="1"/>
          </p:cNvSpPr>
          <p:nvPr>
            <p:ph idx="4294967295"/>
          </p:nvPr>
        </p:nvSpPr>
        <p:spPr>
          <a:xfrm>
            <a:off x="157316" y="1659448"/>
            <a:ext cx="10058400" cy="4022725"/>
          </a:xfrm>
        </p:spPr>
        <p:txBody>
          <a:bodyPr/>
          <a:lstStyle/>
          <a:p>
            <a:pPr>
              <a:buClr>
                <a:srgbClr val="15107A"/>
              </a:buClr>
              <a:buFont typeface="Wingdings" panose="05000000000000000000" pitchFamily="2" charset="2"/>
              <a:buChar char="§"/>
            </a:pPr>
            <a:r>
              <a:rPr lang="en-US" dirty="0">
                <a:solidFill>
                  <a:schemeClr val="accent3">
                    <a:lumMod val="75000"/>
                  </a:schemeClr>
                </a:solidFill>
              </a:rPr>
              <a:t> </a:t>
            </a:r>
            <a:r>
              <a:rPr lang="en-US" sz="1800" dirty="0">
                <a:solidFill>
                  <a:schemeClr val="accent3">
                    <a:lumMod val="75000"/>
                  </a:schemeClr>
                </a:solidFill>
              </a:rPr>
              <a:t>Find the total revenue generated by each product type.</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  SELECT ProductType, SUM(TotalAmount) AS Revenue</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  FROM coshal</a:t>
            </a:r>
          </a:p>
          <a:p>
            <a:pPr marL="0" marR="0" lvl="0" indent="0" algn="l" defTabSz="914400" rtl="0" eaLnBrk="1" fontAlgn="auto" latinLnBrk="0" hangingPunct="1">
              <a:lnSpc>
                <a:spcPct val="90000"/>
              </a:lnSpc>
              <a:spcBef>
                <a:spcPts val="1200"/>
              </a:spcBef>
              <a:spcAft>
                <a:spcPts val="200"/>
              </a:spcAft>
              <a:buClr>
                <a:srgbClr val="FFCA08"/>
              </a:buClr>
              <a:buSzPct val="100000"/>
              <a:buNone/>
              <a:tabLst/>
              <a:defRPr/>
            </a:pPr>
            <a:r>
              <a:rPr kumimoji="0" lang="en-US" sz="1400" b="0" i="0" u="none" strike="noStrike" kern="1200" cap="none" spc="0" normalizeH="0" baseline="0" noProof="0" dirty="0">
                <a:ln>
                  <a:noFill/>
                </a:ln>
                <a:solidFill>
                  <a:srgbClr val="15107A"/>
                </a:solidFill>
                <a:effectLst/>
                <a:uLnTx/>
                <a:uFillTx/>
                <a:latin typeface="Courier New" panose="02070309020205020404" pitchFamily="49" charset="0"/>
                <a:cs typeface="Courier New" panose="02070309020205020404" pitchFamily="49" charset="0"/>
              </a:rPr>
              <a:t>  GROUP BY ProductType;</a:t>
            </a:r>
          </a:p>
          <a:p>
            <a:pPr marL="0" indent="0">
              <a:buNone/>
            </a:pPr>
            <a:r>
              <a:rPr lang="en-US" dirty="0">
                <a:solidFill>
                  <a:srgbClr val="FF0000"/>
                </a:solidFill>
              </a:rPr>
              <a:t>   </a:t>
            </a:r>
          </a:p>
          <a:p>
            <a:pPr marL="0" indent="0">
              <a:buNone/>
            </a:pPr>
            <a:r>
              <a:rPr lang="en-US" dirty="0">
                <a:solidFill>
                  <a:srgbClr val="FF0000"/>
                </a:solidFill>
              </a:rPr>
              <a:t>Output:</a:t>
            </a:r>
          </a:p>
        </p:txBody>
      </p:sp>
      <p:pic>
        <p:nvPicPr>
          <p:cNvPr id="4" name="Picture 3">
            <a:extLst>
              <a:ext uri="{FF2B5EF4-FFF2-40B4-BE49-F238E27FC236}">
                <a16:creationId xmlns:a16="http://schemas.microsoft.com/office/drawing/2014/main" id="{40AD6DE9-9527-D320-7704-FB996D4DB7FA}"/>
              </a:ext>
            </a:extLst>
          </p:cNvPr>
          <p:cNvPicPr>
            <a:picLocks noChangeAspect="1"/>
          </p:cNvPicPr>
          <p:nvPr/>
        </p:nvPicPr>
        <p:blipFill>
          <a:blip r:embed="rId2"/>
          <a:stretch>
            <a:fillRect/>
          </a:stretch>
        </p:blipFill>
        <p:spPr>
          <a:xfrm>
            <a:off x="5722374" y="1729951"/>
            <a:ext cx="6223819" cy="3606419"/>
          </a:xfrm>
          <a:prstGeom prst="rect">
            <a:avLst/>
          </a:prstGeom>
        </p:spPr>
      </p:pic>
      <p:pic>
        <p:nvPicPr>
          <p:cNvPr id="5" name="Picture 4">
            <a:extLst>
              <a:ext uri="{FF2B5EF4-FFF2-40B4-BE49-F238E27FC236}">
                <a16:creationId xmlns:a16="http://schemas.microsoft.com/office/drawing/2014/main" id="{17476637-F95D-AB41-776F-59BBEA82EC2B}"/>
              </a:ext>
            </a:extLst>
          </p:cNvPr>
          <p:cNvPicPr>
            <a:picLocks noChangeAspect="1"/>
          </p:cNvPicPr>
          <p:nvPr/>
        </p:nvPicPr>
        <p:blipFill>
          <a:blip r:embed="rId3"/>
          <a:stretch>
            <a:fillRect/>
          </a:stretch>
        </p:blipFill>
        <p:spPr>
          <a:xfrm>
            <a:off x="895350" y="4148434"/>
            <a:ext cx="2915057" cy="1533739"/>
          </a:xfrm>
          <a:prstGeom prst="rect">
            <a:avLst/>
          </a:prstGeom>
        </p:spPr>
      </p:pic>
    </p:spTree>
    <p:extLst>
      <p:ext uri="{BB962C8B-B14F-4D97-AF65-F5344CB8AC3E}">
        <p14:creationId xmlns:p14="http://schemas.microsoft.com/office/powerpoint/2010/main" val="1995954255"/>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828</TotalTime>
  <Words>1545</Words>
  <Application>Microsoft Office PowerPoint</Application>
  <PresentationFormat>Widescreen</PresentationFormat>
  <Paragraphs>186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Retrospect</vt:lpstr>
      <vt:lpstr>ETL COSHAL DATA MANAGEMENT PROJECT</vt:lpstr>
      <vt:lpstr>Index</vt:lpstr>
      <vt:lpstr>Introduction</vt:lpstr>
      <vt:lpstr>Dataset Overview</vt:lpstr>
      <vt:lpstr>Problem Statement</vt:lpstr>
      <vt:lpstr>PowerPoint Presentation</vt:lpstr>
      <vt:lpstr>PowerPoint Presentation</vt:lpstr>
      <vt:lpstr>PowerPoint Presentation</vt:lpstr>
      <vt:lpstr>Total Revenue by Product Type</vt:lpstr>
      <vt:lpstr>Average Order Value by Location</vt:lpstr>
      <vt:lpstr>Top 3 Most Frequently Purchased Products</vt:lpstr>
      <vt:lpstr> Average Purchase Amount by Product Type</vt:lpstr>
      <vt:lpstr>Total Sales Revenue by Money Type</vt:lpstr>
      <vt:lpstr>Product Preferences by Gender</vt:lpstr>
      <vt:lpstr>Average Purchase Amount by Product Type</vt:lpstr>
      <vt:lpstr>Total Sales Revenue by Location</vt:lpstr>
      <vt:lpstr>PowerPoint Presentation</vt:lpstr>
      <vt:lpstr>Challenges Faced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Sharma</dc:creator>
  <cp:lastModifiedBy>Priya Sharma</cp:lastModifiedBy>
  <cp:revision>5</cp:revision>
  <dcterms:created xsi:type="dcterms:W3CDTF">2025-01-16T17:35:53Z</dcterms:created>
  <dcterms:modified xsi:type="dcterms:W3CDTF">2025-03-12T18:07:59Z</dcterms:modified>
</cp:coreProperties>
</file>