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5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299" y="117348"/>
            <a:ext cx="7483400" cy="712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138" y="1188719"/>
            <a:ext cx="7145655" cy="2785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3714" y="2499360"/>
            <a:ext cx="859428" cy="7193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2476" y="1408175"/>
            <a:ext cx="719238" cy="8686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27618" y="338327"/>
            <a:ext cx="868571" cy="84734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4836" y="279908"/>
            <a:ext cx="1588770" cy="8610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4445" algn="just">
              <a:lnSpc>
                <a:spcPct val="102200"/>
              </a:lnSpc>
              <a:spcBef>
                <a:spcPts val="50"/>
              </a:spcBef>
            </a:pPr>
            <a:r>
              <a:rPr sz="1800" spc="35" dirty="0">
                <a:solidFill>
                  <a:srgbClr val="000000"/>
                </a:solidFill>
              </a:rPr>
              <a:t>Comprehensive </a:t>
            </a:r>
            <a:r>
              <a:rPr sz="1800" dirty="0">
                <a:solidFill>
                  <a:srgbClr val="000000"/>
                </a:solidFill>
              </a:rPr>
              <a:t>Analysis</a:t>
            </a:r>
            <a:r>
              <a:rPr sz="1800" spc="-60" dirty="0">
                <a:solidFill>
                  <a:srgbClr val="000000"/>
                </a:solidFill>
              </a:rPr>
              <a:t> </a:t>
            </a:r>
            <a:r>
              <a:rPr sz="1800" spc="-30" dirty="0">
                <a:solidFill>
                  <a:srgbClr val="000000"/>
                </a:solidFill>
              </a:rPr>
              <a:t>of</a:t>
            </a:r>
            <a:r>
              <a:rPr sz="1800" spc="-75" dirty="0">
                <a:solidFill>
                  <a:srgbClr val="000000"/>
                </a:solidFill>
              </a:rPr>
              <a:t> </a:t>
            </a:r>
            <a:r>
              <a:rPr sz="1800" spc="-20" dirty="0">
                <a:solidFill>
                  <a:srgbClr val="000000"/>
                </a:solidFill>
              </a:rPr>
              <a:t>Mini </a:t>
            </a:r>
            <a:r>
              <a:rPr sz="1800" spc="70" dirty="0">
                <a:solidFill>
                  <a:srgbClr val="000000"/>
                </a:solidFill>
              </a:rPr>
              <a:t>Projects</a:t>
            </a:r>
            <a:endParaRPr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324141" y="1187196"/>
            <a:ext cx="1278255" cy="34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3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S†udy</a:t>
            </a:r>
            <a:r>
              <a:rPr sz="800" spc="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140" dirty="0">
                <a:latin typeface="Arial MT"/>
                <a:cs typeface="Arial MT"/>
              </a:rPr>
              <a:t> </a:t>
            </a:r>
            <a:r>
              <a:rPr sz="800" spc="50" dirty="0">
                <a:latin typeface="Arial MT"/>
                <a:cs typeface="Arial MT"/>
              </a:rPr>
              <a:t>Virtual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Event </a:t>
            </a:r>
            <a:r>
              <a:rPr sz="800" spc="60" dirty="0">
                <a:latin typeface="Arial MT"/>
                <a:cs typeface="Arial MT"/>
              </a:rPr>
              <a:t>Management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8958" y="522223"/>
            <a:ext cx="3651250" cy="51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069" algn="l"/>
              </a:tabLst>
            </a:pPr>
            <a:r>
              <a:rPr sz="900" spc="200" dirty="0">
                <a:solidFill>
                  <a:srgbClr val="343434"/>
                </a:solidFill>
                <a:latin typeface="Arial MT"/>
                <a:cs typeface="Arial MT"/>
              </a:rPr>
              <a:t>Priya</a:t>
            </a:r>
            <a:r>
              <a:rPr sz="900" spc="-1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900" spc="265" dirty="0">
                <a:solidFill>
                  <a:srgbClr val="363636"/>
                </a:solidFill>
                <a:latin typeface="Arial MT"/>
                <a:cs typeface="Arial MT"/>
              </a:rPr>
              <a:t>T</a:t>
            </a:r>
            <a:r>
              <a:rPr sz="900" spc="-1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900" spc="250" dirty="0">
                <a:solidFill>
                  <a:srgbClr val="343434"/>
                </a:solidFill>
                <a:latin typeface="Arial MT"/>
                <a:cs typeface="Arial MT"/>
              </a:rPr>
              <a:t>S</a:t>
            </a:r>
            <a:r>
              <a:rPr sz="900" dirty="0">
                <a:solidFill>
                  <a:srgbClr val="343434"/>
                </a:solidFill>
                <a:latin typeface="Arial MT"/>
                <a:cs typeface="Arial MT"/>
              </a:rPr>
              <a:t>	</a:t>
            </a:r>
            <a:r>
              <a:rPr sz="900" spc="-105" dirty="0">
                <a:solidFill>
                  <a:srgbClr val="343434"/>
                </a:solidFill>
                <a:latin typeface="Arial MT"/>
                <a:cs typeface="Arial MT"/>
              </a:rPr>
              <a:t>Team</a:t>
            </a:r>
            <a:r>
              <a:rPr sz="9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333333"/>
                </a:solidFill>
                <a:latin typeface="Arial MT"/>
                <a:cs typeface="Arial MT"/>
              </a:rPr>
              <a:t>Member</a:t>
            </a:r>
            <a:endParaRPr sz="900">
              <a:latin typeface="Arial MT"/>
              <a:cs typeface="Arial MT"/>
            </a:endParaRPr>
          </a:p>
          <a:p>
            <a:pPr marL="18415" marR="5080" indent="-1905">
              <a:lnSpc>
                <a:spcPct val="128000"/>
              </a:lnSpc>
              <a:spcBef>
                <a:spcPts val="495"/>
              </a:spcBef>
            </a:pPr>
            <a:r>
              <a:rPr sz="750" dirty="0">
                <a:solidFill>
                  <a:srgbClr val="333333"/>
                </a:solidFill>
                <a:latin typeface="Arial MT"/>
                <a:cs typeface="Arial MT"/>
              </a:rPr>
              <a:t>Priya</a:t>
            </a:r>
            <a:r>
              <a:rPr sz="75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T </a:t>
            </a:r>
            <a:r>
              <a:rPr sz="750" spc="-60" dirty="0">
                <a:solidFill>
                  <a:srgbClr val="363636"/>
                </a:solidFill>
                <a:latin typeface="Arial MT"/>
                <a:cs typeface="Arial MT"/>
              </a:rPr>
              <a:t>S</a:t>
            </a:r>
            <a:r>
              <a:rPr sz="750" spc="1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spc="-30" dirty="0">
                <a:solidFill>
                  <a:srgbClr val="363636"/>
                </a:solidFill>
                <a:latin typeface="Arial MT"/>
                <a:cs typeface="Arial MT"/>
              </a:rPr>
              <a:t>is</a:t>
            </a:r>
            <a:r>
              <a:rPr sz="750" spc="-2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a</a:t>
            </a:r>
            <a:r>
              <a:rPr sz="750" spc="11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dedicated</a:t>
            </a:r>
            <a:r>
              <a:rPr sz="750" spc="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43434"/>
                </a:solidFill>
                <a:latin typeface="Arial MT"/>
                <a:cs typeface="Arial MT"/>
              </a:rPr>
              <a:t>studen†</a:t>
            </a:r>
            <a:r>
              <a:rPr sz="75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33333"/>
                </a:solidFill>
                <a:latin typeface="Arial MT"/>
                <a:cs typeface="Arial MT"/>
              </a:rPr>
              <a:t>specializing</a:t>
            </a:r>
            <a:r>
              <a:rPr sz="750" spc="8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in</a:t>
            </a:r>
            <a:r>
              <a:rPr sz="75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AI</a:t>
            </a:r>
            <a:r>
              <a:rPr sz="75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33333"/>
                </a:solidFill>
                <a:latin typeface="Arial MT"/>
                <a:cs typeface="Arial MT"/>
              </a:rPr>
              <a:t>applications.</a:t>
            </a:r>
            <a:r>
              <a:rPr sz="750" spc="1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spc="-20" dirty="0">
                <a:solidFill>
                  <a:srgbClr val="333333"/>
                </a:solidFill>
                <a:latin typeface="Arial MT"/>
                <a:cs typeface="Arial MT"/>
              </a:rPr>
              <a:t>She</a:t>
            </a:r>
            <a:r>
              <a:rPr sz="75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has</a:t>
            </a:r>
            <a:r>
              <a:rPr sz="750" spc="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43434"/>
                </a:solidFill>
                <a:latin typeface="Arial MT"/>
                <a:cs typeface="Arial MT"/>
              </a:rPr>
              <a:t>contributed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significantly</a:t>
            </a:r>
            <a:r>
              <a:rPr sz="750" spc="18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to</a:t>
            </a:r>
            <a:r>
              <a:rPr sz="750" spc="16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research</a:t>
            </a:r>
            <a:r>
              <a:rPr sz="750" spc="1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and</a:t>
            </a:r>
            <a:r>
              <a:rPr sz="750" spc="6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development</a:t>
            </a:r>
            <a:r>
              <a:rPr sz="750" spc="13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in</a:t>
            </a:r>
            <a:r>
              <a:rPr sz="750" spc="3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virtual</a:t>
            </a:r>
            <a:r>
              <a:rPr sz="750" spc="9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event</a:t>
            </a:r>
            <a:r>
              <a:rPr sz="750" spc="1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43434"/>
                </a:solidFill>
                <a:latin typeface="Arial MT"/>
                <a:cs typeface="Arial MT"/>
              </a:rPr>
              <a:t>management.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0507" y="1502917"/>
            <a:ext cx="3855720" cy="67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2669" algn="l"/>
              </a:tabLst>
            </a:pPr>
            <a:r>
              <a:rPr sz="1050" spc="105" dirty="0">
                <a:solidFill>
                  <a:srgbClr val="343434"/>
                </a:solidFill>
                <a:latin typeface="Times New Roman"/>
                <a:cs typeface="Times New Roman"/>
              </a:rPr>
              <a:t>Varshini</a:t>
            </a:r>
            <a:r>
              <a:rPr sz="1050" spc="-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1050" spc="180" dirty="0">
                <a:solidFill>
                  <a:srgbClr val="343434"/>
                </a:solidFill>
                <a:latin typeface="Times New Roman"/>
                <a:cs typeface="Times New Roman"/>
              </a:rPr>
              <a:t>A</a:t>
            </a:r>
            <a:r>
              <a:rPr sz="1050" spc="-13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1050" spc="130" dirty="0">
                <a:solidFill>
                  <a:srgbClr val="363636"/>
                </a:solidFill>
                <a:latin typeface="Times New Roman"/>
                <a:cs typeface="Times New Roman"/>
              </a:rPr>
              <a:t>G</a:t>
            </a:r>
            <a:r>
              <a:rPr sz="1050" dirty="0">
                <a:solidFill>
                  <a:srgbClr val="363636"/>
                </a:solidFill>
                <a:latin typeface="Times New Roman"/>
                <a:cs typeface="Times New Roman"/>
              </a:rPr>
              <a:t>	</a:t>
            </a:r>
            <a:r>
              <a:rPr sz="1050" spc="-135" dirty="0">
                <a:solidFill>
                  <a:srgbClr val="343434"/>
                </a:solidFill>
                <a:latin typeface="Times New Roman"/>
                <a:cs typeface="Times New Roman"/>
              </a:rPr>
              <a:t>Team</a:t>
            </a:r>
            <a:r>
              <a:rPr sz="1050" spc="5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1050" spc="-10" dirty="0">
                <a:solidFill>
                  <a:srgbClr val="313131"/>
                </a:solidFill>
                <a:latin typeface="Times New Roman"/>
                <a:cs typeface="Times New Roman"/>
              </a:rPr>
              <a:t>Member</a:t>
            </a:r>
            <a:endParaRPr sz="1050">
              <a:latin typeface="Times New Roman"/>
              <a:cs typeface="Times New Roman"/>
            </a:endParaRPr>
          </a:p>
          <a:p>
            <a:pPr marL="13335" marR="5080" indent="2540">
              <a:lnSpc>
                <a:spcPct val="125299"/>
              </a:lnSpc>
              <a:spcBef>
                <a:spcPts val="490"/>
              </a:spcBef>
            </a:pP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Vorshini</a:t>
            </a:r>
            <a:r>
              <a:rPr sz="750" spc="114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30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750" spc="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G</a:t>
            </a:r>
            <a:r>
              <a:rPr sz="750" spc="12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43434"/>
                </a:solidFill>
                <a:latin typeface="Arial MT"/>
                <a:cs typeface="Arial MT"/>
              </a:rPr>
              <a:t>possesses</a:t>
            </a:r>
            <a:r>
              <a:rPr sz="750" spc="1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expertise</a:t>
            </a:r>
            <a:r>
              <a:rPr sz="750" spc="7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in</a:t>
            </a:r>
            <a:r>
              <a:rPr sz="750" spc="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event</a:t>
            </a:r>
            <a:r>
              <a:rPr sz="750" spc="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planning</a:t>
            </a:r>
            <a:r>
              <a:rPr sz="750" spc="6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and</a:t>
            </a:r>
            <a:r>
              <a:rPr sz="750" spc="3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technology</a:t>
            </a:r>
            <a:r>
              <a:rPr sz="750" spc="1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integration.</a:t>
            </a:r>
            <a:r>
              <a:rPr sz="750" spc="114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35" dirty="0">
                <a:solidFill>
                  <a:srgbClr val="343434"/>
                </a:solidFill>
                <a:latin typeface="Arial MT"/>
                <a:cs typeface="Arial MT"/>
              </a:rPr>
              <a:t>She</a:t>
            </a:r>
            <a:r>
              <a:rPr sz="750" spc="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25" dirty="0">
                <a:solidFill>
                  <a:srgbClr val="343434"/>
                </a:solidFill>
                <a:latin typeface="Arial MT"/>
                <a:cs typeface="Arial MT"/>
              </a:rPr>
              <a:t>has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 played</a:t>
            </a:r>
            <a:r>
              <a:rPr sz="750" spc="9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sz="750" spc="4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crucial</a:t>
            </a:r>
            <a:r>
              <a:rPr sz="750" spc="9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33333"/>
                </a:solidFill>
                <a:latin typeface="Arial MT"/>
                <a:cs typeface="Arial MT"/>
              </a:rPr>
              <a:t>role</a:t>
            </a:r>
            <a:r>
              <a:rPr sz="75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in</a:t>
            </a:r>
            <a:r>
              <a:rPr sz="750" spc="1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analyzing</a:t>
            </a:r>
            <a:r>
              <a:rPr sz="750" spc="7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and</a:t>
            </a:r>
            <a:r>
              <a:rPr sz="750" spc="1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implementing</a:t>
            </a:r>
            <a:r>
              <a:rPr sz="750" spc="1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strategies</a:t>
            </a:r>
            <a:r>
              <a:rPr sz="750" spc="114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13131"/>
                </a:solidFill>
                <a:latin typeface="Arial MT"/>
                <a:cs typeface="Arial MT"/>
              </a:rPr>
              <a:t>for</a:t>
            </a:r>
            <a:r>
              <a:rPr sz="750" spc="204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63636"/>
                </a:solidFill>
                <a:latin typeface="Arial MT"/>
                <a:cs typeface="Arial MT"/>
              </a:rPr>
              <a:t>successful</a:t>
            </a:r>
            <a:r>
              <a:rPr sz="750" spc="13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33333"/>
                </a:solidFill>
                <a:latin typeface="Arial MT"/>
                <a:cs typeface="Arial MT"/>
              </a:rPr>
              <a:t>virtual events.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0450" y="2553716"/>
            <a:ext cx="3839210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2141220" algn="l"/>
              </a:tabLst>
            </a:pPr>
            <a:r>
              <a:rPr sz="1200" spc="50" dirty="0">
                <a:solidFill>
                  <a:srgbClr val="343434"/>
                </a:solidFill>
                <a:latin typeface="Times New Roman"/>
                <a:cs typeface="Times New Roman"/>
              </a:rPr>
              <a:t>Mrs.</a:t>
            </a:r>
            <a:r>
              <a:rPr sz="1200" spc="-114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343434"/>
                </a:solidFill>
                <a:latin typeface="Times New Roman"/>
                <a:cs typeface="Times New Roman"/>
              </a:rPr>
              <a:t>Veena</a:t>
            </a:r>
            <a:r>
              <a:rPr sz="1200" spc="3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313131"/>
                </a:solidFill>
                <a:latin typeface="Times New Roman"/>
                <a:cs typeface="Times New Roman"/>
              </a:rPr>
              <a:t>Nyamagoud, </a:t>
            </a:r>
            <a:r>
              <a:rPr sz="1200" spc="-20" dirty="0">
                <a:solidFill>
                  <a:srgbClr val="343434"/>
                </a:solidFill>
                <a:latin typeface="Times New Roman"/>
                <a:cs typeface="Times New Roman"/>
              </a:rPr>
              <a:t>B.E.</a:t>
            </a:r>
            <a:r>
              <a:rPr sz="1200" dirty="0">
                <a:solidFill>
                  <a:srgbClr val="343434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343434"/>
                </a:solidFill>
                <a:latin typeface="Times New Roman"/>
                <a:cs typeface="Times New Roman"/>
              </a:rPr>
              <a:t>Guide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26699"/>
              </a:lnSpc>
              <a:spcBef>
                <a:spcPts val="450"/>
              </a:spcBef>
            </a:pP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Mrs.</a:t>
            </a:r>
            <a:r>
              <a:rPr sz="750" spc="114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Veeno</a:t>
            </a:r>
            <a:r>
              <a:rPr sz="750" spc="9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Nyamagoud</a:t>
            </a:r>
            <a:r>
              <a:rPr sz="750" spc="114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25" dirty="0">
                <a:solidFill>
                  <a:srgbClr val="343434"/>
                </a:solidFill>
                <a:latin typeface="Arial MT"/>
                <a:cs typeface="Arial MT"/>
              </a:rPr>
              <a:t>is</a:t>
            </a:r>
            <a:r>
              <a:rPr sz="750" spc="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a</a:t>
            </a:r>
            <a:r>
              <a:rPr sz="750" spc="16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33333"/>
                </a:solidFill>
                <a:latin typeface="Arial MT"/>
                <a:cs typeface="Arial MT"/>
              </a:rPr>
              <a:t>knowledgeable</a:t>
            </a:r>
            <a:r>
              <a:rPr sz="750" spc="1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lecturer</a:t>
            </a:r>
            <a:r>
              <a:rPr sz="750" spc="1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in</a:t>
            </a:r>
            <a:r>
              <a:rPr sz="750" spc="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the</a:t>
            </a:r>
            <a:r>
              <a:rPr sz="750" spc="16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13131"/>
                </a:solidFill>
                <a:latin typeface="Arial MT"/>
                <a:cs typeface="Arial MT"/>
              </a:rPr>
              <a:t>Department</a:t>
            </a:r>
            <a:r>
              <a:rPr sz="750" spc="14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sz="750" spc="1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2F2F2F"/>
                </a:solidFill>
                <a:latin typeface="Arial MT"/>
                <a:cs typeface="Arial MT"/>
              </a:rPr>
              <a:t>Information </a:t>
            </a:r>
            <a:r>
              <a:rPr sz="750" spc="-10" dirty="0">
                <a:solidFill>
                  <a:srgbClr val="343434"/>
                </a:solidFill>
                <a:latin typeface="Arial MT"/>
                <a:cs typeface="Arial MT"/>
              </a:rPr>
              <a:t>Science</a:t>
            </a:r>
            <a:r>
              <a:rPr sz="750" spc="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and</a:t>
            </a:r>
            <a:r>
              <a:rPr sz="750" spc="8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Engineering.</a:t>
            </a:r>
            <a:r>
              <a:rPr sz="750" spc="1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20" dirty="0">
                <a:solidFill>
                  <a:srgbClr val="343434"/>
                </a:solidFill>
                <a:latin typeface="Arial MT"/>
                <a:cs typeface="Arial MT"/>
              </a:rPr>
              <a:t>She</a:t>
            </a:r>
            <a:r>
              <a:rPr sz="750" spc="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provides</a:t>
            </a:r>
            <a:r>
              <a:rPr sz="750" spc="8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guidance</a:t>
            </a:r>
            <a:r>
              <a:rPr sz="750" spc="8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13131"/>
                </a:solidFill>
                <a:latin typeface="Arial MT"/>
                <a:cs typeface="Arial MT"/>
              </a:rPr>
              <a:t>and</a:t>
            </a:r>
            <a:r>
              <a:rPr sz="750" spc="6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33333"/>
                </a:solidFill>
                <a:latin typeface="Arial MT"/>
                <a:cs typeface="Arial MT"/>
              </a:rPr>
              <a:t>mentorship</a:t>
            </a:r>
            <a:r>
              <a:rPr sz="750" spc="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to</a:t>
            </a:r>
            <a:r>
              <a:rPr sz="750" spc="1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33333"/>
                </a:solidFill>
                <a:latin typeface="Arial MT"/>
                <a:cs typeface="Arial MT"/>
              </a:rPr>
              <a:t>her</a:t>
            </a:r>
            <a:r>
              <a:rPr sz="750" spc="1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13131"/>
                </a:solidFill>
                <a:latin typeface="Arial MT"/>
                <a:cs typeface="Arial MT"/>
              </a:rPr>
              <a:t>students, </a:t>
            </a:r>
            <a:r>
              <a:rPr sz="750" dirty="0">
                <a:solidFill>
                  <a:srgbClr val="333333"/>
                </a:solidFill>
                <a:latin typeface="Arial MT"/>
                <a:cs typeface="Arial MT"/>
              </a:rPr>
              <a:t>ensuring</a:t>
            </a:r>
            <a:r>
              <a:rPr sz="75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750" spc="10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33333"/>
                </a:solidFill>
                <a:latin typeface="Arial MT"/>
                <a:cs typeface="Arial MT"/>
              </a:rPr>
              <a:t>successful</a:t>
            </a:r>
            <a:r>
              <a:rPr sz="75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completion</a:t>
            </a:r>
            <a:r>
              <a:rPr sz="750" spc="7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sz="750" spc="1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43434"/>
                </a:solidFill>
                <a:latin typeface="Arial MT"/>
                <a:cs typeface="Arial MT"/>
              </a:rPr>
              <a:t>projects.</a:t>
            </a:r>
            <a:endParaRPr sz="750">
              <a:latin typeface="Arial MT"/>
              <a:cs typeface="Arial M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E0F479-F80E-A025-B66D-F4AEC473D8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047" y="1243583"/>
            <a:ext cx="6875428" cy="7132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2666" y="1042416"/>
            <a:ext cx="67047" cy="305409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8857" y="1240536"/>
          <a:ext cx="6855459" cy="2698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75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900" spc="-20" dirty="0">
                          <a:solidFill>
                            <a:srgbClr val="363636"/>
                          </a:solidFill>
                          <a:latin typeface="Consolas"/>
                          <a:cs typeface="Consolas"/>
                        </a:rPr>
                        <a:t>TCOl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12763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75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User</a:t>
                      </a:r>
                      <a:r>
                        <a:rPr sz="750" spc="3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solidFill>
                            <a:srgbClr val="313131"/>
                          </a:solidFill>
                          <a:latin typeface="Arial MT"/>
                          <a:cs typeface="Arial MT"/>
                        </a:rPr>
                        <a:t>Registration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900" spc="-20" dirty="0">
                          <a:solidFill>
                            <a:srgbClr val="363636"/>
                          </a:solidFill>
                          <a:latin typeface="Consolas"/>
                          <a:cs typeface="Consolas"/>
                        </a:rPr>
                        <a:t>TCO2</a:t>
                      </a:r>
                      <a:endParaRPr sz="9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5240" algn="ctr">
                        <a:lnSpc>
                          <a:spcPct val="100000"/>
                        </a:lnSpc>
                      </a:pPr>
                      <a:r>
                        <a:rPr sz="800" spc="-20" dirty="0">
                          <a:solidFill>
                            <a:srgbClr val="363636"/>
                          </a:solidFill>
                          <a:latin typeface="Times New Roman"/>
                          <a:cs typeface="Times New Roman"/>
                        </a:rPr>
                        <a:t>TCO3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10795" algn="ctr">
                        <a:lnSpc>
                          <a:spcPct val="100000"/>
                        </a:lnSpc>
                      </a:pPr>
                      <a:r>
                        <a:rPr sz="750" dirty="0">
                          <a:solidFill>
                            <a:srgbClr val="313131"/>
                          </a:solidFill>
                          <a:latin typeface="Times New Roman"/>
                          <a:cs typeface="Times New Roman"/>
                        </a:rPr>
                        <a:t>Login</a:t>
                      </a:r>
                      <a:r>
                        <a:rPr sz="750" spc="50" dirty="0">
                          <a:solidFill>
                            <a:srgbClr val="31313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5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Authentication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17145" algn="ct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363636"/>
                          </a:solidFill>
                          <a:latin typeface="Times New Roman"/>
                          <a:cs typeface="Times New Roman"/>
                        </a:rPr>
                        <a:t>View</a:t>
                      </a:r>
                      <a:r>
                        <a:rPr sz="700" spc="275" dirty="0">
                          <a:solidFill>
                            <a:srgbClr val="36363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solidFill>
                            <a:srgbClr val="313131"/>
                          </a:solidFill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sz="700" spc="295" dirty="0">
                          <a:solidFill>
                            <a:srgbClr val="31313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solidFill>
                            <a:srgbClr val="343434"/>
                          </a:solidFill>
                          <a:latin typeface="Times New Roman"/>
                          <a:cs typeface="Times New Roman"/>
                        </a:rPr>
                        <a:t>List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50" spc="-20" dirty="0">
                          <a:solidFill>
                            <a:srgbClr val="343434"/>
                          </a:solidFill>
                          <a:latin typeface="Consolas"/>
                          <a:cs typeface="Consolas"/>
                        </a:rPr>
                        <a:t>Poss</a:t>
                      </a:r>
                      <a:endParaRPr sz="75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50" spc="-20" dirty="0">
                          <a:solidFill>
                            <a:srgbClr val="343434"/>
                          </a:solidFill>
                          <a:latin typeface="Consolas"/>
                          <a:cs typeface="Consolas"/>
                        </a:rPr>
                        <a:t>Poss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31047" y="2255520"/>
            <a:ext cx="188952" cy="701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7422" y="282447"/>
            <a:ext cx="410591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50" dirty="0">
                <a:solidFill>
                  <a:srgbClr val="343434"/>
                </a:solidFill>
              </a:rPr>
              <a:t>Test</a:t>
            </a:r>
            <a:r>
              <a:rPr sz="1900" spc="-80" dirty="0">
                <a:solidFill>
                  <a:srgbClr val="343434"/>
                </a:solidFill>
              </a:rPr>
              <a:t> </a:t>
            </a:r>
            <a:r>
              <a:rPr sz="1900" spc="50" dirty="0">
                <a:solidFill>
                  <a:srgbClr val="343434"/>
                </a:solidFill>
              </a:rPr>
              <a:t>Case</a:t>
            </a:r>
            <a:r>
              <a:rPr sz="1900" spc="-100" dirty="0">
                <a:solidFill>
                  <a:srgbClr val="343434"/>
                </a:solidFill>
              </a:rPr>
              <a:t> </a:t>
            </a:r>
            <a:r>
              <a:rPr sz="1900" spc="75" dirty="0">
                <a:solidFill>
                  <a:srgbClr val="343434"/>
                </a:solidFill>
              </a:rPr>
              <a:t>Examples</a:t>
            </a:r>
            <a:r>
              <a:rPr sz="1900" spc="-15" dirty="0">
                <a:solidFill>
                  <a:srgbClr val="343434"/>
                </a:solidFill>
              </a:rPr>
              <a:t> </a:t>
            </a:r>
            <a:r>
              <a:rPr sz="1900" spc="55" dirty="0">
                <a:solidFill>
                  <a:srgbClr val="343434"/>
                </a:solidFill>
              </a:rPr>
              <a:t>for</a:t>
            </a:r>
            <a:r>
              <a:rPr sz="1900" spc="-45" dirty="0">
                <a:solidFill>
                  <a:srgbClr val="343434"/>
                </a:solidFill>
              </a:rPr>
              <a:t> </a:t>
            </a:r>
            <a:r>
              <a:rPr sz="1900" spc="50" dirty="0">
                <a:solidFill>
                  <a:srgbClr val="343434"/>
                </a:solidFill>
              </a:rPr>
              <a:t>System</a:t>
            </a:r>
            <a:r>
              <a:rPr sz="1900" spc="-60" dirty="0">
                <a:solidFill>
                  <a:srgbClr val="343434"/>
                </a:solidFill>
              </a:rPr>
              <a:t> </a:t>
            </a:r>
            <a:r>
              <a:rPr sz="1900" spc="60" dirty="0">
                <a:solidFill>
                  <a:srgbClr val="343434"/>
                </a:solidFill>
              </a:rPr>
              <a:t>Testing</a:t>
            </a:r>
            <a:endParaRPr sz="1900"/>
          </a:p>
        </p:txBody>
      </p:sp>
      <p:sp>
        <p:nvSpPr>
          <p:cNvPr id="8" name="object 8"/>
          <p:cNvSpPr txBox="1"/>
          <p:nvPr/>
        </p:nvSpPr>
        <p:spPr>
          <a:xfrm>
            <a:off x="329510" y="638302"/>
            <a:ext cx="210375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464646"/>
                </a:solidFill>
                <a:latin typeface="Arial MT"/>
                <a:cs typeface="Arial MT"/>
              </a:rPr>
              <a:t>Overview</a:t>
            </a:r>
            <a:r>
              <a:rPr sz="850" spc="18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64646"/>
                </a:solidFill>
                <a:latin typeface="Arial MT"/>
                <a:cs typeface="Arial MT"/>
              </a:rPr>
              <a:t>of</a:t>
            </a:r>
            <a:r>
              <a:rPr sz="850" spc="23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64646"/>
                </a:solidFill>
                <a:latin typeface="Arial MT"/>
                <a:cs typeface="Arial MT"/>
              </a:rPr>
              <a:t>testing</a:t>
            </a:r>
            <a:r>
              <a:rPr sz="850" spc="12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64646"/>
                </a:solidFill>
                <a:latin typeface="Arial MT"/>
                <a:cs typeface="Arial MT"/>
              </a:rPr>
              <a:t>types</a:t>
            </a:r>
            <a:r>
              <a:rPr sz="850" spc="13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64646"/>
                </a:solidFill>
                <a:latin typeface="Arial MT"/>
                <a:cs typeface="Arial MT"/>
              </a:rPr>
              <a:t>and</a:t>
            </a:r>
            <a:r>
              <a:rPr sz="850" spc="13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484848"/>
                </a:solidFill>
                <a:latin typeface="Arial MT"/>
                <a:cs typeface="Arial MT"/>
              </a:rPr>
              <a:t>test</a:t>
            </a:r>
            <a:r>
              <a:rPr sz="850" spc="13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464646"/>
                </a:solidFill>
                <a:latin typeface="Arial MT"/>
                <a:cs typeface="Arial MT"/>
              </a:rPr>
              <a:t>cases</a:t>
            </a:r>
            <a:endParaRPr sz="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117714" cy="4572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4285" y="1182624"/>
            <a:ext cx="204190" cy="2438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95379" y="326897"/>
            <a:ext cx="3984625" cy="195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0" dirty="0">
                <a:solidFill>
                  <a:srgbClr val="363636"/>
                </a:solidFill>
                <a:latin typeface="Times New Roman"/>
                <a:cs typeface="Times New Roman"/>
              </a:rPr>
              <a:t>Seamless</a:t>
            </a:r>
            <a:r>
              <a:rPr sz="950" spc="1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950" spc="10" dirty="0">
                <a:solidFill>
                  <a:srgbClr val="363636"/>
                </a:solidFill>
                <a:latin typeface="Times New Roman"/>
                <a:cs typeface="Times New Roman"/>
              </a:rPr>
              <a:t>Virtual</a:t>
            </a:r>
            <a:r>
              <a:rPr sz="950" spc="4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950" spc="10" dirty="0">
                <a:solidFill>
                  <a:srgbClr val="333333"/>
                </a:solidFill>
                <a:latin typeface="Times New Roman"/>
                <a:cs typeface="Times New Roman"/>
              </a:rPr>
              <a:t>Event</a:t>
            </a:r>
            <a:r>
              <a:rPr sz="95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spc="40" dirty="0">
                <a:solidFill>
                  <a:srgbClr val="363636"/>
                </a:solidFill>
                <a:latin typeface="Times New Roman"/>
                <a:cs typeface="Times New Roman"/>
              </a:rPr>
              <a:t>Planning</a:t>
            </a:r>
            <a:endParaRPr sz="950">
              <a:latin typeface="Times New Roman"/>
              <a:cs typeface="Times New Roman"/>
            </a:endParaRPr>
          </a:p>
          <a:p>
            <a:pPr marL="16510" marR="352425" indent="1270">
              <a:lnSpc>
                <a:spcPct val="114999"/>
              </a:lnSpc>
              <a:spcBef>
                <a:spcPts val="495"/>
              </a:spcBef>
            </a:pP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The</a:t>
            </a:r>
            <a:r>
              <a:rPr sz="800" spc="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363636"/>
                </a:solidFill>
                <a:latin typeface="Arial MT"/>
                <a:cs typeface="Arial MT"/>
              </a:rPr>
              <a:t>VEvent</a:t>
            </a:r>
            <a:r>
              <a:rPr sz="800" spc="5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platform</a:t>
            </a:r>
            <a:r>
              <a:rPr sz="800" spc="-1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343434"/>
                </a:solidFill>
                <a:latin typeface="Arial MT"/>
                <a:cs typeface="Arial MT"/>
              </a:rPr>
              <a:t>successfully</a:t>
            </a:r>
            <a:r>
              <a:rPr sz="800" spc="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63636"/>
                </a:solidFill>
                <a:latin typeface="Arial MT"/>
                <a:cs typeface="Arial MT"/>
              </a:rPr>
              <a:t>provides</a:t>
            </a:r>
            <a:r>
              <a:rPr sz="800" spc="1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63636"/>
                </a:solidFill>
                <a:latin typeface="Arial MT"/>
                <a:cs typeface="Arial MT"/>
              </a:rPr>
              <a:t>advanced</a:t>
            </a:r>
            <a:r>
              <a:rPr sz="800" spc="1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technology</a:t>
            </a:r>
            <a:r>
              <a:rPr sz="800" spc="8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for</a:t>
            </a:r>
            <a:r>
              <a:rPr sz="8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800" spc="-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343434"/>
                </a:solidFill>
                <a:latin typeface="Arial MT"/>
                <a:cs typeface="Arial MT"/>
              </a:rPr>
              <a:t>seamless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83838"/>
                </a:solidFill>
                <a:latin typeface="Arial MT"/>
                <a:cs typeface="Arial MT"/>
              </a:rPr>
              <a:t>planning</a:t>
            </a:r>
            <a:r>
              <a:rPr sz="80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63636"/>
                </a:solidFill>
                <a:latin typeface="Arial MT"/>
                <a:cs typeface="Arial MT"/>
              </a:rPr>
              <a:t>and</a:t>
            </a:r>
            <a:r>
              <a:rPr sz="800" spc="-20" dirty="0">
                <a:solidFill>
                  <a:srgbClr val="363636"/>
                </a:solidFill>
                <a:latin typeface="Arial MT"/>
                <a:cs typeface="Arial MT"/>
              </a:rPr>
              <a:t> execution</a:t>
            </a:r>
            <a:r>
              <a:rPr sz="800" spc="2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83838"/>
                </a:solidFill>
                <a:latin typeface="Arial MT"/>
                <a:cs typeface="Arial MT"/>
              </a:rPr>
              <a:t>of</a:t>
            </a:r>
            <a:r>
              <a:rPr sz="800" spc="-2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virtual</a:t>
            </a:r>
            <a:r>
              <a:rPr sz="800" spc="-3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63636"/>
                </a:solidFill>
                <a:latin typeface="Arial MT"/>
                <a:cs typeface="Arial MT"/>
              </a:rPr>
              <a:t>evenfs.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80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</a:pPr>
            <a:r>
              <a:rPr sz="950" spc="55" dirty="0">
                <a:solidFill>
                  <a:srgbClr val="343434"/>
                </a:solidFill>
                <a:latin typeface="Times New Roman"/>
                <a:cs typeface="Times New Roman"/>
              </a:rPr>
              <a:t>Enhanced</a:t>
            </a:r>
            <a:r>
              <a:rPr sz="950" spc="4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43434"/>
                </a:solidFill>
                <a:latin typeface="Times New Roman"/>
                <a:cs typeface="Times New Roman"/>
              </a:rPr>
              <a:t>User</a:t>
            </a:r>
            <a:r>
              <a:rPr sz="950" spc="4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63636"/>
                </a:solidFill>
                <a:latin typeface="Times New Roman"/>
                <a:cs typeface="Times New Roman"/>
              </a:rPr>
              <a:t>Experience</a:t>
            </a:r>
            <a:endParaRPr sz="950">
              <a:latin typeface="Times New Roman"/>
              <a:cs typeface="Times New Roman"/>
            </a:endParaRPr>
          </a:p>
          <a:p>
            <a:pPr marL="16510" marR="5080" indent="635">
              <a:lnSpc>
                <a:spcPct val="134300"/>
              </a:lnSpc>
              <a:spcBef>
                <a:spcPts val="430"/>
              </a:spcBef>
            </a:pPr>
            <a:r>
              <a:rPr sz="700" dirty="0">
                <a:solidFill>
                  <a:srgbClr val="363636"/>
                </a:solidFill>
                <a:latin typeface="Arial MT"/>
                <a:cs typeface="Arial MT"/>
              </a:rPr>
              <a:t>It</a:t>
            </a:r>
            <a:r>
              <a:rPr sz="700" spc="22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63636"/>
                </a:solidFill>
                <a:latin typeface="Arial MT"/>
                <a:cs typeface="Arial MT"/>
              </a:rPr>
              <a:t>enhances</a:t>
            </a:r>
            <a:r>
              <a:rPr sz="700" spc="18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user</a:t>
            </a:r>
            <a:r>
              <a:rPr sz="700" spc="204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experience</a:t>
            </a:r>
            <a:r>
              <a:rPr sz="700" spc="3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63636"/>
                </a:solidFill>
                <a:latin typeface="Arial MT"/>
                <a:cs typeface="Arial MT"/>
              </a:rPr>
              <a:t>with</a:t>
            </a:r>
            <a:r>
              <a:rPr sz="700" spc="17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features</a:t>
            </a:r>
            <a:r>
              <a:rPr sz="700" spc="2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like</a:t>
            </a:r>
            <a:r>
              <a:rPr sz="700" spc="13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advanced</a:t>
            </a:r>
            <a:r>
              <a:rPr sz="700" spc="204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63636"/>
                </a:solidFill>
                <a:latin typeface="Arial MT"/>
                <a:cs typeface="Arial MT"/>
              </a:rPr>
              <a:t>sea</a:t>
            </a:r>
            <a:r>
              <a:rPr sz="700" spc="-8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rch</a:t>
            </a:r>
            <a:r>
              <a:rPr sz="700" spc="3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63636"/>
                </a:solidFill>
                <a:latin typeface="Arial MT"/>
                <a:cs typeface="Arial MT"/>
              </a:rPr>
              <a:t>and</a:t>
            </a:r>
            <a:r>
              <a:rPr sz="700" spc="38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facilitates</a:t>
            </a:r>
            <a:r>
              <a:rPr sz="700" spc="16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63636"/>
                </a:solidFill>
                <a:latin typeface="Arial MT"/>
                <a:cs typeface="Arial MT"/>
              </a:rPr>
              <a:t>community</a:t>
            </a:r>
            <a:r>
              <a:rPr sz="700" spc="3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343434"/>
                </a:solidFill>
                <a:latin typeface="Arial MT"/>
                <a:cs typeface="Arial MT"/>
              </a:rPr>
              <a:t>engagement</a:t>
            </a:r>
            <a:r>
              <a:rPr sz="700" spc="17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50" dirty="0">
                <a:solidFill>
                  <a:srgbClr val="343434"/>
                </a:solidFill>
                <a:latin typeface="Arial MT"/>
                <a:cs typeface="Arial MT"/>
              </a:rPr>
              <a:t>throug</a:t>
            </a:r>
            <a:r>
              <a:rPr sz="700" spc="50" dirty="0">
                <a:solidFill>
                  <a:srgbClr val="363636"/>
                </a:solidFill>
                <a:latin typeface="Arial MT"/>
                <a:cs typeface="Arial MT"/>
              </a:rPr>
              <a:t>h </a:t>
            </a:r>
            <a:r>
              <a:rPr sz="700" spc="30" dirty="0">
                <a:solidFill>
                  <a:srgbClr val="363636"/>
                </a:solidFill>
                <a:latin typeface="Arial MT"/>
                <a:cs typeface="Arial MT"/>
              </a:rPr>
              <a:t>webino</a:t>
            </a:r>
            <a:r>
              <a:rPr sz="700" spc="-4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43434"/>
                </a:solidFill>
                <a:latin typeface="Arial MT"/>
                <a:cs typeface="Arial MT"/>
              </a:rPr>
              <a:t>rs.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7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</a:pPr>
            <a:r>
              <a:rPr sz="950" dirty="0">
                <a:solidFill>
                  <a:srgbClr val="343434"/>
                </a:solidFill>
                <a:latin typeface="Times New Roman"/>
                <a:cs typeface="Times New Roman"/>
              </a:rPr>
              <a:t>Global</a:t>
            </a:r>
            <a:r>
              <a:rPr sz="950" spc="9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50" spc="40" dirty="0">
                <a:solidFill>
                  <a:srgbClr val="343434"/>
                </a:solidFill>
                <a:latin typeface="Times New Roman"/>
                <a:cs typeface="Times New Roman"/>
              </a:rPr>
              <a:t>Participation</a:t>
            </a:r>
            <a:endParaRPr sz="9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765"/>
              </a:spcBef>
            </a:pPr>
            <a:r>
              <a:rPr sz="700" spc="50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60" dirty="0">
                <a:solidFill>
                  <a:srgbClr val="343434"/>
                </a:solidFill>
                <a:latin typeface="Arial MT"/>
                <a:cs typeface="Arial MT"/>
              </a:rPr>
              <a:t>platform</a:t>
            </a:r>
            <a:r>
              <a:rPr sz="700" spc="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50" dirty="0">
                <a:solidFill>
                  <a:srgbClr val="343434"/>
                </a:solidFill>
                <a:latin typeface="Arial MT"/>
                <a:cs typeface="Arial MT"/>
              </a:rPr>
              <a:t>broadens</a:t>
            </a:r>
            <a:r>
              <a:rPr sz="700" spc="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343434"/>
                </a:solidFill>
                <a:latin typeface="Arial MT"/>
                <a:cs typeface="Arial MT"/>
              </a:rPr>
              <a:t>event</a:t>
            </a:r>
            <a:r>
              <a:rPr sz="700" spc="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50" dirty="0">
                <a:solidFill>
                  <a:srgbClr val="343434"/>
                </a:solidFill>
                <a:latin typeface="Arial MT"/>
                <a:cs typeface="Arial MT"/>
              </a:rPr>
              <a:t>participation</a:t>
            </a:r>
            <a:r>
              <a:rPr sz="700" spc="6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363636"/>
                </a:solidFill>
                <a:latin typeface="Arial MT"/>
                <a:cs typeface="Arial MT"/>
              </a:rPr>
              <a:t>without</a:t>
            </a:r>
            <a:r>
              <a:rPr sz="700" spc="7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363636"/>
                </a:solidFill>
                <a:latin typeface="Arial MT"/>
                <a:cs typeface="Arial MT"/>
              </a:rPr>
              <a:t>geographical</a:t>
            </a:r>
            <a:r>
              <a:rPr sz="700" spc="10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333333"/>
                </a:solidFill>
                <a:latin typeface="Arial MT"/>
                <a:cs typeface="Arial MT"/>
              </a:rPr>
              <a:t>limits, </a:t>
            </a:r>
            <a:r>
              <a:rPr sz="700" spc="30" dirty="0">
                <a:solidFill>
                  <a:srgbClr val="343434"/>
                </a:solidFill>
                <a:latin typeface="Arial MT"/>
                <a:cs typeface="Arial MT"/>
              </a:rPr>
              <a:t>ma</a:t>
            </a:r>
            <a:r>
              <a:rPr sz="700" spc="-114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30" dirty="0">
                <a:solidFill>
                  <a:srgbClr val="363636"/>
                </a:solidFill>
                <a:latin typeface="Arial MT"/>
                <a:cs typeface="Arial MT"/>
              </a:rPr>
              <a:t>king</a:t>
            </a:r>
            <a:r>
              <a:rPr sz="700" spc="1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33333"/>
                </a:solidFill>
                <a:latin typeface="Arial MT"/>
                <a:cs typeface="Arial MT"/>
              </a:rPr>
              <a:t>events</a:t>
            </a:r>
            <a:endParaRPr sz="700">
              <a:latin typeface="Arial MT"/>
              <a:cs typeface="Arial MT"/>
            </a:endParaRPr>
          </a:p>
          <a:p>
            <a:pPr marL="16510">
              <a:lnSpc>
                <a:spcPct val="100000"/>
              </a:lnSpc>
              <a:spcBef>
                <a:spcPts val="240"/>
              </a:spcBef>
            </a:pP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accessible</a:t>
            </a:r>
            <a:r>
              <a:rPr sz="750" spc="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83838"/>
                </a:solidFill>
                <a:latin typeface="Arial MT"/>
                <a:cs typeface="Arial MT"/>
              </a:rPr>
              <a:t>to</a:t>
            </a:r>
            <a:r>
              <a:rPr sz="750" spc="7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750" spc="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wider</a:t>
            </a:r>
            <a:r>
              <a:rPr sz="750" spc="5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33333"/>
                </a:solidFill>
                <a:latin typeface="Arial MT"/>
                <a:cs typeface="Arial MT"/>
              </a:rPr>
              <a:t>audience.</a:t>
            </a:r>
            <a:endParaRPr sz="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5751" y="286273"/>
            <a:ext cx="2285714" cy="45415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827" y="279146"/>
            <a:ext cx="3542029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Conclusion</a:t>
            </a:r>
            <a:r>
              <a:rPr spc="-20" dirty="0"/>
              <a:t> </a:t>
            </a:r>
            <a:r>
              <a:rPr spc="75" dirty="0">
                <a:solidFill>
                  <a:srgbClr val="343434"/>
                </a:solidFill>
              </a:rPr>
              <a:t>on</a:t>
            </a:r>
            <a:r>
              <a:rPr spc="-130" dirty="0">
                <a:solidFill>
                  <a:srgbClr val="343434"/>
                </a:solidFill>
              </a:rPr>
              <a:t> </a:t>
            </a:r>
            <a:r>
              <a:rPr spc="65" dirty="0">
                <a:solidFill>
                  <a:srgbClr val="343434"/>
                </a:solidFill>
              </a:rPr>
              <a:t>the</a:t>
            </a:r>
            <a:r>
              <a:rPr spc="-30" dirty="0">
                <a:solidFill>
                  <a:srgbClr val="343434"/>
                </a:solidFill>
              </a:rPr>
              <a:t> </a:t>
            </a:r>
            <a:r>
              <a:rPr dirty="0">
                <a:solidFill>
                  <a:srgbClr val="363636"/>
                </a:solidFill>
              </a:rPr>
              <a:t>VEvent</a:t>
            </a:r>
            <a:r>
              <a:rPr spc="-55" dirty="0">
                <a:solidFill>
                  <a:srgbClr val="363636"/>
                </a:solidFill>
              </a:rPr>
              <a:t> </a:t>
            </a:r>
            <a:r>
              <a:rPr spc="-10" dirty="0">
                <a:solidFill>
                  <a:srgbClr val="343434"/>
                </a:solidFill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334" y="644652"/>
            <a:ext cx="6280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94949"/>
                </a:solidFill>
                <a:latin typeface="Arial MT"/>
                <a:cs typeface="Arial MT"/>
              </a:rPr>
              <a:t>Key</a:t>
            </a:r>
            <a:r>
              <a:rPr sz="800" spc="9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464646"/>
                </a:solidFill>
                <a:latin typeface="Arial MT"/>
                <a:cs typeface="Arial MT"/>
              </a:rPr>
              <a:t>Insights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628" y="1006602"/>
            <a:ext cx="211391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60" dirty="0">
                <a:solidFill>
                  <a:srgbClr val="343434"/>
                </a:solidFill>
                <a:latin typeface="Times New Roman"/>
                <a:cs typeface="Times New Roman"/>
              </a:rPr>
              <a:t>Importance</a:t>
            </a:r>
            <a:r>
              <a:rPr sz="950" spc="7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ofVEvent</a:t>
            </a:r>
            <a:r>
              <a:rPr sz="95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Times New Roman"/>
                <a:cs typeface="Times New Roman"/>
              </a:rPr>
              <a:t>System</a:t>
            </a:r>
            <a:endParaRPr sz="950">
              <a:latin typeface="Times New Roman"/>
              <a:cs typeface="Times New Roman"/>
            </a:endParaRPr>
          </a:p>
          <a:p>
            <a:pPr marL="14604" marR="5080" indent="1270">
              <a:lnSpc>
                <a:spcPct val="117500"/>
              </a:lnSpc>
              <a:spcBef>
                <a:spcPts val="450"/>
              </a:spcBef>
            </a:pPr>
            <a:r>
              <a:rPr sz="800" spc="-20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800" spc="-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343434"/>
                </a:solidFill>
                <a:latin typeface="Arial MT"/>
                <a:cs typeface="Arial MT"/>
              </a:rPr>
              <a:t>VEvent</a:t>
            </a:r>
            <a:r>
              <a:rPr sz="8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 MT"/>
                <a:cs typeface="Arial MT"/>
              </a:rPr>
              <a:t>system</a:t>
            </a:r>
            <a:r>
              <a:rPr sz="8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363636"/>
                </a:solidFill>
                <a:latin typeface="Arial MT"/>
                <a:cs typeface="Arial MT"/>
              </a:rPr>
              <a:t>is</a:t>
            </a:r>
            <a:r>
              <a:rPr sz="800" spc="-5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 MT"/>
                <a:cs typeface="Arial MT"/>
              </a:rPr>
              <a:t>crucial</a:t>
            </a:r>
            <a:r>
              <a:rPr sz="8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for</a:t>
            </a:r>
            <a:r>
              <a:rPr sz="800" spc="9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modern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virtual </a:t>
            </a:r>
            <a:r>
              <a:rPr sz="800" spc="-25" dirty="0">
                <a:solidFill>
                  <a:srgbClr val="343434"/>
                </a:solidFill>
                <a:latin typeface="Arial MT"/>
                <a:cs typeface="Arial MT"/>
              </a:rPr>
              <a:t>events,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providing</a:t>
            </a:r>
            <a:r>
              <a:rPr sz="8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343434"/>
                </a:solidFill>
                <a:latin typeface="Arial MT"/>
                <a:cs typeface="Arial MT"/>
              </a:rPr>
              <a:t>essential</a:t>
            </a:r>
            <a:r>
              <a:rPr sz="8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13131"/>
                </a:solidFill>
                <a:latin typeface="Arial MT"/>
                <a:cs typeface="Arial MT"/>
              </a:rPr>
              <a:t>tools</a:t>
            </a:r>
            <a:r>
              <a:rPr sz="800" spc="-1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for</a:t>
            </a:r>
            <a:r>
              <a:rPr sz="800" spc="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organizers.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288" y="2159000"/>
            <a:ext cx="2009139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75" dirty="0">
                <a:solidFill>
                  <a:srgbClr val="343434"/>
                </a:solidFill>
                <a:latin typeface="Times New Roman"/>
                <a:cs typeface="Times New Roman"/>
              </a:rPr>
              <a:t>Enhancing</a:t>
            </a:r>
            <a:r>
              <a:rPr sz="900" spc="-3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00" spc="50" dirty="0">
                <a:solidFill>
                  <a:srgbClr val="333333"/>
                </a:solidFill>
                <a:latin typeface="Times New Roman"/>
                <a:cs typeface="Times New Roman"/>
              </a:rPr>
              <a:t>CoLaboration</a:t>
            </a:r>
            <a:endParaRPr sz="900">
              <a:latin typeface="Times New Roman"/>
              <a:cs typeface="Times New Roman"/>
            </a:endParaRPr>
          </a:p>
          <a:p>
            <a:pPr marL="13970" marR="5080" indent="1270">
              <a:lnSpc>
                <a:spcPct val="114999"/>
              </a:lnSpc>
              <a:spcBef>
                <a:spcPts val="505"/>
              </a:spcBef>
            </a:pPr>
            <a:r>
              <a:rPr sz="800" spc="-25" dirty="0">
                <a:solidFill>
                  <a:srgbClr val="363636"/>
                </a:solidFill>
                <a:latin typeface="Arial MT"/>
                <a:cs typeface="Arial MT"/>
              </a:rPr>
              <a:t>The</a:t>
            </a:r>
            <a:r>
              <a:rPr sz="800" spc="-1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platform</a:t>
            </a:r>
            <a:r>
              <a:rPr sz="8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fosters</a:t>
            </a:r>
            <a:r>
              <a:rPr sz="8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33333"/>
                </a:solidFill>
                <a:latin typeface="Arial MT"/>
                <a:cs typeface="Arial MT"/>
              </a:rPr>
              <a:t>collaboration</a:t>
            </a:r>
            <a:r>
              <a:rPr sz="800" spc="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13131"/>
                </a:solidFill>
                <a:latin typeface="Arial MT"/>
                <a:cs typeface="Arial MT"/>
              </a:rPr>
              <a:t>among </a:t>
            </a:r>
            <a:r>
              <a:rPr sz="800" dirty="0">
                <a:solidFill>
                  <a:srgbClr val="333333"/>
                </a:solidFill>
                <a:latin typeface="Arial MT"/>
                <a:cs typeface="Arial MT"/>
              </a:rPr>
              <a:t>participants,</a:t>
            </a:r>
            <a:r>
              <a:rPr sz="800" spc="-20" dirty="0">
                <a:solidFill>
                  <a:srgbClr val="333333"/>
                </a:solidFill>
                <a:latin typeface="Arial MT"/>
                <a:cs typeface="Arial MT"/>
              </a:rPr>
              <a:t> enhancing</a:t>
            </a:r>
            <a:r>
              <a:rPr sz="8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overall</a:t>
            </a:r>
            <a:r>
              <a:rPr sz="8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engagement.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253" y="3305047"/>
            <a:ext cx="229489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313131"/>
                </a:solidFill>
                <a:latin typeface="Times New Roman"/>
                <a:cs typeface="Times New Roman"/>
              </a:rPr>
              <a:t>Essential</a:t>
            </a:r>
            <a:r>
              <a:rPr sz="900" spc="-15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900" spc="55" dirty="0">
                <a:solidFill>
                  <a:srgbClr val="343434"/>
                </a:solidFill>
                <a:latin typeface="Times New Roman"/>
                <a:cs typeface="Times New Roman"/>
              </a:rPr>
              <a:t>for</a:t>
            </a:r>
            <a:r>
              <a:rPr sz="900" spc="1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00" spc="30" dirty="0">
                <a:solidFill>
                  <a:srgbClr val="313131"/>
                </a:solidFill>
                <a:latin typeface="Times New Roman"/>
                <a:cs typeface="Times New Roman"/>
              </a:rPr>
              <a:t>Today's</a:t>
            </a:r>
            <a:r>
              <a:rPr sz="900" spc="-15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900" spc="40" dirty="0">
                <a:solidFill>
                  <a:srgbClr val="333333"/>
                </a:solidFill>
                <a:latin typeface="Times New Roman"/>
                <a:cs typeface="Times New Roman"/>
              </a:rPr>
              <a:t>Ecosystem</a:t>
            </a:r>
            <a:endParaRPr sz="900">
              <a:latin typeface="Times New Roman"/>
              <a:cs typeface="Times New Roman"/>
            </a:endParaRPr>
          </a:p>
          <a:p>
            <a:pPr marL="14604" marR="5080" indent="-2540">
              <a:lnSpc>
                <a:spcPct val="120000"/>
              </a:lnSpc>
              <a:spcBef>
                <a:spcPts val="434"/>
              </a:spcBef>
            </a:pPr>
            <a:r>
              <a:rPr sz="800" spc="-30" dirty="0">
                <a:solidFill>
                  <a:srgbClr val="343434"/>
                </a:solidFill>
                <a:latin typeface="Arial MT"/>
                <a:cs typeface="Arial MT"/>
              </a:rPr>
              <a:t>In</a:t>
            </a:r>
            <a:r>
              <a:rPr sz="800" spc="-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today's</a:t>
            </a:r>
            <a:r>
              <a:rPr sz="800" spc="-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43434"/>
                </a:solidFill>
                <a:latin typeface="Arial MT"/>
                <a:cs typeface="Arial MT"/>
              </a:rPr>
              <a:t>event </a:t>
            </a:r>
            <a:r>
              <a:rPr sz="800" spc="-25" dirty="0">
                <a:solidFill>
                  <a:srgbClr val="343434"/>
                </a:solidFill>
                <a:latin typeface="Arial MT"/>
                <a:cs typeface="Arial MT"/>
              </a:rPr>
              <a:t>ecosystem,</a:t>
            </a:r>
            <a:r>
              <a:rPr sz="800" spc="6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343434"/>
                </a:solidFill>
                <a:latin typeface="Arial MT"/>
                <a:cs typeface="Arial MT"/>
              </a:rPr>
              <a:t>VEvent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343434"/>
                </a:solidFill>
                <a:latin typeface="Arial MT"/>
                <a:cs typeface="Arial MT"/>
              </a:rPr>
              <a:t>is</a:t>
            </a:r>
            <a:r>
              <a:rPr sz="8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indispensable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for</a:t>
            </a:r>
            <a:r>
              <a:rPr sz="800" spc="1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343434"/>
                </a:solidFill>
                <a:latin typeface="Arial MT"/>
                <a:cs typeface="Arial MT"/>
              </a:rPr>
              <a:t>successful</a:t>
            </a:r>
            <a:r>
              <a:rPr sz="8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virtual</a:t>
            </a:r>
            <a:r>
              <a:rPr sz="800" spc="-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experiences.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7763" y="1006602"/>
            <a:ext cx="210820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0" dirty="0">
                <a:solidFill>
                  <a:srgbClr val="343434"/>
                </a:solidFill>
                <a:latin typeface="Times New Roman"/>
                <a:cs typeface="Times New Roman"/>
              </a:rPr>
              <a:t>Advanced</a:t>
            </a:r>
            <a:r>
              <a:rPr sz="950" spc="8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50" spc="10" dirty="0">
                <a:solidFill>
                  <a:srgbClr val="333333"/>
                </a:solidFill>
                <a:latin typeface="Times New Roman"/>
                <a:cs typeface="Times New Roman"/>
              </a:rPr>
              <a:t>Technology</a:t>
            </a:r>
            <a:r>
              <a:rPr sz="95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spc="40" dirty="0">
                <a:solidFill>
                  <a:srgbClr val="333333"/>
                </a:solidFill>
                <a:latin typeface="Times New Roman"/>
                <a:cs typeface="Times New Roman"/>
              </a:rPr>
              <a:t>Integration</a:t>
            </a:r>
            <a:endParaRPr sz="950">
              <a:latin typeface="Times New Roman"/>
              <a:cs typeface="Times New Roman"/>
            </a:endParaRPr>
          </a:p>
          <a:p>
            <a:pPr marL="13335" marR="5080" indent="-1270">
              <a:lnSpc>
                <a:spcPct val="117500"/>
              </a:lnSpc>
              <a:spcBef>
                <a:spcPts val="450"/>
              </a:spcBef>
            </a:pPr>
            <a:r>
              <a:rPr sz="800" spc="-30" dirty="0">
                <a:solidFill>
                  <a:srgbClr val="333333"/>
                </a:solidFill>
                <a:latin typeface="Arial MT"/>
                <a:cs typeface="Arial MT"/>
              </a:rPr>
              <a:t>By </a:t>
            </a:r>
            <a:r>
              <a:rPr sz="800" dirty="0">
                <a:solidFill>
                  <a:srgbClr val="333333"/>
                </a:solidFill>
                <a:latin typeface="Arial MT"/>
                <a:cs typeface="Arial MT"/>
              </a:rPr>
              <a:t>integrating</a:t>
            </a:r>
            <a:r>
              <a:rPr sz="8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63636"/>
                </a:solidFill>
                <a:latin typeface="Arial MT"/>
                <a:cs typeface="Arial MT"/>
              </a:rPr>
              <a:t>advanced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343434"/>
                </a:solidFill>
                <a:latin typeface="Arial MT"/>
                <a:cs typeface="Arial MT"/>
              </a:rPr>
              <a:t>Technology,</a:t>
            </a:r>
            <a:r>
              <a:rPr sz="800" spc="6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VEvent </a:t>
            </a:r>
            <a:r>
              <a:rPr sz="800" spc="-20" dirty="0">
                <a:solidFill>
                  <a:srgbClr val="363636"/>
                </a:solidFill>
                <a:latin typeface="Arial MT"/>
                <a:cs typeface="Arial MT"/>
              </a:rPr>
              <a:t>improves</a:t>
            </a:r>
            <a:r>
              <a:rPr sz="800" spc="1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the</a:t>
            </a:r>
            <a:r>
              <a:rPr sz="800" spc="-4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planning</a:t>
            </a:r>
            <a:r>
              <a:rPr sz="8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and</a:t>
            </a:r>
            <a:r>
              <a:rPr sz="800" spc="-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43434"/>
                </a:solidFill>
                <a:latin typeface="Arial MT"/>
                <a:cs typeface="Arial MT"/>
              </a:rPr>
              <a:t>execution</a:t>
            </a:r>
            <a:r>
              <a:rPr sz="8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of</a:t>
            </a:r>
            <a:r>
              <a:rPr sz="800" spc="-5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events.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6634" y="2152650"/>
            <a:ext cx="227139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20" dirty="0">
                <a:solidFill>
                  <a:srgbClr val="343434"/>
                </a:solidFill>
                <a:latin typeface="Times New Roman"/>
                <a:cs typeface="Times New Roman"/>
              </a:rPr>
              <a:t>Engagement</a:t>
            </a:r>
            <a:r>
              <a:rPr sz="950" spc="16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50" spc="20" dirty="0">
                <a:solidFill>
                  <a:srgbClr val="313131"/>
                </a:solidFill>
                <a:latin typeface="Times New Roman"/>
                <a:cs typeface="Times New Roman"/>
              </a:rPr>
              <a:t>and</a:t>
            </a:r>
            <a:r>
              <a:rPr sz="950" spc="75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950" spc="40" dirty="0">
                <a:solidFill>
                  <a:srgbClr val="333333"/>
                </a:solidFill>
                <a:latin typeface="Times New Roman"/>
                <a:cs typeface="Times New Roman"/>
              </a:rPr>
              <a:t>Interaction</a:t>
            </a:r>
            <a:endParaRPr sz="950">
              <a:latin typeface="Times New Roman"/>
              <a:cs typeface="Times New Roman"/>
            </a:endParaRPr>
          </a:p>
          <a:p>
            <a:pPr marL="13970" marR="5080" indent="3175">
              <a:lnSpc>
                <a:spcPct val="114999"/>
              </a:lnSpc>
              <a:spcBef>
                <a:spcPts val="495"/>
              </a:spcBef>
            </a:pPr>
            <a:r>
              <a:rPr sz="800" spc="-20" dirty="0">
                <a:solidFill>
                  <a:srgbClr val="343434"/>
                </a:solidFill>
                <a:latin typeface="Arial MT"/>
                <a:cs typeface="Arial MT"/>
              </a:rPr>
              <a:t>VEvent</a:t>
            </a:r>
            <a:r>
              <a:rPr sz="8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promotes</a:t>
            </a:r>
            <a:r>
              <a:rPr sz="8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363636"/>
                </a:solidFill>
                <a:latin typeface="Arial MT"/>
                <a:cs typeface="Arial MT"/>
              </a:rPr>
              <a:t>high</a:t>
            </a:r>
            <a:r>
              <a:rPr sz="800" spc="-6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363636"/>
                </a:solidFill>
                <a:latin typeface="Arial MT"/>
                <a:cs typeface="Arial MT"/>
              </a:rPr>
              <a:t>levels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sz="800" spc="-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13131"/>
                </a:solidFill>
                <a:latin typeface="Arial MT"/>
                <a:cs typeface="Arial MT"/>
              </a:rPr>
              <a:t>interaction,</a:t>
            </a:r>
            <a:r>
              <a:rPr sz="800" spc="-1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13131"/>
                </a:solidFill>
                <a:latin typeface="Arial MT"/>
                <a:cs typeface="Arial MT"/>
              </a:rPr>
              <a:t>making </a:t>
            </a:r>
            <a:r>
              <a:rPr sz="800" spc="-20" dirty="0">
                <a:solidFill>
                  <a:srgbClr val="363636"/>
                </a:solidFill>
                <a:latin typeface="Arial MT"/>
                <a:cs typeface="Arial MT"/>
              </a:rPr>
              <a:t>events</a:t>
            </a:r>
            <a:r>
              <a:rPr sz="800" spc="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more engaging</a:t>
            </a:r>
            <a:r>
              <a:rPr sz="800" spc="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for</a:t>
            </a:r>
            <a:r>
              <a:rPr sz="800" spc="2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attendees.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2826" y="1934464"/>
            <a:ext cx="35509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70" dirty="0">
                <a:solidFill>
                  <a:srgbClr val="363636"/>
                </a:solidFill>
              </a:rPr>
              <a:t>Definition</a:t>
            </a:r>
            <a:r>
              <a:rPr sz="2500" spc="85" dirty="0">
                <a:solidFill>
                  <a:srgbClr val="363636"/>
                </a:solidFill>
              </a:rPr>
              <a:t> </a:t>
            </a:r>
            <a:r>
              <a:rPr sz="2500" spc="-50" dirty="0">
                <a:solidFill>
                  <a:srgbClr val="363636"/>
                </a:solidFill>
              </a:rPr>
              <a:t>of</a:t>
            </a:r>
            <a:r>
              <a:rPr sz="2500" spc="-100" dirty="0">
                <a:solidFill>
                  <a:srgbClr val="363636"/>
                </a:solidFill>
              </a:rPr>
              <a:t> </a:t>
            </a:r>
            <a:r>
              <a:rPr sz="2500" dirty="0">
                <a:solidFill>
                  <a:srgbClr val="363636"/>
                </a:solidFill>
              </a:rPr>
              <a:t>Mini</a:t>
            </a:r>
            <a:r>
              <a:rPr sz="2500" spc="-95" dirty="0">
                <a:solidFill>
                  <a:srgbClr val="363636"/>
                </a:solidFill>
              </a:rPr>
              <a:t> </a:t>
            </a:r>
            <a:r>
              <a:rPr sz="2500" spc="105" dirty="0">
                <a:solidFill>
                  <a:srgbClr val="363636"/>
                </a:solidFill>
              </a:rPr>
              <a:t>Project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787550" y="2418079"/>
            <a:ext cx="4552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64646"/>
                </a:solidFill>
                <a:latin typeface="Times New Roman"/>
                <a:cs typeface="Times New Roman"/>
              </a:rPr>
              <a:t>A</a:t>
            </a:r>
            <a:r>
              <a:rPr sz="900" spc="204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484848"/>
                </a:solidFill>
                <a:latin typeface="Times New Roman"/>
                <a:cs typeface="Times New Roman"/>
              </a:rPr>
              <a:t>mini</a:t>
            </a:r>
            <a:r>
              <a:rPr sz="900" spc="229" dirty="0">
                <a:solidFill>
                  <a:srgbClr val="484848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464646"/>
                </a:solidFill>
                <a:latin typeface="Times New Roman"/>
                <a:cs typeface="Times New Roman"/>
              </a:rPr>
              <a:t>project</a:t>
            </a:r>
            <a:r>
              <a:rPr sz="900" spc="225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900" spc="-20" dirty="0">
                <a:solidFill>
                  <a:srgbClr val="494949"/>
                </a:solidFill>
                <a:latin typeface="Times New Roman"/>
                <a:cs typeface="Times New Roman"/>
              </a:rPr>
              <a:t>is</a:t>
            </a:r>
            <a:r>
              <a:rPr sz="900" spc="10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4B4B4B"/>
                </a:solidFill>
                <a:latin typeface="Times New Roman"/>
                <a:cs typeface="Times New Roman"/>
              </a:rPr>
              <a:t>a</a:t>
            </a:r>
            <a:r>
              <a:rPr sz="900" spc="36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464646"/>
                </a:solidFill>
                <a:latin typeface="Times New Roman"/>
                <a:cs typeface="Times New Roman"/>
              </a:rPr>
              <a:t>small-scale</a:t>
            </a:r>
            <a:r>
              <a:rPr sz="900" spc="270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484848"/>
                </a:solidFill>
                <a:latin typeface="Times New Roman"/>
                <a:cs typeface="Times New Roman"/>
              </a:rPr>
              <a:t>project</a:t>
            </a:r>
            <a:r>
              <a:rPr sz="900" spc="180" dirty="0">
                <a:solidFill>
                  <a:srgbClr val="484848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464646"/>
                </a:solidFill>
                <a:latin typeface="Times New Roman"/>
                <a:cs typeface="Times New Roman"/>
              </a:rPr>
              <a:t>for</a:t>
            </a:r>
            <a:r>
              <a:rPr sz="900" spc="320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464646"/>
                </a:solidFill>
                <a:latin typeface="Times New Roman"/>
                <a:cs typeface="Times New Roman"/>
              </a:rPr>
              <a:t>practical</a:t>
            </a:r>
            <a:r>
              <a:rPr sz="900" spc="215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444444"/>
                </a:solidFill>
                <a:latin typeface="Times New Roman"/>
                <a:cs typeface="Times New Roman"/>
              </a:rPr>
              <a:t>application</a:t>
            </a:r>
            <a:r>
              <a:rPr sz="900" spc="2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484848"/>
                </a:solidFill>
                <a:latin typeface="Times New Roman"/>
                <a:cs typeface="Times New Roman"/>
              </a:rPr>
              <a:t>of</a:t>
            </a:r>
            <a:r>
              <a:rPr sz="900" spc="215" dirty="0">
                <a:solidFill>
                  <a:srgbClr val="484848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484848"/>
                </a:solidFill>
                <a:latin typeface="Times New Roman"/>
                <a:cs typeface="Times New Roman"/>
              </a:rPr>
              <a:t>theoretical</a:t>
            </a:r>
            <a:r>
              <a:rPr sz="900" spc="375" dirty="0">
                <a:solidFill>
                  <a:srgbClr val="484848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484848"/>
                </a:solidFill>
                <a:latin typeface="Times New Roman"/>
                <a:cs typeface="Times New Roman"/>
              </a:rPr>
              <a:t>knowledge.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4317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894"/>
              </a:spcBef>
            </a:pPr>
            <a:r>
              <a:rPr dirty="0">
                <a:solidFill>
                  <a:srgbClr val="343434"/>
                </a:solidFill>
              </a:rPr>
              <a:t>VEvent</a:t>
            </a:r>
            <a:r>
              <a:rPr spc="65" dirty="0">
                <a:solidFill>
                  <a:srgbClr val="343434"/>
                </a:solidFill>
              </a:rPr>
              <a:t> </a:t>
            </a:r>
            <a:r>
              <a:rPr spc="55" dirty="0">
                <a:solidFill>
                  <a:srgbClr val="343434"/>
                </a:solidFill>
              </a:rPr>
              <a:t>-</a:t>
            </a:r>
            <a:r>
              <a:rPr spc="-200" dirty="0">
                <a:solidFill>
                  <a:srgbClr val="343434"/>
                </a:solidFill>
              </a:rPr>
              <a:t> </a:t>
            </a:r>
            <a:r>
              <a:rPr spc="50" dirty="0"/>
              <a:t>Virtual</a:t>
            </a:r>
            <a:r>
              <a:rPr spc="-80" dirty="0"/>
              <a:t> </a:t>
            </a:r>
            <a:r>
              <a:rPr dirty="0">
                <a:solidFill>
                  <a:srgbClr val="343434"/>
                </a:solidFill>
              </a:rPr>
              <a:t>Event</a:t>
            </a:r>
            <a:r>
              <a:rPr spc="10" dirty="0">
                <a:solidFill>
                  <a:srgbClr val="343434"/>
                </a:solidFill>
              </a:rPr>
              <a:t> </a:t>
            </a:r>
            <a:r>
              <a:rPr spc="55" dirty="0"/>
              <a:t>Management</a:t>
            </a:r>
            <a:r>
              <a:rPr spc="60" dirty="0"/>
              <a:t> </a:t>
            </a:r>
            <a:r>
              <a:rPr dirty="0">
                <a:solidFill>
                  <a:srgbClr val="343434"/>
                </a:solidFill>
              </a:rPr>
              <a:t>System</a:t>
            </a:r>
            <a:r>
              <a:rPr spc="25" dirty="0">
                <a:solidFill>
                  <a:srgbClr val="343434"/>
                </a:solidFill>
              </a:rPr>
              <a:t> </a:t>
            </a:r>
            <a:r>
              <a:rPr spc="-10" dirty="0">
                <a:solidFill>
                  <a:srgbClr val="343434"/>
                </a:solidFill>
              </a:rPr>
              <a:t>Overview</a:t>
            </a:r>
          </a:p>
          <a:p>
            <a:pPr marL="18415">
              <a:lnSpc>
                <a:spcPct val="100000"/>
              </a:lnSpc>
              <a:spcBef>
                <a:spcPts val="390"/>
              </a:spcBef>
            </a:pPr>
            <a:r>
              <a:rPr sz="950" spc="-70" dirty="0">
                <a:solidFill>
                  <a:srgbClr val="444444"/>
                </a:solidFill>
                <a:latin typeface="Arial MT"/>
                <a:cs typeface="Arial MT"/>
              </a:rPr>
              <a:t>Key</a:t>
            </a:r>
            <a:r>
              <a:rPr sz="950" spc="-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950" spc="-25" dirty="0">
                <a:solidFill>
                  <a:srgbClr val="444444"/>
                </a:solidFill>
                <a:latin typeface="Arial MT"/>
                <a:cs typeface="Arial MT"/>
              </a:rPr>
              <a:t>Features</a:t>
            </a:r>
            <a:r>
              <a:rPr sz="95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444444"/>
                </a:solidFill>
                <a:latin typeface="Arial MT"/>
                <a:cs typeface="Arial MT"/>
              </a:rPr>
              <a:t>and</a:t>
            </a:r>
            <a:r>
              <a:rPr sz="95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444444"/>
                </a:solidFill>
                <a:latin typeface="Arial MT"/>
                <a:cs typeface="Arial MT"/>
              </a:rPr>
              <a:t>Benef1ts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786" y="1659127"/>
            <a:ext cx="222948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70" dirty="0">
                <a:solidFill>
                  <a:srgbClr val="313131"/>
                </a:solidFill>
                <a:latin typeface="Times New Roman"/>
                <a:cs typeface="Times New Roman"/>
              </a:rPr>
              <a:t>Introduction</a:t>
            </a:r>
            <a:r>
              <a:rPr sz="900" spc="20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900" spc="65" dirty="0">
                <a:solidFill>
                  <a:srgbClr val="343434"/>
                </a:solidFill>
                <a:latin typeface="Times New Roman"/>
                <a:cs typeface="Times New Roman"/>
              </a:rPr>
              <a:t>to</a:t>
            </a:r>
            <a:r>
              <a:rPr sz="900" spc="-8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343434"/>
                </a:solidFill>
                <a:latin typeface="Times New Roman"/>
                <a:cs typeface="Times New Roman"/>
              </a:rPr>
              <a:t>YEvent</a:t>
            </a:r>
            <a:endParaRPr sz="9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600"/>
              </a:spcBef>
            </a:pPr>
            <a:r>
              <a:rPr sz="800" spc="-25" dirty="0">
                <a:solidFill>
                  <a:srgbClr val="343434"/>
                </a:solidFill>
                <a:latin typeface="Arial MT"/>
                <a:cs typeface="Arial MT"/>
              </a:rPr>
              <a:t>VEvent</a:t>
            </a:r>
            <a:r>
              <a:rPr sz="8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383838"/>
                </a:solidFill>
                <a:latin typeface="Arial MT"/>
                <a:cs typeface="Arial MT"/>
              </a:rPr>
              <a:t>is 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a</a:t>
            </a:r>
            <a:r>
              <a:rPr sz="800" spc="-1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343434"/>
                </a:solidFill>
                <a:latin typeface="Arial MT"/>
                <a:cs typeface="Arial MT"/>
              </a:rPr>
              <a:t>Vir-</a:t>
            </a:r>
            <a:r>
              <a:rPr sz="800" spc="-45" dirty="0">
                <a:solidFill>
                  <a:srgbClr val="343434"/>
                </a:solidFill>
                <a:latin typeface="Arial MT"/>
                <a:cs typeface="Arial MT"/>
              </a:rPr>
              <a:t>fual</a:t>
            </a:r>
            <a:r>
              <a:rPr sz="8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33333"/>
                </a:solidFill>
                <a:latin typeface="Arial MT"/>
                <a:cs typeface="Arial MT"/>
              </a:rPr>
              <a:t>Event</a:t>
            </a:r>
            <a:r>
              <a:rPr sz="8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Management</a:t>
            </a:r>
            <a:r>
              <a:rPr sz="800" spc="6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343434"/>
                </a:solidFill>
                <a:latin typeface="Arial MT"/>
                <a:cs typeface="Arial MT"/>
              </a:rPr>
              <a:t>Sysfem</a:t>
            </a:r>
            <a:r>
              <a:rPr sz="800" spc="-3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i="1" spc="-25" dirty="0">
                <a:solidFill>
                  <a:srgbClr val="383838"/>
                </a:solidFill>
                <a:latin typeface="Arial"/>
                <a:cs typeface="Arial"/>
              </a:rPr>
              <a:t>for</a:t>
            </a:r>
            <a:endParaRPr sz="8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45"/>
              </a:spcBef>
            </a:pP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strategic</a:t>
            </a:r>
            <a:r>
              <a:rPr sz="8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343434"/>
                </a:solidFill>
                <a:latin typeface="Arial MT"/>
                <a:cs typeface="Arial MT"/>
              </a:rPr>
              <a:t>online</a:t>
            </a:r>
            <a:r>
              <a:rPr sz="8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43434"/>
                </a:solidFill>
                <a:latin typeface="Arial MT"/>
                <a:cs typeface="Arial MT"/>
              </a:rPr>
              <a:t>event</a:t>
            </a:r>
            <a:r>
              <a:rPr sz="8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planning.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628" y="2366010"/>
            <a:ext cx="2219325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20" dirty="0">
                <a:solidFill>
                  <a:srgbClr val="313131"/>
                </a:solidFill>
                <a:latin typeface="Times New Roman"/>
                <a:cs typeface="Times New Roman"/>
              </a:rPr>
              <a:t>Interactive</a:t>
            </a:r>
            <a:r>
              <a:rPr sz="950" spc="135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43434"/>
                </a:solidFill>
                <a:latin typeface="Times New Roman"/>
                <a:cs typeface="Times New Roman"/>
              </a:rPr>
              <a:t>Sessions</a:t>
            </a:r>
            <a:endParaRPr sz="950">
              <a:latin typeface="Times New Roman"/>
              <a:cs typeface="Times New Roman"/>
            </a:endParaRPr>
          </a:p>
          <a:p>
            <a:pPr marL="14604" marR="5080" indent="3175">
              <a:lnSpc>
                <a:spcPct val="120000"/>
              </a:lnSpc>
              <a:spcBef>
                <a:spcPts val="425"/>
              </a:spcBef>
            </a:pPr>
            <a:r>
              <a:rPr sz="800" spc="-25" dirty="0">
                <a:solidFill>
                  <a:srgbClr val="343434"/>
                </a:solidFill>
                <a:latin typeface="Arial MT"/>
                <a:cs typeface="Arial MT"/>
              </a:rPr>
              <a:t>VEvent</a:t>
            </a:r>
            <a:r>
              <a:rPr sz="800" spc="-30" dirty="0">
                <a:solidFill>
                  <a:srgbClr val="343434"/>
                </a:solidFill>
                <a:latin typeface="Arial MT"/>
                <a:cs typeface="Arial MT"/>
              </a:rPr>
              <a:t> includes</a:t>
            </a:r>
            <a:r>
              <a:rPr sz="8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interactive</a:t>
            </a:r>
            <a:r>
              <a:rPr sz="8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55" dirty="0">
                <a:solidFill>
                  <a:srgbClr val="343434"/>
                </a:solidFill>
                <a:latin typeface="Arial MT"/>
                <a:cs typeface="Arial MT"/>
              </a:rPr>
              <a:t>sessions</a:t>
            </a:r>
            <a:r>
              <a:rPr sz="8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for</a:t>
            </a:r>
            <a:r>
              <a:rPr sz="800" spc="17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enhanced </a:t>
            </a:r>
            <a:r>
              <a:rPr sz="800" dirty="0">
                <a:solidFill>
                  <a:srgbClr val="333333"/>
                </a:solidFill>
                <a:latin typeface="Arial MT"/>
                <a:cs typeface="Arial MT"/>
              </a:rPr>
              <a:t>participant</a:t>
            </a:r>
            <a:r>
              <a:rPr sz="800" spc="8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involvement.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1284" y="1649729"/>
            <a:ext cx="2162175" cy="50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20" dirty="0">
                <a:solidFill>
                  <a:srgbClr val="343434"/>
                </a:solidFill>
                <a:latin typeface="Times New Roman"/>
                <a:cs typeface="Times New Roman"/>
              </a:rPr>
              <a:t>Geographical</a:t>
            </a:r>
            <a:r>
              <a:rPr sz="950" spc="21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13131"/>
                </a:solidFill>
                <a:latin typeface="Times New Roman"/>
                <a:cs typeface="Times New Roman"/>
              </a:rPr>
              <a:t>Accessibility</a:t>
            </a:r>
            <a:endParaRPr sz="950">
              <a:latin typeface="Times New Roman"/>
              <a:cs typeface="Times New Roman"/>
            </a:endParaRPr>
          </a:p>
          <a:p>
            <a:pPr marL="13335" marR="5080" indent="-1270">
              <a:lnSpc>
                <a:spcPct val="122700"/>
              </a:lnSpc>
              <a:spcBef>
                <a:spcPts val="459"/>
              </a:spcBef>
            </a:pPr>
            <a:r>
              <a:rPr sz="750" spc="10" dirty="0">
                <a:solidFill>
                  <a:srgbClr val="343434"/>
                </a:solidFill>
                <a:latin typeface="Arial MT"/>
                <a:cs typeface="Arial MT"/>
              </a:rPr>
              <a:t>Participants</a:t>
            </a:r>
            <a:r>
              <a:rPr sz="750" spc="6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343434"/>
                </a:solidFill>
                <a:latin typeface="Arial MT"/>
                <a:cs typeface="Arial MT"/>
              </a:rPr>
              <a:t>can</a:t>
            </a:r>
            <a:r>
              <a:rPr sz="750" spc="-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343434"/>
                </a:solidFill>
                <a:latin typeface="Arial MT"/>
                <a:cs typeface="Arial MT"/>
              </a:rPr>
              <a:t>join</a:t>
            </a:r>
            <a:r>
              <a:rPr sz="75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343434"/>
                </a:solidFill>
                <a:latin typeface="Arial MT"/>
                <a:cs typeface="Arial MT"/>
              </a:rPr>
              <a:t>events</a:t>
            </a:r>
            <a:r>
              <a:rPr sz="750" spc="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like</a:t>
            </a:r>
            <a:r>
              <a:rPr sz="75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343434"/>
                </a:solidFill>
                <a:latin typeface="Arial MT"/>
                <a:cs typeface="Arial MT"/>
              </a:rPr>
              <a:t>conferences</a:t>
            </a:r>
            <a:r>
              <a:rPr sz="750" spc="9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25" dirty="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sz="75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313131"/>
                </a:solidFill>
                <a:latin typeface="Arial MT"/>
                <a:cs typeface="Arial MT"/>
              </a:rPr>
              <a:t>workshops</a:t>
            </a:r>
            <a:r>
              <a:rPr sz="750" spc="8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343434"/>
                </a:solidFill>
                <a:latin typeface="Arial MT"/>
                <a:cs typeface="Arial MT"/>
              </a:rPr>
              <a:t>from</a:t>
            </a:r>
            <a:r>
              <a:rPr sz="750" spc="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33333"/>
                </a:solidFill>
                <a:latin typeface="Arial MT"/>
                <a:cs typeface="Arial MT"/>
              </a:rPr>
              <a:t>anywhere.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7600" y="2366010"/>
            <a:ext cx="2065655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343434"/>
                </a:solidFill>
                <a:latin typeface="Times New Roman"/>
                <a:cs typeface="Times New Roman"/>
              </a:rPr>
              <a:t>Networking</a:t>
            </a:r>
            <a:r>
              <a:rPr sz="950" spc="21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Times New Roman"/>
                <a:cs typeface="Times New Roman"/>
              </a:rPr>
              <a:t>Opportunities</a:t>
            </a:r>
            <a:endParaRPr sz="950">
              <a:latin typeface="Times New Roman"/>
              <a:cs typeface="Times New Roman"/>
            </a:endParaRPr>
          </a:p>
          <a:p>
            <a:pPr marL="16510" marR="5080" indent="-4445">
              <a:lnSpc>
                <a:spcPct val="120000"/>
              </a:lnSpc>
              <a:spcBef>
                <a:spcPts val="425"/>
              </a:spcBef>
            </a:pPr>
            <a:r>
              <a:rPr sz="800" spc="-30" dirty="0">
                <a:solidFill>
                  <a:srgbClr val="363636"/>
                </a:solidFill>
                <a:latin typeface="Arial MT"/>
                <a:cs typeface="Arial MT"/>
              </a:rPr>
              <a:t>Users </a:t>
            </a:r>
            <a:r>
              <a:rPr sz="800" spc="-10" dirty="0">
                <a:solidFill>
                  <a:srgbClr val="363636"/>
                </a:solidFill>
                <a:latin typeface="Arial MT"/>
                <a:cs typeface="Arial MT"/>
              </a:rPr>
              <a:t>can</a:t>
            </a:r>
            <a:r>
              <a:rPr sz="800" spc="-7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13131"/>
                </a:solidFill>
                <a:latin typeface="Arial MT"/>
                <a:cs typeface="Arial MT"/>
              </a:rPr>
              <a:t>connect</a:t>
            </a:r>
            <a:r>
              <a:rPr sz="800" spc="-2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sz="8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network</a:t>
            </a:r>
            <a:r>
              <a:rPr sz="800" spc="-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during</a:t>
            </a:r>
            <a:r>
              <a:rPr sz="800" spc="-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events, 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fostering</a:t>
            </a:r>
            <a:r>
              <a:rPr sz="800" spc="-5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community.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679" y="3091688"/>
            <a:ext cx="232410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313131"/>
                </a:solidFill>
                <a:latin typeface="Times New Roman"/>
                <a:cs typeface="Times New Roman"/>
              </a:rPr>
              <a:t>Real-</a:t>
            </a:r>
            <a:r>
              <a:rPr sz="900" spc="50" dirty="0">
                <a:solidFill>
                  <a:srgbClr val="313131"/>
                </a:solidFill>
                <a:latin typeface="Times New Roman"/>
                <a:cs typeface="Times New Roman"/>
              </a:rPr>
              <a:t>Time</a:t>
            </a:r>
            <a:r>
              <a:rPr sz="900" spc="204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900" spc="60" dirty="0">
                <a:solidFill>
                  <a:srgbClr val="313131"/>
                </a:solidFill>
                <a:latin typeface="Times New Roman"/>
                <a:cs typeface="Times New Roman"/>
              </a:rPr>
              <a:t>Interaction</a:t>
            </a:r>
            <a:endParaRPr sz="900">
              <a:latin typeface="Times New Roman"/>
              <a:cs typeface="Times New Roman"/>
            </a:endParaRPr>
          </a:p>
          <a:p>
            <a:pPr marL="17145" marR="5080" indent="-5080">
              <a:lnSpc>
                <a:spcPct val="117500"/>
              </a:lnSpc>
              <a:spcBef>
                <a:spcPts val="480"/>
              </a:spcBef>
            </a:pPr>
            <a:r>
              <a:rPr sz="800" spc="-25" dirty="0">
                <a:solidFill>
                  <a:srgbClr val="313131"/>
                </a:solidFill>
                <a:latin typeface="Arial MT"/>
                <a:cs typeface="Arial MT"/>
              </a:rPr>
              <a:t>Engage</a:t>
            </a:r>
            <a:r>
              <a:rPr sz="800" spc="3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with</a:t>
            </a:r>
            <a:r>
              <a:rPr sz="800" spc="-4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 MT"/>
                <a:cs typeface="Arial MT"/>
              </a:rPr>
              <a:t>speakers</a:t>
            </a:r>
            <a:r>
              <a:rPr sz="8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and</a:t>
            </a:r>
            <a:r>
              <a:rPr sz="800" spc="-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other</a:t>
            </a:r>
            <a:r>
              <a:rPr sz="8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participants</a:t>
            </a:r>
            <a:r>
              <a:rPr sz="8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during </a:t>
            </a:r>
            <a:r>
              <a:rPr sz="800" spc="-10" dirty="0">
                <a:solidFill>
                  <a:srgbClr val="313131"/>
                </a:solidFill>
                <a:latin typeface="Arial MT"/>
                <a:cs typeface="Arial MT"/>
              </a:rPr>
              <a:t>webinars</a:t>
            </a:r>
            <a:r>
              <a:rPr sz="800" spc="-2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343434"/>
                </a:solidFill>
                <a:latin typeface="Arial MT"/>
                <a:cs typeface="Arial MT"/>
              </a:rPr>
              <a:t>in</a:t>
            </a:r>
            <a:r>
              <a:rPr sz="800" spc="-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33333"/>
                </a:solidFill>
                <a:latin typeface="Arial MT"/>
                <a:cs typeface="Arial MT"/>
              </a:rPr>
              <a:t>real-</a:t>
            </a:r>
            <a:r>
              <a:rPr sz="800" spc="-10" dirty="0">
                <a:solidFill>
                  <a:srgbClr val="333333"/>
                </a:solidFill>
                <a:latin typeface="Arial MT"/>
                <a:cs typeface="Arial MT"/>
              </a:rPr>
              <a:t>time.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8866" y="3091688"/>
            <a:ext cx="220789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900" spc="75" dirty="0">
                <a:solidFill>
                  <a:srgbClr val="333333"/>
                </a:solidFill>
                <a:latin typeface="Times New Roman"/>
                <a:cs typeface="Times New Roman"/>
              </a:rPr>
              <a:t>User-</a:t>
            </a:r>
            <a:r>
              <a:rPr sz="900" spc="55" dirty="0">
                <a:solidFill>
                  <a:srgbClr val="333333"/>
                </a:solidFill>
                <a:latin typeface="Times New Roman"/>
                <a:cs typeface="Times New Roman"/>
              </a:rPr>
              <a:t>FriendlyInterfaee</a:t>
            </a:r>
            <a:endParaRPr sz="900">
              <a:latin typeface="Times New Roman"/>
              <a:cs typeface="Times New Roman"/>
            </a:endParaRPr>
          </a:p>
          <a:p>
            <a:pPr marL="12700" marR="5080" indent="1270">
              <a:lnSpc>
                <a:spcPct val="117500"/>
              </a:lnSpc>
              <a:spcBef>
                <a:spcPts val="480"/>
              </a:spcBef>
            </a:pPr>
            <a:r>
              <a:rPr sz="800" spc="-2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8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33333"/>
                </a:solidFill>
                <a:latin typeface="Arial MT"/>
                <a:cs typeface="Arial MT"/>
              </a:rPr>
              <a:t>platform</a:t>
            </a:r>
            <a:r>
              <a:rPr sz="8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sz="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63636"/>
                </a:solidFill>
                <a:latin typeface="Arial MT"/>
                <a:cs typeface="Arial MT"/>
              </a:rPr>
              <a:t>designed</a:t>
            </a:r>
            <a:r>
              <a:rPr sz="800" spc="6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for</a:t>
            </a:r>
            <a:r>
              <a:rPr sz="800" spc="5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343434"/>
                </a:solidFill>
                <a:latin typeface="Arial MT"/>
                <a:cs typeface="Arial MT"/>
              </a:rPr>
              <a:t>seamless</a:t>
            </a:r>
            <a:r>
              <a:rPr sz="800" spc="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13131"/>
                </a:solidFill>
                <a:latin typeface="Arial MT"/>
                <a:cs typeface="Arial MT"/>
              </a:rPr>
              <a:t>navigation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and</a:t>
            </a:r>
            <a:r>
              <a:rPr sz="8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343434"/>
                </a:solidFill>
                <a:latin typeface="Arial MT"/>
                <a:cs typeface="Arial MT"/>
              </a:rPr>
              <a:t>ease</a:t>
            </a:r>
            <a:r>
              <a:rPr sz="8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of</a:t>
            </a:r>
            <a:r>
              <a:rPr sz="800" spc="-1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33333"/>
                </a:solidFill>
                <a:latin typeface="Arial MT"/>
                <a:cs typeface="Arial MT"/>
              </a:rPr>
              <a:t>use.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1108" y="1659127"/>
            <a:ext cx="2261235" cy="50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343434"/>
                </a:solidFill>
                <a:latin typeface="Times New Roman"/>
                <a:cs typeface="Times New Roman"/>
              </a:rPr>
              <a:t>Live </a:t>
            </a:r>
            <a:r>
              <a:rPr sz="900" spc="70" dirty="0">
                <a:solidFill>
                  <a:srgbClr val="2F2F2F"/>
                </a:solidFill>
                <a:latin typeface="Times New Roman"/>
                <a:cs typeface="Times New Roman"/>
              </a:rPr>
              <a:t>Streaming</a:t>
            </a:r>
            <a:r>
              <a:rPr sz="900" spc="3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900" spc="55" dirty="0">
                <a:solidFill>
                  <a:srgbClr val="313131"/>
                </a:solidFill>
                <a:latin typeface="Times New Roman"/>
                <a:cs typeface="Times New Roman"/>
              </a:rPr>
              <a:t>Feature</a:t>
            </a:r>
            <a:endParaRPr sz="900">
              <a:latin typeface="Times New Roman"/>
              <a:cs typeface="Times New Roman"/>
            </a:endParaRPr>
          </a:p>
          <a:p>
            <a:pPr marL="13970" marR="5080" indent="635">
              <a:lnSpc>
                <a:spcPct val="122700"/>
              </a:lnSpc>
              <a:spcBef>
                <a:spcPts val="450"/>
              </a:spcBef>
            </a:pP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750" spc="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platform</a:t>
            </a:r>
            <a:r>
              <a:rPr sz="750" spc="8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33333"/>
                </a:solidFill>
                <a:latin typeface="Arial MT"/>
                <a:cs typeface="Arial MT"/>
              </a:rPr>
              <a:t>suppo</a:t>
            </a:r>
            <a:r>
              <a:rPr sz="750" spc="245" dirty="0">
                <a:solidFill>
                  <a:srgbClr val="333333"/>
                </a:solidFill>
                <a:latin typeface="Arial MT"/>
                <a:cs typeface="Arial MT"/>
              </a:rPr>
              <a:t>  </a:t>
            </a:r>
            <a:r>
              <a:rPr sz="750" spc="-60" dirty="0">
                <a:solidFill>
                  <a:srgbClr val="333333"/>
                </a:solidFill>
                <a:latin typeface="Arial MT"/>
                <a:cs typeface="Arial MT"/>
              </a:rPr>
              <a:t>s</a:t>
            </a:r>
            <a:r>
              <a:rPr sz="750" spc="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live</a:t>
            </a:r>
            <a:r>
              <a:rPr sz="750" spc="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13131"/>
                </a:solidFill>
                <a:latin typeface="Arial MT"/>
                <a:cs typeface="Arial MT"/>
              </a:rPr>
              <a:t>streaming</a:t>
            </a:r>
            <a:r>
              <a:rPr sz="750" spc="10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for</a:t>
            </a:r>
            <a:r>
              <a:rPr sz="750" spc="2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real-</a:t>
            </a:r>
            <a:r>
              <a:rPr sz="750" spc="-20" dirty="0">
                <a:solidFill>
                  <a:srgbClr val="363636"/>
                </a:solidFill>
                <a:latin typeface="Arial MT"/>
                <a:cs typeface="Arial MT"/>
              </a:rPr>
              <a:t>time</a:t>
            </a:r>
            <a:r>
              <a:rPr sz="750" spc="-1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13131"/>
                </a:solidFill>
                <a:latin typeface="Arial MT"/>
                <a:cs typeface="Arial MT"/>
              </a:rPr>
              <a:t>engagement.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9454" y="2372360"/>
            <a:ext cx="208343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343434"/>
                </a:solidFill>
                <a:latin typeface="Times New Roman"/>
                <a:cs typeface="Times New Roman"/>
              </a:rPr>
              <a:t>Advanced</a:t>
            </a:r>
            <a:r>
              <a:rPr sz="90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00" spc="70" dirty="0">
                <a:solidFill>
                  <a:srgbClr val="343434"/>
                </a:solidFill>
                <a:latin typeface="Times New Roman"/>
                <a:cs typeface="Times New Roman"/>
              </a:rPr>
              <a:t>Search</a:t>
            </a:r>
            <a:r>
              <a:rPr sz="900" spc="-2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00" spc="45" dirty="0">
                <a:solidFill>
                  <a:srgbClr val="343434"/>
                </a:solidFill>
                <a:latin typeface="Times New Roman"/>
                <a:cs typeface="Times New Roman"/>
              </a:rPr>
              <a:t>Functionality</a:t>
            </a:r>
            <a:endParaRPr sz="900">
              <a:latin typeface="Times New Roman"/>
              <a:cs typeface="Times New Roman"/>
            </a:endParaRPr>
          </a:p>
          <a:p>
            <a:pPr marL="15240" marR="5080" indent="-1270">
              <a:lnSpc>
                <a:spcPct val="120000"/>
              </a:lnSpc>
              <a:spcBef>
                <a:spcPts val="434"/>
              </a:spcBef>
            </a:pPr>
            <a:r>
              <a:rPr sz="800" spc="-70" dirty="0">
                <a:solidFill>
                  <a:srgbClr val="333333"/>
                </a:solidFill>
                <a:latin typeface="Arial MT"/>
                <a:cs typeface="Arial MT"/>
              </a:rPr>
              <a:t>EOsily</a:t>
            </a:r>
            <a:r>
              <a:rPr sz="800" spc="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find</a:t>
            </a:r>
            <a:r>
              <a:rPr sz="800" spc="-4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65" dirty="0">
                <a:solidFill>
                  <a:srgbClr val="313131"/>
                </a:solidFill>
                <a:latin typeface="Arial MT"/>
                <a:cs typeface="Arial MT"/>
              </a:rPr>
              <a:t>even†s</a:t>
            </a:r>
            <a:r>
              <a:rPr sz="800" spc="1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63636"/>
                </a:solidFill>
                <a:latin typeface="Arial MT"/>
                <a:cs typeface="Arial MT"/>
              </a:rPr>
              <a:t>through</a:t>
            </a:r>
            <a:r>
              <a:rPr sz="800" spc="-2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0" dirty="0">
                <a:solidFill>
                  <a:srgbClr val="313131"/>
                </a:solidFill>
                <a:latin typeface="Arial MT"/>
                <a:cs typeface="Arial MT"/>
              </a:rPr>
              <a:t>On</a:t>
            </a:r>
            <a:r>
              <a:rPr sz="800" spc="-1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63636"/>
                </a:solidFill>
                <a:latin typeface="Arial MT"/>
                <a:cs typeface="Arial MT"/>
              </a:rPr>
              <a:t>advanced</a:t>
            </a:r>
            <a:r>
              <a:rPr sz="800" spc="4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search 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feafive</a:t>
            </a:r>
            <a:r>
              <a:rPr sz="800" spc="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33333"/>
                </a:solidFill>
                <a:latin typeface="Arial MT"/>
                <a:cs typeface="Arial MT"/>
              </a:rPr>
              <a:t>tailored</a:t>
            </a:r>
            <a:r>
              <a:rPr sz="8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A3A3A"/>
                </a:solidFill>
                <a:latin typeface="Arial MT"/>
                <a:cs typeface="Arial MT"/>
              </a:rPr>
              <a:t>to</a:t>
            </a:r>
            <a:r>
              <a:rPr sz="800" spc="-20" dirty="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363636"/>
                </a:solidFill>
                <a:latin typeface="Arial MT"/>
                <a:cs typeface="Arial MT"/>
              </a:rPr>
              <a:t>user</a:t>
            </a:r>
            <a:r>
              <a:rPr sz="800" spc="6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63636"/>
                </a:solidFill>
                <a:latin typeface="Arial MT"/>
                <a:cs typeface="Arial MT"/>
              </a:rPr>
              <a:t>needs.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343238" cy="4572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0952" y="923544"/>
            <a:ext cx="67047" cy="6705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846094" y="786383"/>
            <a:ext cx="304800" cy="250190"/>
            <a:chOff x="3846094" y="786383"/>
            <a:chExt cx="304800" cy="25019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3143" y="786383"/>
              <a:ext cx="60952" cy="609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6094" y="786383"/>
              <a:ext cx="304761" cy="24993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28381" y="3496055"/>
            <a:ext cx="222476" cy="3078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65905" y="2130551"/>
            <a:ext cx="304761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58857" y="3596640"/>
            <a:ext cx="158476" cy="17678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423188" y="653034"/>
            <a:ext cx="1694180" cy="50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20" dirty="0">
                <a:solidFill>
                  <a:srgbClr val="363636"/>
                </a:solidFill>
                <a:latin typeface="Times New Roman"/>
                <a:cs typeface="Times New Roman"/>
              </a:rPr>
              <a:t>Simplifying Event</a:t>
            </a:r>
            <a:r>
              <a:rPr sz="950" spc="4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63636"/>
                </a:solidFill>
                <a:latin typeface="Times New Roman"/>
                <a:cs typeface="Times New Roman"/>
              </a:rPr>
              <a:t>Organization</a:t>
            </a:r>
            <a:endParaRPr sz="950">
              <a:latin typeface="Times New Roman"/>
              <a:cs typeface="Times New Roman"/>
            </a:endParaRPr>
          </a:p>
          <a:p>
            <a:pPr marL="16510" marR="58419" indent="-1905">
              <a:lnSpc>
                <a:spcPct val="125299"/>
              </a:lnSpc>
              <a:spcBef>
                <a:spcPts val="415"/>
              </a:spcBef>
            </a:pPr>
            <a:r>
              <a:rPr sz="750" spc="10" dirty="0">
                <a:solidFill>
                  <a:srgbClr val="343434"/>
                </a:solidFill>
                <a:latin typeface="Arial MT"/>
                <a:cs typeface="Arial MT"/>
              </a:rPr>
              <a:t>Facilitates</a:t>
            </a:r>
            <a:r>
              <a:rPr sz="750" spc="6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343434"/>
                </a:solidFill>
                <a:latin typeface="Arial MT"/>
                <a:cs typeface="Arial MT"/>
              </a:rPr>
              <a:t>easier</a:t>
            </a:r>
            <a:r>
              <a:rPr sz="750" spc="10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333333"/>
                </a:solidFill>
                <a:latin typeface="Arial MT"/>
                <a:cs typeface="Arial MT"/>
              </a:rPr>
              <a:t>organization</a:t>
            </a:r>
            <a:r>
              <a:rPr sz="750" spc="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spc="-25" dirty="0">
                <a:solidFill>
                  <a:srgbClr val="363636"/>
                </a:solidFill>
                <a:latin typeface="Arial MT"/>
                <a:cs typeface="Arial MT"/>
              </a:rPr>
              <a:t>and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 retrieval</a:t>
            </a:r>
            <a:r>
              <a:rPr sz="750" spc="16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83838"/>
                </a:solidFill>
                <a:latin typeface="Arial MT"/>
                <a:cs typeface="Arial MT"/>
              </a:rPr>
              <a:t>of</a:t>
            </a:r>
            <a:r>
              <a:rPr sz="750" spc="25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event-related</a:t>
            </a:r>
            <a:r>
              <a:rPr sz="750" spc="22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43434"/>
                </a:solidFill>
                <a:latin typeface="Arial MT"/>
                <a:cs typeface="Arial MT"/>
              </a:rPr>
              <a:t>memories.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9889" y="1945385"/>
            <a:ext cx="135445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20" dirty="0">
                <a:solidFill>
                  <a:srgbClr val="343434"/>
                </a:solidFill>
                <a:latin typeface="Times New Roman"/>
                <a:cs typeface="Times New Roman"/>
              </a:rPr>
              <a:t>User-Friendly</a:t>
            </a:r>
            <a:r>
              <a:rPr sz="950" spc="229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50" spc="40" dirty="0">
                <a:solidFill>
                  <a:srgbClr val="313131"/>
                </a:solidFill>
                <a:latin typeface="Times New Roman"/>
                <a:cs typeface="Times New Roman"/>
              </a:rPr>
              <a:t>Platform</a:t>
            </a:r>
            <a:endParaRPr sz="950">
              <a:latin typeface="Times New Roman"/>
              <a:cs typeface="Times New Roman"/>
            </a:endParaRPr>
          </a:p>
          <a:p>
            <a:pPr marL="16510" marR="5080" indent="-2540">
              <a:lnSpc>
                <a:spcPct val="118800"/>
              </a:lnSpc>
              <a:spcBef>
                <a:spcPts val="434"/>
              </a:spcBef>
            </a:pPr>
            <a:r>
              <a:rPr sz="800" dirty="0">
                <a:solidFill>
                  <a:srgbClr val="333333"/>
                </a:solidFill>
                <a:latin typeface="Times New Roman"/>
                <a:cs typeface="Times New Roman"/>
              </a:rPr>
              <a:t>Designed</a:t>
            </a:r>
            <a:r>
              <a:rPr sz="8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383838"/>
                </a:solidFill>
                <a:latin typeface="Times New Roman"/>
                <a:cs typeface="Times New Roman"/>
              </a:rPr>
              <a:t>for</a:t>
            </a:r>
            <a:r>
              <a:rPr sz="800" spc="19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363636"/>
                </a:solidFill>
                <a:latin typeface="Times New Roman"/>
                <a:cs typeface="Times New Roman"/>
              </a:rPr>
              <a:t>individuals</a:t>
            </a:r>
            <a:r>
              <a:rPr sz="800" spc="7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800" spc="-25" dirty="0">
                <a:solidFill>
                  <a:srgbClr val="343434"/>
                </a:solidFill>
                <a:latin typeface="Times New Roman"/>
                <a:cs typeface="Times New Roman"/>
              </a:rPr>
              <a:t>and</a:t>
            </a:r>
            <a:r>
              <a:rPr sz="800" spc="10" dirty="0">
                <a:solidFill>
                  <a:srgbClr val="343434"/>
                </a:solidFill>
                <a:latin typeface="Times New Roman"/>
                <a:cs typeface="Times New Roman"/>
              </a:rPr>
              <a:t> professionals</a:t>
            </a:r>
            <a:r>
              <a:rPr sz="800" spc="7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10" dirty="0">
                <a:solidFill>
                  <a:srgbClr val="363636"/>
                </a:solidFill>
                <a:latin typeface="Times New Roman"/>
                <a:cs typeface="Times New Roman"/>
              </a:rPr>
              <a:t>to</a:t>
            </a:r>
            <a:r>
              <a:rPr sz="800" spc="7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363636"/>
                </a:solidFill>
                <a:latin typeface="Times New Roman"/>
                <a:cs typeface="Times New Roman"/>
              </a:rPr>
              <a:t>enhance</a:t>
            </a:r>
            <a:r>
              <a:rPr sz="800" spc="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Times New Roman"/>
                <a:cs typeface="Times New Roman"/>
              </a:rPr>
              <a:t>their</a:t>
            </a:r>
            <a:r>
              <a:rPr sz="800" spc="50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Times New Roman"/>
                <a:cs typeface="Times New Roman"/>
              </a:rPr>
              <a:t>productivity.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2807" y="3387090"/>
            <a:ext cx="144653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343434"/>
                </a:solidFill>
                <a:latin typeface="Times New Roman"/>
                <a:cs typeface="Times New Roman"/>
              </a:rPr>
              <a:t>Setting</a:t>
            </a:r>
            <a:r>
              <a:rPr sz="950" spc="16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63636"/>
                </a:solidFill>
                <a:latin typeface="Times New Roman"/>
                <a:cs typeface="Times New Roman"/>
              </a:rPr>
              <a:t>New</a:t>
            </a:r>
            <a:r>
              <a:rPr sz="950" spc="-3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43434"/>
                </a:solidFill>
                <a:latin typeface="Times New Roman"/>
                <a:cs typeface="Times New Roman"/>
              </a:rPr>
              <a:t>Standards</a:t>
            </a:r>
            <a:endParaRPr sz="9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665"/>
              </a:spcBef>
            </a:pPr>
            <a:r>
              <a:rPr sz="750" dirty="0">
                <a:solidFill>
                  <a:srgbClr val="383838"/>
                </a:solidFill>
                <a:latin typeface="Arial MT"/>
                <a:cs typeface="Arial MT"/>
              </a:rPr>
              <a:t>Aims</a:t>
            </a:r>
            <a:r>
              <a:rPr sz="750" spc="1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to</a:t>
            </a:r>
            <a:r>
              <a:rPr sz="750" spc="9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63636"/>
                </a:solidFill>
                <a:latin typeface="Arial MT"/>
                <a:cs typeface="Arial MT"/>
              </a:rPr>
              <a:t>redef1ne</a:t>
            </a:r>
            <a:r>
              <a:rPr sz="750" spc="4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digital</a:t>
            </a:r>
            <a:r>
              <a:rPr sz="750" spc="5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43434"/>
                </a:solidFill>
                <a:latin typeface="Arial MT"/>
                <a:cs typeface="Arial MT"/>
              </a:rPr>
              <a:t>memory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800" spc="-10" dirty="0">
                <a:solidFill>
                  <a:srgbClr val="333333"/>
                </a:solidFill>
                <a:latin typeface="Consolas"/>
                <a:cs typeface="Consolas"/>
              </a:rPr>
              <a:t>rnonogementforevents.</a:t>
            </a:r>
            <a:endParaRPr sz="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28" y="1200911"/>
            <a:ext cx="7082666" cy="5059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2666" y="1042416"/>
            <a:ext cx="67047" cy="3017520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5238" y="1188719"/>
          <a:ext cx="7065644" cy="2785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63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07314"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Diverse</a:t>
                      </a:r>
                      <a:r>
                        <a:rPr sz="800" spc="-3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2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Event</a:t>
                      </a:r>
                      <a:r>
                        <a:rPr sz="800" spc="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Types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5570" algn="ctr">
                        <a:lnSpc>
                          <a:spcPct val="100000"/>
                        </a:lnSpc>
                      </a:pPr>
                      <a:r>
                        <a:rPr sz="800" spc="-2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Allows</a:t>
                      </a:r>
                      <a:r>
                        <a:rPr sz="800" spc="-5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participation</a:t>
                      </a:r>
                      <a:r>
                        <a:rPr sz="800" spc="4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800" spc="-105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conferences,</a:t>
                      </a:r>
                      <a:r>
                        <a:rPr sz="800" spc="5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3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workshops,</a:t>
                      </a:r>
                      <a:r>
                        <a:rPr sz="800" spc="-4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Erode</a:t>
                      </a:r>
                      <a:r>
                        <a:rPr sz="800" spc="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35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shows,</a:t>
                      </a:r>
                      <a:r>
                        <a:rPr sz="800" spc="5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80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social</a:t>
                      </a:r>
                      <a:r>
                        <a:rPr sz="800" spc="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gatherings.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05410" algn="ctr">
                        <a:lnSpc>
                          <a:spcPct val="100000"/>
                        </a:lnSpc>
                      </a:pPr>
                      <a:r>
                        <a:rPr sz="75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Key </a:t>
                      </a:r>
                      <a:r>
                        <a:rPr sz="75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Features</a:t>
                      </a:r>
                      <a:r>
                        <a:rPr sz="750" spc="4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Include</a:t>
                      </a:r>
                      <a:r>
                        <a:rPr sz="750" spc="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Live</a:t>
                      </a:r>
                      <a:r>
                        <a:rPr sz="750" spc="1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solidFill>
                            <a:srgbClr val="313131"/>
                          </a:solidFill>
                          <a:latin typeface="Arial MT"/>
                          <a:cs typeface="Arial MT"/>
                        </a:rPr>
                        <a:t>Streaming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14935" algn="ctr">
                        <a:lnSpc>
                          <a:spcPct val="100000"/>
                        </a:lnSpc>
                      </a:pPr>
                      <a:r>
                        <a:rPr sz="750" spc="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Provides</a:t>
                      </a:r>
                      <a:r>
                        <a:rPr sz="750" spc="5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real-time</a:t>
                      </a:r>
                      <a:r>
                        <a:rPr sz="750" spc="4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broadcasting</a:t>
                      </a:r>
                      <a:r>
                        <a:rPr sz="750" spc="7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750" spc="6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events,</a:t>
                      </a:r>
                      <a:r>
                        <a:rPr sz="750" spc="5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10" dirty="0">
                          <a:solidFill>
                            <a:srgbClr val="313131"/>
                          </a:solidFill>
                          <a:latin typeface="Arial MT"/>
                          <a:cs typeface="Arial MT"/>
                        </a:rPr>
                        <a:t>ensuring</a:t>
                      </a:r>
                      <a:r>
                        <a:rPr sz="750" spc="70" dirty="0">
                          <a:solidFill>
                            <a:srgbClr val="31313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wider</a:t>
                      </a:r>
                      <a:r>
                        <a:rPr sz="750" spc="6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10" dirty="0">
                          <a:solidFill>
                            <a:srgbClr val="313131"/>
                          </a:solidFill>
                          <a:latin typeface="Arial MT"/>
                          <a:cs typeface="Arial MT"/>
                        </a:rPr>
                        <a:t>audience</a:t>
                      </a:r>
                      <a:r>
                        <a:rPr sz="750" spc="55" dirty="0">
                          <a:solidFill>
                            <a:srgbClr val="31313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reach.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085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Interactive</a:t>
                      </a:r>
                      <a:r>
                        <a:rPr sz="800" spc="3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Sessions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08585" algn="ctr">
                        <a:lnSpc>
                          <a:spcPct val="100000"/>
                        </a:lnSpc>
                      </a:pPr>
                      <a:r>
                        <a:rPr sz="75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Encourages</a:t>
                      </a:r>
                      <a:r>
                        <a:rPr sz="750" spc="8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engagement</a:t>
                      </a:r>
                      <a:r>
                        <a:rPr sz="750" spc="13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through</a:t>
                      </a:r>
                      <a:r>
                        <a:rPr sz="750" spc="6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polls,</a:t>
                      </a:r>
                      <a:r>
                        <a:rPr sz="750" spc="3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Q&amp;A</a:t>
                      </a:r>
                      <a:r>
                        <a:rPr sz="750" spc="3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sessions,</a:t>
                      </a:r>
                      <a:r>
                        <a:rPr sz="750" spc="5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750" spc="229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discussions.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117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Networking</a:t>
                      </a:r>
                      <a:r>
                        <a:rPr sz="750" spc="19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Opportunities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6205"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solidFill>
                            <a:srgbClr val="313131"/>
                          </a:solidFill>
                          <a:latin typeface="Arial MT"/>
                          <a:cs typeface="Arial MT"/>
                        </a:rPr>
                        <a:t>Facilitates</a:t>
                      </a:r>
                      <a:r>
                        <a:rPr sz="800" spc="-5" dirty="0">
                          <a:solidFill>
                            <a:srgbClr val="31313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connections</a:t>
                      </a:r>
                      <a:r>
                        <a:rPr sz="800" spc="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among</a:t>
                      </a:r>
                      <a:r>
                        <a:rPr sz="800" spc="-4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participants</a:t>
                      </a:r>
                      <a:r>
                        <a:rPr sz="800" spc="-3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313131"/>
                          </a:solidFill>
                          <a:latin typeface="Arial MT"/>
                          <a:cs typeface="Arial MT"/>
                        </a:rPr>
                        <a:t>through</a:t>
                      </a:r>
                      <a:r>
                        <a:rPr sz="800" spc="-40" dirty="0">
                          <a:solidFill>
                            <a:srgbClr val="31313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313131"/>
                          </a:solidFill>
                          <a:latin typeface="Arial MT"/>
                          <a:cs typeface="Arial MT"/>
                        </a:rPr>
                        <a:t>virtual</a:t>
                      </a:r>
                      <a:r>
                        <a:rPr sz="800" spc="-30" dirty="0">
                          <a:solidFill>
                            <a:srgbClr val="31313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meetups.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0413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Scalability</a:t>
                      </a:r>
                      <a:r>
                        <a:rPr sz="750" spc="16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750" spc="9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solidFill>
                            <a:srgbClr val="313131"/>
                          </a:solidFill>
                          <a:latin typeface="Arial MT"/>
                          <a:cs typeface="Arial MT"/>
                        </a:rPr>
                        <a:t>Flexibility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149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Designed</a:t>
                      </a:r>
                      <a:r>
                        <a:rPr sz="750" spc="1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1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50" spc="125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1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adapt</a:t>
                      </a:r>
                      <a:r>
                        <a:rPr sz="750" spc="80" dirty="0">
                          <a:solidFill>
                            <a:srgbClr val="36363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50" spc="5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fulure</a:t>
                      </a:r>
                      <a:r>
                        <a:rPr sz="750" spc="4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enhancements</a:t>
                      </a:r>
                      <a:r>
                        <a:rPr sz="750" spc="13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750" spc="5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increased</a:t>
                      </a:r>
                      <a:r>
                        <a:rPr sz="750" spc="8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participant</a:t>
                      </a:r>
                      <a:r>
                        <a:rPr sz="750" spc="114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numbers.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900" spc="75" dirty="0">
                <a:solidFill>
                  <a:srgbClr val="343434"/>
                </a:solidFill>
              </a:rPr>
              <a:t>Scope</a:t>
            </a:r>
            <a:r>
              <a:rPr sz="1900" spc="-40" dirty="0">
                <a:solidFill>
                  <a:srgbClr val="343434"/>
                </a:solidFill>
              </a:rPr>
              <a:t> </a:t>
            </a:r>
            <a:r>
              <a:rPr sz="1900" spc="-10" dirty="0">
                <a:solidFill>
                  <a:srgbClr val="363636"/>
                </a:solidFill>
              </a:rPr>
              <a:t>of</a:t>
            </a:r>
            <a:r>
              <a:rPr sz="1900" spc="-95" dirty="0">
                <a:solidFill>
                  <a:srgbClr val="363636"/>
                </a:solidFill>
              </a:rPr>
              <a:t> </a:t>
            </a:r>
            <a:r>
              <a:rPr sz="1900" spc="60" dirty="0">
                <a:solidFill>
                  <a:srgbClr val="343434"/>
                </a:solidFill>
              </a:rPr>
              <a:t>Virtual</a:t>
            </a:r>
            <a:r>
              <a:rPr sz="1900" spc="-50" dirty="0">
                <a:solidFill>
                  <a:srgbClr val="343434"/>
                </a:solidFill>
              </a:rPr>
              <a:t> </a:t>
            </a:r>
            <a:r>
              <a:rPr sz="1900" spc="55" dirty="0">
                <a:solidFill>
                  <a:srgbClr val="313131"/>
                </a:solidFill>
              </a:rPr>
              <a:t>Event</a:t>
            </a:r>
            <a:r>
              <a:rPr sz="1900" spc="-25" dirty="0">
                <a:solidFill>
                  <a:srgbClr val="313131"/>
                </a:solidFill>
              </a:rPr>
              <a:t> </a:t>
            </a:r>
            <a:r>
              <a:rPr sz="1900" spc="70" dirty="0">
                <a:solidFill>
                  <a:srgbClr val="343434"/>
                </a:solidFill>
              </a:rPr>
              <a:t>Management</a:t>
            </a:r>
            <a:endParaRPr sz="1900"/>
          </a:p>
          <a:p>
            <a:pPr marL="18415">
              <a:lnSpc>
                <a:spcPct val="100000"/>
              </a:lnSpc>
              <a:spcBef>
                <a:spcPts val="420"/>
              </a:spcBef>
            </a:pPr>
            <a:r>
              <a:rPr sz="950" spc="-20" dirty="0">
                <a:solidFill>
                  <a:srgbClr val="464646"/>
                </a:solidFill>
                <a:latin typeface="Arial MT"/>
                <a:cs typeface="Arial MT"/>
              </a:rPr>
              <a:t>Overview</a:t>
            </a:r>
            <a:r>
              <a:rPr sz="950" spc="6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464646"/>
                </a:solidFill>
                <a:latin typeface="Arial MT"/>
                <a:cs typeface="Arial MT"/>
              </a:rPr>
              <a:t>of</a:t>
            </a:r>
            <a:r>
              <a:rPr sz="950" spc="-3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950" spc="-70" dirty="0">
                <a:solidFill>
                  <a:srgbClr val="464646"/>
                </a:solidFill>
                <a:latin typeface="Arial MT"/>
                <a:cs typeface="Arial MT"/>
              </a:rPr>
              <a:t>Key</a:t>
            </a:r>
            <a:r>
              <a:rPr sz="950" spc="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950" spc="-25" dirty="0">
                <a:solidFill>
                  <a:srgbClr val="464646"/>
                </a:solidFill>
                <a:latin typeface="Arial MT"/>
                <a:cs typeface="Arial MT"/>
              </a:rPr>
              <a:t>Features</a:t>
            </a:r>
            <a:r>
              <a:rPr sz="950" spc="3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484848"/>
                </a:solidFill>
                <a:latin typeface="Arial MT"/>
                <a:cs typeface="Arial MT"/>
              </a:rPr>
              <a:t>and</a:t>
            </a:r>
            <a:r>
              <a:rPr sz="950" spc="-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444444"/>
                </a:solidFill>
                <a:latin typeface="Arial MT"/>
                <a:cs typeface="Arial MT"/>
              </a:rPr>
              <a:t>Opportunities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666" y="1719072"/>
            <a:ext cx="1987047" cy="28133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9714" y="1048511"/>
            <a:ext cx="828952" cy="6156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83428" y="2008632"/>
            <a:ext cx="228571" cy="2316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8667" y="2682239"/>
            <a:ext cx="198095" cy="2346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95619" y="3358896"/>
            <a:ext cx="204190" cy="2621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420"/>
              </a:spcBef>
            </a:pPr>
            <a:r>
              <a:rPr sz="1900" spc="110" dirty="0">
                <a:solidFill>
                  <a:srgbClr val="343434"/>
                </a:solidFill>
              </a:rPr>
              <a:t>Project</a:t>
            </a:r>
            <a:r>
              <a:rPr sz="1900" spc="-15" dirty="0">
                <a:solidFill>
                  <a:srgbClr val="343434"/>
                </a:solidFill>
              </a:rPr>
              <a:t> </a:t>
            </a:r>
            <a:r>
              <a:rPr sz="1900" spc="45" dirty="0"/>
              <a:t>Objectives</a:t>
            </a:r>
            <a:endParaRPr sz="1900"/>
          </a:p>
          <a:p>
            <a:pPr marL="18415">
              <a:lnSpc>
                <a:spcPct val="100000"/>
              </a:lnSpc>
              <a:spcBef>
                <a:spcPts val="665"/>
              </a:spcBef>
            </a:pPr>
            <a:r>
              <a:rPr sz="950" spc="-75" dirty="0">
                <a:solidFill>
                  <a:srgbClr val="464646"/>
                </a:solidFill>
                <a:latin typeface="Arial MT"/>
                <a:cs typeface="Arial MT"/>
              </a:rPr>
              <a:t>Key</a:t>
            </a:r>
            <a:r>
              <a:rPr sz="950" spc="-1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464646"/>
                </a:solidFill>
                <a:latin typeface="Arial MT"/>
                <a:cs typeface="Arial MT"/>
              </a:rPr>
              <a:t>Goals</a:t>
            </a:r>
            <a:r>
              <a:rPr sz="950" spc="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464646"/>
                </a:solidFill>
                <a:latin typeface="Arial MT"/>
                <a:cs typeface="Arial MT"/>
              </a:rPr>
              <a:t>for</a:t>
            </a:r>
            <a:r>
              <a:rPr sz="950" spc="-1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464646"/>
                </a:solidFill>
                <a:latin typeface="Arial MT"/>
                <a:cs typeface="Arial MT"/>
              </a:rPr>
              <a:t>Image</a:t>
            </a:r>
            <a:r>
              <a:rPr sz="950" spc="-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464646"/>
                </a:solidFill>
                <a:latin typeface="Arial MT"/>
                <a:cs typeface="Arial MT"/>
              </a:rPr>
              <a:t>Management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5944" y="1440179"/>
            <a:ext cx="25907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333333"/>
                </a:solidFill>
                <a:latin typeface="Times New Roman"/>
                <a:cs typeface="Times New Roman"/>
              </a:rPr>
              <a:t>DOO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2001" y="3784091"/>
            <a:ext cx="27051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i="1" spc="-790" dirty="0">
                <a:solidFill>
                  <a:srgbClr val="343434"/>
                </a:solidFill>
                <a:latin typeface="Arial"/>
                <a:cs typeface="Arial"/>
              </a:rPr>
              <a:t>•a</a:t>
            </a:r>
            <a:endParaRPr sz="3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49777" y="1247394"/>
            <a:ext cx="2627630" cy="36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20" dirty="0">
                <a:solidFill>
                  <a:srgbClr val="343434"/>
                </a:solidFill>
                <a:latin typeface="Times New Roman"/>
                <a:cs typeface="Times New Roman"/>
              </a:rPr>
              <a:t>Efficient</a:t>
            </a:r>
            <a:r>
              <a:rPr sz="950" spc="8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50" spc="20" dirty="0">
                <a:solidFill>
                  <a:srgbClr val="363636"/>
                </a:solidFill>
                <a:latin typeface="Times New Roman"/>
                <a:cs typeface="Times New Roman"/>
              </a:rPr>
              <a:t>Image</a:t>
            </a:r>
            <a:r>
              <a:rPr sz="950" spc="6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43434"/>
                </a:solidFill>
                <a:latin typeface="Times New Roman"/>
                <a:cs typeface="Times New Roman"/>
              </a:rPr>
              <a:t>Organization</a:t>
            </a:r>
            <a:endParaRPr sz="9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665"/>
              </a:spcBef>
            </a:pPr>
            <a:r>
              <a:rPr sz="750" dirty="0">
                <a:solidFill>
                  <a:srgbClr val="333333"/>
                </a:solidFill>
                <a:latin typeface="Arial MT"/>
                <a:cs typeface="Arial MT"/>
              </a:rPr>
              <a:t>Categorize</a:t>
            </a:r>
            <a:r>
              <a:rPr sz="750" spc="1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event-related</a:t>
            </a:r>
            <a:r>
              <a:rPr sz="750" spc="18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images</a:t>
            </a:r>
            <a:r>
              <a:rPr sz="750" spc="10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by</a:t>
            </a:r>
            <a:r>
              <a:rPr sz="750" spc="9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event</a:t>
            </a:r>
            <a:r>
              <a:rPr sz="750" spc="13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name</a:t>
            </a:r>
            <a:r>
              <a:rPr sz="750" spc="9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and</a:t>
            </a:r>
            <a:r>
              <a:rPr sz="750" spc="7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63636"/>
                </a:solidFill>
                <a:latin typeface="Arial MT"/>
                <a:cs typeface="Arial MT"/>
              </a:rPr>
              <a:t>date.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9465" y="1923795"/>
            <a:ext cx="30156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363636"/>
                </a:solidFill>
                <a:latin typeface="Times New Roman"/>
                <a:cs typeface="Times New Roman"/>
              </a:rPr>
              <a:t>Enhanced</a:t>
            </a:r>
            <a:r>
              <a:rPr sz="1000" spc="19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363636"/>
                </a:solidFill>
                <a:latin typeface="Times New Roman"/>
                <a:cs typeface="Times New Roman"/>
              </a:rPr>
              <a:t>Search</a:t>
            </a:r>
            <a:r>
              <a:rPr sz="1000" spc="8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343434"/>
                </a:solidFill>
                <a:latin typeface="Times New Roman"/>
                <a:cs typeface="Times New Roman"/>
              </a:rPr>
              <a:t>Functionality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50" spc="20" dirty="0">
                <a:solidFill>
                  <a:srgbClr val="333333"/>
                </a:solidFill>
                <a:latin typeface="Arial MT"/>
                <a:cs typeface="Arial MT"/>
              </a:rPr>
              <a:t>Implement</a:t>
            </a:r>
            <a:r>
              <a:rPr sz="750" spc="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spc="20" dirty="0">
                <a:solidFill>
                  <a:srgbClr val="343434"/>
                </a:solidFill>
                <a:latin typeface="Arial MT"/>
                <a:cs typeface="Arial MT"/>
              </a:rPr>
              <a:t>an</a:t>
            </a:r>
            <a:r>
              <a:rPr sz="75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20" dirty="0">
                <a:solidFill>
                  <a:srgbClr val="343434"/>
                </a:solidFill>
                <a:latin typeface="Arial MT"/>
                <a:cs typeface="Arial MT"/>
              </a:rPr>
              <a:t>advanced</a:t>
            </a:r>
            <a:r>
              <a:rPr sz="750" spc="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10" dirty="0">
                <a:solidFill>
                  <a:srgbClr val="313131"/>
                </a:solidFill>
                <a:latin typeface="Arial MT"/>
                <a:cs typeface="Arial MT"/>
              </a:rPr>
              <a:t>search</a:t>
            </a:r>
            <a:r>
              <a:rPr sz="750" spc="-1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750" spc="20" dirty="0">
                <a:solidFill>
                  <a:srgbClr val="343434"/>
                </a:solidFill>
                <a:latin typeface="Arial MT"/>
                <a:cs typeface="Arial MT"/>
              </a:rPr>
              <a:t>algorithm</a:t>
            </a:r>
            <a:r>
              <a:rPr sz="75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20" dirty="0">
                <a:solidFill>
                  <a:srgbClr val="343434"/>
                </a:solidFill>
                <a:latin typeface="Arial MT"/>
                <a:cs typeface="Arial MT"/>
              </a:rPr>
              <a:t>for</a:t>
            </a:r>
            <a:r>
              <a:rPr sz="750" spc="7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20" dirty="0">
                <a:solidFill>
                  <a:srgbClr val="333333"/>
                </a:solidFill>
                <a:latin typeface="Arial MT"/>
                <a:cs typeface="Arial MT"/>
              </a:rPr>
              <a:t>quick</a:t>
            </a:r>
            <a:r>
              <a:rPr sz="750" spc="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spc="20" dirty="0">
                <a:solidFill>
                  <a:srgbClr val="363636"/>
                </a:solidFill>
                <a:latin typeface="Arial MT"/>
                <a:cs typeface="Arial MT"/>
              </a:rPr>
              <a:t>image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43434"/>
                </a:solidFill>
                <a:latin typeface="Arial MT"/>
                <a:cs typeface="Arial MT"/>
              </a:rPr>
              <a:t>retrieval.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0999" y="2609850"/>
            <a:ext cx="243014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20" dirty="0">
                <a:solidFill>
                  <a:srgbClr val="343434"/>
                </a:solidFill>
                <a:latin typeface="Times New Roman"/>
                <a:cs typeface="Times New Roman"/>
              </a:rPr>
              <a:t>User-Friendly</a:t>
            </a:r>
            <a:r>
              <a:rPr sz="950" spc="24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63636"/>
                </a:solidFill>
                <a:latin typeface="Times New Roman"/>
                <a:cs typeface="Times New Roman"/>
              </a:rPr>
              <a:t>Interface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Design</a:t>
            </a:r>
            <a:r>
              <a:rPr sz="75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83838"/>
                </a:solidFill>
                <a:latin typeface="Arial MT"/>
                <a:cs typeface="Arial MT"/>
              </a:rPr>
              <a:t>an</a:t>
            </a:r>
            <a:r>
              <a:rPr sz="750" spc="12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intuitive</a:t>
            </a:r>
            <a:r>
              <a:rPr sz="750" spc="7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interface</a:t>
            </a:r>
            <a:r>
              <a:rPr sz="750" spc="9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for</a:t>
            </a:r>
            <a:r>
              <a:rPr sz="750" spc="16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83838"/>
                </a:solidFill>
                <a:latin typeface="Arial MT"/>
                <a:cs typeface="Arial MT"/>
              </a:rPr>
              <a:t>all</a:t>
            </a:r>
            <a:r>
              <a:rPr sz="750" spc="4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technical</a:t>
            </a:r>
            <a:r>
              <a:rPr sz="750" spc="9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63636"/>
                </a:solidFill>
                <a:latin typeface="Arial MT"/>
                <a:cs typeface="Arial MT"/>
              </a:rPr>
              <a:t>skill</a:t>
            </a:r>
            <a:r>
              <a:rPr sz="750" spc="4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43434"/>
                </a:solidFill>
                <a:latin typeface="Arial MT"/>
                <a:cs typeface="Arial MT"/>
              </a:rPr>
              <a:t>levels.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9838" y="3295650"/>
            <a:ext cx="2671445" cy="36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363636"/>
                </a:solidFill>
                <a:latin typeface="Times New Roman"/>
                <a:cs typeface="Times New Roman"/>
              </a:rPr>
              <a:t>Local</a:t>
            </a:r>
            <a:r>
              <a:rPr sz="950" spc="10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63636"/>
                </a:solidFill>
                <a:latin typeface="Times New Roman"/>
                <a:cs typeface="Times New Roman"/>
              </a:rPr>
              <a:t>Data</a:t>
            </a:r>
            <a:r>
              <a:rPr sz="950" spc="10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43434"/>
                </a:solidFill>
                <a:latin typeface="Times New Roman"/>
                <a:cs typeface="Times New Roman"/>
              </a:rPr>
              <a:t>Management</a:t>
            </a:r>
            <a:endParaRPr sz="9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665"/>
              </a:spcBef>
            </a:pP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Establish</a:t>
            </a:r>
            <a:r>
              <a:rPr sz="750" spc="5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sz="750" spc="4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reliable</a:t>
            </a:r>
            <a:r>
              <a:rPr sz="750" spc="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local</a:t>
            </a:r>
            <a:r>
              <a:rPr sz="750" spc="1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storage</a:t>
            </a:r>
            <a:r>
              <a:rPr sz="750" spc="2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system</a:t>
            </a:r>
            <a:r>
              <a:rPr sz="750" spc="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using</a:t>
            </a:r>
            <a:r>
              <a:rPr sz="75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JSON</a:t>
            </a:r>
            <a:r>
              <a:rPr sz="750" spc="4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63636"/>
                </a:solidFill>
                <a:latin typeface="Arial MT"/>
                <a:cs typeface="Arial MT"/>
              </a:rPr>
              <a:t>format.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0354" y="3981703"/>
            <a:ext cx="2660650" cy="36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70" dirty="0">
                <a:solidFill>
                  <a:srgbClr val="363636"/>
                </a:solidFill>
                <a:latin typeface="Times New Roman"/>
                <a:cs typeface="Times New Roman"/>
              </a:rPr>
              <a:t>Performance</a:t>
            </a:r>
            <a:r>
              <a:rPr sz="900" spc="6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900" spc="50" dirty="0">
                <a:solidFill>
                  <a:srgbClr val="343434"/>
                </a:solidFill>
                <a:latin typeface="Times New Roman"/>
                <a:cs typeface="Times New Roman"/>
              </a:rPr>
              <a:t>Optimization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750" spc="-10" dirty="0">
                <a:solidFill>
                  <a:srgbClr val="363636"/>
                </a:solidFill>
                <a:latin typeface="Arial MT"/>
                <a:cs typeface="Arial MT"/>
              </a:rPr>
              <a:t>Ensure</a:t>
            </a:r>
            <a:r>
              <a:rPr sz="750" spc="12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smooth</a:t>
            </a:r>
            <a:r>
              <a:rPr sz="750" spc="114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operation</a:t>
            </a:r>
            <a:r>
              <a:rPr sz="750" spc="13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with</a:t>
            </a:r>
            <a:r>
              <a:rPr sz="750" spc="4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large</a:t>
            </a:r>
            <a:r>
              <a:rPr sz="750" spc="9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image</a:t>
            </a:r>
            <a:r>
              <a:rPr sz="750" spc="10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collections</a:t>
            </a:r>
            <a:r>
              <a:rPr sz="750" spc="17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and</a:t>
            </a:r>
            <a:r>
              <a:rPr sz="750" spc="6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spc="-50" dirty="0">
                <a:solidFill>
                  <a:srgbClr val="383838"/>
                </a:solidFill>
                <a:latin typeface="Arial MT"/>
                <a:cs typeface="Arial MT"/>
              </a:rPr>
              <a:t>c</a:t>
            </a:r>
            <a:endParaRPr sz="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333" y="1200911"/>
            <a:ext cx="2267428" cy="28407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4762" y="2456688"/>
            <a:ext cx="204190" cy="2011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6851" y="184404"/>
            <a:ext cx="5081905" cy="6115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900" spc="105" dirty="0">
                <a:solidFill>
                  <a:srgbClr val="343434"/>
                </a:solidFill>
                <a:latin typeface="Times New Roman"/>
                <a:cs typeface="Times New Roman"/>
              </a:rPr>
              <a:t>Literature</a:t>
            </a:r>
            <a:r>
              <a:rPr sz="1900" spc="-4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1900" spc="50" dirty="0">
                <a:solidFill>
                  <a:srgbClr val="333333"/>
                </a:solidFill>
                <a:latin typeface="Times New Roman"/>
                <a:cs typeface="Times New Roman"/>
              </a:rPr>
              <a:t>Survey</a:t>
            </a:r>
            <a:r>
              <a:rPr sz="19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55" dirty="0">
                <a:solidFill>
                  <a:srgbClr val="343434"/>
                </a:solidFill>
                <a:latin typeface="Times New Roman"/>
                <a:cs typeface="Times New Roman"/>
              </a:rPr>
              <a:t>on</a:t>
            </a:r>
            <a:r>
              <a:rPr sz="1900" spc="-6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343434"/>
                </a:solidFill>
                <a:latin typeface="Times New Roman"/>
                <a:cs typeface="Times New Roman"/>
              </a:rPr>
              <a:t>Virtual</a:t>
            </a:r>
            <a:r>
              <a:rPr sz="1900" spc="-8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1900" spc="55" dirty="0">
                <a:solidFill>
                  <a:srgbClr val="333333"/>
                </a:solidFill>
                <a:latin typeface="Times New Roman"/>
                <a:cs typeface="Times New Roman"/>
              </a:rPr>
              <a:t>Event</a:t>
            </a:r>
            <a:r>
              <a:rPr sz="19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333333"/>
                </a:solidFill>
                <a:latin typeface="Times New Roman"/>
                <a:cs typeface="Times New Roman"/>
              </a:rPr>
              <a:t>Management</a:t>
            </a:r>
            <a:endParaRPr sz="19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395"/>
              </a:spcBef>
            </a:pPr>
            <a:r>
              <a:rPr sz="950" spc="-20" dirty="0">
                <a:solidFill>
                  <a:srgbClr val="464646"/>
                </a:solidFill>
                <a:latin typeface="Arial MT"/>
                <a:cs typeface="Arial MT"/>
              </a:rPr>
              <a:t>Exploring</a:t>
            </a:r>
            <a:r>
              <a:rPr sz="950" spc="-1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464646"/>
                </a:solidFill>
                <a:latin typeface="Arial MT"/>
                <a:cs typeface="Arial MT"/>
              </a:rPr>
              <a:t>platforms</a:t>
            </a:r>
            <a:r>
              <a:rPr sz="950" spc="2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464646"/>
                </a:solidFill>
                <a:latin typeface="Arial MT"/>
                <a:cs typeface="Arial MT"/>
              </a:rPr>
              <a:t>and</a:t>
            </a:r>
            <a:r>
              <a:rPr sz="950" spc="-2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464646"/>
                </a:solidFill>
                <a:latin typeface="Arial MT"/>
                <a:cs typeface="Arial MT"/>
              </a:rPr>
              <a:t>their</a:t>
            </a:r>
            <a:r>
              <a:rPr sz="950" spc="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484848"/>
                </a:solidFill>
                <a:latin typeface="Arial MT"/>
                <a:cs typeface="Arial MT"/>
              </a:rPr>
              <a:t>pros</a:t>
            </a:r>
            <a:r>
              <a:rPr sz="950" spc="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464646"/>
                </a:solidFill>
                <a:latin typeface="Arial MT"/>
                <a:cs typeface="Arial MT"/>
              </a:rPr>
              <a:t>and</a:t>
            </a:r>
            <a:r>
              <a:rPr sz="950" spc="-4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464646"/>
                </a:solidFill>
                <a:latin typeface="Arial MT"/>
                <a:cs typeface="Arial MT"/>
              </a:rPr>
              <a:t>cons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7607" y="1799335"/>
            <a:ext cx="2451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80" dirty="0">
                <a:solidFill>
                  <a:srgbClr val="6E8093"/>
                </a:solidFill>
                <a:latin typeface="Arial MT"/>
                <a:cs typeface="Arial MT"/>
              </a:rPr>
              <a:t>@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5318" y="2624358"/>
            <a:ext cx="259715" cy="13582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3600" spc="-105" dirty="0">
                <a:solidFill>
                  <a:srgbClr val="4D4D4D"/>
                </a:solidFill>
                <a:latin typeface="Arial MT"/>
                <a:cs typeface="Arial MT"/>
              </a:rPr>
              <a:t>e</a:t>
            </a:r>
            <a:endParaRPr sz="36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1015"/>
              </a:spcBef>
            </a:pPr>
            <a:r>
              <a:rPr sz="3400" spc="-50" dirty="0">
                <a:solidFill>
                  <a:srgbClr val="4B7E89"/>
                </a:solidFill>
                <a:latin typeface="Arial MT"/>
                <a:cs typeface="Arial MT"/>
              </a:rPr>
              <a:t>e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1391" y="1216914"/>
            <a:ext cx="3903345" cy="37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30" dirty="0">
                <a:solidFill>
                  <a:srgbClr val="333333"/>
                </a:solidFill>
                <a:latin typeface="Times New Roman"/>
                <a:cs typeface="Times New Roman"/>
              </a:rPr>
              <a:t>PeerConnect</a:t>
            </a:r>
            <a:r>
              <a:rPr sz="95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43434"/>
                </a:solidFill>
                <a:latin typeface="Times New Roman"/>
                <a:cs typeface="Times New Roman"/>
              </a:rPr>
              <a:t>Overview</a:t>
            </a:r>
            <a:endParaRPr sz="9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615"/>
              </a:spcBef>
            </a:pPr>
            <a:r>
              <a:rPr sz="800" spc="-50" dirty="0">
                <a:solidFill>
                  <a:srgbClr val="383838"/>
                </a:solidFill>
                <a:latin typeface="Arial MT"/>
                <a:cs typeface="Arial MT"/>
              </a:rPr>
              <a:t>A</a:t>
            </a:r>
            <a:r>
              <a:rPr sz="800" spc="-4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43434"/>
                </a:solidFill>
                <a:latin typeface="Arial MT"/>
                <a:cs typeface="Arial MT"/>
              </a:rPr>
              <a:t>comprehensive</a:t>
            </a:r>
            <a:r>
              <a:rPr sz="800" spc="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33333"/>
                </a:solidFill>
                <a:latin typeface="Arial MT"/>
                <a:cs typeface="Arial MT"/>
              </a:rPr>
              <a:t>platform</a:t>
            </a:r>
            <a:r>
              <a:rPr sz="8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63636"/>
                </a:solidFill>
                <a:latin typeface="Arial MT"/>
                <a:cs typeface="Arial MT"/>
              </a:rPr>
              <a:t>designed</a:t>
            </a:r>
            <a:r>
              <a:rPr sz="800" spc="2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33333"/>
                </a:solidFill>
                <a:latin typeface="Arial MT"/>
                <a:cs typeface="Arial MT"/>
              </a:rPr>
              <a:t>for</a:t>
            </a:r>
            <a:r>
              <a:rPr sz="800" spc="1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43434"/>
                </a:solidFill>
                <a:latin typeface="Arial MT"/>
                <a:cs typeface="Arial MT"/>
              </a:rPr>
              <a:t>hosting</a:t>
            </a:r>
            <a:r>
              <a:rPr sz="8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and</a:t>
            </a:r>
            <a:r>
              <a:rPr sz="800" spc="-4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managing</a:t>
            </a:r>
            <a:r>
              <a:rPr sz="800" spc="3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43434"/>
                </a:solidFill>
                <a:latin typeface="Arial MT"/>
                <a:cs typeface="Arial MT"/>
              </a:rPr>
              <a:t>online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343434"/>
                </a:solidFill>
                <a:latin typeface="Arial MT"/>
                <a:cs typeface="Arial MT"/>
              </a:rPr>
              <a:t>events</a:t>
            </a:r>
            <a:r>
              <a:rPr sz="8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effectively.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1157" y="1789938"/>
            <a:ext cx="3987800" cy="37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950" spc="20" dirty="0">
                <a:solidFill>
                  <a:srgbClr val="363636"/>
                </a:solidFill>
                <a:latin typeface="Times New Roman"/>
                <a:cs typeface="Times New Roman"/>
              </a:rPr>
              <a:t>Virtual</a:t>
            </a:r>
            <a:r>
              <a:rPr sz="950" spc="5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950" spc="20" dirty="0">
                <a:solidFill>
                  <a:srgbClr val="343434"/>
                </a:solidFill>
                <a:latin typeface="Times New Roman"/>
                <a:cs typeface="Times New Roman"/>
              </a:rPr>
              <a:t>Conference</a:t>
            </a:r>
            <a:r>
              <a:rPr sz="950" spc="15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50" spc="20" dirty="0">
                <a:solidFill>
                  <a:srgbClr val="363636"/>
                </a:solidFill>
                <a:latin typeface="Times New Roman"/>
                <a:cs typeface="Times New Roman"/>
              </a:rPr>
              <a:t>Management</a:t>
            </a:r>
            <a:r>
              <a:rPr sz="950" spc="1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43434"/>
                </a:solidFill>
                <a:latin typeface="Times New Roman"/>
                <a:cs typeface="Times New Roman"/>
              </a:rPr>
              <a:t>System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800" spc="-45" dirty="0">
                <a:solidFill>
                  <a:srgbClr val="343434"/>
                </a:solidFill>
                <a:latin typeface="Arial MT"/>
                <a:cs typeface="Arial MT"/>
              </a:rPr>
              <a:t>Focuses</a:t>
            </a:r>
            <a:r>
              <a:rPr sz="8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on</a:t>
            </a:r>
            <a:r>
              <a:rPr sz="800" spc="-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63636"/>
                </a:solidFill>
                <a:latin typeface="Arial MT"/>
                <a:cs typeface="Arial MT"/>
              </a:rPr>
              <a:t>electronic</a:t>
            </a:r>
            <a:r>
              <a:rPr sz="800" spc="3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conferencing</a:t>
            </a:r>
            <a:r>
              <a:rPr sz="800" spc="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technologies</a:t>
            </a:r>
            <a:r>
              <a:rPr sz="800" spc="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83838"/>
                </a:solidFill>
                <a:latin typeface="Arial MT"/>
                <a:cs typeface="Arial MT"/>
              </a:rPr>
              <a:t>to</a:t>
            </a:r>
            <a:r>
              <a:rPr sz="800" spc="-6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facilitate</a:t>
            </a:r>
            <a:r>
              <a:rPr sz="8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343434"/>
                </a:solidFill>
                <a:latin typeface="Arial MT"/>
                <a:cs typeface="Arial MT"/>
              </a:rPr>
              <a:t>seamless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virtual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 interactions.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0390" y="2366010"/>
            <a:ext cx="4074795" cy="37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20" dirty="0">
                <a:solidFill>
                  <a:srgbClr val="363636"/>
                </a:solidFill>
                <a:latin typeface="Times New Roman"/>
                <a:cs typeface="Times New Roman"/>
              </a:rPr>
              <a:t>Intelligent</a:t>
            </a:r>
            <a:r>
              <a:rPr sz="950" spc="1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950" spc="20" dirty="0">
                <a:solidFill>
                  <a:srgbClr val="343434"/>
                </a:solidFill>
                <a:latin typeface="Times New Roman"/>
                <a:cs typeface="Times New Roman"/>
              </a:rPr>
              <a:t>Event </a:t>
            </a:r>
            <a:r>
              <a:rPr sz="950" spc="55" dirty="0">
                <a:solidFill>
                  <a:srgbClr val="363636"/>
                </a:solidFill>
                <a:latin typeface="Times New Roman"/>
                <a:cs typeface="Times New Roman"/>
              </a:rPr>
              <a:t>Finder</a:t>
            </a:r>
            <a:endParaRPr sz="9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615"/>
              </a:spcBef>
            </a:pPr>
            <a:r>
              <a:rPr sz="800" spc="-45" dirty="0">
                <a:solidFill>
                  <a:srgbClr val="343434"/>
                </a:solidFill>
                <a:latin typeface="Arial MT"/>
                <a:cs typeface="Arial MT"/>
              </a:rPr>
              <a:t>Assists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343434"/>
                </a:solidFill>
                <a:latin typeface="Arial MT"/>
                <a:cs typeface="Arial MT"/>
              </a:rPr>
              <a:t>users</a:t>
            </a:r>
            <a:r>
              <a:rPr sz="800" spc="-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383838"/>
                </a:solidFill>
                <a:latin typeface="Arial MT"/>
                <a:cs typeface="Arial MT"/>
              </a:rPr>
              <a:t>in</a:t>
            </a:r>
            <a:r>
              <a:rPr sz="800" spc="-4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63636"/>
                </a:solidFill>
                <a:latin typeface="Arial MT"/>
                <a:cs typeface="Arial MT"/>
              </a:rPr>
              <a:t>discovering</a:t>
            </a:r>
            <a:r>
              <a:rPr sz="800" spc="2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83838"/>
                </a:solidFill>
                <a:latin typeface="Arial MT"/>
                <a:cs typeface="Arial MT"/>
              </a:rPr>
              <a:t>suitable</a:t>
            </a:r>
            <a:r>
              <a:rPr sz="800" spc="-4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63636"/>
                </a:solidFill>
                <a:latin typeface="Arial MT"/>
                <a:cs typeface="Arial MT"/>
              </a:rPr>
              <a:t>events</a:t>
            </a:r>
            <a:r>
              <a:rPr sz="800" spc="-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343434"/>
                </a:solidFill>
                <a:latin typeface="Arial MT"/>
                <a:cs typeface="Arial MT"/>
              </a:rPr>
              <a:t>based</a:t>
            </a:r>
            <a:r>
              <a:rPr sz="800" spc="-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on</a:t>
            </a:r>
            <a:r>
              <a:rPr sz="800" spc="-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63636"/>
                </a:solidFill>
                <a:latin typeface="Arial MT"/>
                <a:cs typeface="Arial MT"/>
              </a:rPr>
              <a:t>their</a:t>
            </a:r>
            <a:r>
              <a:rPr sz="800" spc="-1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13131"/>
                </a:solidFill>
                <a:latin typeface="Arial MT"/>
                <a:cs typeface="Arial MT"/>
              </a:rPr>
              <a:t>specific</a:t>
            </a:r>
            <a:r>
              <a:rPr sz="800" spc="3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preferences</a:t>
            </a:r>
            <a:r>
              <a:rPr sz="800" spc="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13131"/>
                </a:solidFill>
                <a:latin typeface="Arial MT"/>
                <a:cs typeface="Arial MT"/>
              </a:rPr>
              <a:t>and</a:t>
            </a:r>
            <a:r>
              <a:rPr sz="800" spc="-3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63636"/>
                </a:solidFill>
                <a:latin typeface="Arial MT"/>
                <a:cs typeface="Arial MT"/>
              </a:rPr>
              <a:t>interests.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1698" y="2948432"/>
            <a:ext cx="4137660" cy="36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363636"/>
                </a:solidFill>
                <a:latin typeface="Times New Roman"/>
                <a:cs typeface="Times New Roman"/>
              </a:rPr>
              <a:t>Advantages</a:t>
            </a:r>
            <a:r>
              <a:rPr sz="900" spc="17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63636"/>
                </a:solidFill>
                <a:latin typeface="Times New Roman"/>
                <a:cs typeface="Times New Roman"/>
              </a:rPr>
              <a:t>of</a:t>
            </a:r>
            <a:r>
              <a:rPr sz="900" spc="9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900" spc="50" dirty="0">
                <a:solidFill>
                  <a:srgbClr val="363636"/>
                </a:solidFill>
                <a:latin typeface="Times New Roman"/>
                <a:cs typeface="Times New Roman"/>
              </a:rPr>
              <a:t>Virtual</a:t>
            </a:r>
            <a:r>
              <a:rPr sz="900" spc="114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363636"/>
                </a:solidFill>
                <a:latin typeface="Times New Roman"/>
                <a:cs typeface="Times New Roman"/>
              </a:rPr>
              <a:t>Events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Centralized</a:t>
            </a:r>
            <a:r>
              <a:rPr sz="750" spc="17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33333"/>
                </a:solidFill>
                <a:latin typeface="Arial MT"/>
                <a:cs typeface="Arial MT"/>
              </a:rPr>
              <a:t>management,</a:t>
            </a:r>
            <a:r>
              <a:rPr sz="750" spc="1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cost-effective</a:t>
            </a:r>
            <a:r>
              <a:rPr sz="750" spc="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solutions,</a:t>
            </a:r>
            <a:r>
              <a:rPr sz="750" spc="16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and</a:t>
            </a:r>
            <a:r>
              <a:rPr sz="750" spc="7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spc="-30" dirty="0">
                <a:solidFill>
                  <a:srgbClr val="383838"/>
                </a:solidFill>
                <a:latin typeface="Arial MT"/>
                <a:cs typeface="Arial MT"/>
              </a:rPr>
              <a:t>†he</a:t>
            </a:r>
            <a:r>
              <a:rPr sz="750" spc="7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ability</a:t>
            </a:r>
            <a:r>
              <a:rPr sz="750" spc="14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83838"/>
                </a:solidFill>
                <a:latin typeface="Arial MT"/>
                <a:cs typeface="Arial MT"/>
              </a:rPr>
              <a:t>to</a:t>
            </a:r>
            <a:r>
              <a:rPr sz="750" spc="14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reach</a:t>
            </a:r>
            <a:r>
              <a:rPr sz="750" spc="10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a</a:t>
            </a:r>
            <a:r>
              <a:rPr sz="750" spc="9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global</a:t>
            </a:r>
            <a:r>
              <a:rPr sz="750" spc="8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63636"/>
                </a:solidFill>
                <a:latin typeface="Arial MT"/>
                <a:cs typeface="Arial MT"/>
              </a:rPr>
              <a:t>audience.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1332" y="3518153"/>
            <a:ext cx="4208780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343434"/>
                </a:solidFill>
                <a:latin typeface="Times New Roman"/>
                <a:cs typeface="Times New Roman"/>
              </a:rPr>
              <a:t>Disadvantages</a:t>
            </a:r>
            <a:r>
              <a:rPr sz="950" spc="254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63636"/>
                </a:solidFill>
                <a:latin typeface="Times New Roman"/>
                <a:cs typeface="Times New Roman"/>
              </a:rPr>
              <a:t>of</a:t>
            </a:r>
            <a:r>
              <a:rPr sz="950" spc="9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43434"/>
                </a:solidFill>
                <a:latin typeface="Times New Roman"/>
                <a:cs typeface="Times New Roman"/>
              </a:rPr>
              <a:t>Virtual</a:t>
            </a:r>
            <a:r>
              <a:rPr sz="950" spc="14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Times New Roman"/>
                <a:cs typeface="Times New Roman"/>
              </a:rPr>
              <a:t>Events</a:t>
            </a:r>
            <a:endParaRPr sz="950">
              <a:latin typeface="Times New Roman"/>
              <a:cs typeface="Times New Roman"/>
            </a:endParaRPr>
          </a:p>
          <a:p>
            <a:pPr marL="13335" marR="5080" indent="-1270">
              <a:lnSpc>
                <a:spcPct val="120000"/>
              </a:lnSpc>
              <a:spcBef>
                <a:spcPts val="425"/>
              </a:spcBef>
            </a:pPr>
            <a:r>
              <a:rPr sz="800" spc="-20" dirty="0">
                <a:solidFill>
                  <a:srgbClr val="343434"/>
                </a:solidFill>
                <a:latin typeface="Arial MT"/>
                <a:cs typeface="Arial MT"/>
              </a:rPr>
              <a:t>Challenges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343434"/>
                </a:solidFill>
                <a:latin typeface="Arial MT"/>
                <a:cs typeface="Arial MT"/>
              </a:rPr>
              <a:t>include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technical</a:t>
            </a:r>
            <a:r>
              <a:rPr sz="8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343434"/>
                </a:solidFill>
                <a:latin typeface="Arial MT"/>
                <a:cs typeface="Arial MT"/>
              </a:rPr>
              <a:t>issues,</a:t>
            </a:r>
            <a:r>
              <a:rPr sz="8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63636"/>
                </a:solidFill>
                <a:latin typeface="Arial MT"/>
                <a:cs typeface="Arial MT"/>
              </a:rPr>
              <a:t>limited</a:t>
            </a:r>
            <a:r>
              <a:rPr sz="800" spc="-2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personal</a:t>
            </a:r>
            <a:r>
              <a:rPr sz="800" spc="-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interaction,</a:t>
            </a:r>
            <a:r>
              <a:rPr sz="8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A3A3A"/>
                </a:solidFill>
                <a:latin typeface="Arial MT"/>
                <a:cs typeface="Arial MT"/>
              </a:rPr>
              <a:t>and</a:t>
            </a:r>
            <a:r>
              <a:rPr sz="800" spc="-50" dirty="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63636"/>
                </a:solidFill>
                <a:latin typeface="Arial MT"/>
                <a:cs typeface="Arial MT"/>
              </a:rPr>
              <a:t>reliance</a:t>
            </a:r>
            <a:r>
              <a:rPr sz="800" spc="-10" dirty="0">
                <a:solidFill>
                  <a:srgbClr val="363636"/>
                </a:solidFill>
                <a:latin typeface="Arial MT"/>
                <a:cs typeface="Arial MT"/>
              </a:rPr>
              <a:t> on</a:t>
            </a:r>
            <a:r>
              <a:rPr sz="800" spc="-7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63636"/>
                </a:solidFill>
                <a:latin typeface="Arial MT"/>
                <a:cs typeface="Arial MT"/>
              </a:rPr>
              <a:t>stable</a:t>
            </a:r>
            <a:r>
              <a:rPr sz="800" spc="-4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internet </a:t>
            </a:r>
            <a:r>
              <a:rPr sz="800" spc="-10" dirty="0">
                <a:solidFill>
                  <a:srgbClr val="333333"/>
                </a:solidFill>
                <a:latin typeface="Arial MT"/>
                <a:cs typeface="Arial MT"/>
              </a:rPr>
              <a:t>connectivity.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285" y="1005839"/>
            <a:ext cx="131047" cy="15910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925" rIns="0" bIns="0" rtlCol="0">
            <a:spAutoFit/>
          </a:bodyPr>
          <a:lstStyle/>
          <a:p>
            <a:pPr marL="2455545">
              <a:lnSpc>
                <a:spcPct val="100000"/>
              </a:lnSpc>
              <a:spcBef>
                <a:spcPts val="945"/>
              </a:spcBef>
            </a:pPr>
            <a:r>
              <a:rPr sz="1900" spc="110" dirty="0">
                <a:solidFill>
                  <a:srgbClr val="313131"/>
                </a:solidFill>
              </a:rPr>
              <a:t>Requirement</a:t>
            </a:r>
            <a:r>
              <a:rPr sz="1900" spc="-15" dirty="0">
                <a:solidFill>
                  <a:srgbClr val="313131"/>
                </a:solidFill>
              </a:rPr>
              <a:t> </a:t>
            </a:r>
            <a:r>
              <a:rPr sz="1900" spc="95" dirty="0">
                <a:solidFill>
                  <a:srgbClr val="313131"/>
                </a:solidFill>
              </a:rPr>
              <a:t>Specifications</a:t>
            </a:r>
            <a:r>
              <a:rPr sz="1900" spc="-265" dirty="0">
                <a:solidFill>
                  <a:srgbClr val="313131"/>
                </a:solidFill>
              </a:rPr>
              <a:t> </a:t>
            </a:r>
            <a:r>
              <a:rPr sz="1900" spc="-10" dirty="0">
                <a:solidFill>
                  <a:srgbClr val="343434"/>
                </a:solidFill>
              </a:rPr>
              <a:t>Overview</a:t>
            </a:r>
            <a:endParaRPr sz="1900"/>
          </a:p>
          <a:p>
            <a:pPr marL="2462530">
              <a:lnSpc>
                <a:spcPct val="100000"/>
              </a:lnSpc>
              <a:spcBef>
                <a:spcPts val="420"/>
              </a:spcBef>
            </a:pPr>
            <a:r>
              <a:rPr sz="950" dirty="0">
                <a:solidFill>
                  <a:srgbClr val="464646"/>
                </a:solidFill>
              </a:rPr>
              <a:t>Input</a:t>
            </a:r>
            <a:r>
              <a:rPr sz="950" spc="45" dirty="0">
                <a:solidFill>
                  <a:srgbClr val="464646"/>
                </a:solidFill>
              </a:rPr>
              <a:t> </a:t>
            </a:r>
            <a:r>
              <a:rPr sz="950" dirty="0">
                <a:solidFill>
                  <a:srgbClr val="464646"/>
                </a:solidFill>
              </a:rPr>
              <a:t>and</a:t>
            </a:r>
            <a:r>
              <a:rPr sz="950" spc="254" dirty="0">
                <a:solidFill>
                  <a:srgbClr val="464646"/>
                </a:solidFill>
              </a:rPr>
              <a:t> </a:t>
            </a:r>
            <a:r>
              <a:rPr sz="950" dirty="0">
                <a:solidFill>
                  <a:srgbClr val="444444"/>
                </a:solidFill>
              </a:rPr>
              <a:t>Output</a:t>
            </a:r>
            <a:r>
              <a:rPr sz="950" spc="185" dirty="0">
                <a:solidFill>
                  <a:srgbClr val="444444"/>
                </a:solidFill>
              </a:rPr>
              <a:t> </a:t>
            </a:r>
            <a:r>
              <a:rPr sz="950" dirty="0">
                <a:solidFill>
                  <a:srgbClr val="464646"/>
                </a:solidFill>
              </a:rPr>
              <a:t>Requirements</a:t>
            </a:r>
            <a:r>
              <a:rPr sz="950" spc="55" dirty="0">
                <a:solidFill>
                  <a:srgbClr val="464646"/>
                </a:solidFill>
              </a:rPr>
              <a:t> </a:t>
            </a:r>
            <a:r>
              <a:rPr sz="950" dirty="0">
                <a:solidFill>
                  <a:srgbClr val="464646"/>
                </a:solidFill>
              </a:rPr>
              <a:t>for</a:t>
            </a:r>
            <a:r>
              <a:rPr sz="950" spc="195" dirty="0">
                <a:solidFill>
                  <a:srgbClr val="464646"/>
                </a:solidFill>
              </a:rPr>
              <a:t> </a:t>
            </a:r>
            <a:r>
              <a:rPr sz="950" spc="-10" dirty="0">
                <a:solidFill>
                  <a:srgbClr val="494949"/>
                </a:solidFill>
              </a:rPr>
              <a:t>Events</a:t>
            </a:r>
            <a:endParaRPr sz="950"/>
          </a:p>
        </p:txBody>
      </p:sp>
      <p:sp>
        <p:nvSpPr>
          <p:cNvPr id="5" name="object 5"/>
          <p:cNvSpPr txBox="1"/>
          <p:nvPr/>
        </p:nvSpPr>
        <p:spPr>
          <a:xfrm>
            <a:off x="2951985" y="1006602"/>
            <a:ext cx="218059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30" dirty="0">
                <a:solidFill>
                  <a:srgbClr val="363636"/>
                </a:solidFill>
                <a:latin typeface="Times New Roman"/>
                <a:cs typeface="Times New Roman"/>
              </a:rPr>
              <a:t>User</a:t>
            </a:r>
            <a:r>
              <a:rPr sz="950" spc="2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950" spc="30" dirty="0">
                <a:solidFill>
                  <a:srgbClr val="343434"/>
                </a:solidFill>
                <a:latin typeface="Times New Roman"/>
                <a:cs typeface="Times New Roman"/>
              </a:rPr>
              <a:t>Registration</a:t>
            </a:r>
            <a:r>
              <a:rPr sz="950" spc="4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43434"/>
                </a:solidFill>
                <a:latin typeface="Times New Roman"/>
                <a:cs typeface="Times New Roman"/>
              </a:rPr>
              <a:t>Details</a:t>
            </a:r>
            <a:endParaRPr sz="95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17500"/>
              </a:lnSpc>
              <a:spcBef>
                <a:spcPts val="450"/>
              </a:spcBef>
            </a:pPr>
            <a:r>
              <a:rPr sz="800" spc="10" dirty="0">
                <a:solidFill>
                  <a:srgbClr val="333333"/>
                </a:solidFill>
                <a:latin typeface="Times New Roman"/>
                <a:cs typeface="Times New Roman"/>
              </a:rPr>
              <a:t>Collects</a:t>
            </a:r>
            <a:r>
              <a:rPr sz="8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800" spc="10" dirty="0">
                <a:solidFill>
                  <a:srgbClr val="343434"/>
                </a:solidFill>
                <a:latin typeface="Times New Roman"/>
                <a:cs typeface="Times New Roman"/>
              </a:rPr>
              <a:t>username,</a:t>
            </a:r>
            <a:r>
              <a:rPr sz="800" spc="12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10" dirty="0">
                <a:solidFill>
                  <a:srgbClr val="313131"/>
                </a:solidFill>
                <a:latin typeface="Times New Roman"/>
                <a:cs typeface="Times New Roman"/>
              </a:rPr>
              <a:t>email,</a:t>
            </a:r>
            <a:r>
              <a:rPr sz="800" spc="80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800" spc="10" dirty="0">
                <a:solidFill>
                  <a:srgbClr val="343434"/>
                </a:solidFill>
                <a:latin typeface="Times New Roman"/>
                <a:cs typeface="Times New Roman"/>
              </a:rPr>
              <a:t>ond</a:t>
            </a:r>
            <a:r>
              <a:rPr sz="800" spc="19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10" dirty="0">
                <a:solidFill>
                  <a:srgbClr val="343434"/>
                </a:solidFill>
                <a:latin typeface="Times New Roman"/>
                <a:cs typeface="Times New Roman"/>
              </a:rPr>
              <a:t>password</a:t>
            </a:r>
            <a:r>
              <a:rPr sz="800" spc="13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10" dirty="0">
                <a:solidFill>
                  <a:srgbClr val="343434"/>
                </a:solidFill>
                <a:latin typeface="Times New Roman"/>
                <a:cs typeface="Times New Roman"/>
              </a:rPr>
              <a:t>for</a:t>
            </a:r>
            <a:r>
              <a:rPr sz="800" spc="18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363636"/>
                </a:solidFill>
                <a:latin typeface="Times New Roman"/>
                <a:cs typeface="Times New Roman"/>
              </a:rPr>
              <a:t>user</a:t>
            </a:r>
            <a:r>
              <a:rPr sz="800" spc="50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363636"/>
                </a:solidFill>
                <a:latin typeface="Times New Roman"/>
                <a:cs typeface="Times New Roman"/>
              </a:rPr>
              <a:t>accounts.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288" y="1732279"/>
            <a:ext cx="181292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313131"/>
                </a:solidFill>
                <a:latin typeface="Times New Roman"/>
                <a:cs typeface="Times New Roman"/>
              </a:rPr>
              <a:t>Event</a:t>
            </a:r>
            <a:r>
              <a:rPr sz="900" spc="110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900" spc="65" dirty="0">
                <a:solidFill>
                  <a:srgbClr val="333333"/>
                </a:solidFill>
                <a:latin typeface="Times New Roman"/>
                <a:cs typeface="Times New Roman"/>
              </a:rPr>
              <a:t>Organizer</a:t>
            </a:r>
            <a:r>
              <a:rPr sz="9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00" spc="55" dirty="0">
                <a:solidFill>
                  <a:srgbClr val="333333"/>
                </a:solidFill>
                <a:latin typeface="Times New Roman"/>
                <a:cs typeface="Times New Roman"/>
              </a:rPr>
              <a:t>Information</a:t>
            </a:r>
            <a:endParaRPr sz="900">
              <a:latin typeface="Times New Roman"/>
              <a:cs typeface="Times New Roman"/>
            </a:endParaRPr>
          </a:p>
          <a:p>
            <a:pPr marL="14604" marR="5080" indent="4445">
              <a:lnSpc>
                <a:spcPct val="117500"/>
              </a:lnSpc>
              <a:spcBef>
                <a:spcPts val="459"/>
              </a:spcBef>
            </a:pPr>
            <a:r>
              <a:rPr sz="800" dirty="0">
                <a:solidFill>
                  <a:srgbClr val="343434"/>
                </a:solidFill>
                <a:latin typeface="Times New Roman"/>
                <a:cs typeface="Times New Roman"/>
              </a:rPr>
              <a:t>Requires</a:t>
            </a:r>
            <a:r>
              <a:rPr sz="800" spc="114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343434"/>
                </a:solidFill>
                <a:latin typeface="Times New Roman"/>
                <a:cs typeface="Times New Roman"/>
              </a:rPr>
              <a:t>event</a:t>
            </a:r>
            <a:r>
              <a:rPr sz="800" spc="11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363636"/>
                </a:solidFill>
                <a:latin typeface="Times New Roman"/>
                <a:cs typeface="Times New Roman"/>
              </a:rPr>
              <a:t>title</a:t>
            </a:r>
            <a:r>
              <a:rPr sz="800" spc="7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343434"/>
                </a:solidFill>
                <a:latin typeface="Times New Roman"/>
                <a:cs typeface="Times New Roman"/>
              </a:rPr>
              <a:t>and</a:t>
            </a:r>
            <a:r>
              <a:rPr sz="800" spc="26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313131"/>
                </a:solidFill>
                <a:latin typeface="Times New Roman"/>
                <a:cs typeface="Times New Roman"/>
              </a:rPr>
              <a:t>type</a:t>
            </a:r>
            <a:r>
              <a:rPr sz="800" spc="100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363636"/>
                </a:solidFill>
                <a:latin typeface="Times New Roman"/>
                <a:cs typeface="Times New Roman"/>
              </a:rPr>
              <a:t>to</a:t>
            </a:r>
            <a:r>
              <a:rPr sz="800" spc="-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Times New Roman"/>
                <a:cs typeface="Times New Roman"/>
              </a:rPr>
              <a:t>facilitate</a:t>
            </a:r>
            <a:r>
              <a:rPr sz="800" spc="50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Times New Roman"/>
                <a:cs typeface="Times New Roman"/>
              </a:rPr>
              <a:t>organization.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0218" y="2442210"/>
            <a:ext cx="2056764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0" dirty="0">
                <a:solidFill>
                  <a:srgbClr val="343434"/>
                </a:solidFill>
                <a:latin typeface="Times New Roman"/>
                <a:cs typeface="Times New Roman"/>
              </a:rPr>
              <a:t>Live</a:t>
            </a:r>
            <a:r>
              <a:rPr sz="950" spc="-3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950" spc="20" dirty="0">
                <a:solidFill>
                  <a:srgbClr val="313131"/>
                </a:solidFill>
                <a:latin typeface="Times New Roman"/>
                <a:cs typeface="Times New Roman"/>
              </a:rPr>
              <a:t>Webinar</a:t>
            </a:r>
            <a:r>
              <a:rPr sz="950" spc="50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Times New Roman"/>
                <a:cs typeface="Times New Roman"/>
              </a:rPr>
              <a:t>Communication</a:t>
            </a:r>
            <a:endParaRPr sz="950">
              <a:latin typeface="Times New Roman"/>
              <a:cs typeface="Times New Roman"/>
            </a:endParaRPr>
          </a:p>
          <a:p>
            <a:pPr marL="20955" marR="5080" indent="-1270">
              <a:lnSpc>
                <a:spcPct val="114999"/>
              </a:lnSpc>
              <a:spcBef>
                <a:spcPts val="495"/>
              </a:spcBef>
            </a:pPr>
            <a:r>
              <a:rPr sz="800" spc="10" dirty="0">
                <a:solidFill>
                  <a:srgbClr val="343434"/>
                </a:solidFill>
                <a:latin typeface="Times New Roman"/>
                <a:cs typeface="Times New Roman"/>
              </a:rPr>
              <a:t>Users</a:t>
            </a:r>
            <a:r>
              <a:rPr sz="800" spc="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20" dirty="0">
                <a:solidFill>
                  <a:srgbClr val="363636"/>
                </a:solidFill>
                <a:latin typeface="Times New Roman"/>
                <a:cs typeface="Times New Roman"/>
              </a:rPr>
              <a:t>con</a:t>
            </a:r>
            <a:r>
              <a:rPr sz="800" spc="3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800" spc="20" dirty="0">
                <a:solidFill>
                  <a:srgbClr val="343434"/>
                </a:solidFill>
                <a:latin typeface="Times New Roman"/>
                <a:cs typeface="Times New Roman"/>
              </a:rPr>
              <a:t>send</a:t>
            </a:r>
            <a:r>
              <a:rPr sz="800" spc="10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20" dirty="0">
                <a:solidFill>
                  <a:srgbClr val="333333"/>
                </a:solidFill>
                <a:latin typeface="Times New Roman"/>
                <a:cs typeface="Times New Roman"/>
              </a:rPr>
              <a:t>messages</a:t>
            </a:r>
            <a:r>
              <a:rPr sz="8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800" spc="20" dirty="0">
                <a:solidFill>
                  <a:srgbClr val="333333"/>
                </a:solidFill>
                <a:latin typeface="Times New Roman"/>
                <a:cs typeface="Times New Roman"/>
              </a:rPr>
              <a:t>directly</a:t>
            </a:r>
            <a:r>
              <a:rPr sz="8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800" spc="20" dirty="0">
                <a:solidFill>
                  <a:srgbClr val="343434"/>
                </a:solidFill>
                <a:latin typeface="Times New Roman"/>
                <a:cs typeface="Times New Roman"/>
              </a:rPr>
              <a:t>to</a:t>
            </a:r>
            <a:r>
              <a:rPr sz="800" spc="5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20" dirty="0">
                <a:solidFill>
                  <a:srgbClr val="343434"/>
                </a:solidFill>
                <a:latin typeface="Times New Roman"/>
                <a:cs typeface="Times New Roman"/>
              </a:rPr>
              <a:t>the</a:t>
            </a:r>
            <a:r>
              <a:rPr sz="800" spc="10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Times New Roman"/>
                <a:cs typeface="Times New Roman"/>
              </a:rPr>
              <a:t>event</a:t>
            </a:r>
            <a:r>
              <a:rPr sz="800" spc="50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Times New Roman"/>
                <a:cs typeface="Times New Roman"/>
              </a:rPr>
              <a:t>planner.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0735" y="3167888"/>
            <a:ext cx="223520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333333"/>
                </a:solidFill>
                <a:latin typeface="Times New Roman"/>
                <a:cs typeface="Times New Roman"/>
              </a:rPr>
              <a:t>Personalized</a:t>
            </a:r>
            <a:r>
              <a:rPr sz="9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00" spc="60" dirty="0">
                <a:solidFill>
                  <a:srgbClr val="313131"/>
                </a:solidFill>
                <a:latin typeface="Times New Roman"/>
                <a:cs typeface="Times New Roman"/>
              </a:rPr>
              <a:t>Recommendations</a:t>
            </a:r>
            <a:endParaRPr sz="900">
              <a:latin typeface="Times New Roman"/>
              <a:cs typeface="Times New Roman"/>
            </a:endParaRPr>
          </a:p>
          <a:p>
            <a:pPr marL="13335" marR="5080" indent="-1270">
              <a:lnSpc>
                <a:spcPct val="120000"/>
              </a:lnSpc>
              <a:spcBef>
                <a:spcPts val="434"/>
              </a:spcBef>
            </a:pPr>
            <a:r>
              <a:rPr sz="800" spc="-20" dirty="0">
                <a:solidFill>
                  <a:srgbClr val="343434"/>
                </a:solidFill>
                <a:latin typeface="Arial MT"/>
                <a:cs typeface="Arial MT"/>
              </a:rPr>
              <a:t>Provides</a:t>
            </a:r>
            <a:r>
              <a:rPr sz="800" dirty="0">
                <a:solidFill>
                  <a:srgbClr val="343434"/>
                </a:solidFill>
                <a:latin typeface="Arial MT"/>
                <a:cs typeface="Arial MT"/>
              </a:rPr>
              <a:t> tailored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43434"/>
                </a:solidFill>
                <a:latin typeface="Arial MT"/>
                <a:cs typeface="Arial MT"/>
              </a:rPr>
              <a:t>evenf</a:t>
            </a:r>
            <a:r>
              <a:rPr sz="800" spc="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Arial MT"/>
                <a:cs typeface="Arial MT"/>
              </a:rPr>
              <a:t>suggestions</a:t>
            </a:r>
            <a:r>
              <a:rPr sz="8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based</a:t>
            </a:r>
            <a:r>
              <a:rPr sz="8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363636"/>
                </a:solidFill>
                <a:latin typeface="Arial MT"/>
                <a:cs typeface="Arial MT"/>
              </a:rPr>
              <a:t>on</a:t>
            </a:r>
            <a:r>
              <a:rPr sz="800" spc="-7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343434"/>
                </a:solidFill>
                <a:latin typeface="Arial MT"/>
                <a:cs typeface="Arial MT"/>
              </a:rPr>
              <a:t>user </a:t>
            </a:r>
            <a:r>
              <a:rPr sz="800" spc="-10" dirty="0">
                <a:solidFill>
                  <a:srgbClr val="343434"/>
                </a:solidFill>
                <a:latin typeface="Arial MT"/>
                <a:cs typeface="Arial MT"/>
              </a:rPr>
              <a:t>input.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8920" y="1006602"/>
            <a:ext cx="18821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2F2F2F"/>
                </a:solidFill>
                <a:latin typeface="Times New Roman"/>
                <a:cs typeface="Times New Roman"/>
              </a:rPr>
              <a:t>Event</a:t>
            </a:r>
            <a:r>
              <a:rPr sz="950" spc="1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Page</a:t>
            </a:r>
            <a:r>
              <a:rPr sz="95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43434"/>
                </a:solidFill>
                <a:latin typeface="Times New Roman"/>
                <a:cs typeface="Times New Roman"/>
              </a:rPr>
              <a:t>Outputs</a:t>
            </a:r>
            <a:endParaRPr sz="950">
              <a:latin typeface="Times New Roman"/>
              <a:cs typeface="Times New Roman"/>
            </a:endParaRPr>
          </a:p>
          <a:p>
            <a:pPr marL="15240" marR="5080" indent="-1905">
              <a:lnSpc>
                <a:spcPct val="125299"/>
              </a:lnSpc>
              <a:spcBef>
                <a:spcPts val="440"/>
              </a:spcBef>
            </a:pPr>
            <a:r>
              <a:rPr sz="750" dirty="0">
                <a:solidFill>
                  <a:srgbClr val="333333"/>
                </a:solidFill>
                <a:latin typeface="Arial MT"/>
                <a:cs typeface="Arial MT"/>
              </a:rPr>
              <a:t>Displays</a:t>
            </a:r>
            <a:r>
              <a:rPr sz="750" spc="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event</a:t>
            </a:r>
            <a:r>
              <a:rPr sz="750" spc="9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pages</a:t>
            </a:r>
            <a:r>
              <a:rPr sz="750" spc="114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33333"/>
                </a:solidFill>
                <a:latin typeface="Arial MT"/>
                <a:cs typeface="Arial MT"/>
              </a:rPr>
              <a:t>with</a:t>
            </a:r>
            <a:r>
              <a:rPr sz="750" spc="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images</a:t>
            </a:r>
            <a:r>
              <a:rPr sz="750" spc="7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and</a:t>
            </a:r>
            <a:r>
              <a:rPr sz="750" spc="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spc="-20" dirty="0">
                <a:solidFill>
                  <a:srgbClr val="343434"/>
                </a:solidFill>
                <a:latin typeface="Arial MT"/>
                <a:cs typeface="Arial MT"/>
              </a:rPr>
              <a:t>live</a:t>
            </a:r>
            <a:r>
              <a:rPr sz="7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63636"/>
                </a:solidFill>
                <a:latin typeface="Arial MT"/>
                <a:cs typeface="Arial MT"/>
              </a:rPr>
              <a:t>streaming</a:t>
            </a:r>
            <a:r>
              <a:rPr sz="750" spc="19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343434"/>
                </a:solidFill>
                <a:latin typeface="Arial MT"/>
                <a:cs typeface="Arial MT"/>
              </a:rPr>
              <a:t>options.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2986" y="3161538"/>
            <a:ext cx="2048510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30" dirty="0">
                <a:solidFill>
                  <a:srgbClr val="313131"/>
                </a:solidFill>
                <a:latin typeface="Times New Roman"/>
                <a:cs typeface="Times New Roman"/>
              </a:rPr>
              <a:t>Notification</a:t>
            </a:r>
            <a:r>
              <a:rPr sz="950" spc="40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13131"/>
                </a:solidFill>
                <a:latin typeface="Times New Roman"/>
                <a:cs typeface="Times New Roman"/>
              </a:rPr>
              <a:t>System</a:t>
            </a:r>
            <a:endParaRPr sz="950">
              <a:latin typeface="Times New Roman"/>
              <a:cs typeface="Times New Roman"/>
            </a:endParaRPr>
          </a:p>
          <a:p>
            <a:pPr marL="16510" marR="5080" indent="-3810">
              <a:lnSpc>
                <a:spcPct val="120000"/>
              </a:lnSpc>
              <a:spcBef>
                <a:spcPts val="425"/>
              </a:spcBef>
            </a:pPr>
            <a:r>
              <a:rPr sz="800" spc="20" dirty="0">
                <a:solidFill>
                  <a:srgbClr val="343434"/>
                </a:solidFill>
                <a:latin typeface="Times New Roman"/>
                <a:cs typeface="Times New Roman"/>
              </a:rPr>
              <a:t>Alecs</a:t>
            </a:r>
            <a:r>
              <a:rPr sz="800" spc="114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20" dirty="0">
                <a:solidFill>
                  <a:srgbClr val="343434"/>
                </a:solidFill>
                <a:latin typeface="Times New Roman"/>
                <a:cs typeface="Times New Roman"/>
              </a:rPr>
              <a:t>users</a:t>
            </a:r>
            <a:r>
              <a:rPr sz="800" spc="3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50" dirty="0">
                <a:solidFill>
                  <a:srgbClr val="343434"/>
                </a:solidFill>
                <a:latin typeface="Times New Roman"/>
                <a:cs typeface="Times New Roman"/>
              </a:rPr>
              <a:t>about</a:t>
            </a:r>
            <a:r>
              <a:rPr sz="800" spc="20" dirty="0">
                <a:solidFill>
                  <a:srgbClr val="343434"/>
                </a:solidFill>
                <a:latin typeface="Times New Roman"/>
                <a:cs typeface="Times New Roman"/>
              </a:rPr>
              <a:t> event</a:t>
            </a:r>
            <a:r>
              <a:rPr sz="800" spc="14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20" dirty="0">
                <a:solidFill>
                  <a:srgbClr val="343434"/>
                </a:solidFill>
                <a:latin typeface="Times New Roman"/>
                <a:cs typeface="Times New Roman"/>
              </a:rPr>
              <a:t>updates</a:t>
            </a:r>
            <a:r>
              <a:rPr sz="800" spc="7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20" dirty="0">
                <a:solidFill>
                  <a:srgbClr val="343434"/>
                </a:solidFill>
                <a:latin typeface="Times New Roman"/>
                <a:cs typeface="Times New Roman"/>
              </a:rPr>
              <a:t>and</a:t>
            </a:r>
            <a:r>
              <a:rPr sz="800" spc="19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Times New Roman"/>
                <a:cs typeface="Times New Roman"/>
              </a:rPr>
              <a:t>relevant</a:t>
            </a:r>
            <a:r>
              <a:rPr sz="800" spc="50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343434"/>
                </a:solidFill>
                <a:latin typeface="Times New Roman"/>
                <a:cs typeface="Times New Roman"/>
              </a:rPr>
              <a:t>notifications.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2286" y="0"/>
            <a:ext cx="685713" cy="6705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333" y="3575303"/>
            <a:ext cx="694857" cy="914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dirty="0">
                <a:solidFill>
                  <a:srgbClr val="343434"/>
                </a:solidFill>
              </a:rPr>
              <a:t>System</a:t>
            </a:r>
            <a:r>
              <a:rPr spc="114" dirty="0">
                <a:solidFill>
                  <a:srgbClr val="343434"/>
                </a:solidFill>
              </a:rPr>
              <a:t> </a:t>
            </a:r>
            <a:r>
              <a:rPr dirty="0">
                <a:solidFill>
                  <a:srgbClr val="363636"/>
                </a:solidFill>
              </a:rPr>
              <a:t>Design</a:t>
            </a:r>
            <a:r>
              <a:rPr spc="95" dirty="0">
                <a:solidFill>
                  <a:srgbClr val="363636"/>
                </a:solidFill>
              </a:rPr>
              <a:t> </a:t>
            </a:r>
            <a:r>
              <a:rPr spc="-10" dirty="0"/>
              <a:t>Overview</a:t>
            </a:r>
          </a:p>
          <a:p>
            <a:pPr marL="19050">
              <a:lnSpc>
                <a:spcPct val="100000"/>
              </a:lnSpc>
              <a:spcBef>
                <a:spcPts val="434"/>
              </a:spcBef>
            </a:pPr>
            <a:r>
              <a:rPr sz="950" spc="-65" dirty="0">
                <a:solidFill>
                  <a:srgbClr val="494949"/>
                </a:solidFill>
                <a:latin typeface="Arial MT"/>
                <a:cs typeface="Arial MT"/>
              </a:rPr>
              <a:t>Key</a:t>
            </a:r>
            <a:r>
              <a:rPr sz="950" spc="-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444444"/>
                </a:solidFill>
                <a:latin typeface="Arial MT"/>
                <a:cs typeface="Arial MT"/>
              </a:rPr>
              <a:t>Architecture</a:t>
            </a:r>
            <a:r>
              <a:rPr sz="950" spc="-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444444"/>
                </a:solidFill>
                <a:latin typeface="Arial MT"/>
                <a:cs typeface="Arial MT"/>
              </a:rPr>
              <a:t>and</a:t>
            </a:r>
            <a:r>
              <a:rPr sz="950" spc="-4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950" spc="-35" dirty="0">
                <a:solidFill>
                  <a:srgbClr val="464646"/>
                </a:solidFill>
                <a:latin typeface="Arial MT"/>
                <a:cs typeface="Arial MT"/>
              </a:rPr>
              <a:t>Design</a:t>
            </a:r>
            <a:r>
              <a:rPr sz="950" spc="-3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464646"/>
                </a:solidFill>
                <a:latin typeface="Arial MT"/>
                <a:cs typeface="Arial MT"/>
              </a:rPr>
              <a:t>Considerations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638" y="1282191"/>
            <a:ext cx="2394585" cy="4311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700" dirty="0">
                <a:solidFill>
                  <a:srgbClr val="D3D3D3"/>
                </a:solidFill>
                <a:latin typeface="Times New Roman"/>
                <a:cs typeface="Times New Roman"/>
              </a:rPr>
              <a:t>o</a:t>
            </a:r>
            <a:r>
              <a:rPr sz="700" spc="200" dirty="0">
                <a:solidFill>
                  <a:srgbClr val="D3D3D3"/>
                </a:solidFill>
                <a:latin typeface="Times New Roman"/>
                <a:cs typeface="Times New Roman"/>
              </a:rPr>
              <a:t>  </a:t>
            </a:r>
            <a:r>
              <a:rPr sz="700" dirty="0">
                <a:solidFill>
                  <a:srgbClr val="333333"/>
                </a:solidFill>
                <a:latin typeface="Times New Roman"/>
                <a:cs typeface="Times New Roman"/>
              </a:rPr>
              <a:t>Client-Server</a:t>
            </a:r>
            <a:r>
              <a:rPr sz="7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700" spc="-10" dirty="0">
                <a:solidFill>
                  <a:srgbClr val="313131"/>
                </a:solidFill>
                <a:latin typeface="Times New Roman"/>
                <a:cs typeface="Times New Roman"/>
              </a:rPr>
              <a:t>ModelArehiteeture</a:t>
            </a:r>
            <a:endParaRPr sz="700">
              <a:latin typeface="Times New Roman"/>
              <a:cs typeface="Times New Roman"/>
            </a:endParaRPr>
          </a:p>
          <a:p>
            <a:pPr marL="134620" marR="5080" indent="635">
              <a:lnSpc>
                <a:spcPct val="122900"/>
              </a:lnSpc>
              <a:spcBef>
                <a:spcPts val="45"/>
              </a:spcBef>
            </a:pPr>
            <a:r>
              <a:rPr sz="700" spc="-40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700" spc="-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43434"/>
                </a:solidFill>
                <a:latin typeface="Arial MT"/>
                <a:cs typeface="Arial MT"/>
              </a:rPr>
              <a:t>orchitecture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55" dirty="0">
                <a:solidFill>
                  <a:srgbClr val="363636"/>
                </a:solidFill>
                <a:latin typeface="Arial MT"/>
                <a:cs typeface="Arial MT"/>
              </a:rPr>
              <a:t>is</a:t>
            </a:r>
            <a:r>
              <a:rPr sz="700" spc="-4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30" dirty="0">
                <a:solidFill>
                  <a:srgbClr val="313131"/>
                </a:solidFill>
                <a:latin typeface="Arial MT"/>
                <a:cs typeface="Arial MT"/>
              </a:rPr>
              <a:t>based</a:t>
            </a:r>
            <a:r>
              <a:rPr sz="700" spc="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700" spc="-30" dirty="0">
                <a:solidFill>
                  <a:srgbClr val="3A3A3A"/>
                </a:solidFill>
                <a:latin typeface="Arial MT"/>
                <a:cs typeface="Arial MT"/>
              </a:rPr>
              <a:t>on</a:t>
            </a:r>
            <a:r>
              <a:rPr sz="700" spc="-25" dirty="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sz="700" spc="-40" dirty="0">
                <a:solidFill>
                  <a:srgbClr val="3A3A3A"/>
                </a:solidFill>
                <a:latin typeface="Arial MT"/>
                <a:cs typeface="Arial MT"/>
              </a:rPr>
              <a:t>o</a:t>
            </a:r>
            <a:r>
              <a:rPr sz="700" spc="-15" dirty="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sz="700" spc="-70" dirty="0">
                <a:solidFill>
                  <a:srgbClr val="363636"/>
                </a:solidFill>
                <a:latin typeface="Arial MT"/>
                <a:cs typeface="Arial MT"/>
              </a:rPr>
              <a:t>Client—</a:t>
            </a:r>
            <a:r>
              <a:rPr sz="700" spc="-50" dirty="0">
                <a:solidFill>
                  <a:srgbClr val="363636"/>
                </a:solidFill>
                <a:latin typeface="Arial MT"/>
                <a:cs typeface="Arial MT"/>
              </a:rPr>
              <a:t>Server</a:t>
            </a:r>
            <a:r>
              <a:rPr sz="700" spc="13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75" dirty="0">
                <a:solidFill>
                  <a:srgbClr val="363636"/>
                </a:solidFill>
                <a:latin typeface="Arial MT"/>
                <a:cs typeface="Arial MT"/>
              </a:rPr>
              <a:t>f•1odeI</a:t>
            </a:r>
            <a:r>
              <a:rPr sz="700" spc="1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43434"/>
                </a:solidFill>
                <a:latin typeface="Arial MT"/>
                <a:cs typeface="Arial MT"/>
              </a:rPr>
              <a:t>wifh</a:t>
            </a:r>
            <a:r>
              <a:rPr sz="700" spc="-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43434"/>
                </a:solidFill>
                <a:latin typeface="Arial MT"/>
                <a:cs typeface="Arial MT"/>
              </a:rPr>
              <a:t>clear</a:t>
            </a:r>
            <a:r>
              <a:rPr sz="700" spc="5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43434"/>
                </a:solidFill>
                <a:latin typeface="Arial MT"/>
                <a:cs typeface="Arial MT"/>
              </a:rPr>
              <a:t>separation</a:t>
            </a:r>
            <a:r>
              <a:rPr sz="700" spc="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B3B3B"/>
                </a:solidFill>
                <a:latin typeface="Arial MT"/>
                <a:cs typeface="Arial MT"/>
              </a:rPr>
              <a:t>of</a:t>
            </a:r>
            <a:r>
              <a:rPr sz="700" spc="-2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43434"/>
                </a:solidFill>
                <a:latin typeface="Arial MT"/>
                <a:cs typeface="Arial MT"/>
              </a:rPr>
              <a:t>responsibilities.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7331" y="1282191"/>
            <a:ext cx="2133600" cy="4298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30810" indent="-118110">
              <a:lnSpc>
                <a:spcPct val="100000"/>
              </a:lnSpc>
              <a:spcBef>
                <a:spcPts val="340"/>
              </a:spcBef>
              <a:buClr>
                <a:srgbClr val="D3D3D3"/>
              </a:buClr>
              <a:buChar char="•"/>
              <a:tabLst>
                <a:tab pos="130810" algn="l"/>
              </a:tabLst>
            </a:pPr>
            <a:r>
              <a:rPr sz="700" spc="-10" dirty="0">
                <a:solidFill>
                  <a:srgbClr val="333333"/>
                </a:solidFill>
                <a:latin typeface="Arial MT"/>
                <a:cs typeface="Arial MT"/>
              </a:rPr>
              <a:t>Client</a:t>
            </a:r>
            <a:r>
              <a:rPr sz="7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33333"/>
                </a:solidFill>
                <a:latin typeface="Arial MT"/>
                <a:cs typeface="Arial MT"/>
              </a:rPr>
              <a:t>S*de’I'eclutologies</a:t>
            </a:r>
            <a:endParaRPr sz="700">
              <a:latin typeface="Arial MT"/>
              <a:cs typeface="Arial MT"/>
            </a:endParaRPr>
          </a:p>
          <a:p>
            <a:pPr marL="130810">
              <a:lnSpc>
                <a:spcPct val="100000"/>
              </a:lnSpc>
              <a:spcBef>
                <a:spcPts val="240"/>
              </a:spcBef>
            </a:pPr>
            <a:r>
              <a:rPr sz="700" spc="-45" dirty="0">
                <a:solidFill>
                  <a:srgbClr val="383838"/>
                </a:solidFill>
                <a:latin typeface="Arial MT"/>
                <a:cs typeface="Arial MT"/>
              </a:rPr>
              <a:t>The</a:t>
            </a:r>
            <a:r>
              <a:rPr sz="700" spc="-2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00" spc="-45" dirty="0">
                <a:solidFill>
                  <a:srgbClr val="3B3B3B"/>
                </a:solidFill>
                <a:latin typeface="Arial MT"/>
                <a:cs typeface="Arial MT"/>
              </a:rPr>
              <a:t>user</a:t>
            </a:r>
            <a:r>
              <a:rPr sz="700" spc="2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343434"/>
                </a:solidFill>
                <a:latin typeface="Arial MT"/>
                <a:cs typeface="Arial MT"/>
              </a:rPr>
              <a:t>interface</a:t>
            </a:r>
            <a:r>
              <a:rPr sz="700" spc="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sz="7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00" spc="-30" dirty="0">
                <a:solidFill>
                  <a:srgbClr val="333333"/>
                </a:solidFill>
                <a:latin typeface="Arial MT"/>
                <a:cs typeface="Arial MT"/>
              </a:rPr>
              <a:t>developed</a:t>
            </a:r>
            <a:r>
              <a:rPr sz="7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00" spc="-50" dirty="0">
                <a:solidFill>
                  <a:srgbClr val="313131"/>
                </a:solidFill>
                <a:latin typeface="Arial MT"/>
                <a:cs typeface="Arial MT"/>
              </a:rPr>
              <a:t>using</a:t>
            </a:r>
            <a:r>
              <a:rPr sz="700" spc="2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700" spc="-40" dirty="0">
                <a:solidFill>
                  <a:srgbClr val="363636"/>
                </a:solidFill>
                <a:latin typeface="Arial MT"/>
                <a:cs typeface="Arial MT"/>
              </a:rPr>
              <a:t>HTML,</a:t>
            </a:r>
            <a:r>
              <a:rPr sz="700" spc="-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85" dirty="0">
                <a:solidFill>
                  <a:srgbClr val="343434"/>
                </a:solidFill>
                <a:latin typeface="Arial MT"/>
                <a:cs typeface="Arial MT"/>
              </a:rPr>
              <a:t>CSS.</a:t>
            </a:r>
            <a:r>
              <a:rPr sz="7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63636"/>
                </a:solidFill>
                <a:latin typeface="Arial MT"/>
                <a:cs typeface="Arial MT"/>
              </a:rPr>
              <a:t>and</a:t>
            </a:r>
            <a:endParaRPr sz="700">
              <a:latin typeface="Arial MT"/>
              <a:cs typeface="Arial MT"/>
            </a:endParaRPr>
          </a:p>
          <a:p>
            <a:pPr marL="125730">
              <a:lnSpc>
                <a:spcPct val="100000"/>
              </a:lnSpc>
              <a:spcBef>
                <a:spcPts val="240"/>
              </a:spcBef>
            </a:pPr>
            <a:r>
              <a:rPr sz="650" spc="-65" dirty="0">
                <a:solidFill>
                  <a:srgbClr val="363636"/>
                </a:solidFill>
                <a:latin typeface="Courier New"/>
                <a:cs typeface="Courier New"/>
              </a:rPr>
              <a:t>JovoScriptforo</a:t>
            </a:r>
            <a:r>
              <a:rPr sz="650" spc="-155" dirty="0">
                <a:solidFill>
                  <a:srgbClr val="363636"/>
                </a:solidFill>
                <a:latin typeface="Courier New"/>
                <a:cs typeface="Courier New"/>
              </a:rPr>
              <a:t> </a:t>
            </a:r>
            <a:r>
              <a:rPr sz="650" spc="-40" dirty="0">
                <a:solidFill>
                  <a:srgbClr val="333333"/>
                </a:solidFill>
                <a:latin typeface="Courier New"/>
                <a:cs typeface="Courier New"/>
              </a:rPr>
              <a:t>richuserexperience.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317" y="2382519"/>
            <a:ext cx="2428240" cy="4400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700" spc="10" dirty="0">
                <a:solidFill>
                  <a:srgbClr val="D3D3D3"/>
                </a:solidFill>
                <a:latin typeface="Times New Roman"/>
                <a:cs typeface="Times New Roman"/>
              </a:rPr>
              <a:t>0</a:t>
            </a:r>
            <a:r>
              <a:rPr sz="700" spc="270" dirty="0">
                <a:solidFill>
                  <a:srgbClr val="D3D3D3"/>
                </a:solidFill>
                <a:latin typeface="Times New Roman"/>
                <a:cs typeface="Times New Roman"/>
              </a:rPr>
              <a:t>  </a:t>
            </a:r>
            <a:r>
              <a:rPr sz="700" spc="1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7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700" spc="10" dirty="0">
                <a:solidFill>
                  <a:srgbClr val="343434"/>
                </a:solidFill>
                <a:latin typeface="Times New Roman"/>
                <a:cs typeface="Times New Roman"/>
              </a:rPr>
              <a:t>Layer</a:t>
            </a:r>
            <a:r>
              <a:rPr sz="700" spc="-2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700" b="1" spc="-10" dirty="0">
                <a:solidFill>
                  <a:srgbClr val="343434"/>
                </a:solidFill>
                <a:latin typeface="Times New Roman"/>
                <a:cs typeface="Times New Roman"/>
              </a:rPr>
              <a:t>Management</a:t>
            </a:r>
            <a:endParaRPr sz="700">
              <a:latin typeface="Times New Roman"/>
              <a:cs typeface="Times New Roman"/>
            </a:endParaRPr>
          </a:p>
          <a:p>
            <a:pPr marL="163830" marR="5080" indent="-1270">
              <a:lnSpc>
                <a:spcPct val="120000"/>
              </a:lnSpc>
              <a:spcBef>
                <a:spcPts val="120"/>
              </a:spcBef>
            </a:pP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Data</a:t>
            </a:r>
            <a:r>
              <a:rPr sz="7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60" dirty="0">
                <a:solidFill>
                  <a:srgbClr val="383838"/>
                </a:solidFill>
                <a:latin typeface="Arial MT"/>
                <a:cs typeface="Arial MT"/>
              </a:rPr>
              <a:t>is</a:t>
            </a:r>
            <a:r>
              <a:rPr sz="700" spc="-1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13131"/>
                </a:solidFill>
                <a:latin typeface="Arial MT"/>
                <a:cs typeface="Arial MT"/>
              </a:rPr>
              <a:t>stored</a:t>
            </a:r>
            <a:r>
              <a:rPr sz="700" spc="-5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424242"/>
                </a:solidFill>
                <a:latin typeface="Arial MT"/>
                <a:cs typeface="Arial MT"/>
              </a:rPr>
              <a:t>in</a:t>
            </a:r>
            <a:r>
              <a:rPr sz="700" spc="-4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700" spc="-65" dirty="0">
                <a:solidFill>
                  <a:srgbClr val="343434"/>
                </a:solidFill>
                <a:latin typeface="Arial MT"/>
                <a:cs typeface="Arial MT"/>
              </a:rPr>
              <a:t>JSON</a:t>
            </a:r>
            <a:r>
              <a:rPr sz="7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35" dirty="0">
                <a:solidFill>
                  <a:srgbClr val="363636"/>
                </a:solidFill>
                <a:latin typeface="Arial MT"/>
                <a:cs typeface="Arial MT"/>
              </a:rPr>
              <a:t>files,</a:t>
            </a:r>
            <a:r>
              <a:rPr sz="700" spc="-4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35" dirty="0">
                <a:solidFill>
                  <a:srgbClr val="343434"/>
                </a:solidFill>
                <a:latin typeface="Arial MT"/>
                <a:cs typeface="Arial MT"/>
              </a:rPr>
              <a:t>ensuring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83838"/>
                </a:solidFill>
                <a:latin typeface="Arial MT"/>
                <a:cs typeface="Arial MT"/>
              </a:rPr>
              <a:t>a</a:t>
            </a:r>
            <a:r>
              <a:rPr sz="700" spc="-6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343434"/>
                </a:solidFill>
                <a:latin typeface="Arial MT"/>
                <a:cs typeface="Arial MT"/>
              </a:rPr>
              <a:t>lightweight</a:t>
            </a:r>
            <a:r>
              <a:rPr sz="700" spc="6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63636"/>
                </a:solidFill>
                <a:latin typeface="Arial MT"/>
                <a:cs typeface="Arial MT"/>
              </a:rPr>
              <a:t>format</a:t>
            </a:r>
            <a:r>
              <a:rPr sz="700" spc="-1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33333"/>
                </a:solidFill>
                <a:latin typeface="Arial MT"/>
                <a:cs typeface="Arial MT"/>
              </a:rPr>
              <a:t>for</a:t>
            </a:r>
            <a:r>
              <a:rPr sz="700" spc="5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43434"/>
                </a:solidFill>
                <a:latin typeface="Arial MT"/>
                <a:cs typeface="Arial MT"/>
              </a:rPr>
              <a:t>data</a:t>
            </a:r>
            <a:r>
              <a:rPr sz="700" spc="-3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13131"/>
                </a:solidFill>
                <a:latin typeface="Arial MT"/>
                <a:cs typeface="Arial MT"/>
              </a:rPr>
              <a:t>interchange.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8936" y="2382519"/>
            <a:ext cx="2171700" cy="4400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700" dirty="0">
                <a:solidFill>
                  <a:srgbClr val="D4D4D4"/>
                </a:solidFill>
                <a:latin typeface="Times New Roman"/>
                <a:cs typeface="Times New Roman"/>
              </a:rPr>
              <a:t>G</a:t>
            </a:r>
            <a:r>
              <a:rPr sz="700" spc="300" dirty="0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343434"/>
                </a:solidFill>
                <a:latin typeface="Times New Roman"/>
                <a:cs typeface="Times New Roman"/>
              </a:rPr>
              <a:t>Scalability</a:t>
            </a:r>
            <a:r>
              <a:rPr sz="700" spc="-6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700" spc="-10" dirty="0">
                <a:solidFill>
                  <a:srgbClr val="343434"/>
                </a:solidFill>
                <a:latin typeface="Times New Roman"/>
                <a:cs typeface="Times New Roman"/>
              </a:rPr>
              <a:t>Considerations</a:t>
            </a:r>
            <a:endParaRPr sz="700">
              <a:latin typeface="Times New Roman"/>
              <a:cs typeface="Times New Roman"/>
            </a:endParaRPr>
          </a:p>
          <a:p>
            <a:pPr marL="128270" marR="5080" indent="635">
              <a:lnSpc>
                <a:spcPct val="120000"/>
              </a:lnSpc>
              <a:spcBef>
                <a:spcPts val="120"/>
              </a:spcBef>
            </a:pPr>
            <a:r>
              <a:rPr sz="700" spc="-40" dirty="0">
                <a:solidFill>
                  <a:srgbClr val="383838"/>
                </a:solidFill>
                <a:latin typeface="Arial MT"/>
                <a:cs typeface="Arial MT"/>
              </a:rPr>
              <a:t>The</a:t>
            </a:r>
            <a:r>
              <a:rPr sz="700" spc="-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00" spc="-35" dirty="0">
                <a:solidFill>
                  <a:srgbClr val="343434"/>
                </a:solidFill>
                <a:latin typeface="Arial MT"/>
                <a:cs typeface="Arial MT"/>
              </a:rPr>
              <a:t>design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45" dirty="0">
                <a:solidFill>
                  <a:srgbClr val="343434"/>
                </a:solidFill>
                <a:latin typeface="Arial MT"/>
                <a:cs typeface="Arial MT"/>
              </a:rPr>
              <a:t>ensures</a:t>
            </a:r>
            <a:r>
              <a:rPr sz="700" spc="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363636"/>
                </a:solidFill>
                <a:latin typeface="Arial MT"/>
                <a:cs typeface="Arial MT"/>
              </a:rPr>
              <a:t>scalability</a:t>
            </a:r>
            <a:r>
              <a:rPr sz="700" spc="1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63636"/>
                </a:solidFill>
                <a:latin typeface="Arial MT"/>
                <a:cs typeface="Arial MT"/>
              </a:rPr>
              <a:t>to</a:t>
            </a:r>
            <a:r>
              <a:rPr sz="700" spc="-4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35" dirty="0">
                <a:solidFill>
                  <a:srgbClr val="333333"/>
                </a:solidFill>
                <a:latin typeface="Arial MT"/>
                <a:cs typeface="Arial MT"/>
              </a:rPr>
              <a:t>handle </a:t>
            </a:r>
            <a:r>
              <a:rPr sz="700" spc="-30" dirty="0">
                <a:solidFill>
                  <a:srgbClr val="343434"/>
                </a:solidFill>
                <a:latin typeface="Arial MT"/>
                <a:cs typeface="Arial MT"/>
              </a:rPr>
              <a:t>increasing</a:t>
            </a:r>
            <a:r>
              <a:rPr sz="700" spc="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343434"/>
                </a:solidFill>
                <a:latin typeface="Arial MT"/>
                <a:cs typeface="Arial MT"/>
              </a:rPr>
              <a:t>user</a:t>
            </a:r>
            <a:r>
              <a:rPr sz="700" spc="5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30" dirty="0">
                <a:solidFill>
                  <a:srgbClr val="363636"/>
                </a:solidFill>
                <a:latin typeface="Arial MT"/>
                <a:cs typeface="Arial MT"/>
              </a:rPr>
              <a:t>demands</a:t>
            </a:r>
            <a:r>
              <a:rPr sz="700" spc="1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63636"/>
                </a:solidFill>
                <a:latin typeface="Arial MT"/>
                <a:cs typeface="Arial MT"/>
              </a:rPr>
              <a:t>and</a:t>
            </a:r>
            <a:r>
              <a:rPr sz="700" spc="-3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data</a:t>
            </a:r>
            <a:r>
              <a:rPr sz="700" spc="-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30" dirty="0">
                <a:solidFill>
                  <a:srgbClr val="333333"/>
                </a:solidFill>
                <a:latin typeface="Arial MT"/>
                <a:cs typeface="Arial MT"/>
              </a:rPr>
              <a:t>loods </a:t>
            </a:r>
            <a:r>
              <a:rPr sz="700" spc="-10" dirty="0">
                <a:solidFill>
                  <a:srgbClr val="343434"/>
                </a:solidFill>
                <a:latin typeface="Arial MT"/>
                <a:cs typeface="Arial MT"/>
              </a:rPr>
              <a:t>ePectively.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635" y="3644391"/>
            <a:ext cx="2160905" cy="29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>
              <a:lnSpc>
                <a:spcPct val="125699"/>
              </a:lnSpc>
              <a:spcBef>
                <a:spcPts val="100"/>
              </a:spcBef>
            </a:pPr>
            <a:r>
              <a:rPr sz="700" spc="-25" dirty="0">
                <a:solidFill>
                  <a:srgbClr val="363636"/>
                </a:solidFill>
                <a:latin typeface="Arial MT"/>
                <a:cs typeface="Arial MT"/>
              </a:rPr>
              <a:t>Usobilify</a:t>
            </a:r>
            <a:r>
              <a:rPr sz="700" spc="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60" dirty="0">
                <a:solidFill>
                  <a:srgbClr val="444444"/>
                </a:solidFill>
                <a:latin typeface="Arial MT"/>
                <a:cs typeface="Arial MT"/>
              </a:rPr>
              <a:t>is</a:t>
            </a:r>
            <a:r>
              <a:rPr sz="7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63636"/>
                </a:solidFill>
                <a:latin typeface="Arial MT"/>
                <a:cs typeface="Arial MT"/>
              </a:rPr>
              <a:t>a</a:t>
            </a:r>
            <a:r>
              <a:rPr sz="700" spc="-7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43434"/>
                </a:solidFill>
                <a:latin typeface="Arial MT"/>
                <a:cs typeface="Arial MT"/>
              </a:rPr>
              <a:t>priorify,</a:t>
            </a:r>
            <a:r>
              <a:rPr sz="700" spc="-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30" dirty="0">
                <a:solidFill>
                  <a:srgbClr val="343434"/>
                </a:solidFill>
                <a:latin typeface="Arial MT"/>
                <a:cs typeface="Arial MT"/>
              </a:rPr>
              <a:t>ensuring</a:t>
            </a:r>
            <a:r>
              <a:rPr sz="700" spc="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63636"/>
                </a:solidFill>
                <a:latin typeface="Arial MT"/>
                <a:cs typeface="Arial MT"/>
              </a:rPr>
              <a:t>thot</a:t>
            </a:r>
            <a:r>
              <a:rPr sz="700" spc="-6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45" dirty="0">
                <a:solidFill>
                  <a:srgbClr val="343434"/>
                </a:solidFill>
                <a:latin typeface="Arial MT"/>
                <a:cs typeface="Arial MT"/>
              </a:rPr>
              <a:t>users</a:t>
            </a:r>
            <a:r>
              <a:rPr sz="700" spc="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63636"/>
                </a:solidFill>
                <a:latin typeface="Arial MT"/>
                <a:cs typeface="Arial MT"/>
              </a:rPr>
              <a:t>find</a:t>
            </a:r>
            <a:r>
              <a:rPr sz="700" spc="-6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700" spc="-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63636"/>
                </a:solidFill>
                <a:latin typeface="Arial MT"/>
                <a:cs typeface="Arial MT"/>
              </a:rPr>
              <a:t>interface</a:t>
            </a:r>
            <a:r>
              <a:rPr sz="700" spc="50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383838"/>
                </a:solidFill>
                <a:latin typeface="Arial MT"/>
                <a:cs typeface="Arial MT"/>
              </a:rPr>
              <a:t>intuitive</a:t>
            </a:r>
            <a:r>
              <a:rPr sz="700" spc="1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43434"/>
                </a:solidFill>
                <a:latin typeface="Arial MT"/>
                <a:cs typeface="Arial MT"/>
              </a:rPr>
              <a:t>and</a:t>
            </a:r>
            <a:r>
              <a:rPr sz="7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40" dirty="0">
                <a:solidFill>
                  <a:srgbClr val="363636"/>
                </a:solidFill>
                <a:latin typeface="Arial MT"/>
                <a:cs typeface="Arial MT"/>
              </a:rPr>
              <a:t>easy</a:t>
            </a:r>
            <a:r>
              <a:rPr sz="700" spc="-2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444444"/>
                </a:solidFill>
                <a:latin typeface="Arial MT"/>
                <a:cs typeface="Arial MT"/>
              </a:rPr>
              <a:t>to</a:t>
            </a:r>
            <a:r>
              <a:rPr sz="7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43434"/>
                </a:solidFill>
                <a:latin typeface="Arial MT"/>
                <a:cs typeface="Arial MT"/>
              </a:rPr>
              <a:t>navigate.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8806" y="3504184"/>
            <a:ext cx="2313940" cy="4343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700" dirty="0">
                <a:solidFill>
                  <a:srgbClr val="D3D3D3"/>
                </a:solidFill>
                <a:latin typeface="Arial MT"/>
                <a:cs typeface="Arial MT"/>
              </a:rPr>
              <a:t>e</a:t>
            </a:r>
            <a:r>
              <a:rPr sz="700" spc="310" dirty="0">
                <a:solidFill>
                  <a:srgbClr val="D3D3D3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33333"/>
                </a:solidFill>
                <a:latin typeface="Arial MT"/>
                <a:cs typeface="Arial MT"/>
              </a:rPr>
              <a:t>Maidtaloabili/Aspects</a:t>
            </a:r>
            <a:endParaRPr sz="700">
              <a:latin typeface="Arial MT"/>
              <a:cs typeface="Arial MT"/>
            </a:endParaRPr>
          </a:p>
          <a:p>
            <a:pPr marL="128270" marR="5080" indent="-635">
              <a:lnSpc>
                <a:spcPct val="125699"/>
              </a:lnSpc>
              <a:spcBef>
                <a:spcPts val="25"/>
              </a:spcBef>
            </a:pPr>
            <a:r>
              <a:rPr sz="700" spc="-40" dirty="0">
                <a:solidFill>
                  <a:srgbClr val="313131"/>
                </a:solidFill>
                <a:latin typeface="Arial MT"/>
                <a:cs typeface="Arial MT"/>
              </a:rPr>
              <a:t>Design</a:t>
            </a:r>
            <a:r>
              <a:rPr sz="700" spc="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700" spc="-60" dirty="0">
                <a:solidFill>
                  <a:srgbClr val="424242"/>
                </a:solidFill>
                <a:latin typeface="Arial MT"/>
                <a:cs typeface="Arial MT"/>
              </a:rPr>
              <a:t>is</a:t>
            </a:r>
            <a:r>
              <a:rPr sz="700" spc="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43434"/>
                </a:solidFill>
                <a:latin typeface="Arial MT"/>
                <a:cs typeface="Arial MT"/>
              </a:rPr>
              <a:t>structured</a:t>
            </a:r>
            <a:r>
              <a:rPr sz="7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for</a:t>
            </a:r>
            <a:r>
              <a:rPr sz="7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363636"/>
                </a:solidFill>
                <a:latin typeface="Arial MT"/>
                <a:cs typeface="Arial MT"/>
              </a:rPr>
              <a:t>moinfoinability,</a:t>
            </a:r>
            <a:r>
              <a:rPr sz="700" spc="1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43434"/>
                </a:solidFill>
                <a:latin typeface="Arial MT"/>
                <a:cs typeface="Arial MT"/>
              </a:rPr>
              <a:t>facilitating</a:t>
            </a:r>
            <a:r>
              <a:rPr sz="700" spc="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43434"/>
                </a:solidFill>
                <a:latin typeface="Arial MT"/>
                <a:cs typeface="Arial MT"/>
              </a:rPr>
              <a:t>updates</a:t>
            </a:r>
            <a:r>
              <a:rPr sz="700" spc="5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15" dirty="0">
                <a:solidFill>
                  <a:srgbClr val="343434"/>
                </a:solidFill>
                <a:latin typeface="Arial MT"/>
                <a:cs typeface="Arial MT"/>
              </a:rPr>
              <a:t>and</a:t>
            </a:r>
            <a:r>
              <a:rPr sz="700" spc="-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343434"/>
                </a:solidFill>
                <a:latin typeface="Arial MT"/>
                <a:cs typeface="Arial MT"/>
              </a:rPr>
              <a:t>modifications</a:t>
            </a:r>
            <a:r>
              <a:rPr sz="700" spc="8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363636"/>
                </a:solidFill>
                <a:latin typeface="Arial MT"/>
                <a:cs typeface="Arial MT"/>
              </a:rPr>
              <a:t>without</a:t>
            </a:r>
            <a:r>
              <a:rPr sz="700" spc="2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13131"/>
                </a:solidFill>
                <a:latin typeface="Arial MT"/>
                <a:cs typeface="Arial MT"/>
              </a:rPr>
              <a:t>disruption.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3092" y="1276095"/>
            <a:ext cx="2319655" cy="4368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700" dirty="0">
                <a:solidFill>
                  <a:srgbClr val="D1D1D1"/>
                </a:solidFill>
                <a:latin typeface="Arial MT"/>
                <a:cs typeface="Arial MT"/>
              </a:rPr>
              <a:t>e</a:t>
            </a:r>
            <a:r>
              <a:rPr sz="700" spc="360" dirty="0">
                <a:solidFill>
                  <a:srgbClr val="D1D1D1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43434"/>
                </a:solidFill>
                <a:latin typeface="Arial MT"/>
                <a:cs typeface="Arial MT"/>
              </a:rPr>
              <a:t>Server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43434"/>
                </a:solidFill>
                <a:latin typeface="Arial MT"/>
                <a:cs typeface="Arial MT"/>
              </a:rPr>
              <a:t>5*deVuactioqali/</a:t>
            </a:r>
            <a:endParaRPr sz="700">
              <a:latin typeface="Arial MT"/>
              <a:cs typeface="Arial MT"/>
            </a:endParaRPr>
          </a:p>
          <a:p>
            <a:pPr marL="133350" marR="5080" indent="-635">
              <a:lnSpc>
                <a:spcPct val="122900"/>
              </a:lnSpc>
              <a:spcBef>
                <a:spcPts val="70"/>
              </a:spcBef>
            </a:pPr>
            <a:r>
              <a:rPr sz="700" spc="-35" dirty="0">
                <a:solidFill>
                  <a:srgbClr val="363636"/>
                </a:solidFill>
                <a:latin typeface="Arial MT"/>
                <a:cs typeface="Arial MT"/>
              </a:rPr>
              <a:t>Core </a:t>
            </a:r>
            <a:r>
              <a:rPr sz="700" spc="-20" dirty="0">
                <a:solidFill>
                  <a:srgbClr val="343434"/>
                </a:solidFill>
                <a:latin typeface="Arial MT"/>
                <a:cs typeface="Arial MT"/>
              </a:rPr>
              <a:t>functionalities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343434"/>
                </a:solidFill>
                <a:latin typeface="Arial MT"/>
                <a:cs typeface="Arial MT"/>
              </a:rPr>
              <a:t>ore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33333"/>
                </a:solidFill>
                <a:latin typeface="Arial MT"/>
                <a:cs typeface="Arial MT"/>
              </a:rPr>
              <a:t>implemented</a:t>
            </a:r>
            <a:r>
              <a:rPr sz="7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00" spc="-50" dirty="0">
                <a:solidFill>
                  <a:srgbClr val="343434"/>
                </a:solidFill>
                <a:latin typeface="Arial MT"/>
                <a:cs typeface="Arial MT"/>
              </a:rPr>
              <a:t>using</a:t>
            </a:r>
            <a:r>
              <a:rPr sz="700" spc="-3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363636"/>
                </a:solidFill>
                <a:latin typeface="Arial MT"/>
                <a:cs typeface="Arial MT"/>
              </a:rPr>
              <a:t>Python</a:t>
            </a:r>
            <a:r>
              <a:rPr sz="700" spc="3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33333"/>
                </a:solidFill>
                <a:latin typeface="Arial MT"/>
                <a:cs typeface="Arial MT"/>
              </a:rPr>
              <a:t>with</a:t>
            </a:r>
            <a:r>
              <a:rPr sz="7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63636"/>
                </a:solidFill>
                <a:latin typeface="Arial MT"/>
                <a:cs typeface="Arial MT"/>
              </a:rPr>
              <a:t>the</a:t>
            </a:r>
            <a:r>
              <a:rPr sz="700" spc="50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50" dirty="0">
                <a:solidFill>
                  <a:srgbClr val="363636"/>
                </a:solidFill>
                <a:latin typeface="Arial MT"/>
                <a:cs typeface="Arial MT"/>
              </a:rPr>
              <a:t>Flask</a:t>
            </a:r>
            <a:r>
              <a:rPr sz="700" spc="1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63636"/>
                </a:solidFill>
                <a:latin typeface="Arial MT"/>
                <a:cs typeface="Arial MT"/>
              </a:rPr>
              <a:t>framework</a:t>
            </a:r>
            <a:r>
              <a:rPr sz="700" spc="2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43434"/>
                </a:solidFill>
                <a:latin typeface="Arial MT"/>
                <a:cs typeface="Arial MT"/>
              </a:rPr>
              <a:t>for</a:t>
            </a:r>
            <a:r>
              <a:rPr sz="700" spc="-20" dirty="0">
                <a:solidFill>
                  <a:srgbClr val="343434"/>
                </a:solidFill>
                <a:latin typeface="Arial MT"/>
                <a:cs typeface="Arial MT"/>
              </a:rPr>
              <a:t> efficient</a:t>
            </a:r>
            <a:r>
              <a:rPr sz="7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33333"/>
                </a:solidFill>
                <a:latin typeface="Arial MT"/>
                <a:cs typeface="Arial MT"/>
              </a:rPr>
              <a:t>handling.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3092" y="2388616"/>
            <a:ext cx="2339975" cy="4343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700" dirty="0">
                <a:solidFill>
                  <a:srgbClr val="D3D3D3"/>
                </a:solidFill>
                <a:latin typeface="Arial MT"/>
                <a:cs typeface="Arial MT"/>
              </a:rPr>
              <a:t>e</a:t>
            </a:r>
            <a:r>
              <a:rPr sz="700" spc="420" dirty="0">
                <a:solidFill>
                  <a:srgbClr val="D3D3D3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43434"/>
                </a:solidFill>
                <a:latin typeface="Arial MT"/>
                <a:cs typeface="Arial MT"/>
              </a:rPr>
              <a:t>Securit}'</a:t>
            </a:r>
            <a:r>
              <a:rPr sz="700" spc="-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43434"/>
                </a:solidFill>
                <a:latin typeface="Arial MT"/>
                <a:cs typeface="Arial MT"/>
              </a:rPr>
              <a:t>Measures</a:t>
            </a:r>
            <a:endParaRPr sz="700">
              <a:latin typeface="Arial MT"/>
              <a:cs typeface="Arial MT"/>
            </a:endParaRPr>
          </a:p>
          <a:p>
            <a:pPr marL="134620" marR="5080" indent="-2540">
              <a:lnSpc>
                <a:spcPct val="120000"/>
              </a:lnSpc>
              <a:spcBef>
                <a:spcPts val="100"/>
              </a:spcBef>
            </a:pPr>
            <a:r>
              <a:rPr sz="700" spc="-30" dirty="0">
                <a:solidFill>
                  <a:srgbClr val="343434"/>
                </a:solidFill>
                <a:latin typeface="Arial MT"/>
                <a:cs typeface="Arial MT"/>
              </a:rPr>
              <a:t>Implementing</a:t>
            </a:r>
            <a:r>
              <a:rPr sz="7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63636"/>
                </a:solidFill>
                <a:latin typeface="Arial MT"/>
                <a:cs typeface="Arial MT"/>
              </a:rPr>
              <a:t>robust</a:t>
            </a:r>
            <a:r>
              <a:rPr sz="70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43434"/>
                </a:solidFill>
                <a:latin typeface="Arial MT"/>
                <a:cs typeface="Arial MT"/>
              </a:rPr>
              <a:t>security</a:t>
            </a:r>
            <a:r>
              <a:rPr sz="7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333333"/>
                </a:solidFill>
                <a:latin typeface="Arial MT"/>
                <a:cs typeface="Arial MT"/>
              </a:rPr>
              <a:t>protocols</a:t>
            </a:r>
            <a:r>
              <a:rPr sz="7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63636"/>
                </a:solidFill>
                <a:latin typeface="Arial MT"/>
                <a:cs typeface="Arial MT"/>
              </a:rPr>
              <a:t>to</a:t>
            </a:r>
            <a:r>
              <a:rPr sz="700" spc="-5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43434"/>
                </a:solidFill>
                <a:latin typeface="Arial MT"/>
                <a:cs typeface="Arial MT"/>
              </a:rPr>
              <a:t>protect </a:t>
            </a:r>
            <a:r>
              <a:rPr sz="700" spc="-45" dirty="0">
                <a:solidFill>
                  <a:srgbClr val="363636"/>
                </a:solidFill>
                <a:latin typeface="Arial MT"/>
                <a:cs typeface="Arial MT"/>
              </a:rPr>
              <a:t>user</a:t>
            </a:r>
            <a:r>
              <a:rPr sz="700" spc="1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363636"/>
                </a:solidFill>
                <a:latin typeface="Arial MT"/>
                <a:cs typeface="Arial MT"/>
              </a:rPr>
              <a:t>data</a:t>
            </a:r>
            <a:r>
              <a:rPr sz="700" spc="50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30" dirty="0">
                <a:solidFill>
                  <a:srgbClr val="333333"/>
                </a:solidFill>
                <a:latin typeface="Arial MT"/>
                <a:cs typeface="Arial MT"/>
              </a:rPr>
              <a:t>ond</a:t>
            </a:r>
            <a:r>
              <a:rPr sz="7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700" spc="-40" dirty="0">
                <a:solidFill>
                  <a:srgbClr val="343434"/>
                </a:solidFill>
                <a:latin typeface="Arial MT"/>
                <a:cs typeface="Arial MT"/>
              </a:rPr>
              <a:t>system</a:t>
            </a:r>
            <a:r>
              <a:rPr sz="7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63636"/>
                </a:solidFill>
                <a:latin typeface="Arial MT"/>
                <a:cs typeface="Arial MT"/>
              </a:rPr>
              <a:t>integrity</a:t>
            </a:r>
            <a:r>
              <a:rPr sz="700" spc="2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40" dirty="0">
                <a:solidFill>
                  <a:srgbClr val="363636"/>
                </a:solidFill>
                <a:latin typeface="Arial MT"/>
                <a:cs typeface="Arial MT"/>
              </a:rPr>
              <a:t>is</a:t>
            </a:r>
            <a:r>
              <a:rPr sz="700" spc="-7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63636"/>
                </a:solidFill>
                <a:latin typeface="Arial MT"/>
                <a:cs typeface="Arial MT"/>
              </a:rPr>
              <a:t>essential.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3048" y="3504184"/>
            <a:ext cx="2313940" cy="4343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700" spc="10" dirty="0">
                <a:solidFill>
                  <a:srgbClr val="D3D3D3"/>
                </a:solidFill>
                <a:latin typeface="Times New Roman"/>
                <a:cs typeface="Times New Roman"/>
              </a:rPr>
              <a:t>e</a:t>
            </a:r>
            <a:r>
              <a:rPr sz="700" spc="190" dirty="0">
                <a:solidFill>
                  <a:srgbClr val="D3D3D3"/>
                </a:solidFill>
                <a:latin typeface="Times New Roman"/>
                <a:cs typeface="Times New Roman"/>
              </a:rPr>
              <a:t>  </a:t>
            </a:r>
            <a:r>
              <a:rPr sz="700" spc="10" dirty="0">
                <a:solidFill>
                  <a:srgbClr val="343434"/>
                </a:solidFill>
                <a:latin typeface="Times New Roman"/>
                <a:cs typeface="Times New Roman"/>
              </a:rPr>
              <a:t>Performance</a:t>
            </a:r>
            <a:r>
              <a:rPr sz="700" spc="4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700" spc="-10" dirty="0">
                <a:solidFill>
                  <a:srgbClr val="343434"/>
                </a:solidFill>
                <a:latin typeface="Times New Roman"/>
                <a:cs typeface="Times New Roman"/>
              </a:rPr>
              <a:t>Optimization</a:t>
            </a:r>
            <a:endParaRPr sz="700">
              <a:latin typeface="Times New Roman"/>
              <a:cs typeface="Times New Roman"/>
            </a:endParaRPr>
          </a:p>
          <a:p>
            <a:pPr marL="134620" marR="5080" indent="-635">
              <a:lnSpc>
                <a:spcPct val="125699"/>
              </a:lnSpc>
              <a:spcBef>
                <a:spcPts val="25"/>
              </a:spcBef>
            </a:pPr>
            <a:r>
              <a:rPr sz="700" spc="-30" dirty="0">
                <a:solidFill>
                  <a:srgbClr val="343434"/>
                </a:solidFill>
                <a:latin typeface="Arial MT"/>
                <a:cs typeface="Arial MT"/>
              </a:rPr>
              <a:t>Performance</a:t>
            </a:r>
            <a:r>
              <a:rPr sz="700" spc="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60" dirty="0">
                <a:solidFill>
                  <a:srgbClr val="444444"/>
                </a:solidFill>
                <a:latin typeface="Arial MT"/>
                <a:cs typeface="Arial MT"/>
              </a:rPr>
              <a:t>is</a:t>
            </a:r>
            <a:r>
              <a:rPr sz="700" spc="-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13131"/>
                </a:solidFill>
                <a:latin typeface="Arial MT"/>
                <a:cs typeface="Arial MT"/>
              </a:rPr>
              <a:t>optimized</a:t>
            </a:r>
            <a:r>
              <a:rPr sz="70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700" spc="-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00" spc="-45" dirty="0">
                <a:solidFill>
                  <a:srgbClr val="383838"/>
                </a:solidFill>
                <a:latin typeface="Arial MT"/>
                <a:cs typeface="Arial MT"/>
              </a:rPr>
              <a:t>ensure</a:t>
            </a:r>
            <a:r>
              <a:rPr sz="700" spc="-3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00" spc="-40" dirty="0">
                <a:solidFill>
                  <a:srgbClr val="343434"/>
                </a:solidFill>
                <a:latin typeface="Arial MT"/>
                <a:cs typeface="Arial MT"/>
              </a:rPr>
              <a:t>responsive</a:t>
            </a:r>
            <a:r>
              <a:rPr sz="7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63636"/>
                </a:solidFill>
                <a:latin typeface="Arial MT"/>
                <a:cs typeface="Arial MT"/>
              </a:rPr>
              <a:t>interactions</a:t>
            </a:r>
            <a:r>
              <a:rPr sz="700" spc="50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3F3F3F"/>
                </a:solidFill>
                <a:latin typeface="Arial MT"/>
                <a:cs typeface="Arial MT"/>
              </a:rPr>
              <a:t>and </a:t>
            </a:r>
            <a:r>
              <a:rPr sz="700" spc="-40" dirty="0">
                <a:solidFill>
                  <a:srgbClr val="383838"/>
                </a:solidFill>
                <a:latin typeface="Arial MT"/>
                <a:cs typeface="Arial MT"/>
              </a:rPr>
              <a:t>quick</a:t>
            </a:r>
            <a:r>
              <a:rPr sz="700" spc="20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43434"/>
                </a:solidFill>
                <a:latin typeface="Arial MT"/>
                <a:cs typeface="Arial MT"/>
              </a:rPr>
              <a:t>data</a:t>
            </a:r>
            <a:r>
              <a:rPr sz="700" spc="-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35" dirty="0">
                <a:solidFill>
                  <a:srgbClr val="343434"/>
                </a:solidFill>
                <a:latin typeface="Arial MT"/>
                <a:cs typeface="Arial MT"/>
              </a:rPr>
              <a:t>processing</a:t>
            </a:r>
            <a:r>
              <a:rPr sz="700" spc="3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363636"/>
                </a:solidFill>
                <a:latin typeface="Arial MT"/>
                <a:cs typeface="Arial MT"/>
              </a:rPr>
              <a:t>times.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983</Words>
  <Application>Microsoft Office PowerPoint</Application>
  <PresentationFormat>Custom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MT</vt:lpstr>
      <vt:lpstr>Calibri</vt:lpstr>
      <vt:lpstr>Consolas</vt:lpstr>
      <vt:lpstr>Courier New</vt:lpstr>
      <vt:lpstr>Times New Roman</vt:lpstr>
      <vt:lpstr>Office Theme</vt:lpstr>
      <vt:lpstr>Comprehensive Analysis of Mini Projects</vt:lpstr>
      <vt:lpstr>Definition of Mini Project</vt:lpstr>
      <vt:lpstr>VEvent - Virtual Event Management System Overview Key Features and Benef1ts</vt:lpstr>
      <vt:lpstr>PowerPoint Presentation</vt:lpstr>
      <vt:lpstr>Scope of Virtual Event Management Overview of Key Features and Opportunities</vt:lpstr>
      <vt:lpstr>Project Objectives Key Goals for Image Management</vt:lpstr>
      <vt:lpstr>PowerPoint Presentation</vt:lpstr>
      <vt:lpstr>Requirement Specifications Overview Input and Output Requirements for Events</vt:lpstr>
      <vt:lpstr>System Design Overview Key Architecture and Design Considerations</vt:lpstr>
      <vt:lpstr>PowerPoint Presentation</vt:lpstr>
      <vt:lpstr>Test Case Examples for System Testing</vt:lpstr>
      <vt:lpstr>PowerPoint Presentation</vt:lpstr>
      <vt:lpstr>Conclusion on the VEvent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Priya Priya</cp:lastModifiedBy>
  <cp:revision>1</cp:revision>
  <dcterms:created xsi:type="dcterms:W3CDTF">2025-01-09T11:38:03Z</dcterms:created>
  <dcterms:modified xsi:type="dcterms:W3CDTF">2025-01-09T11:42:23Z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2025-01-09T00:00:00Z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2025-01-09T00:00:00Z</vt:filetime>
  </property>
</Properties>
</file>