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9" r:id="rId9"/>
    <p:sldId id="270" r:id="rId10"/>
    <p:sldId id="263" r:id="rId11"/>
    <p:sldId id="264" r:id="rId12"/>
    <p:sldId id="265" r:id="rId13"/>
    <p:sldId id="267"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AC2C07-E59C-70F3-58D8-82B82FFAC667}" v="180" dt="2024-12-12T00:22:05.248"/>
    <p1510:client id="{2F34921E-F27E-4D1D-BCA4-B69A5CD0C18E}" v="376" dt="2024-12-11T19:33:56.235"/>
    <p1510:client id="{53E347B7-23A5-0170-84D7-2164860E8BA0}" v="141" dt="2024-12-12T19:58:54.947"/>
    <p1510:client id="{6A267685-047E-9CC1-BA79-4581D098E95C}" v="12" dt="2024-12-12T01:56:08.203"/>
    <p1510:client id="{A3FBB812-5035-EB2A-3446-A433E870C5D2}" v="13" dt="2024-12-12T19:54:07.800"/>
    <p1510:client id="{B7DE1B26-93AC-40BE-7FAE-A72EE26F321E}" v="328" dt="2024-12-11T16:48:35.890"/>
    <p1510:client id="{CC56D3DC-41A1-B81A-FEB3-F68DEA79F654}" v="3" dt="2024-12-12T18:47:47.267"/>
    <p1510:client id="{D21E927F-0E3B-5B3B-DD1E-D091E317BA18}" v="74" dt="2024-12-12T00:10:26.193"/>
    <p1510:client id="{E07319B6-C956-771A-C06A-6982C555B4D7}" v="134" dt="2024-12-12T20:13:26.882"/>
    <p1510:client id="{E5B903BF-DBA6-A016-7640-C4A5E38BFB73}" v="271" dt="2024-12-12T01:30:20.2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D45548-23D7-469C-ADDD-D473E4B9D5D3}"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26CCB06D-CBC9-4A00-9613-67EABC5AC03F}">
      <dgm:prSet/>
      <dgm:spPr/>
      <dgm:t>
        <a:bodyPr/>
        <a:lstStyle/>
        <a:p>
          <a:r>
            <a:rPr lang="en-US" b="1"/>
            <a:t>Determinants of Happiness</a:t>
          </a:r>
          <a:r>
            <a:rPr lang="en-US"/>
            <a:t>:</a:t>
          </a:r>
        </a:p>
      </dgm:t>
    </dgm:pt>
    <dgm:pt modelId="{5730933A-0736-405E-B738-946298B161A4}" type="parTrans" cxnId="{A945B0DC-97FC-4317-AA5C-70A24AA0B101}">
      <dgm:prSet/>
      <dgm:spPr/>
      <dgm:t>
        <a:bodyPr/>
        <a:lstStyle/>
        <a:p>
          <a:endParaRPr lang="en-US"/>
        </a:p>
      </dgm:t>
    </dgm:pt>
    <dgm:pt modelId="{C5AA7FA9-BA17-47A3-AD3A-A50A42CDA283}" type="sibTrans" cxnId="{A945B0DC-97FC-4317-AA5C-70A24AA0B101}">
      <dgm:prSet/>
      <dgm:spPr/>
      <dgm:t>
        <a:bodyPr/>
        <a:lstStyle/>
        <a:p>
          <a:endParaRPr lang="en-US"/>
        </a:p>
      </dgm:t>
    </dgm:pt>
    <dgm:pt modelId="{6CC89FDD-99E6-4182-8AF8-FCB6500DA9DB}">
      <dgm:prSet/>
      <dgm:spPr/>
      <dgm:t>
        <a:bodyPr/>
        <a:lstStyle/>
        <a:p>
          <a:r>
            <a:rPr lang="en-US"/>
            <a:t>Social support, freedom to make life choices, GDP per capita</a:t>
          </a:r>
        </a:p>
      </dgm:t>
    </dgm:pt>
    <dgm:pt modelId="{61545011-9FA9-495D-B651-14BB10EB8797}" type="parTrans" cxnId="{4F76B936-902F-4D63-A609-8885B0C7F85D}">
      <dgm:prSet/>
      <dgm:spPr/>
      <dgm:t>
        <a:bodyPr/>
        <a:lstStyle/>
        <a:p>
          <a:endParaRPr lang="en-US"/>
        </a:p>
      </dgm:t>
    </dgm:pt>
    <dgm:pt modelId="{3F6C4BF2-9CF1-4E59-9F15-D6AFE344C4AE}" type="sibTrans" cxnId="{4F76B936-902F-4D63-A609-8885B0C7F85D}">
      <dgm:prSet/>
      <dgm:spPr/>
      <dgm:t>
        <a:bodyPr/>
        <a:lstStyle/>
        <a:p>
          <a:endParaRPr lang="en-US"/>
        </a:p>
      </dgm:t>
    </dgm:pt>
    <dgm:pt modelId="{6F4AF687-F369-4C70-9E3D-BD786755F694}">
      <dgm:prSet/>
      <dgm:spPr/>
      <dgm:t>
        <a:bodyPr/>
        <a:lstStyle/>
        <a:p>
          <a:r>
            <a:rPr lang="en-US" b="1"/>
            <a:t>Economic Impact</a:t>
          </a:r>
          <a:r>
            <a:rPr lang="en-US"/>
            <a:t>:</a:t>
          </a:r>
        </a:p>
      </dgm:t>
    </dgm:pt>
    <dgm:pt modelId="{4A5DB7B1-E0DE-4F95-A419-AE94721F662B}" type="parTrans" cxnId="{24406B2F-55DC-4DFB-84E9-AB1700F3B048}">
      <dgm:prSet/>
      <dgm:spPr/>
      <dgm:t>
        <a:bodyPr/>
        <a:lstStyle/>
        <a:p>
          <a:endParaRPr lang="en-US"/>
        </a:p>
      </dgm:t>
    </dgm:pt>
    <dgm:pt modelId="{71613481-AA10-4C19-A828-5BE03011AF4D}" type="sibTrans" cxnId="{24406B2F-55DC-4DFB-84E9-AB1700F3B048}">
      <dgm:prSet/>
      <dgm:spPr/>
      <dgm:t>
        <a:bodyPr/>
        <a:lstStyle/>
        <a:p>
          <a:endParaRPr lang="en-US"/>
        </a:p>
      </dgm:t>
    </dgm:pt>
    <dgm:pt modelId="{34315236-8BF7-4447-9A23-FE9B96AC41AF}">
      <dgm:prSet/>
      <dgm:spPr/>
      <dgm:t>
        <a:bodyPr/>
        <a:lstStyle/>
        <a:p>
          <a:r>
            <a:rPr lang="en-US"/>
            <a:t>Strong positive correlation between GDP and happiness</a:t>
          </a:r>
        </a:p>
      </dgm:t>
    </dgm:pt>
    <dgm:pt modelId="{CBCBEA88-37FA-40FB-B1F2-16278E178D1E}" type="parTrans" cxnId="{0A74124A-B1EC-41DD-B760-16A8A4E6310F}">
      <dgm:prSet/>
      <dgm:spPr/>
      <dgm:t>
        <a:bodyPr/>
        <a:lstStyle/>
        <a:p>
          <a:endParaRPr lang="en-US"/>
        </a:p>
      </dgm:t>
    </dgm:pt>
    <dgm:pt modelId="{85702C8D-ADFB-43F3-9298-706B9DB85F29}" type="sibTrans" cxnId="{0A74124A-B1EC-41DD-B760-16A8A4E6310F}">
      <dgm:prSet/>
      <dgm:spPr/>
      <dgm:t>
        <a:bodyPr/>
        <a:lstStyle/>
        <a:p>
          <a:endParaRPr lang="en-US"/>
        </a:p>
      </dgm:t>
    </dgm:pt>
    <dgm:pt modelId="{CEE6BD76-E938-4E35-B653-810AC8506B83}">
      <dgm:prSet/>
      <dgm:spPr/>
      <dgm:t>
        <a:bodyPr/>
        <a:lstStyle/>
        <a:p>
          <a:r>
            <a:rPr lang="en-US" b="1"/>
            <a:t>Social Factors</a:t>
          </a:r>
          <a:r>
            <a:rPr lang="en-US"/>
            <a:t>:</a:t>
          </a:r>
        </a:p>
      </dgm:t>
    </dgm:pt>
    <dgm:pt modelId="{F7F16ACA-34BB-4330-B401-0C804A7F58FA}" type="parTrans" cxnId="{4E77FB77-5F69-43CE-B0FD-F8996AC6EBE8}">
      <dgm:prSet/>
      <dgm:spPr/>
      <dgm:t>
        <a:bodyPr/>
        <a:lstStyle/>
        <a:p>
          <a:endParaRPr lang="en-US"/>
        </a:p>
      </dgm:t>
    </dgm:pt>
    <dgm:pt modelId="{EDAE893E-5920-449B-8452-1893AD302326}" type="sibTrans" cxnId="{4E77FB77-5F69-43CE-B0FD-F8996AC6EBE8}">
      <dgm:prSet/>
      <dgm:spPr/>
      <dgm:t>
        <a:bodyPr/>
        <a:lstStyle/>
        <a:p>
          <a:endParaRPr lang="en-US"/>
        </a:p>
      </dgm:t>
    </dgm:pt>
    <dgm:pt modelId="{B63CF912-5C16-4E5D-9B8A-A57866CB742D}">
      <dgm:prSet/>
      <dgm:spPr/>
      <dgm:t>
        <a:bodyPr/>
        <a:lstStyle/>
        <a:p>
          <a:r>
            <a:rPr lang="en-US"/>
            <a:t>Social support as the strongest predictor of happiness</a:t>
          </a:r>
        </a:p>
      </dgm:t>
    </dgm:pt>
    <dgm:pt modelId="{E3F675B0-D7C1-4B26-BFA2-122E3344C42B}" type="parTrans" cxnId="{C2332472-DF9B-4FAC-844B-D3D3FC927996}">
      <dgm:prSet/>
      <dgm:spPr/>
      <dgm:t>
        <a:bodyPr/>
        <a:lstStyle/>
        <a:p>
          <a:endParaRPr lang="en-US"/>
        </a:p>
      </dgm:t>
    </dgm:pt>
    <dgm:pt modelId="{F55652C5-9FBA-46FF-8EA3-050B5D919A35}" type="sibTrans" cxnId="{C2332472-DF9B-4FAC-844B-D3D3FC927996}">
      <dgm:prSet/>
      <dgm:spPr/>
      <dgm:t>
        <a:bodyPr/>
        <a:lstStyle/>
        <a:p>
          <a:endParaRPr lang="en-US"/>
        </a:p>
      </dgm:t>
    </dgm:pt>
    <dgm:pt modelId="{07C50787-7222-4C7D-A536-5342CB4C142E}">
      <dgm:prSet/>
      <dgm:spPr/>
      <dgm:t>
        <a:bodyPr/>
        <a:lstStyle/>
        <a:p>
          <a:r>
            <a:rPr lang="en-US" b="1"/>
            <a:t>Corruption</a:t>
          </a:r>
          <a:r>
            <a:rPr lang="en-US"/>
            <a:t>:</a:t>
          </a:r>
        </a:p>
      </dgm:t>
    </dgm:pt>
    <dgm:pt modelId="{97D22B40-FB72-41EC-ABFE-EDC14029695F}" type="parTrans" cxnId="{C9DB804C-AB7E-4548-922A-33D4A5A19753}">
      <dgm:prSet/>
      <dgm:spPr/>
      <dgm:t>
        <a:bodyPr/>
        <a:lstStyle/>
        <a:p>
          <a:endParaRPr lang="en-US"/>
        </a:p>
      </dgm:t>
    </dgm:pt>
    <dgm:pt modelId="{8B406182-C2D2-4307-84CC-FD14C923F923}" type="sibTrans" cxnId="{C9DB804C-AB7E-4548-922A-33D4A5A19753}">
      <dgm:prSet/>
      <dgm:spPr/>
      <dgm:t>
        <a:bodyPr/>
        <a:lstStyle/>
        <a:p>
          <a:endParaRPr lang="en-US"/>
        </a:p>
      </dgm:t>
    </dgm:pt>
    <dgm:pt modelId="{A383A537-73CA-4319-96F8-4F11E9922E86}">
      <dgm:prSet/>
      <dgm:spPr/>
      <dgm:t>
        <a:bodyPr/>
        <a:lstStyle/>
        <a:p>
          <a:r>
            <a:rPr lang="en-US"/>
            <a:t>Negative correlation with happiness</a:t>
          </a:r>
        </a:p>
      </dgm:t>
    </dgm:pt>
    <dgm:pt modelId="{A18799AC-25FF-4117-B1F8-0D574C32466A}" type="parTrans" cxnId="{E99EA943-FED3-4521-8CD9-BA714E60388C}">
      <dgm:prSet/>
      <dgm:spPr/>
      <dgm:t>
        <a:bodyPr/>
        <a:lstStyle/>
        <a:p>
          <a:endParaRPr lang="en-US"/>
        </a:p>
      </dgm:t>
    </dgm:pt>
    <dgm:pt modelId="{FA3B847C-2CCA-47AC-ACFF-E2A5EC482050}" type="sibTrans" cxnId="{E99EA943-FED3-4521-8CD9-BA714E60388C}">
      <dgm:prSet/>
      <dgm:spPr/>
      <dgm:t>
        <a:bodyPr/>
        <a:lstStyle/>
        <a:p>
          <a:endParaRPr lang="en-US"/>
        </a:p>
      </dgm:t>
    </dgm:pt>
    <dgm:pt modelId="{E0719CC3-10DB-45D4-8417-1A3D57280E1C}">
      <dgm:prSet/>
      <dgm:spPr/>
      <dgm:t>
        <a:bodyPr/>
        <a:lstStyle/>
        <a:p>
          <a:r>
            <a:rPr lang="en-US" b="1"/>
            <a:t>Temporal Trends</a:t>
          </a:r>
          <a:r>
            <a:rPr lang="en-US"/>
            <a:t>:</a:t>
          </a:r>
        </a:p>
      </dgm:t>
    </dgm:pt>
    <dgm:pt modelId="{65BAB4A1-39EF-4346-9DF0-0C0D88EE09F8}" type="parTrans" cxnId="{04988837-9DD9-4C63-956A-9A869F22086E}">
      <dgm:prSet/>
      <dgm:spPr/>
      <dgm:t>
        <a:bodyPr/>
        <a:lstStyle/>
        <a:p>
          <a:endParaRPr lang="en-US"/>
        </a:p>
      </dgm:t>
    </dgm:pt>
    <dgm:pt modelId="{DAA710A0-CF09-40BA-B6CE-CF3E4BE8D76F}" type="sibTrans" cxnId="{04988837-9DD9-4C63-956A-9A869F22086E}">
      <dgm:prSet/>
      <dgm:spPr/>
      <dgm:t>
        <a:bodyPr/>
        <a:lstStyle/>
        <a:p>
          <a:endParaRPr lang="en-US"/>
        </a:p>
      </dgm:t>
    </dgm:pt>
    <dgm:pt modelId="{87CA8391-6273-4CB0-9FD7-14182E002058}">
      <dgm:prSet/>
      <dgm:spPr/>
      <dgm:t>
        <a:bodyPr/>
        <a:lstStyle/>
        <a:p>
          <a:r>
            <a:rPr lang="en-US"/>
            <a:t>Slight upward trend in happiness from 2005 to 2023</a:t>
          </a:r>
        </a:p>
      </dgm:t>
    </dgm:pt>
    <dgm:pt modelId="{123072A5-B9D7-45DD-8B28-B460EC161CEA}" type="parTrans" cxnId="{BACC4638-CA46-4F30-A511-37F9DE044ECE}">
      <dgm:prSet/>
      <dgm:spPr/>
      <dgm:t>
        <a:bodyPr/>
        <a:lstStyle/>
        <a:p>
          <a:endParaRPr lang="en-US"/>
        </a:p>
      </dgm:t>
    </dgm:pt>
    <dgm:pt modelId="{AF87D0F6-1D97-4021-968E-52446534D4A4}" type="sibTrans" cxnId="{BACC4638-CA46-4F30-A511-37F9DE044ECE}">
      <dgm:prSet/>
      <dgm:spPr/>
      <dgm:t>
        <a:bodyPr/>
        <a:lstStyle/>
        <a:p>
          <a:endParaRPr lang="en-US"/>
        </a:p>
      </dgm:t>
    </dgm:pt>
    <dgm:pt modelId="{C713CD46-CA5E-4871-A60A-F164A88AB875}">
      <dgm:prSet/>
      <dgm:spPr/>
      <dgm:t>
        <a:bodyPr/>
        <a:lstStyle/>
        <a:p>
          <a:r>
            <a:rPr lang="en-US" b="1"/>
            <a:t>Model Performance</a:t>
          </a:r>
          <a:r>
            <a:rPr lang="en-US"/>
            <a:t>:</a:t>
          </a:r>
        </a:p>
      </dgm:t>
    </dgm:pt>
    <dgm:pt modelId="{900AC44E-BBEE-45F7-BB45-03F2DE207F82}" type="parTrans" cxnId="{C80B669C-00AB-4A2B-B32E-3AB43076759F}">
      <dgm:prSet/>
      <dgm:spPr/>
      <dgm:t>
        <a:bodyPr/>
        <a:lstStyle/>
        <a:p>
          <a:endParaRPr lang="en-US"/>
        </a:p>
      </dgm:t>
    </dgm:pt>
    <dgm:pt modelId="{338AF967-1206-44C8-B693-372190160C80}" type="sibTrans" cxnId="{C80B669C-00AB-4A2B-B32E-3AB43076759F}">
      <dgm:prSet/>
      <dgm:spPr/>
      <dgm:t>
        <a:bodyPr/>
        <a:lstStyle/>
        <a:p>
          <a:endParaRPr lang="en-US"/>
        </a:p>
      </dgm:t>
    </dgm:pt>
    <dgm:pt modelId="{B795853D-E3AD-46F8-B7EE-7C9D84633AAD}">
      <dgm:prSet/>
      <dgm:spPr/>
      <dgm:t>
        <a:bodyPr/>
        <a:lstStyle/>
        <a:p>
          <a:r>
            <a:rPr lang="en-US"/>
            <a:t>Explained 74.23% of variance in happiness scores</a:t>
          </a:r>
        </a:p>
      </dgm:t>
    </dgm:pt>
    <dgm:pt modelId="{CAB3BD20-C602-47BD-A82D-C0856E7FDAAC}" type="parTrans" cxnId="{DE1A9C95-06AF-4003-8DB8-F51CD6C78854}">
      <dgm:prSet/>
      <dgm:spPr/>
      <dgm:t>
        <a:bodyPr/>
        <a:lstStyle/>
        <a:p>
          <a:endParaRPr lang="en-US"/>
        </a:p>
      </dgm:t>
    </dgm:pt>
    <dgm:pt modelId="{66F38529-BB10-4567-A986-1166A77CEAE0}" type="sibTrans" cxnId="{DE1A9C95-06AF-4003-8DB8-F51CD6C78854}">
      <dgm:prSet/>
      <dgm:spPr/>
      <dgm:t>
        <a:bodyPr/>
        <a:lstStyle/>
        <a:p>
          <a:endParaRPr lang="en-US"/>
        </a:p>
      </dgm:t>
    </dgm:pt>
    <dgm:pt modelId="{8C79BF79-D7BF-4AFD-A6DD-9429EC3F0465}">
      <dgm:prSet/>
      <dgm:spPr/>
      <dgm:t>
        <a:bodyPr/>
        <a:lstStyle/>
        <a:p>
          <a:r>
            <a:rPr lang="en-US" b="1"/>
            <a:t>Future Projections</a:t>
          </a:r>
          <a:r>
            <a:rPr lang="en-US"/>
            <a:t>:</a:t>
          </a:r>
        </a:p>
      </dgm:t>
    </dgm:pt>
    <dgm:pt modelId="{7612C5DE-A9AA-403A-B61B-49AD45DD0E52}" type="parTrans" cxnId="{60D83E2E-01BD-445B-A62F-8C6CCE0F4A67}">
      <dgm:prSet/>
      <dgm:spPr/>
      <dgm:t>
        <a:bodyPr/>
        <a:lstStyle/>
        <a:p>
          <a:endParaRPr lang="en-US"/>
        </a:p>
      </dgm:t>
    </dgm:pt>
    <dgm:pt modelId="{73D281BF-9254-4AE3-A2E2-90542F3E9838}" type="sibTrans" cxnId="{60D83E2E-01BD-445B-A62F-8C6CCE0F4A67}">
      <dgm:prSet/>
      <dgm:spPr/>
      <dgm:t>
        <a:bodyPr/>
        <a:lstStyle/>
        <a:p>
          <a:endParaRPr lang="en-US"/>
        </a:p>
      </dgm:t>
    </dgm:pt>
    <dgm:pt modelId="{FE13BC5F-7B04-4217-B1C5-0CDA291FA87E}">
      <dgm:prSet/>
      <dgm:spPr/>
      <dgm:t>
        <a:bodyPr/>
        <a:lstStyle/>
        <a:p>
          <a:r>
            <a:rPr lang="en-US"/>
            <a:t>Stable trend in happiness scores for the next 5 years</a:t>
          </a:r>
          <a:br>
            <a:rPr lang="en-US"/>
          </a:br>
          <a:endParaRPr lang="en-US"/>
        </a:p>
      </dgm:t>
    </dgm:pt>
    <dgm:pt modelId="{3F392EAF-9B10-4CB7-823A-9198BC96D848}" type="parTrans" cxnId="{17E23664-0E86-432C-9C37-C381501BDFBE}">
      <dgm:prSet/>
      <dgm:spPr/>
      <dgm:t>
        <a:bodyPr/>
        <a:lstStyle/>
        <a:p>
          <a:endParaRPr lang="en-US"/>
        </a:p>
      </dgm:t>
    </dgm:pt>
    <dgm:pt modelId="{2C70220C-0EF1-4EFB-8EAC-49A461318F81}" type="sibTrans" cxnId="{17E23664-0E86-432C-9C37-C381501BDFBE}">
      <dgm:prSet/>
      <dgm:spPr/>
      <dgm:t>
        <a:bodyPr/>
        <a:lstStyle/>
        <a:p>
          <a:endParaRPr lang="en-US"/>
        </a:p>
      </dgm:t>
    </dgm:pt>
    <dgm:pt modelId="{33187DA8-E434-4A76-BB0B-06CEDF2387DE}" type="pres">
      <dgm:prSet presAssocID="{D8D45548-23D7-469C-ADDD-D473E4B9D5D3}" presName="Name0" presStyleCnt="0">
        <dgm:presLayoutVars>
          <dgm:dir/>
          <dgm:animLvl val="lvl"/>
          <dgm:resizeHandles val="exact"/>
        </dgm:presLayoutVars>
      </dgm:prSet>
      <dgm:spPr/>
    </dgm:pt>
    <dgm:pt modelId="{1C12F40C-468F-4F55-9EDA-B9CA092DA987}" type="pres">
      <dgm:prSet presAssocID="{26CCB06D-CBC9-4A00-9613-67EABC5AC03F}" presName="linNode" presStyleCnt="0"/>
      <dgm:spPr/>
    </dgm:pt>
    <dgm:pt modelId="{37CDAE84-7566-421A-A3C2-0BD5A07C5F71}" type="pres">
      <dgm:prSet presAssocID="{26CCB06D-CBC9-4A00-9613-67EABC5AC03F}" presName="parentText" presStyleLbl="node1" presStyleIdx="0" presStyleCnt="7">
        <dgm:presLayoutVars>
          <dgm:chMax val="1"/>
          <dgm:bulletEnabled val="1"/>
        </dgm:presLayoutVars>
      </dgm:prSet>
      <dgm:spPr/>
    </dgm:pt>
    <dgm:pt modelId="{2BC798EA-450E-4604-ADAD-1C168E5357CD}" type="pres">
      <dgm:prSet presAssocID="{26CCB06D-CBC9-4A00-9613-67EABC5AC03F}" presName="descendantText" presStyleLbl="alignAccFollowNode1" presStyleIdx="0" presStyleCnt="7">
        <dgm:presLayoutVars>
          <dgm:bulletEnabled val="1"/>
        </dgm:presLayoutVars>
      </dgm:prSet>
      <dgm:spPr/>
    </dgm:pt>
    <dgm:pt modelId="{3C36C5B8-B425-4F4E-BFF2-F2DAB25B6FAE}" type="pres">
      <dgm:prSet presAssocID="{C5AA7FA9-BA17-47A3-AD3A-A50A42CDA283}" presName="sp" presStyleCnt="0"/>
      <dgm:spPr/>
    </dgm:pt>
    <dgm:pt modelId="{3B154E3C-1378-4027-BEC6-10B28667CAFF}" type="pres">
      <dgm:prSet presAssocID="{6F4AF687-F369-4C70-9E3D-BD786755F694}" presName="linNode" presStyleCnt="0"/>
      <dgm:spPr/>
    </dgm:pt>
    <dgm:pt modelId="{EEA58390-53EF-4B71-9E81-2664CDD97718}" type="pres">
      <dgm:prSet presAssocID="{6F4AF687-F369-4C70-9E3D-BD786755F694}" presName="parentText" presStyleLbl="node1" presStyleIdx="1" presStyleCnt="7">
        <dgm:presLayoutVars>
          <dgm:chMax val="1"/>
          <dgm:bulletEnabled val="1"/>
        </dgm:presLayoutVars>
      </dgm:prSet>
      <dgm:spPr/>
    </dgm:pt>
    <dgm:pt modelId="{8EFF32AC-C3FA-468B-81D4-B1919A87CE8B}" type="pres">
      <dgm:prSet presAssocID="{6F4AF687-F369-4C70-9E3D-BD786755F694}" presName="descendantText" presStyleLbl="alignAccFollowNode1" presStyleIdx="1" presStyleCnt="7">
        <dgm:presLayoutVars>
          <dgm:bulletEnabled val="1"/>
        </dgm:presLayoutVars>
      </dgm:prSet>
      <dgm:spPr/>
    </dgm:pt>
    <dgm:pt modelId="{034327D8-83D9-46BD-A948-4ED817BFC392}" type="pres">
      <dgm:prSet presAssocID="{71613481-AA10-4C19-A828-5BE03011AF4D}" presName="sp" presStyleCnt="0"/>
      <dgm:spPr/>
    </dgm:pt>
    <dgm:pt modelId="{0E2C2DED-06D8-4944-B1D9-A1E0D4278E88}" type="pres">
      <dgm:prSet presAssocID="{CEE6BD76-E938-4E35-B653-810AC8506B83}" presName="linNode" presStyleCnt="0"/>
      <dgm:spPr/>
    </dgm:pt>
    <dgm:pt modelId="{0F6E3E8C-840C-4A2E-A5A0-FE49FE605BBD}" type="pres">
      <dgm:prSet presAssocID="{CEE6BD76-E938-4E35-B653-810AC8506B83}" presName="parentText" presStyleLbl="node1" presStyleIdx="2" presStyleCnt="7">
        <dgm:presLayoutVars>
          <dgm:chMax val="1"/>
          <dgm:bulletEnabled val="1"/>
        </dgm:presLayoutVars>
      </dgm:prSet>
      <dgm:spPr/>
    </dgm:pt>
    <dgm:pt modelId="{ABA84385-15AC-4FBF-8055-28DBCC20C633}" type="pres">
      <dgm:prSet presAssocID="{CEE6BD76-E938-4E35-B653-810AC8506B83}" presName="descendantText" presStyleLbl="alignAccFollowNode1" presStyleIdx="2" presStyleCnt="7">
        <dgm:presLayoutVars>
          <dgm:bulletEnabled val="1"/>
        </dgm:presLayoutVars>
      </dgm:prSet>
      <dgm:spPr/>
    </dgm:pt>
    <dgm:pt modelId="{555E4072-FC3F-4D67-B512-6E618C0430CD}" type="pres">
      <dgm:prSet presAssocID="{EDAE893E-5920-449B-8452-1893AD302326}" presName="sp" presStyleCnt="0"/>
      <dgm:spPr/>
    </dgm:pt>
    <dgm:pt modelId="{BA58E8BC-9E91-453D-B97D-36F85BF09869}" type="pres">
      <dgm:prSet presAssocID="{07C50787-7222-4C7D-A536-5342CB4C142E}" presName="linNode" presStyleCnt="0"/>
      <dgm:spPr/>
    </dgm:pt>
    <dgm:pt modelId="{F20C12A1-0C6E-41FE-808D-91BAA35126FD}" type="pres">
      <dgm:prSet presAssocID="{07C50787-7222-4C7D-A536-5342CB4C142E}" presName="parentText" presStyleLbl="node1" presStyleIdx="3" presStyleCnt="7">
        <dgm:presLayoutVars>
          <dgm:chMax val="1"/>
          <dgm:bulletEnabled val="1"/>
        </dgm:presLayoutVars>
      </dgm:prSet>
      <dgm:spPr/>
    </dgm:pt>
    <dgm:pt modelId="{C33B2EE5-9845-4440-8758-7D125162C744}" type="pres">
      <dgm:prSet presAssocID="{07C50787-7222-4C7D-A536-5342CB4C142E}" presName="descendantText" presStyleLbl="alignAccFollowNode1" presStyleIdx="3" presStyleCnt="7">
        <dgm:presLayoutVars>
          <dgm:bulletEnabled val="1"/>
        </dgm:presLayoutVars>
      </dgm:prSet>
      <dgm:spPr/>
    </dgm:pt>
    <dgm:pt modelId="{210EE659-F55D-4434-B63B-193C156DDD67}" type="pres">
      <dgm:prSet presAssocID="{8B406182-C2D2-4307-84CC-FD14C923F923}" presName="sp" presStyleCnt="0"/>
      <dgm:spPr/>
    </dgm:pt>
    <dgm:pt modelId="{45B440E1-FEC7-4F9B-8857-6FE58DB9CDF1}" type="pres">
      <dgm:prSet presAssocID="{E0719CC3-10DB-45D4-8417-1A3D57280E1C}" presName="linNode" presStyleCnt="0"/>
      <dgm:spPr/>
    </dgm:pt>
    <dgm:pt modelId="{8450B95D-702C-449D-8A83-515A2EAB174E}" type="pres">
      <dgm:prSet presAssocID="{E0719CC3-10DB-45D4-8417-1A3D57280E1C}" presName="parentText" presStyleLbl="node1" presStyleIdx="4" presStyleCnt="7">
        <dgm:presLayoutVars>
          <dgm:chMax val="1"/>
          <dgm:bulletEnabled val="1"/>
        </dgm:presLayoutVars>
      </dgm:prSet>
      <dgm:spPr/>
    </dgm:pt>
    <dgm:pt modelId="{996E6E1E-5F86-4667-86E8-72A6E367CEAB}" type="pres">
      <dgm:prSet presAssocID="{E0719CC3-10DB-45D4-8417-1A3D57280E1C}" presName="descendantText" presStyleLbl="alignAccFollowNode1" presStyleIdx="4" presStyleCnt="7">
        <dgm:presLayoutVars>
          <dgm:bulletEnabled val="1"/>
        </dgm:presLayoutVars>
      </dgm:prSet>
      <dgm:spPr/>
    </dgm:pt>
    <dgm:pt modelId="{8CA9DBC3-DDF2-4CF4-B118-3B9712521296}" type="pres">
      <dgm:prSet presAssocID="{DAA710A0-CF09-40BA-B6CE-CF3E4BE8D76F}" presName="sp" presStyleCnt="0"/>
      <dgm:spPr/>
    </dgm:pt>
    <dgm:pt modelId="{BA9BEBF5-9DEE-4FA5-A4E3-3948A80F7402}" type="pres">
      <dgm:prSet presAssocID="{C713CD46-CA5E-4871-A60A-F164A88AB875}" presName="linNode" presStyleCnt="0"/>
      <dgm:spPr/>
    </dgm:pt>
    <dgm:pt modelId="{23AE594C-B5E8-4575-BC3B-8BC0590CB37E}" type="pres">
      <dgm:prSet presAssocID="{C713CD46-CA5E-4871-A60A-F164A88AB875}" presName="parentText" presStyleLbl="node1" presStyleIdx="5" presStyleCnt="7">
        <dgm:presLayoutVars>
          <dgm:chMax val="1"/>
          <dgm:bulletEnabled val="1"/>
        </dgm:presLayoutVars>
      </dgm:prSet>
      <dgm:spPr/>
    </dgm:pt>
    <dgm:pt modelId="{49BF32A0-44C3-4314-878D-9860BE5B301C}" type="pres">
      <dgm:prSet presAssocID="{C713CD46-CA5E-4871-A60A-F164A88AB875}" presName="descendantText" presStyleLbl="alignAccFollowNode1" presStyleIdx="5" presStyleCnt="7">
        <dgm:presLayoutVars>
          <dgm:bulletEnabled val="1"/>
        </dgm:presLayoutVars>
      </dgm:prSet>
      <dgm:spPr/>
    </dgm:pt>
    <dgm:pt modelId="{0C87AD9B-E041-4F5D-92DC-638A49FBDBC8}" type="pres">
      <dgm:prSet presAssocID="{338AF967-1206-44C8-B693-372190160C80}" presName="sp" presStyleCnt="0"/>
      <dgm:spPr/>
    </dgm:pt>
    <dgm:pt modelId="{2A587698-03B1-4560-B2A1-7BDA8D9BBB39}" type="pres">
      <dgm:prSet presAssocID="{8C79BF79-D7BF-4AFD-A6DD-9429EC3F0465}" presName="linNode" presStyleCnt="0"/>
      <dgm:spPr/>
    </dgm:pt>
    <dgm:pt modelId="{94705EBF-4735-4F99-9350-CBB165D85777}" type="pres">
      <dgm:prSet presAssocID="{8C79BF79-D7BF-4AFD-A6DD-9429EC3F0465}" presName="parentText" presStyleLbl="node1" presStyleIdx="6" presStyleCnt="7">
        <dgm:presLayoutVars>
          <dgm:chMax val="1"/>
          <dgm:bulletEnabled val="1"/>
        </dgm:presLayoutVars>
      </dgm:prSet>
      <dgm:spPr/>
    </dgm:pt>
    <dgm:pt modelId="{C579FA0F-EA0F-4D23-A057-A7598205B41C}" type="pres">
      <dgm:prSet presAssocID="{8C79BF79-D7BF-4AFD-A6DD-9429EC3F0465}" presName="descendantText" presStyleLbl="alignAccFollowNode1" presStyleIdx="6" presStyleCnt="7">
        <dgm:presLayoutVars>
          <dgm:bulletEnabled val="1"/>
        </dgm:presLayoutVars>
      </dgm:prSet>
      <dgm:spPr/>
    </dgm:pt>
  </dgm:ptLst>
  <dgm:cxnLst>
    <dgm:cxn modelId="{60D83E2E-01BD-445B-A62F-8C6CCE0F4A67}" srcId="{D8D45548-23D7-469C-ADDD-D473E4B9D5D3}" destId="{8C79BF79-D7BF-4AFD-A6DD-9429EC3F0465}" srcOrd="6" destOrd="0" parTransId="{7612C5DE-A9AA-403A-B61B-49AD45DD0E52}" sibTransId="{73D281BF-9254-4AE3-A2E2-90542F3E9838}"/>
    <dgm:cxn modelId="{24406B2F-55DC-4DFB-84E9-AB1700F3B048}" srcId="{D8D45548-23D7-469C-ADDD-D473E4B9D5D3}" destId="{6F4AF687-F369-4C70-9E3D-BD786755F694}" srcOrd="1" destOrd="0" parTransId="{4A5DB7B1-E0DE-4F95-A419-AE94721F662B}" sibTransId="{71613481-AA10-4C19-A828-5BE03011AF4D}"/>
    <dgm:cxn modelId="{4F76B936-902F-4D63-A609-8885B0C7F85D}" srcId="{26CCB06D-CBC9-4A00-9613-67EABC5AC03F}" destId="{6CC89FDD-99E6-4182-8AF8-FCB6500DA9DB}" srcOrd="0" destOrd="0" parTransId="{61545011-9FA9-495D-B651-14BB10EB8797}" sibTransId="{3F6C4BF2-9CF1-4E59-9F15-D6AFE344C4AE}"/>
    <dgm:cxn modelId="{04988837-9DD9-4C63-956A-9A869F22086E}" srcId="{D8D45548-23D7-469C-ADDD-D473E4B9D5D3}" destId="{E0719CC3-10DB-45D4-8417-1A3D57280E1C}" srcOrd="4" destOrd="0" parTransId="{65BAB4A1-39EF-4346-9DF0-0C0D88EE09F8}" sibTransId="{DAA710A0-CF09-40BA-B6CE-CF3E4BE8D76F}"/>
    <dgm:cxn modelId="{BACC4638-CA46-4F30-A511-37F9DE044ECE}" srcId="{E0719CC3-10DB-45D4-8417-1A3D57280E1C}" destId="{87CA8391-6273-4CB0-9FD7-14182E002058}" srcOrd="0" destOrd="0" parTransId="{123072A5-B9D7-45DD-8B28-B460EC161CEA}" sibTransId="{AF87D0F6-1D97-4021-968E-52446534D4A4}"/>
    <dgm:cxn modelId="{EEA4B662-4B0D-4285-A760-3B09A997E60A}" type="presOf" srcId="{B63CF912-5C16-4E5D-9B8A-A57866CB742D}" destId="{ABA84385-15AC-4FBF-8055-28DBCC20C633}" srcOrd="0" destOrd="0" presId="urn:microsoft.com/office/officeart/2005/8/layout/vList5"/>
    <dgm:cxn modelId="{E99EA943-FED3-4521-8CD9-BA714E60388C}" srcId="{07C50787-7222-4C7D-A536-5342CB4C142E}" destId="{A383A537-73CA-4319-96F8-4F11E9922E86}" srcOrd="0" destOrd="0" parTransId="{A18799AC-25FF-4117-B1F8-0D574C32466A}" sibTransId="{FA3B847C-2CCA-47AC-ACFF-E2A5EC482050}"/>
    <dgm:cxn modelId="{17E23664-0E86-432C-9C37-C381501BDFBE}" srcId="{8C79BF79-D7BF-4AFD-A6DD-9429EC3F0465}" destId="{FE13BC5F-7B04-4217-B1C5-0CDA291FA87E}" srcOrd="0" destOrd="0" parTransId="{3F392EAF-9B10-4CB7-823A-9198BC96D848}" sibTransId="{2C70220C-0EF1-4EFB-8EAC-49A461318F81}"/>
    <dgm:cxn modelId="{666E7467-3600-428C-8729-0310FF32020D}" type="presOf" srcId="{6F4AF687-F369-4C70-9E3D-BD786755F694}" destId="{EEA58390-53EF-4B71-9E81-2664CDD97718}" srcOrd="0" destOrd="0" presId="urn:microsoft.com/office/officeart/2005/8/layout/vList5"/>
    <dgm:cxn modelId="{0A74124A-B1EC-41DD-B760-16A8A4E6310F}" srcId="{6F4AF687-F369-4C70-9E3D-BD786755F694}" destId="{34315236-8BF7-4447-9A23-FE9B96AC41AF}" srcOrd="0" destOrd="0" parTransId="{CBCBEA88-37FA-40FB-B1F2-16278E178D1E}" sibTransId="{85702C8D-ADFB-43F3-9298-706B9DB85F29}"/>
    <dgm:cxn modelId="{C9DB804C-AB7E-4548-922A-33D4A5A19753}" srcId="{D8D45548-23D7-469C-ADDD-D473E4B9D5D3}" destId="{07C50787-7222-4C7D-A536-5342CB4C142E}" srcOrd="3" destOrd="0" parTransId="{97D22B40-FB72-41EC-ABFE-EDC14029695F}" sibTransId="{8B406182-C2D2-4307-84CC-FD14C923F923}"/>
    <dgm:cxn modelId="{68B4E86C-CAB9-44BC-A8F6-CF3E19087730}" type="presOf" srcId="{CEE6BD76-E938-4E35-B653-810AC8506B83}" destId="{0F6E3E8C-840C-4A2E-A5A0-FE49FE605BBD}" srcOrd="0" destOrd="0" presId="urn:microsoft.com/office/officeart/2005/8/layout/vList5"/>
    <dgm:cxn modelId="{C2332472-DF9B-4FAC-844B-D3D3FC927996}" srcId="{CEE6BD76-E938-4E35-B653-810AC8506B83}" destId="{B63CF912-5C16-4E5D-9B8A-A57866CB742D}" srcOrd="0" destOrd="0" parTransId="{E3F675B0-D7C1-4B26-BFA2-122E3344C42B}" sibTransId="{F55652C5-9FBA-46FF-8EA3-050B5D919A35}"/>
    <dgm:cxn modelId="{850A1453-1199-46F5-B969-2E976A8784C6}" type="presOf" srcId="{D8D45548-23D7-469C-ADDD-D473E4B9D5D3}" destId="{33187DA8-E434-4A76-BB0B-06CEDF2387DE}" srcOrd="0" destOrd="0" presId="urn:microsoft.com/office/officeart/2005/8/layout/vList5"/>
    <dgm:cxn modelId="{4E77FB77-5F69-43CE-B0FD-F8996AC6EBE8}" srcId="{D8D45548-23D7-469C-ADDD-D473E4B9D5D3}" destId="{CEE6BD76-E938-4E35-B653-810AC8506B83}" srcOrd="2" destOrd="0" parTransId="{F7F16ACA-34BB-4330-B401-0C804A7F58FA}" sibTransId="{EDAE893E-5920-449B-8452-1893AD302326}"/>
    <dgm:cxn modelId="{29930258-569E-46DA-A96B-318DC57E4756}" type="presOf" srcId="{A383A537-73CA-4319-96F8-4F11E9922E86}" destId="{C33B2EE5-9845-4440-8758-7D125162C744}" srcOrd="0" destOrd="0" presId="urn:microsoft.com/office/officeart/2005/8/layout/vList5"/>
    <dgm:cxn modelId="{DE1A9C95-06AF-4003-8DB8-F51CD6C78854}" srcId="{C713CD46-CA5E-4871-A60A-F164A88AB875}" destId="{B795853D-E3AD-46F8-B7EE-7C9D84633AAD}" srcOrd="0" destOrd="0" parTransId="{CAB3BD20-C602-47BD-A82D-C0856E7FDAAC}" sibTransId="{66F38529-BB10-4567-A986-1166A77CEAE0}"/>
    <dgm:cxn modelId="{FD418097-4CBC-4676-B77B-5EE064B463FF}" type="presOf" srcId="{8C79BF79-D7BF-4AFD-A6DD-9429EC3F0465}" destId="{94705EBF-4735-4F99-9350-CBB165D85777}" srcOrd="0" destOrd="0" presId="urn:microsoft.com/office/officeart/2005/8/layout/vList5"/>
    <dgm:cxn modelId="{C80B669C-00AB-4A2B-B32E-3AB43076759F}" srcId="{D8D45548-23D7-469C-ADDD-D473E4B9D5D3}" destId="{C713CD46-CA5E-4871-A60A-F164A88AB875}" srcOrd="5" destOrd="0" parTransId="{900AC44E-BBEE-45F7-BB45-03F2DE207F82}" sibTransId="{338AF967-1206-44C8-B693-372190160C80}"/>
    <dgm:cxn modelId="{AA6BA69E-025F-4380-867E-491E8D016F8C}" type="presOf" srcId="{E0719CC3-10DB-45D4-8417-1A3D57280E1C}" destId="{8450B95D-702C-449D-8A83-515A2EAB174E}" srcOrd="0" destOrd="0" presId="urn:microsoft.com/office/officeart/2005/8/layout/vList5"/>
    <dgm:cxn modelId="{89FEF5AC-1621-430E-AB81-DD14C7B24C56}" type="presOf" srcId="{87CA8391-6273-4CB0-9FD7-14182E002058}" destId="{996E6E1E-5F86-4667-86E8-72A6E367CEAB}" srcOrd="0" destOrd="0" presId="urn:microsoft.com/office/officeart/2005/8/layout/vList5"/>
    <dgm:cxn modelId="{A86E51C4-0045-4760-B365-2FF83D4B6DA5}" type="presOf" srcId="{C713CD46-CA5E-4871-A60A-F164A88AB875}" destId="{23AE594C-B5E8-4575-BC3B-8BC0590CB37E}" srcOrd="0" destOrd="0" presId="urn:microsoft.com/office/officeart/2005/8/layout/vList5"/>
    <dgm:cxn modelId="{154EA1C8-694C-47ED-B2F2-4B6C8FA60376}" type="presOf" srcId="{B795853D-E3AD-46F8-B7EE-7C9D84633AAD}" destId="{49BF32A0-44C3-4314-878D-9860BE5B301C}" srcOrd="0" destOrd="0" presId="urn:microsoft.com/office/officeart/2005/8/layout/vList5"/>
    <dgm:cxn modelId="{A945B0DC-97FC-4317-AA5C-70A24AA0B101}" srcId="{D8D45548-23D7-469C-ADDD-D473E4B9D5D3}" destId="{26CCB06D-CBC9-4A00-9613-67EABC5AC03F}" srcOrd="0" destOrd="0" parTransId="{5730933A-0736-405E-B738-946298B161A4}" sibTransId="{C5AA7FA9-BA17-47A3-AD3A-A50A42CDA283}"/>
    <dgm:cxn modelId="{A55970E1-6FF0-4FA1-A040-7F7BD717A60F}" type="presOf" srcId="{34315236-8BF7-4447-9A23-FE9B96AC41AF}" destId="{8EFF32AC-C3FA-468B-81D4-B1919A87CE8B}" srcOrd="0" destOrd="0" presId="urn:microsoft.com/office/officeart/2005/8/layout/vList5"/>
    <dgm:cxn modelId="{AE963FE4-3306-4BF7-A489-AB3001A347B6}" type="presOf" srcId="{FE13BC5F-7B04-4217-B1C5-0CDA291FA87E}" destId="{C579FA0F-EA0F-4D23-A057-A7598205B41C}" srcOrd="0" destOrd="0" presId="urn:microsoft.com/office/officeart/2005/8/layout/vList5"/>
    <dgm:cxn modelId="{7070FAF2-749D-468C-A169-7F504C073F85}" type="presOf" srcId="{6CC89FDD-99E6-4182-8AF8-FCB6500DA9DB}" destId="{2BC798EA-450E-4604-ADAD-1C168E5357CD}" srcOrd="0" destOrd="0" presId="urn:microsoft.com/office/officeart/2005/8/layout/vList5"/>
    <dgm:cxn modelId="{EFB0B4FC-3432-44AB-B169-48C15EE19F0F}" type="presOf" srcId="{26CCB06D-CBC9-4A00-9613-67EABC5AC03F}" destId="{37CDAE84-7566-421A-A3C2-0BD5A07C5F71}" srcOrd="0" destOrd="0" presId="urn:microsoft.com/office/officeart/2005/8/layout/vList5"/>
    <dgm:cxn modelId="{09547AFF-9137-4477-A0CE-6DEFDEDE45E2}" type="presOf" srcId="{07C50787-7222-4C7D-A536-5342CB4C142E}" destId="{F20C12A1-0C6E-41FE-808D-91BAA35126FD}" srcOrd="0" destOrd="0" presId="urn:microsoft.com/office/officeart/2005/8/layout/vList5"/>
    <dgm:cxn modelId="{BF381269-C989-47AA-AC3C-1D9485CB5722}" type="presParOf" srcId="{33187DA8-E434-4A76-BB0B-06CEDF2387DE}" destId="{1C12F40C-468F-4F55-9EDA-B9CA092DA987}" srcOrd="0" destOrd="0" presId="urn:microsoft.com/office/officeart/2005/8/layout/vList5"/>
    <dgm:cxn modelId="{31E7DBB4-3AD8-40A2-AD73-3C2A8DFB360A}" type="presParOf" srcId="{1C12F40C-468F-4F55-9EDA-B9CA092DA987}" destId="{37CDAE84-7566-421A-A3C2-0BD5A07C5F71}" srcOrd="0" destOrd="0" presId="urn:microsoft.com/office/officeart/2005/8/layout/vList5"/>
    <dgm:cxn modelId="{1A99A704-C1FC-48CB-BEBD-2E39BD1A223B}" type="presParOf" srcId="{1C12F40C-468F-4F55-9EDA-B9CA092DA987}" destId="{2BC798EA-450E-4604-ADAD-1C168E5357CD}" srcOrd="1" destOrd="0" presId="urn:microsoft.com/office/officeart/2005/8/layout/vList5"/>
    <dgm:cxn modelId="{47F09659-DFF4-4373-8445-494EBE0DB858}" type="presParOf" srcId="{33187DA8-E434-4A76-BB0B-06CEDF2387DE}" destId="{3C36C5B8-B425-4F4E-BFF2-F2DAB25B6FAE}" srcOrd="1" destOrd="0" presId="urn:microsoft.com/office/officeart/2005/8/layout/vList5"/>
    <dgm:cxn modelId="{5069E1A4-4D74-449F-964D-D9EBCF306CDA}" type="presParOf" srcId="{33187DA8-E434-4A76-BB0B-06CEDF2387DE}" destId="{3B154E3C-1378-4027-BEC6-10B28667CAFF}" srcOrd="2" destOrd="0" presId="urn:microsoft.com/office/officeart/2005/8/layout/vList5"/>
    <dgm:cxn modelId="{2A4319A6-8716-4734-8586-DFFF28301143}" type="presParOf" srcId="{3B154E3C-1378-4027-BEC6-10B28667CAFF}" destId="{EEA58390-53EF-4B71-9E81-2664CDD97718}" srcOrd="0" destOrd="0" presId="urn:microsoft.com/office/officeart/2005/8/layout/vList5"/>
    <dgm:cxn modelId="{CB55138F-2FBE-4C7B-BB50-6528FE4A1D33}" type="presParOf" srcId="{3B154E3C-1378-4027-BEC6-10B28667CAFF}" destId="{8EFF32AC-C3FA-468B-81D4-B1919A87CE8B}" srcOrd="1" destOrd="0" presId="urn:microsoft.com/office/officeart/2005/8/layout/vList5"/>
    <dgm:cxn modelId="{D7DD9D2A-F8C9-4BAB-8658-F24AD8CC98B6}" type="presParOf" srcId="{33187DA8-E434-4A76-BB0B-06CEDF2387DE}" destId="{034327D8-83D9-46BD-A948-4ED817BFC392}" srcOrd="3" destOrd="0" presId="urn:microsoft.com/office/officeart/2005/8/layout/vList5"/>
    <dgm:cxn modelId="{840CA38D-BE82-4D54-B32A-5C63EF61EEE9}" type="presParOf" srcId="{33187DA8-E434-4A76-BB0B-06CEDF2387DE}" destId="{0E2C2DED-06D8-4944-B1D9-A1E0D4278E88}" srcOrd="4" destOrd="0" presId="urn:microsoft.com/office/officeart/2005/8/layout/vList5"/>
    <dgm:cxn modelId="{D40B59BD-3823-43B2-9C9D-09D1DF95E13D}" type="presParOf" srcId="{0E2C2DED-06D8-4944-B1D9-A1E0D4278E88}" destId="{0F6E3E8C-840C-4A2E-A5A0-FE49FE605BBD}" srcOrd="0" destOrd="0" presId="urn:microsoft.com/office/officeart/2005/8/layout/vList5"/>
    <dgm:cxn modelId="{37250CA6-8D73-46B6-B9BF-4EDE450C47DC}" type="presParOf" srcId="{0E2C2DED-06D8-4944-B1D9-A1E0D4278E88}" destId="{ABA84385-15AC-4FBF-8055-28DBCC20C633}" srcOrd="1" destOrd="0" presId="urn:microsoft.com/office/officeart/2005/8/layout/vList5"/>
    <dgm:cxn modelId="{C20CC389-6F9C-4183-87F1-C73E597896DC}" type="presParOf" srcId="{33187DA8-E434-4A76-BB0B-06CEDF2387DE}" destId="{555E4072-FC3F-4D67-B512-6E618C0430CD}" srcOrd="5" destOrd="0" presId="urn:microsoft.com/office/officeart/2005/8/layout/vList5"/>
    <dgm:cxn modelId="{2414AE56-9CFB-400A-ACCB-773485FE4825}" type="presParOf" srcId="{33187DA8-E434-4A76-BB0B-06CEDF2387DE}" destId="{BA58E8BC-9E91-453D-B97D-36F85BF09869}" srcOrd="6" destOrd="0" presId="urn:microsoft.com/office/officeart/2005/8/layout/vList5"/>
    <dgm:cxn modelId="{D16ED91B-4822-4213-BF94-9416C482D07D}" type="presParOf" srcId="{BA58E8BC-9E91-453D-B97D-36F85BF09869}" destId="{F20C12A1-0C6E-41FE-808D-91BAA35126FD}" srcOrd="0" destOrd="0" presId="urn:microsoft.com/office/officeart/2005/8/layout/vList5"/>
    <dgm:cxn modelId="{792086E0-1AE2-49E3-A01C-B02EFE273182}" type="presParOf" srcId="{BA58E8BC-9E91-453D-B97D-36F85BF09869}" destId="{C33B2EE5-9845-4440-8758-7D125162C744}" srcOrd="1" destOrd="0" presId="urn:microsoft.com/office/officeart/2005/8/layout/vList5"/>
    <dgm:cxn modelId="{219433B5-00E6-4312-8CF8-8EFF5E5661AB}" type="presParOf" srcId="{33187DA8-E434-4A76-BB0B-06CEDF2387DE}" destId="{210EE659-F55D-4434-B63B-193C156DDD67}" srcOrd="7" destOrd="0" presId="urn:microsoft.com/office/officeart/2005/8/layout/vList5"/>
    <dgm:cxn modelId="{AB2B369B-17C4-4C09-9258-65E9136EE27B}" type="presParOf" srcId="{33187DA8-E434-4A76-BB0B-06CEDF2387DE}" destId="{45B440E1-FEC7-4F9B-8857-6FE58DB9CDF1}" srcOrd="8" destOrd="0" presId="urn:microsoft.com/office/officeart/2005/8/layout/vList5"/>
    <dgm:cxn modelId="{C916A6F4-6FC3-468A-ABF1-7EA79E5F1F80}" type="presParOf" srcId="{45B440E1-FEC7-4F9B-8857-6FE58DB9CDF1}" destId="{8450B95D-702C-449D-8A83-515A2EAB174E}" srcOrd="0" destOrd="0" presId="urn:microsoft.com/office/officeart/2005/8/layout/vList5"/>
    <dgm:cxn modelId="{C8FFCAD2-4FD3-4437-8967-EE4B10464279}" type="presParOf" srcId="{45B440E1-FEC7-4F9B-8857-6FE58DB9CDF1}" destId="{996E6E1E-5F86-4667-86E8-72A6E367CEAB}" srcOrd="1" destOrd="0" presId="urn:microsoft.com/office/officeart/2005/8/layout/vList5"/>
    <dgm:cxn modelId="{E6148A45-A206-4502-907D-AA549E48747D}" type="presParOf" srcId="{33187DA8-E434-4A76-BB0B-06CEDF2387DE}" destId="{8CA9DBC3-DDF2-4CF4-B118-3B9712521296}" srcOrd="9" destOrd="0" presId="urn:microsoft.com/office/officeart/2005/8/layout/vList5"/>
    <dgm:cxn modelId="{346CEF92-0CF1-4085-8F48-93AEEF5C1BB5}" type="presParOf" srcId="{33187DA8-E434-4A76-BB0B-06CEDF2387DE}" destId="{BA9BEBF5-9DEE-4FA5-A4E3-3948A80F7402}" srcOrd="10" destOrd="0" presId="urn:microsoft.com/office/officeart/2005/8/layout/vList5"/>
    <dgm:cxn modelId="{93B3351B-7F76-42E8-839A-5E349FD0EC89}" type="presParOf" srcId="{BA9BEBF5-9DEE-4FA5-A4E3-3948A80F7402}" destId="{23AE594C-B5E8-4575-BC3B-8BC0590CB37E}" srcOrd="0" destOrd="0" presId="urn:microsoft.com/office/officeart/2005/8/layout/vList5"/>
    <dgm:cxn modelId="{0DA829B7-E095-4221-ACF9-BA1AD84E8275}" type="presParOf" srcId="{BA9BEBF5-9DEE-4FA5-A4E3-3948A80F7402}" destId="{49BF32A0-44C3-4314-878D-9860BE5B301C}" srcOrd="1" destOrd="0" presId="urn:microsoft.com/office/officeart/2005/8/layout/vList5"/>
    <dgm:cxn modelId="{CEA620E4-2FBE-4095-AF88-1A01A847F543}" type="presParOf" srcId="{33187DA8-E434-4A76-BB0B-06CEDF2387DE}" destId="{0C87AD9B-E041-4F5D-92DC-638A49FBDBC8}" srcOrd="11" destOrd="0" presId="urn:microsoft.com/office/officeart/2005/8/layout/vList5"/>
    <dgm:cxn modelId="{94A4B6F5-7894-4745-A849-0356AEAF2F4F}" type="presParOf" srcId="{33187DA8-E434-4A76-BB0B-06CEDF2387DE}" destId="{2A587698-03B1-4560-B2A1-7BDA8D9BBB39}" srcOrd="12" destOrd="0" presId="urn:microsoft.com/office/officeart/2005/8/layout/vList5"/>
    <dgm:cxn modelId="{10A4670D-552F-4B28-B938-4B01B380B507}" type="presParOf" srcId="{2A587698-03B1-4560-B2A1-7BDA8D9BBB39}" destId="{94705EBF-4735-4F99-9350-CBB165D85777}" srcOrd="0" destOrd="0" presId="urn:microsoft.com/office/officeart/2005/8/layout/vList5"/>
    <dgm:cxn modelId="{F49A6C7D-D8A0-46D1-9491-9DFF29BD29D5}" type="presParOf" srcId="{2A587698-03B1-4560-B2A1-7BDA8D9BBB39}" destId="{C579FA0F-EA0F-4D23-A057-A7598205B41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C798EA-450E-4604-ADAD-1C168E5357CD}">
      <dsp:nvSpPr>
        <dsp:cNvPr id="0" name=""/>
        <dsp:cNvSpPr/>
      </dsp:nvSpPr>
      <dsp:spPr>
        <a:xfrm rot="5400000">
          <a:off x="6449998" y="-2811872"/>
          <a:ext cx="572160" cy="6339839"/>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Social support, freedom to make life choices, GDP per capita</a:t>
          </a:r>
        </a:p>
      </dsp:txBody>
      <dsp:txXfrm rot="-5400000">
        <a:off x="3566159" y="99898"/>
        <a:ext cx="6311908" cy="516298"/>
      </dsp:txXfrm>
    </dsp:sp>
    <dsp:sp modelId="{37CDAE84-7566-421A-A3C2-0BD5A07C5F71}">
      <dsp:nvSpPr>
        <dsp:cNvPr id="0" name=""/>
        <dsp:cNvSpPr/>
      </dsp:nvSpPr>
      <dsp:spPr>
        <a:xfrm>
          <a:off x="0" y="446"/>
          <a:ext cx="3566159" cy="7152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a:t>Determinants of Happiness</a:t>
          </a:r>
          <a:r>
            <a:rPr lang="en-US" sz="2200" kern="1200"/>
            <a:t>:</a:t>
          </a:r>
        </a:p>
      </dsp:txBody>
      <dsp:txXfrm>
        <a:off x="34913" y="35359"/>
        <a:ext cx="3496333" cy="645375"/>
      </dsp:txXfrm>
    </dsp:sp>
    <dsp:sp modelId="{8EFF32AC-C3FA-468B-81D4-B1919A87CE8B}">
      <dsp:nvSpPr>
        <dsp:cNvPr id="0" name=""/>
        <dsp:cNvSpPr/>
      </dsp:nvSpPr>
      <dsp:spPr>
        <a:xfrm rot="5400000">
          <a:off x="6449998" y="-2060911"/>
          <a:ext cx="572160" cy="6339839"/>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Strong positive correlation between GDP and happiness</a:t>
          </a:r>
        </a:p>
      </dsp:txBody>
      <dsp:txXfrm rot="-5400000">
        <a:off x="3566159" y="850859"/>
        <a:ext cx="6311908" cy="516298"/>
      </dsp:txXfrm>
    </dsp:sp>
    <dsp:sp modelId="{EEA58390-53EF-4B71-9E81-2664CDD97718}">
      <dsp:nvSpPr>
        <dsp:cNvPr id="0" name=""/>
        <dsp:cNvSpPr/>
      </dsp:nvSpPr>
      <dsp:spPr>
        <a:xfrm>
          <a:off x="0" y="751407"/>
          <a:ext cx="3566159" cy="7152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a:t>Economic Impact</a:t>
          </a:r>
          <a:r>
            <a:rPr lang="en-US" sz="2200" kern="1200"/>
            <a:t>:</a:t>
          </a:r>
        </a:p>
      </dsp:txBody>
      <dsp:txXfrm>
        <a:off x="34913" y="786320"/>
        <a:ext cx="3496333" cy="645375"/>
      </dsp:txXfrm>
    </dsp:sp>
    <dsp:sp modelId="{ABA84385-15AC-4FBF-8055-28DBCC20C633}">
      <dsp:nvSpPr>
        <dsp:cNvPr id="0" name=""/>
        <dsp:cNvSpPr/>
      </dsp:nvSpPr>
      <dsp:spPr>
        <a:xfrm rot="5400000">
          <a:off x="6449998" y="-1309950"/>
          <a:ext cx="572160" cy="6339839"/>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Social support as the strongest predictor of happiness</a:t>
          </a:r>
        </a:p>
      </dsp:txBody>
      <dsp:txXfrm rot="-5400000">
        <a:off x="3566159" y="1601820"/>
        <a:ext cx="6311908" cy="516298"/>
      </dsp:txXfrm>
    </dsp:sp>
    <dsp:sp modelId="{0F6E3E8C-840C-4A2E-A5A0-FE49FE605BBD}">
      <dsp:nvSpPr>
        <dsp:cNvPr id="0" name=""/>
        <dsp:cNvSpPr/>
      </dsp:nvSpPr>
      <dsp:spPr>
        <a:xfrm>
          <a:off x="0" y="1502368"/>
          <a:ext cx="3566159" cy="7152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a:t>Social Factors</a:t>
          </a:r>
          <a:r>
            <a:rPr lang="en-US" sz="2200" kern="1200"/>
            <a:t>:</a:t>
          </a:r>
        </a:p>
      </dsp:txBody>
      <dsp:txXfrm>
        <a:off x="34913" y="1537281"/>
        <a:ext cx="3496333" cy="645375"/>
      </dsp:txXfrm>
    </dsp:sp>
    <dsp:sp modelId="{C33B2EE5-9845-4440-8758-7D125162C744}">
      <dsp:nvSpPr>
        <dsp:cNvPr id="0" name=""/>
        <dsp:cNvSpPr/>
      </dsp:nvSpPr>
      <dsp:spPr>
        <a:xfrm rot="5400000">
          <a:off x="6449998" y="-558989"/>
          <a:ext cx="572160" cy="6339839"/>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Negative correlation with happiness</a:t>
          </a:r>
        </a:p>
      </dsp:txBody>
      <dsp:txXfrm rot="-5400000">
        <a:off x="3566159" y="2352781"/>
        <a:ext cx="6311908" cy="516298"/>
      </dsp:txXfrm>
    </dsp:sp>
    <dsp:sp modelId="{F20C12A1-0C6E-41FE-808D-91BAA35126FD}">
      <dsp:nvSpPr>
        <dsp:cNvPr id="0" name=""/>
        <dsp:cNvSpPr/>
      </dsp:nvSpPr>
      <dsp:spPr>
        <a:xfrm>
          <a:off x="0" y="2253329"/>
          <a:ext cx="3566159" cy="7152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a:t>Corruption</a:t>
          </a:r>
          <a:r>
            <a:rPr lang="en-US" sz="2200" kern="1200"/>
            <a:t>:</a:t>
          </a:r>
        </a:p>
      </dsp:txBody>
      <dsp:txXfrm>
        <a:off x="34913" y="2288242"/>
        <a:ext cx="3496333" cy="645375"/>
      </dsp:txXfrm>
    </dsp:sp>
    <dsp:sp modelId="{996E6E1E-5F86-4667-86E8-72A6E367CEAB}">
      <dsp:nvSpPr>
        <dsp:cNvPr id="0" name=""/>
        <dsp:cNvSpPr/>
      </dsp:nvSpPr>
      <dsp:spPr>
        <a:xfrm rot="5400000">
          <a:off x="6449998" y="191972"/>
          <a:ext cx="572160" cy="6339839"/>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Slight upward trend in happiness from 2005 to 2023</a:t>
          </a:r>
        </a:p>
      </dsp:txBody>
      <dsp:txXfrm rot="-5400000">
        <a:off x="3566159" y="3103743"/>
        <a:ext cx="6311908" cy="516298"/>
      </dsp:txXfrm>
    </dsp:sp>
    <dsp:sp modelId="{8450B95D-702C-449D-8A83-515A2EAB174E}">
      <dsp:nvSpPr>
        <dsp:cNvPr id="0" name=""/>
        <dsp:cNvSpPr/>
      </dsp:nvSpPr>
      <dsp:spPr>
        <a:xfrm>
          <a:off x="0" y="3004291"/>
          <a:ext cx="3566159" cy="7152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a:t>Temporal Trends</a:t>
          </a:r>
          <a:r>
            <a:rPr lang="en-US" sz="2200" kern="1200"/>
            <a:t>:</a:t>
          </a:r>
        </a:p>
      </dsp:txBody>
      <dsp:txXfrm>
        <a:off x="34913" y="3039204"/>
        <a:ext cx="3496333" cy="645375"/>
      </dsp:txXfrm>
    </dsp:sp>
    <dsp:sp modelId="{49BF32A0-44C3-4314-878D-9860BE5B301C}">
      <dsp:nvSpPr>
        <dsp:cNvPr id="0" name=""/>
        <dsp:cNvSpPr/>
      </dsp:nvSpPr>
      <dsp:spPr>
        <a:xfrm rot="5400000">
          <a:off x="6449998" y="942933"/>
          <a:ext cx="572160" cy="6339839"/>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Explained 74.23% of variance in happiness scores</a:t>
          </a:r>
        </a:p>
      </dsp:txBody>
      <dsp:txXfrm rot="-5400000">
        <a:off x="3566159" y="3854704"/>
        <a:ext cx="6311908" cy="516298"/>
      </dsp:txXfrm>
    </dsp:sp>
    <dsp:sp modelId="{23AE594C-B5E8-4575-BC3B-8BC0590CB37E}">
      <dsp:nvSpPr>
        <dsp:cNvPr id="0" name=""/>
        <dsp:cNvSpPr/>
      </dsp:nvSpPr>
      <dsp:spPr>
        <a:xfrm>
          <a:off x="0" y="3755252"/>
          <a:ext cx="3566159" cy="7152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a:t>Model Performance</a:t>
          </a:r>
          <a:r>
            <a:rPr lang="en-US" sz="2200" kern="1200"/>
            <a:t>:</a:t>
          </a:r>
        </a:p>
      </dsp:txBody>
      <dsp:txXfrm>
        <a:off x="34913" y="3790165"/>
        <a:ext cx="3496333" cy="645375"/>
      </dsp:txXfrm>
    </dsp:sp>
    <dsp:sp modelId="{C579FA0F-EA0F-4D23-A057-A7598205B41C}">
      <dsp:nvSpPr>
        <dsp:cNvPr id="0" name=""/>
        <dsp:cNvSpPr/>
      </dsp:nvSpPr>
      <dsp:spPr>
        <a:xfrm rot="5400000">
          <a:off x="6449998" y="1693894"/>
          <a:ext cx="572160" cy="6339839"/>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Stable trend in happiness scores for the next 5 years</a:t>
          </a:r>
          <a:br>
            <a:rPr lang="en-US" sz="1700" kern="1200"/>
          </a:br>
          <a:endParaRPr lang="en-US" sz="1700" kern="1200"/>
        </a:p>
      </dsp:txBody>
      <dsp:txXfrm rot="-5400000">
        <a:off x="3566159" y="4605665"/>
        <a:ext cx="6311908" cy="516298"/>
      </dsp:txXfrm>
    </dsp:sp>
    <dsp:sp modelId="{94705EBF-4735-4F99-9350-CBB165D85777}">
      <dsp:nvSpPr>
        <dsp:cNvPr id="0" name=""/>
        <dsp:cNvSpPr/>
      </dsp:nvSpPr>
      <dsp:spPr>
        <a:xfrm>
          <a:off x="0" y="4506213"/>
          <a:ext cx="3566159" cy="7152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a:t>Future Projections</a:t>
          </a:r>
          <a:r>
            <a:rPr lang="en-US" sz="2200" kern="1200"/>
            <a:t>:</a:t>
          </a:r>
        </a:p>
      </dsp:txBody>
      <dsp:txXfrm>
        <a:off x="34913" y="4541126"/>
        <a:ext cx="3496333" cy="64537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1/6/2025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1/6/2025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datasets/jainaru/world-happiness-report-2024-yearly-updated?resource=downloa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59"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61" name="Group 160">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2" name="Group 161">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4"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75"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6"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7"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8"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9"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0"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1"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2"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3"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4"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5"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6"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7"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8"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9"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0"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91"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2"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3"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4"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5"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6"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7"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8"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9"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0"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63" name="Group 162">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4"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5"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6"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7"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8"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1"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2"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3"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202" name="Group 201">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03" name="Rectangle 202">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F0CDF5E2-3B15-0D2B-F52D-2F3DE781FEA5}"/>
              </a:ext>
            </a:extLst>
          </p:cNvPr>
          <p:cNvSpPr>
            <a:spLocks noGrp="1"/>
          </p:cNvSpPr>
          <p:nvPr>
            <p:ph type="ctrTitle"/>
          </p:nvPr>
        </p:nvSpPr>
        <p:spPr>
          <a:xfrm>
            <a:off x="4996697" y="618518"/>
            <a:ext cx="6050713" cy="1478570"/>
          </a:xfrm>
        </p:spPr>
        <p:txBody>
          <a:bodyPr vert="horz" lIns="91440" tIns="45720" rIns="91440" bIns="45720" rtlCol="0" anchor="ctr">
            <a:normAutofit/>
          </a:bodyPr>
          <a:lstStyle/>
          <a:p>
            <a:r>
              <a:rPr lang="en-US" sz="3300" b="1"/>
              <a:t>World Happiness Report with R</a:t>
            </a:r>
            <a:br>
              <a:rPr lang="en-US" sz="3300" b="1"/>
            </a:br>
            <a:endParaRPr lang="en-US" sz="3300"/>
          </a:p>
          <a:p>
            <a:endParaRPr lang="en-US" sz="3300"/>
          </a:p>
        </p:txBody>
      </p:sp>
      <p:pic>
        <p:nvPicPr>
          <p:cNvPr id="3" name="Picture 2" descr="A group of children smiling for a photo&#10;&#10;Description automatically generated">
            <a:extLst>
              <a:ext uri="{FF2B5EF4-FFF2-40B4-BE49-F238E27FC236}">
                <a16:creationId xmlns:a16="http://schemas.microsoft.com/office/drawing/2014/main" id="{935D551D-7CDF-1F6B-7D10-80EE26A7E89B}"/>
              </a:ext>
            </a:extLst>
          </p:cNvPr>
          <p:cNvPicPr>
            <a:picLocks noChangeAspect="1"/>
          </p:cNvPicPr>
          <p:nvPr/>
        </p:nvPicPr>
        <p:blipFill>
          <a:blip r:embed="rId4"/>
          <a:srcRect l="25675" r="31065"/>
          <a:stretch/>
        </p:blipFill>
        <p:spPr>
          <a:xfrm>
            <a:off x="-5597" y="10"/>
            <a:ext cx="4635583" cy="6857990"/>
          </a:xfrm>
          <a:prstGeom prst="rect">
            <a:avLst/>
          </a:prstGeom>
        </p:spPr>
      </p:pic>
      <p:grpSp>
        <p:nvGrpSpPr>
          <p:cNvPr id="206" name="Group 205">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07" name="Rectangle 206">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8"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 name="Rectangle 209">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11"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2"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3"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4"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5"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6"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7"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8"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9"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0"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1"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2"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3"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4"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7"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8"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9"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0"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1"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2"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3"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4"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5" name="Rectangle 234">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6"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7"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8"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9"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0"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1"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2"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3"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4"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5"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6"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7" name="Rectangle 246">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48"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9"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0"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1"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5"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6"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7"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8"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9"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0"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7" name="TextBox 6">
            <a:extLst>
              <a:ext uri="{FF2B5EF4-FFF2-40B4-BE49-F238E27FC236}">
                <a16:creationId xmlns:a16="http://schemas.microsoft.com/office/drawing/2014/main" id="{B4AFC4B8-796F-FAAC-F0E4-D2DC3357A266}"/>
              </a:ext>
            </a:extLst>
          </p:cNvPr>
          <p:cNvSpPr txBox="1"/>
          <p:nvPr/>
        </p:nvSpPr>
        <p:spPr>
          <a:xfrm>
            <a:off x="4993148" y="1719422"/>
            <a:ext cx="6054263" cy="478539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120000"/>
              </a:lnSpc>
              <a:spcAft>
                <a:spcPts val="800"/>
              </a:spcAft>
              <a:buSzPct val="125000"/>
            </a:pPr>
            <a:endParaRPr lang="en-US" b="1" cap="all" dirty="0">
              <a:cs typeface="Times New Roman"/>
            </a:endParaRPr>
          </a:p>
          <a:p>
            <a:pPr defTabSz="914400">
              <a:lnSpc>
                <a:spcPct val="120000"/>
              </a:lnSpc>
              <a:spcAft>
                <a:spcPts val="800"/>
              </a:spcAft>
            </a:pPr>
            <a:endParaRPr lang="en-US" b="1" cap="all" dirty="0">
              <a:latin typeface="TW Cen MT"/>
              <a:cs typeface="Times New Roman"/>
            </a:endParaRPr>
          </a:p>
          <a:p>
            <a:pPr defTabSz="914400">
              <a:lnSpc>
                <a:spcPct val="120000"/>
              </a:lnSpc>
              <a:spcAft>
                <a:spcPts val="800"/>
              </a:spcAft>
            </a:pPr>
            <a:r>
              <a:rPr lang="en-US" b="1" cap="all" dirty="0">
                <a:latin typeface="TW Cen MT"/>
                <a:cs typeface="Times New Roman"/>
              </a:rPr>
              <a:t>Presented by:</a:t>
            </a:r>
            <a:endParaRPr lang="en-US" cap="all" dirty="0">
              <a:latin typeface="TW Cen MT"/>
              <a:cs typeface="Times New Roman"/>
            </a:endParaRPr>
          </a:p>
          <a:p>
            <a:pPr defTabSz="914400">
              <a:lnSpc>
                <a:spcPct val="120000"/>
              </a:lnSpc>
              <a:spcAft>
                <a:spcPts val="800"/>
              </a:spcAft>
            </a:pPr>
            <a:r>
              <a:rPr lang="en-US" b="1" cap="all" dirty="0">
                <a:latin typeface="TW Cen MT"/>
                <a:cs typeface="Times New Roman"/>
              </a:rPr>
              <a:t>PRIYA KATTIGEHALLI MATA</a:t>
            </a:r>
            <a:endParaRPr lang="en-US" cap="all" dirty="0">
              <a:latin typeface="TW Cen MT"/>
              <a:cs typeface="Times New Roman"/>
            </a:endParaRPr>
          </a:p>
          <a:p>
            <a:pPr defTabSz="914400">
              <a:lnSpc>
                <a:spcPct val="120000"/>
              </a:lnSpc>
              <a:spcAft>
                <a:spcPts val="800"/>
              </a:spcAft>
            </a:pPr>
            <a:endParaRPr lang="en-US" b="1" cap="all" dirty="0">
              <a:latin typeface="TW Cen MT"/>
              <a:cs typeface="Times New Roman"/>
            </a:endParaRPr>
          </a:p>
          <a:p>
            <a:pPr defTabSz="914400">
              <a:lnSpc>
                <a:spcPct val="120000"/>
              </a:lnSpc>
              <a:spcAft>
                <a:spcPts val="800"/>
              </a:spcAft>
            </a:pPr>
            <a:r>
              <a:rPr lang="en-US" b="1" cap="all" dirty="0">
                <a:latin typeface="TW Cen MT"/>
                <a:cs typeface="Times New Roman"/>
              </a:rPr>
              <a:t>Professor:</a:t>
            </a:r>
            <a:endParaRPr lang="en-US" cap="all" dirty="0">
              <a:latin typeface="TW Cen MT"/>
              <a:cs typeface="Times New Roman"/>
            </a:endParaRPr>
          </a:p>
          <a:p>
            <a:pPr defTabSz="914400">
              <a:lnSpc>
                <a:spcPct val="120000"/>
              </a:lnSpc>
              <a:spcAft>
                <a:spcPts val="800"/>
              </a:spcAft>
            </a:pPr>
            <a:r>
              <a:rPr lang="en-US" b="1" cap="all" dirty="0">
                <a:latin typeface="TW Cen MT"/>
                <a:cs typeface="Times New Roman"/>
              </a:rPr>
              <a:t>Valeriy Shevchenko</a:t>
            </a:r>
            <a:endParaRPr lang="en-US" dirty="0"/>
          </a:p>
          <a:p>
            <a:pPr defTabSz="914400">
              <a:lnSpc>
                <a:spcPct val="120000"/>
              </a:lnSpc>
              <a:spcAft>
                <a:spcPts val="800"/>
              </a:spcAft>
            </a:pPr>
            <a:r>
              <a:rPr lang="en-US" b="1" cap="all" dirty="0">
                <a:latin typeface="TW Cen MT"/>
                <a:cs typeface="Times New Roman"/>
              </a:rPr>
              <a:t>ALY 6015: Intermediate Analytics</a:t>
            </a:r>
            <a:endParaRPr lang="en-US" dirty="0"/>
          </a:p>
          <a:p>
            <a:pPr defTabSz="914400">
              <a:lnSpc>
                <a:spcPct val="120000"/>
              </a:lnSpc>
              <a:spcAft>
                <a:spcPts val="800"/>
              </a:spcAft>
            </a:pPr>
            <a:endParaRPr lang="en-US" b="1" cap="all" dirty="0">
              <a:latin typeface="TW Cen MT"/>
              <a:cs typeface="Times New Roman"/>
            </a:endParaRPr>
          </a:p>
          <a:p>
            <a:pPr defTabSz="914400">
              <a:lnSpc>
                <a:spcPct val="120000"/>
              </a:lnSpc>
              <a:spcAft>
                <a:spcPts val="800"/>
              </a:spcAft>
            </a:pPr>
            <a:endParaRPr lang="en-US" b="1" cap="all" dirty="0"/>
          </a:p>
          <a:p>
            <a:pPr indent="-228600" defTabSz="914400">
              <a:lnSpc>
                <a:spcPct val="120000"/>
              </a:lnSpc>
              <a:buSzPct val="125000"/>
              <a:buFont typeface="Arial" panose="020B0604020202020204" pitchFamily="34" charset="0"/>
              <a:buChar char="•"/>
            </a:pPr>
            <a:endParaRPr lang="en-US" dirty="0"/>
          </a:p>
        </p:txBody>
      </p:sp>
      <p:pic>
        <p:nvPicPr>
          <p:cNvPr id="8" name="Picture 7" descr="A red and white logo&#10;&#10;Description automatically generated">
            <a:extLst>
              <a:ext uri="{FF2B5EF4-FFF2-40B4-BE49-F238E27FC236}">
                <a16:creationId xmlns:a16="http://schemas.microsoft.com/office/drawing/2014/main" id="{B23718B7-1DFA-148F-8EEE-DCFB5D569372}"/>
              </a:ext>
            </a:extLst>
          </p:cNvPr>
          <p:cNvPicPr>
            <a:picLocks noChangeAspect="1"/>
          </p:cNvPicPr>
          <p:nvPr/>
        </p:nvPicPr>
        <p:blipFill>
          <a:blip r:embed="rId5"/>
          <a:stretch>
            <a:fillRect/>
          </a:stretch>
        </p:blipFill>
        <p:spPr>
          <a:xfrm>
            <a:off x="10670020" y="333894"/>
            <a:ext cx="1089711" cy="985451"/>
          </a:xfrm>
          <a:prstGeom prst="rect">
            <a:avLst/>
          </a:prstGeom>
        </p:spPr>
      </p:pic>
    </p:spTree>
    <p:extLst>
      <p:ext uri="{BB962C8B-B14F-4D97-AF65-F5344CB8AC3E}">
        <p14:creationId xmlns:p14="http://schemas.microsoft.com/office/powerpoint/2010/main" val="2488336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C42F225-4529-BA0B-B9F7-29D9E012F629}"/>
              </a:ext>
            </a:extLst>
          </p:cNvPr>
          <p:cNvSpPr>
            <a:spLocks noGrp="1"/>
          </p:cNvSpPr>
          <p:nvPr>
            <p:ph type="title"/>
          </p:nvPr>
        </p:nvSpPr>
        <p:spPr>
          <a:xfrm>
            <a:off x="649697" y="226059"/>
            <a:ext cx="4812456" cy="1268082"/>
          </a:xfrm>
        </p:spPr>
        <p:txBody>
          <a:bodyPr>
            <a:normAutofit/>
          </a:bodyPr>
          <a:lstStyle/>
          <a:p>
            <a:r>
              <a:rPr lang="en-US" sz="3200"/>
              <a:t>Hypothesis Testing</a:t>
            </a:r>
          </a:p>
        </p:txBody>
      </p:sp>
      <p:sp>
        <p:nvSpPr>
          <p:cNvPr id="8" name="Content Placeholder 8">
            <a:extLst>
              <a:ext uri="{FF2B5EF4-FFF2-40B4-BE49-F238E27FC236}">
                <a16:creationId xmlns:a16="http://schemas.microsoft.com/office/drawing/2014/main" id="{8225D1D0-6C66-2DBE-92A4-723CDE82E476}"/>
              </a:ext>
            </a:extLst>
          </p:cNvPr>
          <p:cNvSpPr>
            <a:spLocks noGrp="1"/>
          </p:cNvSpPr>
          <p:nvPr>
            <p:ph idx="1"/>
          </p:nvPr>
        </p:nvSpPr>
        <p:spPr>
          <a:xfrm>
            <a:off x="610884" y="1685001"/>
            <a:ext cx="4475870" cy="4517988"/>
          </a:xfrm>
        </p:spPr>
        <p:txBody>
          <a:bodyPr vert="horz" lIns="91440" tIns="45720" rIns="91440" bIns="45720" rtlCol="0" anchor="t">
            <a:noAutofit/>
          </a:bodyPr>
          <a:lstStyle/>
          <a:p>
            <a:r>
              <a:rPr lang="en-US" sz="2000">
                <a:latin typeface="TW Cen MT"/>
                <a:cs typeface="Segoe UI"/>
              </a:rPr>
              <a:t>Mean happiness score for below-median GDP: 4.757496</a:t>
            </a:r>
            <a:endParaRPr lang="en-US" sz="2000">
              <a:latin typeface="TW Cen MT"/>
              <a:cs typeface="Times New Roman"/>
            </a:endParaRPr>
          </a:p>
          <a:p>
            <a:r>
              <a:rPr lang="en-US" sz="2000">
                <a:latin typeface="TW Cen MT"/>
                <a:cs typeface="Segoe UI"/>
              </a:rPr>
              <a:t>Mean happiness score for above-median GDP: 6.211481</a:t>
            </a:r>
            <a:endParaRPr lang="en-US" sz="2000">
              <a:latin typeface="TW Cen MT"/>
              <a:cs typeface="Times New Roman"/>
            </a:endParaRPr>
          </a:p>
          <a:p>
            <a:r>
              <a:rPr lang="en-US" sz="2000">
                <a:latin typeface="TW Cen MT"/>
                <a:cs typeface="Segoe UI"/>
              </a:rPr>
              <a:t>t = -41.124, p &lt; 0.001</a:t>
            </a:r>
            <a:endParaRPr lang="en-US" sz="2000">
              <a:latin typeface="TW Cen MT"/>
              <a:cs typeface="Times New Roman"/>
            </a:endParaRPr>
          </a:p>
          <a:p>
            <a:r>
              <a:rPr lang="en-US" sz="2000">
                <a:latin typeface="TW Cen MT"/>
                <a:cs typeface="Segoe UI"/>
              </a:rPr>
              <a:t>Significant difference: Countries with above-median GDP have higher happiness scores (mean difference ≈ 1.45 points)</a:t>
            </a:r>
            <a:endParaRPr lang="en-US" sz="2000">
              <a:latin typeface="TW Cen MT"/>
              <a:cs typeface="Times New Roman"/>
            </a:endParaRPr>
          </a:p>
          <a:p>
            <a:endParaRPr lang="en-US" sz="2000">
              <a:latin typeface="Times New Roman"/>
              <a:cs typeface="Times New Roman"/>
            </a:endParaRPr>
          </a:p>
        </p:txBody>
      </p:sp>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descr="A screenshot of a computer code&#10;&#10;Description automatically generated">
            <a:extLst>
              <a:ext uri="{FF2B5EF4-FFF2-40B4-BE49-F238E27FC236}">
                <a16:creationId xmlns:a16="http://schemas.microsoft.com/office/drawing/2014/main" id="{93D705DD-12A5-10D7-B303-01DF4135D79B}"/>
              </a:ext>
            </a:extLst>
          </p:cNvPr>
          <p:cNvPicPr>
            <a:picLocks noChangeAspect="1"/>
          </p:cNvPicPr>
          <p:nvPr/>
        </p:nvPicPr>
        <p:blipFill>
          <a:blip r:embed="rId4"/>
          <a:stretch>
            <a:fillRect/>
          </a:stretch>
        </p:blipFill>
        <p:spPr>
          <a:xfrm>
            <a:off x="5474103" y="1493506"/>
            <a:ext cx="6429944" cy="4712600"/>
          </a:xfrm>
          <a:prstGeom prst="rect">
            <a:avLst/>
          </a:prstGeom>
        </p:spPr>
      </p:pic>
    </p:spTree>
    <p:extLst>
      <p:ext uri="{BB962C8B-B14F-4D97-AF65-F5344CB8AC3E}">
        <p14:creationId xmlns:p14="http://schemas.microsoft.com/office/powerpoint/2010/main" val="3803025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D4184-1D54-9731-1580-7751DC775DE3}"/>
              </a:ext>
            </a:extLst>
          </p:cNvPr>
          <p:cNvSpPr>
            <a:spLocks noGrp="1"/>
          </p:cNvSpPr>
          <p:nvPr>
            <p:ph type="title"/>
          </p:nvPr>
        </p:nvSpPr>
        <p:spPr>
          <a:xfrm>
            <a:off x="1141413" y="293732"/>
            <a:ext cx="9905998" cy="1216242"/>
          </a:xfrm>
        </p:spPr>
        <p:txBody>
          <a:bodyPr/>
          <a:lstStyle/>
          <a:p>
            <a:r>
              <a:rPr lang="en-US"/>
              <a:t>Conclusion</a:t>
            </a:r>
          </a:p>
        </p:txBody>
      </p:sp>
      <p:graphicFrame>
        <p:nvGraphicFramePr>
          <p:cNvPr id="5" name="Content Placeholder 2">
            <a:extLst>
              <a:ext uri="{FF2B5EF4-FFF2-40B4-BE49-F238E27FC236}">
                <a16:creationId xmlns:a16="http://schemas.microsoft.com/office/drawing/2014/main" id="{90ADC966-B162-FA93-760A-2E5A30578D2A}"/>
              </a:ext>
            </a:extLst>
          </p:cNvPr>
          <p:cNvGraphicFramePr>
            <a:graphicFrameLocks noGrp="1"/>
          </p:cNvGraphicFramePr>
          <p:nvPr>
            <p:ph idx="1"/>
          </p:nvPr>
        </p:nvGraphicFramePr>
        <p:xfrm>
          <a:off x="1141412" y="1362569"/>
          <a:ext cx="9905999" cy="5221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2069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A5D6-BAAB-8F0C-A4ED-1AD56BB05B59}"/>
              </a:ext>
            </a:extLst>
          </p:cNvPr>
          <p:cNvSpPr>
            <a:spLocks noGrp="1"/>
          </p:cNvSpPr>
          <p:nvPr>
            <p:ph type="title"/>
          </p:nvPr>
        </p:nvSpPr>
        <p:spPr>
          <a:xfrm>
            <a:off x="1061069" y="268748"/>
            <a:ext cx="9986342" cy="978898"/>
          </a:xfrm>
        </p:spPr>
        <p:txBody>
          <a:bodyPr>
            <a:normAutofit/>
          </a:bodyPr>
          <a:lstStyle/>
          <a:p>
            <a:r>
              <a:rPr lang="en-US"/>
              <a:t>Recommendations</a:t>
            </a:r>
          </a:p>
        </p:txBody>
      </p:sp>
      <p:sp>
        <p:nvSpPr>
          <p:cNvPr id="3" name="Content Placeholder 2">
            <a:extLst>
              <a:ext uri="{FF2B5EF4-FFF2-40B4-BE49-F238E27FC236}">
                <a16:creationId xmlns:a16="http://schemas.microsoft.com/office/drawing/2014/main" id="{ED85ED85-D8A2-8234-9459-60E9330C084A}"/>
              </a:ext>
            </a:extLst>
          </p:cNvPr>
          <p:cNvSpPr>
            <a:spLocks noGrp="1"/>
          </p:cNvSpPr>
          <p:nvPr>
            <p:ph idx="1"/>
          </p:nvPr>
        </p:nvSpPr>
        <p:spPr>
          <a:xfrm>
            <a:off x="1045696" y="1116798"/>
            <a:ext cx="10001715" cy="5099124"/>
          </a:xfrm>
        </p:spPr>
        <p:txBody>
          <a:bodyPr vert="horz" lIns="91440" tIns="45720" rIns="91440" bIns="45720" rtlCol="0" anchor="t">
            <a:noAutofit/>
          </a:bodyPr>
          <a:lstStyle/>
          <a:p>
            <a:r>
              <a:rPr lang="en-US" sz="2000" b="1">
                <a:latin typeface="TW Cen MT"/>
                <a:cs typeface="Segoe UI"/>
              </a:rPr>
              <a:t>Strengthen Social Support Systems</a:t>
            </a:r>
            <a:endParaRPr lang="en-US" sz="2000">
              <a:latin typeface="TW Cen MT"/>
              <a:cs typeface="Times New Roman"/>
            </a:endParaRPr>
          </a:p>
          <a:p>
            <a:r>
              <a:rPr lang="en-US" sz="2000" b="1">
                <a:latin typeface="TW Cen MT"/>
                <a:cs typeface="Segoe UI"/>
              </a:rPr>
              <a:t>Focus on Economic Growth</a:t>
            </a:r>
            <a:endParaRPr lang="en-US" sz="2000">
              <a:latin typeface="TW Cen MT"/>
              <a:cs typeface="Times New Roman"/>
            </a:endParaRPr>
          </a:p>
          <a:p>
            <a:r>
              <a:rPr lang="en-US" sz="2000" b="1">
                <a:latin typeface="TW Cen MT"/>
                <a:cs typeface="Segoe UI"/>
              </a:rPr>
              <a:t>Enhance Personal Freedoms</a:t>
            </a:r>
            <a:endParaRPr lang="en-US" sz="2000">
              <a:latin typeface="TW Cen MT"/>
              <a:cs typeface="Times New Roman"/>
            </a:endParaRPr>
          </a:p>
          <a:p>
            <a:r>
              <a:rPr lang="en-US" sz="2000" b="1">
                <a:latin typeface="TW Cen MT"/>
                <a:cs typeface="Segoe UI"/>
              </a:rPr>
              <a:t>Combat Corruption</a:t>
            </a:r>
          </a:p>
          <a:p>
            <a:r>
              <a:rPr lang="en-US" sz="2000" b="1">
                <a:latin typeface="TW Cen MT"/>
              </a:rPr>
              <a:t>Improve Healthcare Systems</a:t>
            </a:r>
            <a:endParaRPr lang="en-US" sz="2000">
              <a:latin typeface="TW Cen MT"/>
            </a:endParaRPr>
          </a:p>
          <a:p>
            <a:endParaRPr lang="en-US" sz="2000" b="1">
              <a:latin typeface="TW Cen MT"/>
            </a:endParaRPr>
          </a:p>
          <a:p>
            <a:pPr marL="0" indent="0">
              <a:buNone/>
            </a:pPr>
            <a:r>
              <a:rPr lang="en-US" sz="3600" cap="all">
                <a:latin typeface="TW Cen MT"/>
              </a:rPr>
              <a:t>Limitations</a:t>
            </a:r>
            <a:endParaRPr lang="en-US">
              <a:latin typeface="TW Cen MT"/>
            </a:endParaRPr>
          </a:p>
          <a:p>
            <a:r>
              <a:rPr lang="en-US">
                <a:latin typeface="TW Cen MT"/>
              </a:rPr>
              <a:t>Self-reported happiness scores may have cultural biases</a:t>
            </a:r>
            <a:endParaRPr lang="en-US"/>
          </a:p>
          <a:p>
            <a:r>
              <a:rPr lang="en-US">
                <a:latin typeface="TW Cen MT"/>
              </a:rPr>
              <a:t>Potential lag effects between predictors and outcomes not accounted for</a:t>
            </a:r>
          </a:p>
          <a:p>
            <a:r>
              <a:rPr lang="en-US">
                <a:latin typeface="TW Cen MT"/>
              </a:rPr>
              <a:t>Imputation of missing data may introduce slight biases</a:t>
            </a:r>
            <a:endParaRPr lang="en-US"/>
          </a:p>
        </p:txBody>
      </p:sp>
      <p:sp>
        <p:nvSpPr>
          <p:cNvPr id="4" name="TextBox 3">
            <a:extLst>
              <a:ext uri="{FF2B5EF4-FFF2-40B4-BE49-F238E27FC236}">
                <a16:creationId xmlns:a16="http://schemas.microsoft.com/office/drawing/2014/main" id="{B247FD93-2EAC-6123-1BBC-A5517E53DEC5}"/>
              </a:ext>
            </a:extLst>
          </p:cNvPr>
          <p:cNvSpPr txBox="1"/>
          <p:nvPr/>
        </p:nvSpPr>
        <p:spPr>
          <a:xfrm>
            <a:off x="5538795" y="1248181"/>
            <a:ext cx="5353599" cy="19279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20000"/>
              </a:lnSpc>
              <a:spcBef>
                <a:spcPts val="1000"/>
              </a:spcBef>
              <a:buFont typeface="Arial"/>
              <a:buChar char="•"/>
            </a:pPr>
            <a:r>
              <a:rPr lang="en-US" sz="2000" b="1">
                <a:latin typeface="TW Cen MT"/>
              </a:rPr>
              <a:t>Promote Generosity</a:t>
            </a:r>
            <a:endParaRPr lang="en-US" sz="2000">
              <a:latin typeface="TW Cen MT"/>
            </a:endParaRPr>
          </a:p>
          <a:p>
            <a:pPr marL="285750" indent="-285750">
              <a:lnSpc>
                <a:spcPct val="120000"/>
              </a:lnSpc>
              <a:spcBef>
                <a:spcPts val="1000"/>
              </a:spcBef>
              <a:buFont typeface="Arial"/>
              <a:buChar char="•"/>
            </a:pPr>
            <a:r>
              <a:rPr lang="en-US" sz="2000" b="1">
                <a:latin typeface="TW Cen MT"/>
              </a:rPr>
              <a:t>Holistic Approach to Well-being</a:t>
            </a:r>
            <a:endParaRPr lang="en-US" sz="2000">
              <a:latin typeface="TW Cen MT"/>
            </a:endParaRPr>
          </a:p>
          <a:p>
            <a:pPr marL="285750" indent="-285750">
              <a:lnSpc>
                <a:spcPct val="120000"/>
              </a:lnSpc>
              <a:spcBef>
                <a:spcPts val="1000"/>
              </a:spcBef>
              <a:buFont typeface="Arial"/>
              <a:buChar char="•"/>
            </a:pPr>
            <a:r>
              <a:rPr lang="en-US" sz="2000" b="1">
                <a:latin typeface="TW Cen MT"/>
              </a:rPr>
              <a:t>Continued Research</a:t>
            </a:r>
            <a:endParaRPr lang="en-US" sz="2000">
              <a:latin typeface="TW Cen MT"/>
            </a:endParaRPr>
          </a:p>
          <a:p>
            <a:pPr marL="285750" indent="-285750">
              <a:lnSpc>
                <a:spcPct val="120000"/>
              </a:lnSpc>
              <a:spcBef>
                <a:spcPts val="1000"/>
              </a:spcBef>
              <a:buFont typeface="Arial"/>
              <a:buChar char="•"/>
            </a:pPr>
            <a:r>
              <a:rPr lang="en-US" sz="2000" b="1">
                <a:latin typeface="TW Cen MT"/>
              </a:rPr>
              <a:t>Address Inequality</a:t>
            </a:r>
            <a:endParaRPr lang="en-US"/>
          </a:p>
        </p:txBody>
      </p:sp>
    </p:spTree>
    <p:extLst>
      <p:ext uri="{BB962C8B-B14F-4D97-AF65-F5344CB8AC3E}">
        <p14:creationId xmlns:p14="http://schemas.microsoft.com/office/powerpoint/2010/main" val="1368081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57E61-B021-C81C-43EA-784DD7A8F5B8}"/>
              </a:ext>
            </a:extLst>
          </p:cNvPr>
          <p:cNvSpPr>
            <a:spLocks noGrp="1"/>
          </p:cNvSpPr>
          <p:nvPr>
            <p:ph type="title"/>
          </p:nvPr>
        </p:nvSpPr>
        <p:spPr>
          <a:xfrm>
            <a:off x="1141413" y="358746"/>
            <a:ext cx="9905998" cy="1149524"/>
          </a:xfrm>
        </p:spPr>
        <p:txBody>
          <a:bodyPr/>
          <a:lstStyle/>
          <a:p>
            <a:r>
              <a:rPr lang="en-US"/>
              <a:t>References</a:t>
            </a:r>
          </a:p>
        </p:txBody>
      </p:sp>
      <p:sp>
        <p:nvSpPr>
          <p:cNvPr id="3" name="Content Placeholder 2">
            <a:extLst>
              <a:ext uri="{FF2B5EF4-FFF2-40B4-BE49-F238E27FC236}">
                <a16:creationId xmlns:a16="http://schemas.microsoft.com/office/drawing/2014/main" id="{15ED4FB2-4C63-6DC3-4C8F-F9ED39CED265}"/>
              </a:ext>
            </a:extLst>
          </p:cNvPr>
          <p:cNvSpPr>
            <a:spLocks noGrp="1"/>
          </p:cNvSpPr>
          <p:nvPr>
            <p:ph idx="1"/>
          </p:nvPr>
        </p:nvSpPr>
        <p:spPr>
          <a:xfrm>
            <a:off x="1158730" y="1718397"/>
            <a:ext cx="9888681" cy="4072804"/>
          </a:xfrm>
        </p:spPr>
        <p:txBody>
          <a:bodyPr vert="horz" lIns="91440" tIns="45720" rIns="91440" bIns="45720" rtlCol="0" anchor="t">
            <a:normAutofit/>
          </a:bodyPr>
          <a:lstStyle/>
          <a:p>
            <a:r>
              <a:rPr lang="en-IN" err="1">
                <a:latin typeface="TW Cen MT"/>
                <a:cs typeface="Times New Roman"/>
              </a:rPr>
              <a:t>Jainaru</a:t>
            </a:r>
            <a:r>
              <a:rPr lang="en-IN">
                <a:latin typeface="TW Cen MT"/>
                <a:cs typeface="Times New Roman"/>
              </a:rPr>
              <a:t>. (2024). World happiness report 2024 (yearly updated) [Data set]. </a:t>
            </a:r>
            <a:r>
              <a:rPr lang="en-IN" sz="2000">
                <a:latin typeface="TW Cen MT"/>
                <a:cs typeface="Times New Roman"/>
                <a:hlinkClick r:id="rId2">
                  <a:extLst>
                    <a:ext uri="{A12FA001-AC4F-418D-AE19-62706E023703}">
                      <ahyp:hlinkClr xmlns:ahyp="http://schemas.microsoft.com/office/drawing/2018/hyperlinkcolor" val="tx"/>
                    </a:ext>
                  </a:extLst>
                </a:hlinkClick>
              </a:rPr>
              <a:t>https://www.kaggle.com/datasets/jainaru/world-happiness-report-2024-yearly-updated?resource=download</a:t>
            </a:r>
            <a:endParaRPr lang="en-US" sz="2000">
              <a:latin typeface="TW Cen MT"/>
              <a:hlinkClick r:id="" action="ppaction://noaction">
                <a:extLst>
                  <a:ext uri="{A12FA001-AC4F-418D-AE19-62706E023703}">
                    <ahyp:hlinkClr xmlns:ahyp="http://schemas.microsoft.com/office/drawing/2018/hyperlinkcolor" val="tx"/>
                  </a:ext>
                </a:extLst>
              </a:hlinkClick>
            </a:endParaRPr>
          </a:p>
          <a:p>
            <a:endParaRPr lang="en-IN">
              <a:latin typeface="TW Cen MT"/>
              <a:cs typeface="Times New Roman"/>
            </a:endParaRPr>
          </a:p>
          <a:p>
            <a:endParaRPr lang="en-IN">
              <a:latin typeface="Times New Roman"/>
              <a:cs typeface="Times New Roman"/>
            </a:endParaRPr>
          </a:p>
          <a:p>
            <a:endParaRPr lang="en-IN">
              <a:latin typeface="Times New Roman"/>
              <a:cs typeface="Times New Roman"/>
            </a:endParaRPr>
          </a:p>
          <a:p>
            <a:endParaRPr lang="en-US"/>
          </a:p>
        </p:txBody>
      </p:sp>
    </p:spTree>
    <p:extLst>
      <p:ext uri="{BB962C8B-B14F-4D97-AF65-F5344CB8AC3E}">
        <p14:creationId xmlns:p14="http://schemas.microsoft.com/office/powerpoint/2010/main" val="771457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86" name="Group 85">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0" name="Rectangle 49">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Content Placeholder 4" descr="A hand writing on a blackboard&#10;&#10;Description automatically generated">
            <a:extLst>
              <a:ext uri="{FF2B5EF4-FFF2-40B4-BE49-F238E27FC236}">
                <a16:creationId xmlns:a16="http://schemas.microsoft.com/office/drawing/2014/main" id="{FFA79558-71D0-BB41-F99A-5125A3A5BCE8}"/>
              </a:ext>
            </a:extLst>
          </p:cNvPr>
          <p:cNvPicPr>
            <a:picLocks noChangeAspect="1"/>
          </p:cNvPicPr>
          <p:nvPr/>
        </p:nvPicPr>
        <p:blipFill>
          <a:blip r:embed="rId4">
            <a:alphaModFix/>
          </a:blip>
          <a:srcRect l="29"/>
          <a:stretch/>
        </p:blipFill>
        <p:spPr>
          <a:xfrm>
            <a:off x="3611" y="10"/>
            <a:ext cx="12188389" cy="6857990"/>
          </a:xfrm>
          <a:prstGeom prst="rect">
            <a:avLst/>
          </a:prstGeom>
        </p:spPr>
      </p:pic>
      <p:grpSp>
        <p:nvGrpSpPr>
          <p:cNvPr id="88" name="Group 87">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grpSp>
          <p:nvGrpSpPr>
            <p:cNvPr id="89" name="Group 88">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75"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6"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7"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8"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56" name="Group 55">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69"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70"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71"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2"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73"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4"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90" name="Group 89">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5"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6"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67"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8"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58" name="Group 57">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9"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0"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1"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2"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3"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4"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Tree>
    <p:extLst>
      <p:ext uri="{BB962C8B-B14F-4D97-AF65-F5344CB8AC3E}">
        <p14:creationId xmlns:p14="http://schemas.microsoft.com/office/powerpoint/2010/main" val="2529790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ED4FB2-4C63-6DC3-4C8F-F9ED39CED265}"/>
              </a:ext>
            </a:extLst>
          </p:cNvPr>
          <p:cNvSpPr>
            <a:spLocks noGrp="1"/>
          </p:cNvSpPr>
          <p:nvPr>
            <p:ph idx="1"/>
          </p:nvPr>
        </p:nvSpPr>
        <p:spPr>
          <a:xfrm>
            <a:off x="1158730" y="1246683"/>
            <a:ext cx="9888681" cy="4544518"/>
          </a:xfrm>
        </p:spPr>
        <p:txBody>
          <a:bodyPr vert="horz" lIns="91440" tIns="45720" rIns="91440" bIns="45720" rtlCol="0" anchor="ctr">
            <a:normAutofit/>
          </a:bodyPr>
          <a:lstStyle/>
          <a:p>
            <a:pPr marL="0" indent="0" algn="ctr">
              <a:buNone/>
            </a:pPr>
            <a:endParaRPr lang="en-IN" sz="3600" b="1">
              <a:latin typeface="TW Cen MT"/>
              <a:cs typeface="Times New Roman"/>
            </a:endParaRPr>
          </a:p>
          <a:p>
            <a:pPr marL="0" indent="0" algn="ctr">
              <a:buNone/>
            </a:pPr>
            <a:endParaRPr lang="en-IN" sz="3600" b="1">
              <a:latin typeface="TW Cen MT"/>
              <a:cs typeface="Times New Roman"/>
            </a:endParaRPr>
          </a:p>
          <a:p>
            <a:pPr marL="0" indent="0" algn="ctr">
              <a:buNone/>
            </a:pPr>
            <a:r>
              <a:rPr lang="en-IN" sz="3600" b="1">
                <a:latin typeface="TW Cen MT"/>
                <a:cs typeface="Times New Roman"/>
              </a:rPr>
              <a:t>THANK YOU!</a:t>
            </a:r>
            <a:endParaRPr lang="en-IN"/>
          </a:p>
          <a:p>
            <a:endParaRPr lang="en-IN">
              <a:latin typeface="TW Cen MT"/>
              <a:cs typeface="Times New Roman"/>
            </a:endParaRPr>
          </a:p>
          <a:p>
            <a:endParaRPr lang="en-IN">
              <a:latin typeface="Times New Roman"/>
              <a:cs typeface="Times New Roman"/>
            </a:endParaRPr>
          </a:p>
          <a:p>
            <a:endParaRPr lang="en-IN">
              <a:latin typeface="Times New Roman"/>
              <a:cs typeface="Times New Roman"/>
            </a:endParaRPr>
          </a:p>
          <a:p>
            <a:endParaRPr lang="en-US"/>
          </a:p>
        </p:txBody>
      </p:sp>
    </p:spTree>
    <p:extLst>
      <p:ext uri="{BB962C8B-B14F-4D97-AF65-F5344CB8AC3E}">
        <p14:creationId xmlns:p14="http://schemas.microsoft.com/office/powerpoint/2010/main" val="363564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6918-C1C9-BF00-C7F3-7571427ABF8E}"/>
              </a:ext>
            </a:extLst>
          </p:cNvPr>
          <p:cNvSpPr>
            <a:spLocks noGrp="1"/>
          </p:cNvSpPr>
          <p:nvPr>
            <p:ph type="title"/>
          </p:nvPr>
        </p:nvSpPr>
        <p:spPr>
          <a:xfrm>
            <a:off x="1141413" y="289005"/>
            <a:ext cx="9905998" cy="819544"/>
          </a:xfrm>
        </p:spPr>
        <p:txBody>
          <a:bodyPr>
            <a:normAutofit/>
          </a:bodyPr>
          <a:lstStyle/>
          <a:p>
            <a:r>
              <a:rPr lang="en-US">
                <a:ea typeface="+mj-lt"/>
                <a:cs typeface="+mj-lt"/>
              </a:rPr>
              <a:t>Introduction</a:t>
            </a:r>
            <a:endParaRPr lang="en-US"/>
          </a:p>
        </p:txBody>
      </p:sp>
      <p:sp>
        <p:nvSpPr>
          <p:cNvPr id="3" name="Content Placeholder 2">
            <a:extLst>
              <a:ext uri="{FF2B5EF4-FFF2-40B4-BE49-F238E27FC236}">
                <a16:creationId xmlns:a16="http://schemas.microsoft.com/office/drawing/2014/main" id="{350DBC84-D046-54B9-FA88-F60BF273990A}"/>
              </a:ext>
            </a:extLst>
          </p:cNvPr>
          <p:cNvSpPr>
            <a:spLocks noGrp="1"/>
          </p:cNvSpPr>
          <p:nvPr>
            <p:ph idx="1"/>
          </p:nvPr>
        </p:nvSpPr>
        <p:spPr>
          <a:xfrm>
            <a:off x="1141412" y="1086383"/>
            <a:ext cx="9905999" cy="5079770"/>
          </a:xfrm>
        </p:spPr>
        <p:txBody>
          <a:bodyPr vert="horz" lIns="91440" tIns="45720" rIns="91440" bIns="45720" rtlCol="0" anchor="t">
            <a:normAutofit fontScale="85000" lnSpcReduction="10000"/>
          </a:bodyPr>
          <a:lstStyle/>
          <a:p>
            <a:pPr algn="just"/>
            <a:r>
              <a:rPr lang="en-US"/>
              <a:t>The analysis utilizes data from the </a:t>
            </a:r>
            <a:r>
              <a:rPr lang="en-US" i="1"/>
              <a:t>World Happiness Report</a:t>
            </a:r>
            <a:r>
              <a:rPr lang="en-US"/>
              <a:t> spanning 2005–2023, with 2,363 observations across various countries.</a:t>
            </a:r>
          </a:p>
          <a:p>
            <a:pPr algn="just"/>
            <a:r>
              <a:rPr lang="en-US"/>
              <a:t>This report is a globally recognized resource for understanding national well-being and happiness factors.</a:t>
            </a:r>
          </a:p>
          <a:p>
            <a:pPr algn="just"/>
            <a:r>
              <a:rPr lang="en-US" b="1"/>
              <a:t>Key Determinants:</a:t>
            </a:r>
            <a:r>
              <a:rPr lang="en-US"/>
              <a:t> Identify the primary drivers of national happiness, such as GDP, social support, and life expectancy.</a:t>
            </a:r>
          </a:p>
          <a:p>
            <a:pPr marL="0" indent="0" algn="just">
              <a:buNone/>
            </a:pPr>
            <a:r>
              <a:rPr lang="en-US" b="1"/>
              <a:t>1. Relationships:</a:t>
            </a:r>
            <a:r>
              <a:rPr lang="en-US"/>
              <a:t> Examine correlations between socio-economic factors and happiness scores.</a:t>
            </a:r>
          </a:p>
          <a:p>
            <a:pPr marL="0" indent="0" algn="just">
              <a:buNone/>
            </a:pPr>
            <a:r>
              <a:rPr lang="en-US" b="1"/>
              <a:t>2. Forecasting Trends:</a:t>
            </a:r>
            <a:r>
              <a:rPr lang="en-US"/>
              <a:t> Analyze historical data to predict future happiness trends.</a:t>
            </a:r>
          </a:p>
          <a:p>
            <a:pPr marL="0" indent="0" algn="just">
              <a:buNone/>
            </a:pPr>
            <a:r>
              <a:rPr lang="en-US" b="1"/>
              <a:t>3. Policy Insights:</a:t>
            </a:r>
            <a:r>
              <a:rPr lang="en-US"/>
              <a:t> Provide evidence-based recommendations for enhancing national well-being.</a:t>
            </a:r>
          </a:p>
          <a:p>
            <a:pPr algn="just"/>
            <a:r>
              <a:rPr lang="en-US"/>
              <a:t>It Provides a data-driven framework for policymakers to enhance quality of life.</a:t>
            </a:r>
          </a:p>
          <a:p>
            <a:pPr algn="just"/>
            <a:r>
              <a:rPr lang="en-US"/>
              <a:t>Highlights the importance of areas such as economic growth, healthcare, social support systems, and corruption reduction.</a:t>
            </a:r>
          </a:p>
          <a:p>
            <a:pPr marL="0" indent="0">
              <a:buNone/>
            </a:pPr>
            <a:endParaRPr lang="en-US"/>
          </a:p>
        </p:txBody>
      </p:sp>
    </p:spTree>
    <p:extLst>
      <p:ext uri="{BB962C8B-B14F-4D97-AF65-F5344CB8AC3E}">
        <p14:creationId xmlns:p14="http://schemas.microsoft.com/office/powerpoint/2010/main" val="1441274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93533-1D24-BD0C-F415-9BC411AC9868}"/>
              </a:ext>
            </a:extLst>
          </p:cNvPr>
          <p:cNvSpPr>
            <a:spLocks noGrp="1"/>
          </p:cNvSpPr>
          <p:nvPr>
            <p:ph type="title"/>
          </p:nvPr>
        </p:nvSpPr>
        <p:spPr>
          <a:xfrm>
            <a:off x="1141413" y="334298"/>
            <a:ext cx="9905998" cy="934064"/>
          </a:xfrm>
        </p:spPr>
        <p:txBody>
          <a:bodyPr/>
          <a:lstStyle/>
          <a:p>
            <a:r>
              <a:rPr lang="en-IN"/>
              <a:t>Research Questions</a:t>
            </a:r>
          </a:p>
        </p:txBody>
      </p:sp>
      <p:sp>
        <p:nvSpPr>
          <p:cNvPr id="3" name="Content Placeholder 2">
            <a:extLst>
              <a:ext uri="{FF2B5EF4-FFF2-40B4-BE49-F238E27FC236}">
                <a16:creationId xmlns:a16="http://schemas.microsoft.com/office/drawing/2014/main" id="{355FD053-2B9E-7FDB-0301-837FF2377E20}"/>
              </a:ext>
            </a:extLst>
          </p:cNvPr>
          <p:cNvSpPr>
            <a:spLocks noGrp="1"/>
          </p:cNvSpPr>
          <p:nvPr>
            <p:ph idx="1"/>
          </p:nvPr>
        </p:nvSpPr>
        <p:spPr>
          <a:xfrm>
            <a:off x="1141412" y="1247915"/>
            <a:ext cx="9905999" cy="5276724"/>
          </a:xfrm>
        </p:spPr>
        <p:txBody>
          <a:bodyPr vert="horz" lIns="91440" tIns="45720" rIns="91440" bIns="45720" rtlCol="0" anchor="t">
            <a:noAutofit/>
          </a:bodyPr>
          <a:lstStyle/>
          <a:p>
            <a:pPr marL="0" indent="0" algn="just">
              <a:buNone/>
            </a:pPr>
            <a:r>
              <a:rPr lang="en-US" sz="1700" b="1">
                <a:solidFill>
                  <a:schemeClr val="bg1"/>
                </a:solidFill>
              </a:rPr>
              <a:t>1. What factors most strongly influence happiness scores?</a:t>
            </a:r>
          </a:p>
          <a:p>
            <a:pPr algn="just">
              <a:buFont typeface="Arial" panose="020B0604020202020204" pitchFamily="34" charset="0"/>
              <a:buChar char="•"/>
            </a:pPr>
            <a:r>
              <a:rPr lang="en-US" sz="1700" b="1"/>
              <a:t>Findings:</a:t>
            </a:r>
            <a:r>
              <a:rPr lang="en-US" sz="1700"/>
              <a:t> Regression analysis reveals that both GDP per capita and social support significantly affect happiness scores.</a:t>
            </a:r>
          </a:p>
          <a:p>
            <a:pPr algn="just">
              <a:buFont typeface="Arial" panose="020B0604020202020204" pitchFamily="34" charset="0"/>
              <a:buChar char="•"/>
            </a:pPr>
            <a:r>
              <a:rPr lang="en-US" sz="1700" b="1"/>
              <a:t>GDP per capita</a:t>
            </a:r>
            <a:r>
              <a:rPr lang="en-US" sz="1700"/>
              <a:t>: For each unit increase in GDP, the happiness score increases by 0.52, holding social support constant.</a:t>
            </a:r>
          </a:p>
          <a:p>
            <a:pPr algn="just">
              <a:buFont typeface="Arial" panose="020B0604020202020204" pitchFamily="34" charset="0"/>
              <a:buChar char="•"/>
            </a:pPr>
            <a:r>
              <a:rPr lang="en-US" sz="1700" b="1"/>
              <a:t>Social support</a:t>
            </a:r>
            <a:r>
              <a:rPr lang="en-US" sz="1700"/>
              <a:t>: A unit increase in social support raises the happiness score by 3.40, holding GDP constant.</a:t>
            </a:r>
          </a:p>
          <a:p>
            <a:pPr algn="just">
              <a:buFont typeface="Arial" panose="020B0604020202020204" pitchFamily="34" charset="0"/>
              <a:buChar char="•"/>
            </a:pPr>
            <a:r>
              <a:rPr lang="en-US" sz="1700" b="1"/>
              <a:t>Conclusion:</a:t>
            </a:r>
            <a:r>
              <a:rPr lang="en-US" sz="1700"/>
              <a:t> While both factors are important, social support has a larger effect on happiness than GDP.</a:t>
            </a:r>
          </a:p>
          <a:p>
            <a:pPr marL="0" indent="0" algn="just">
              <a:buNone/>
            </a:pPr>
            <a:endParaRPr lang="en-US" sz="1700" b="1">
              <a:solidFill>
                <a:schemeClr val="bg1"/>
              </a:solidFill>
            </a:endParaRPr>
          </a:p>
          <a:p>
            <a:pPr marL="0" indent="0" algn="just">
              <a:buNone/>
            </a:pPr>
            <a:r>
              <a:rPr lang="en-US" sz="1700" b="1">
                <a:solidFill>
                  <a:schemeClr val="bg1"/>
                </a:solidFill>
              </a:rPr>
              <a:t>2. How much of the variation in happiness scores can be explained by economic and social factors?</a:t>
            </a:r>
            <a:endParaRPr lang="en-US" sz="1700">
              <a:solidFill>
                <a:schemeClr val="bg1"/>
              </a:solidFill>
            </a:endParaRPr>
          </a:p>
          <a:p>
            <a:pPr algn="just">
              <a:buFont typeface="Arial" panose="020B0604020202020204" pitchFamily="34" charset="0"/>
              <a:buChar char="•"/>
            </a:pPr>
            <a:r>
              <a:rPr lang="en-US" sz="1700" b="1"/>
              <a:t>Findings:</a:t>
            </a:r>
            <a:r>
              <a:rPr lang="en-US" sz="1700"/>
              <a:t> The regression model explains 67.2% of the variance in happiness scores (R-squared = 0.672).</a:t>
            </a:r>
          </a:p>
          <a:p>
            <a:pPr algn="just">
              <a:buFont typeface="Arial" panose="020B0604020202020204" pitchFamily="34" charset="0"/>
              <a:buChar char="•"/>
            </a:pPr>
            <a:r>
              <a:rPr lang="en-US" sz="1700" b="1"/>
              <a:t>Conclusion:</a:t>
            </a:r>
            <a:r>
              <a:rPr lang="en-US" sz="1700"/>
              <a:t> GDP and social support are crucial, but other unexamined factors also contribute to happiness.</a:t>
            </a:r>
          </a:p>
        </p:txBody>
      </p:sp>
    </p:spTree>
    <p:extLst>
      <p:ext uri="{BB962C8B-B14F-4D97-AF65-F5344CB8AC3E}">
        <p14:creationId xmlns:p14="http://schemas.microsoft.com/office/powerpoint/2010/main" val="273292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43B30-AA03-A7D1-CBFF-F99C288E87BB}"/>
              </a:ext>
            </a:extLst>
          </p:cNvPr>
          <p:cNvSpPr>
            <a:spLocks noGrp="1"/>
          </p:cNvSpPr>
          <p:nvPr>
            <p:ph idx="1"/>
          </p:nvPr>
        </p:nvSpPr>
        <p:spPr>
          <a:xfrm>
            <a:off x="499537" y="266968"/>
            <a:ext cx="11407911" cy="6018695"/>
          </a:xfrm>
        </p:spPr>
        <p:txBody>
          <a:bodyPr vert="horz" lIns="91440" tIns="45720" rIns="91440" bIns="45720" rtlCol="0" anchor="t">
            <a:noAutofit/>
          </a:bodyPr>
          <a:lstStyle/>
          <a:p>
            <a:pPr marL="0" indent="0" algn="just">
              <a:buNone/>
            </a:pPr>
            <a:r>
              <a:rPr lang="en-US" sz="1700" b="1">
                <a:solidFill>
                  <a:schemeClr val="bg1"/>
                </a:solidFill>
              </a:rPr>
              <a:t>3. Is there a relationship between a country's economic status and its happiness level?</a:t>
            </a:r>
            <a:endParaRPr lang="en-US" sz="1700">
              <a:solidFill>
                <a:schemeClr val="bg1"/>
              </a:solidFill>
            </a:endParaRPr>
          </a:p>
          <a:p>
            <a:pPr algn="just">
              <a:buFont typeface="Arial" panose="020B0604020202020204" pitchFamily="34" charset="0"/>
              <a:buChar char="•"/>
            </a:pPr>
            <a:r>
              <a:rPr lang="en-US" sz="1700" b="1"/>
              <a:t>Findings:</a:t>
            </a:r>
            <a:r>
              <a:rPr lang="en-US" sz="1700"/>
              <a:t> There is a strong positive correlation (0.79) between GDP per capita and happiness scores.</a:t>
            </a:r>
          </a:p>
          <a:p>
            <a:pPr algn="just">
              <a:buFont typeface="Arial" panose="020B0604020202020204" pitchFamily="34" charset="0"/>
              <a:buChar char="•"/>
            </a:pPr>
            <a:r>
              <a:rPr lang="en-US" sz="1700" b="1"/>
              <a:t>Economic stability and growth</a:t>
            </a:r>
            <a:r>
              <a:rPr lang="en-US" sz="1700"/>
              <a:t>: Countries with higher GDP tend to have better access to services like healthcare, education, and infrastructure, which enhance quality of life.</a:t>
            </a:r>
          </a:p>
          <a:p>
            <a:pPr algn="just">
              <a:buFont typeface="Arial" panose="020B0604020202020204" pitchFamily="34" charset="0"/>
              <a:buChar char="•"/>
            </a:pPr>
            <a:r>
              <a:rPr lang="en-US" sz="1700" b="1"/>
              <a:t>Outliers</a:t>
            </a:r>
            <a:r>
              <a:rPr lang="en-US" sz="1700"/>
              <a:t>: While GDP is a strong predictor, some countries with lower GDPs, like Costa Rica and Bhutan, have relatively high happiness scores, indicating that economic status is not the sole determinant of happiness.</a:t>
            </a:r>
          </a:p>
          <a:p>
            <a:pPr algn="just">
              <a:buFont typeface="Arial" panose="020B0604020202020204" pitchFamily="34" charset="0"/>
              <a:buChar char="•"/>
            </a:pPr>
            <a:r>
              <a:rPr lang="en-US" sz="1700" b="1"/>
              <a:t>Conclusion:</a:t>
            </a:r>
            <a:r>
              <a:rPr lang="en-US" sz="1700"/>
              <a:t> Countries with higher economic output generally experience higher happiness, but the relationship is not perfect, and other factors also influence well-being.</a:t>
            </a:r>
          </a:p>
          <a:p>
            <a:pPr marL="0" indent="0" algn="just">
              <a:buNone/>
            </a:pPr>
            <a:r>
              <a:rPr lang="en-US" sz="1700" b="1">
                <a:solidFill>
                  <a:schemeClr val="bg1"/>
                </a:solidFill>
              </a:rPr>
              <a:t>4. How does social support impact happiness scores?</a:t>
            </a:r>
            <a:endParaRPr lang="en-US" sz="1700">
              <a:solidFill>
                <a:schemeClr val="bg1"/>
              </a:solidFill>
            </a:endParaRPr>
          </a:p>
          <a:p>
            <a:pPr algn="just">
              <a:buFont typeface="Arial" panose="020B0604020202020204" pitchFamily="34" charset="0"/>
              <a:buChar char="•"/>
            </a:pPr>
            <a:r>
              <a:rPr lang="en-US" sz="1700" b="1"/>
              <a:t>Findings:</a:t>
            </a:r>
            <a:r>
              <a:rPr lang="en-US" sz="1700"/>
              <a:t> Social support has a strong positive correlation (0.72) with happiness scores.</a:t>
            </a:r>
          </a:p>
          <a:p>
            <a:pPr algn="just">
              <a:buFont typeface="Arial" panose="020B0604020202020204" pitchFamily="34" charset="0"/>
              <a:buChar char="•"/>
            </a:pPr>
            <a:r>
              <a:rPr lang="en-US" sz="1700" b="1"/>
              <a:t>Community and networks</a:t>
            </a:r>
            <a:r>
              <a:rPr lang="en-US" sz="1700"/>
              <a:t>: Countries with strong community ties and social safety nets tend to report higher happiness, suggesting the importance of social capital in shaping well-being.</a:t>
            </a:r>
          </a:p>
          <a:p>
            <a:pPr algn="just">
              <a:buFont typeface="Arial" panose="020B0604020202020204" pitchFamily="34" charset="0"/>
              <a:buChar char="•"/>
            </a:pPr>
            <a:r>
              <a:rPr lang="en-US" sz="1700" b="1"/>
              <a:t>Interpersonal relationships</a:t>
            </a:r>
            <a:r>
              <a:rPr lang="en-US" sz="1700"/>
              <a:t>: Stronger social networks and family connections correlate with higher happiness, indicating the significant role of personal relationships in well-being.</a:t>
            </a:r>
          </a:p>
          <a:p>
            <a:pPr algn="just">
              <a:buFont typeface="Arial" panose="020B0604020202020204" pitchFamily="34" charset="0"/>
              <a:buChar char="•"/>
            </a:pPr>
            <a:r>
              <a:rPr lang="en-US" sz="1700" b="1"/>
              <a:t>Conclusion:</a:t>
            </a:r>
            <a:r>
              <a:rPr lang="en-US" sz="1700"/>
              <a:t> Social support plays a vital role in improving happiness and might have a more substantial impact than GDP, as stronger social connections and community support can mitigate other life stresses.</a:t>
            </a:r>
          </a:p>
          <a:p>
            <a:pPr marL="0" indent="0">
              <a:buNone/>
            </a:pPr>
            <a:endParaRPr lang="en-IN" sz="1600"/>
          </a:p>
        </p:txBody>
      </p:sp>
    </p:spTree>
    <p:extLst>
      <p:ext uri="{BB962C8B-B14F-4D97-AF65-F5344CB8AC3E}">
        <p14:creationId xmlns:p14="http://schemas.microsoft.com/office/powerpoint/2010/main" val="159994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E5BD-5488-2246-B8E5-AA53E0FA022B}"/>
              </a:ext>
            </a:extLst>
          </p:cNvPr>
          <p:cNvSpPr>
            <a:spLocks noGrp="1"/>
          </p:cNvSpPr>
          <p:nvPr>
            <p:ph type="title"/>
          </p:nvPr>
        </p:nvSpPr>
        <p:spPr>
          <a:xfrm>
            <a:off x="854284" y="216310"/>
            <a:ext cx="10193127" cy="1356851"/>
          </a:xfrm>
        </p:spPr>
        <p:txBody>
          <a:bodyPr/>
          <a:lstStyle/>
          <a:p>
            <a:r>
              <a:rPr lang="en-US">
                <a:ea typeface="+mj-lt"/>
                <a:cs typeface="+mj-lt"/>
              </a:rPr>
              <a:t>Statistics Description</a:t>
            </a:r>
            <a:endParaRPr lang="en-US"/>
          </a:p>
        </p:txBody>
      </p:sp>
      <p:graphicFrame>
        <p:nvGraphicFramePr>
          <p:cNvPr id="12" name="Table 11">
            <a:extLst>
              <a:ext uri="{FF2B5EF4-FFF2-40B4-BE49-F238E27FC236}">
                <a16:creationId xmlns:a16="http://schemas.microsoft.com/office/drawing/2014/main" id="{A6B9F806-047A-5128-2B21-F3B13BB80F40}"/>
              </a:ext>
            </a:extLst>
          </p:cNvPr>
          <p:cNvGraphicFramePr>
            <a:graphicFrameLocks noGrp="1"/>
          </p:cNvGraphicFramePr>
          <p:nvPr>
            <p:extLst>
              <p:ext uri="{D42A27DB-BD31-4B8C-83A1-F6EECF244321}">
                <p14:modId xmlns:p14="http://schemas.microsoft.com/office/powerpoint/2010/main" val="2705474645"/>
              </p:ext>
            </p:extLst>
          </p:nvPr>
        </p:nvGraphicFramePr>
        <p:xfrm>
          <a:off x="344051" y="1715417"/>
          <a:ext cx="6921908" cy="3935002"/>
        </p:xfrm>
        <a:graphic>
          <a:graphicData uri="http://schemas.openxmlformats.org/drawingml/2006/table">
            <a:tbl>
              <a:tblPr firstRow="1" bandRow="1">
                <a:tableStyleId>{5C22544A-7EE6-4342-B048-85BDC9FD1C3A}</a:tableStyleId>
              </a:tblPr>
              <a:tblGrid>
                <a:gridCol w="2244474">
                  <a:extLst>
                    <a:ext uri="{9D8B030D-6E8A-4147-A177-3AD203B41FA5}">
                      <a16:colId xmlns:a16="http://schemas.microsoft.com/office/drawing/2014/main" val="742057894"/>
                    </a:ext>
                  </a:extLst>
                </a:gridCol>
                <a:gridCol w="740294">
                  <a:extLst>
                    <a:ext uri="{9D8B030D-6E8A-4147-A177-3AD203B41FA5}">
                      <a16:colId xmlns:a16="http://schemas.microsoft.com/office/drawing/2014/main" val="686049133"/>
                    </a:ext>
                  </a:extLst>
                </a:gridCol>
                <a:gridCol w="884283">
                  <a:extLst>
                    <a:ext uri="{9D8B030D-6E8A-4147-A177-3AD203B41FA5}">
                      <a16:colId xmlns:a16="http://schemas.microsoft.com/office/drawing/2014/main" val="81323934"/>
                    </a:ext>
                  </a:extLst>
                </a:gridCol>
                <a:gridCol w="998316">
                  <a:extLst>
                    <a:ext uri="{9D8B030D-6E8A-4147-A177-3AD203B41FA5}">
                      <a16:colId xmlns:a16="http://schemas.microsoft.com/office/drawing/2014/main" val="429901170"/>
                    </a:ext>
                  </a:extLst>
                </a:gridCol>
                <a:gridCol w="1036412">
                  <a:extLst>
                    <a:ext uri="{9D8B030D-6E8A-4147-A177-3AD203B41FA5}">
                      <a16:colId xmlns:a16="http://schemas.microsoft.com/office/drawing/2014/main" val="2396929727"/>
                    </a:ext>
                  </a:extLst>
                </a:gridCol>
                <a:gridCol w="1018129">
                  <a:extLst>
                    <a:ext uri="{9D8B030D-6E8A-4147-A177-3AD203B41FA5}">
                      <a16:colId xmlns:a16="http://schemas.microsoft.com/office/drawing/2014/main" val="18458533"/>
                    </a:ext>
                  </a:extLst>
                </a:gridCol>
              </a:tblGrid>
              <a:tr h="551722">
                <a:tc>
                  <a:txBody>
                    <a:bodyPr/>
                    <a:lstStyle/>
                    <a:p>
                      <a:pPr lvl="0">
                        <a:buNone/>
                      </a:pPr>
                      <a:r>
                        <a:rPr lang="en-US" sz="1800" b="0" i="0" u="none" strike="noStrike" noProof="0">
                          <a:latin typeface="Tw Cen MT"/>
                        </a:rPr>
                        <a:t>Variable</a:t>
                      </a:r>
                      <a:endParaRPr lang="en-US"/>
                    </a:p>
                  </a:txBody>
                  <a:tcPr/>
                </a:tc>
                <a:tc>
                  <a:txBody>
                    <a:bodyPr/>
                    <a:lstStyle/>
                    <a:p>
                      <a:pPr lvl="0">
                        <a:buNone/>
                      </a:pPr>
                      <a:r>
                        <a:rPr lang="en-US" sz="1800" b="0" i="0" u="none" strike="noStrike" noProof="0">
                          <a:latin typeface="Tw Cen MT"/>
                        </a:rPr>
                        <a:t>Mean</a:t>
                      </a:r>
                      <a:endParaRPr lang="en-US"/>
                    </a:p>
                  </a:txBody>
                  <a:tcPr/>
                </a:tc>
                <a:tc>
                  <a:txBody>
                    <a:bodyPr/>
                    <a:lstStyle/>
                    <a:p>
                      <a:pPr lvl="0">
                        <a:buNone/>
                      </a:pPr>
                      <a:r>
                        <a:rPr lang="en-US" sz="1800" b="0" i="0" u="none" strike="noStrike" noProof="0">
                          <a:latin typeface="Tw Cen MT"/>
                        </a:rPr>
                        <a:t>Median</a:t>
                      </a:r>
                      <a:endParaRPr lang="en-US"/>
                    </a:p>
                  </a:txBody>
                  <a:tcPr/>
                </a:tc>
                <a:tc>
                  <a:txBody>
                    <a:bodyPr/>
                    <a:lstStyle/>
                    <a:p>
                      <a:pPr lvl="0">
                        <a:buNone/>
                      </a:pPr>
                      <a:r>
                        <a:rPr lang="en-US" sz="1800" b="0" i="0" u="none" strike="noStrike" noProof="0">
                          <a:latin typeface="Tw Cen MT"/>
                        </a:rPr>
                        <a:t>Std Dev</a:t>
                      </a:r>
                      <a:endParaRPr lang="en-US"/>
                    </a:p>
                  </a:txBody>
                  <a:tcPr/>
                </a:tc>
                <a:tc>
                  <a:txBody>
                    <a:bodyPr/>
                    <a:lstStyle/>
                    <a:p>
                      <a:pPr lvl="0" algn="ctr">
                        <a:lnSpc>
                          <a:spcPct val="100000"/>
                        </a:lnSpc>
                        <a:spcBef>
                          <a:spcPts val="0"/>
                        </a:spcBef>
                        <a:spcAft>
                          <a:spcPts val="0"/>
                        </a:spcAft>
                        <a:buNone/>
                      </a:pPr>
                      <a:r>
                        <a:rPr lang="en-US" b="1"/>
                        <a:t>Min</a:t>
                      </a:r>
                      <a:endParaRPr lang="en-US"/>
                    </a:p>
                  </a:txBody>
                  <a:tcPr/>
                </a:tc>
                <a:tc>
                  <a:txBody>
                    <a:bodyPr/>
                    <a:lstStyle/>
                    <a:p>
                      <a:pPr lvl="0" algn="ctr">
                        <a:lnSpc>
                          <a:spcPct val="100000"/>
                        </a:lnSpc>
                        <a:spcBef>
                          <a:spcPts val="0"/>
                        </a:spcBef>
                        <a:spcAft>
                          <a:spcPts val="0"/>
                        </a:spcAft>
                        <a:buNone/>
                      </a:pPr>
                      <a:r>
                        <a:rPr lang="en-US" b="1"/>
                        <a:t>Max</a:t>
                      </a:r>
                      <a:endParaRPr lang="en-US"/>
                    </a:p>
                  </a:txBody>
                  <a:tcPr/>
                </a:tc>
                <a:extLst>
                  <a:ext uri="{0D108BD9-81ED-4DB2-BD59-A6C34878D82A}">
                    <a16:rowId xmlns:a16="http://schemas.microsoft.com/office/drawing/2014/main" val="3843232036"/>
                  </a:ext>
                </a:extLst>
              </a:tr>
              <a:tr h="363121">
                <a:tc>
                  <a:txBody>
                    <a:bodyPr/>
                    <a:lstStyle/>
                    <a:p>
                      <a:pPr lvl="0">
                        <a:buNone/>
                      </a:pPr>
                      <a:r>
                        <a:rPr lang="en-US" sz="1800" b="0" i="0" u="none" strike="noStrike" noProof="0">
                          <a:latin typeface="Tw Cen MT"/>
                        </a:rPr>
                        <a:t>Life Ladder</a:t>
                      </a:r>
                      <a:endParaRPr lang="en-US"/>
                    </a:p>
                  </a:txBody>
                  <a:tcPr/>
                </a:tc>
                <a:tc>
                  <a:txBody>
                    <a:bodyPr/>
                    <a:lstStyle/>
                    <a:p>
                      <a:pPr lvl="0">
                        <a:buNone/>
                      </a:pPr>
                      <a:r>
                        <a:rPr lang="en-US" sz="1800" b="0" i="0" u="none" strike="noStrike" noProof="0">
                          <a:latin typeface="Tw Cen MT"/>
                        </a:rPr>
                        <a:t>5.484</a:t>
                      </a:r>
                      <a:endParaRPr lang="en-US"/>
                    </a:p>
                  </a:txBody>
                  <a:tcPr/>
                </a:tc>
                <a:tc>
                  <a:txBody>
                    <a:bodyPr/>
                    <a:lstStyle/>
                    <a:p>
                      <a:r>
                        <a:rPr lang="en-US"/>
                        <a:t>5.508</a:t>
                      </a:r>
                    </a:p>
                  </a:txBody>
                  <a:tcPr/>
                </a:tc>
                <a:tc>
                  <a:txBody>
                    <a:bodyPr/>
                    <a:lstStyle/>
                    <a:p>
                      <a:r>
                        <a:rPr lang="en-US"/>
                        <a:t>1.145</a:t>
                      </a:r>
                    </a:p>
                  </a:txBody>
                  <a:tcPr/>
                </a:tc>
                <a:tc>
                  <a:txBody>
                    <a:bodyPr/>
                    <a:lstStyle/>
                    <a:p>
                      <a:r>
                        <a:rPr lang="en-US"/>
                        <a:t>1.281</a:t>
                      </a:r>
                    </a:p>
                  </a:txBody>
                  <a:tcPr/>
                </a:tc>
                <a:tc>
                  <a:txBody>
                    <a:bodyPr/>
                    <a:lstStyle/>
                    <a:p>
                      <a:r>
                        <a:rPr lang="en-US"/>
                        <a:t>8.019</a:t>
                      </a:r>
                    </a:p>
                  </a:txBody>
                  <a:tcPr/>
                </a:tc>
                <a:extLst>
                  <a:ext uri="{0D108BD9-81ED-4DB2-BD59-A6C34878D82A}">
                    <a16:rowId xmlns:a16="http://schemas.microsoft.com/office/drawing/2014/main" val="2522152818"/>
                  </a:ext>
                </a:extLst>
              </a:tr>
              <a:tr h="363121">
                <a:tc>
                  <a:txBody>
                    <a:bodyPr/>
                    <a:lstStyle/>
                    <a:p>
                      <a:pPr lvl="0">
                        <a:buNone/>
                      </a:pPr>
                      <a:r>
                        <a:rPr lang="en-US" sz="1800" b="0" i="0" u="none" strike="noStrike" noProof="0">
                          <a:latin typeface="Tw Cen MT"/>
                        </a:rPr>
                        <a:t>Log GDP per capita</a:t>
                      </a:r>
                      <a:endParaRPr lang="en-US"/>
                    </a:p>
                  </a:txBody>
                  <a:tcPr/>
                </a:tc>
                <a:tc>
                  <a:txBody>
                    <a:bodyPr/>
                    <a:lstStyle/>
                    <a:p>
                      <a:r>
                        <a:rPr lang="en-US"/>
                        <a:t>9.400</a:t>
                      </a:r>
                    </a:p>
                  </a:txBody>
                  <a:tcPr/>
                </a:tc>
                <a:tc>
                  <a:txBody>
                    <a:bodyPr/>
                    <a:lstStyle/>
                    <a:p>
                      <a:r>
                        <a:rPr lang="en-US"/>
                        <a:t>9.543</a:t>
                      </a:r>
                    </a:p>
                  </a:txBody>
                  <a:tcPr/>
                </a:tc>
                <a:tc>
                  <a:txBody>
                    <a:bodyPr/>
                    <a:lstStyle/>
                    <a:p>
                      <a:r>
                        <a:rPr lang="en-US"/>
                        <a:t>1.191</a:t>
                      </a:r>
                    </a:p>
                  </a:txBody>
                  <a:tcPr/>
                </a:tc>
                <a:tc>
                  <a:txBody>
                    <a:bodyPr/>
                    <a:lstStyle/>
                    <a:p>
                      <a:r>
                        <a:rPr lang="en-US"/>
                        <a:t>5.527</a:t>
                      </a:r>
                    </a:p>
                  </a:txBody>
                  <a:tcPr/>
                </a:tc>
                <a:tc>
                  <a:txBody>
                    <a:bodyPr/>
                    <a:lstStyle/>
                    <a:p>
                      <a:r>
                        <a:rPr lang="en-US"/>
                        <a:t>11.676</a:t>
                      </a:r>
                    </a:p>
                  </a:txBody>
                  <a:tcPr/>
                </a:tc>
                <a:extLst>
                  <a:ext uri="{0D108BD9-81ED-4DB2-BD59-A6C34878D82A}">
                    <a16:rowId xmlns:a16="http://schemas.microsoft.com/office/drawing/2014/main" val="4188292955"/>
                  </a:ext>
                </a:extLst>
              </a:tr>
              <a:tr h="363121">
                <a:tc>
                  <a:txBody>
                    <a:bodyPr/>
                    <a:lstStyle/>
                    <a:p>
                      <a:pPr lvl="0">
                        <a:buNone/>
                      </a:pPr>
                      <a:r>
                        <a:rPr lang="en-US" sz="1800" b="0" i="0" u="none" strike="noStrike" noProof="0">
                          <a:latin typeface="Tw Cen MT"/>
                        </a:rPr>
                        <a:t>Social support</a:t>
                      </a:r>
                      <a:endParaRPr lang="en-US"/>
                    </a:p>
                  </a:txBody>
                  <a:tcPr/>
                </a:tc>
                <a:tc>
                  <a:txBody>
                    <a:bodyPr/>
                    <a:lstStyle/>
                    <a:p>
                      <a:r>
                        <a:rPr lang="en-US"/>
                        <a:t>0.809</a:t>
                      </a:r>
                    </a:p>
                  </a:txBody>
                  <a:tcPr/>
                </a:tc>
                <a:tc>
                  <a:txBody>
                    <a:bodyPr/>
                    <a:lstStyle/>
                    <a:p>
                      <a:r>
                        <a:rPr lang="en-US"/>
                        <a:t>0.842</a:t>
                      </a:r>
                    </a:p>
                  </a:txBody>
                  <a:tcPr/>
                </a:tc>
                <a:tc>
                  <a:txBody>
                    <a:bodyPr/>
                    <a:lstStyle/>
                    <a:p>
                      <a:r>
                        <a:rPr lang="en-US"/>
                        <a:t>0.119</a:t>
                      </a:r>
                    </a:p>
                  </a:txBody>
                  <a:tcPr/>
                </a:tc>
                <a:tc>
                  <a:txBody>
                    <a:bodyPr/>
                    <a:lstStyle/>
                    <a:p>
                      <a:r>
                        <a:rPr lang="en-US"/>
                        <a:t>0.228</a:t>
                      </a:r>
                    </a:p>
                  </a:txBody>
                  <a:tcPr/>
                </a:tc>
                <a:tc>
                  <a:txBody>
                    <a:bodyPr/>
                    <a:lstStyle/>
                    <a:p>
                      <a:r>
                        <a:rPr lang="en-US"/>
                        <a:t>0.987</a:t>
                      </a:r>
                    </a:p>
                  </a:txBody>
                  <a:tcPr/>
                </a:tc>
                <a:extLst>
                  <a:ext uri="{0D108BD9-81ED-4DB2-BD59-A6C34878D82A}">
                    <a16:rowId xmlns:a16="http://schemas.microsoft.com/office/drawing/2014/main" val="361226896"/>
                  </a:ext>
                </a:extLst>
              </a:tr>
              <a:tr h="635462">
                <a:tc>
                  <a:txBody>
                    <a:bodyPr/>
                    <a:lstStyle/>
                    <a:p>
                      <a:pPr lvl="0">
                        <a:buNone/>
                      </a:pPr>
                      <a:r>
                        <a:rPr lang="en-US" sz="1800" b="0" i="0" u="none" strike="noStrike" noProof="0">
                          <a:latin typeface="Tw Cen MT"/>
                        </a:rPr>
                        <a:t>Healthy life expectancy</a:t>
                      </a:r>
                      <a:endParaRPr lang="en-US"/>
                    </a:p>
                  </a:txBody>
                  <a:tcPr/>
                </a:tc>
                <a:tc>
                  <a:txBody>
                    <a:bodyPr/>
                    <a:lstStyle/>
                    <a:p>
                      <a:r>
                        <a:rPr lang="en-US"/>
                        <a:t>63.40</a:t>
                      </a:r>
                    </a:p>
                  </a:txBody>
                  <a:tcPr/>
                </a:tc>
                <a:tc>
                  <a:txBody>
                    <a:bodyPr/>
                    <a:lstStyle/>
                    <a:p>
                      <a:r>
                        <a:rPr lang="en-US"/>
                        <a:t>65.70</a:t>
                      </a:r>
                    </a:p>
                  </a:txBody>
                  <a:tcPr/>
                </a:tc>
                <a:tc>
                  <a:txBody>
                    <a:bodyPr/>
                    <a:lstStyle/>
                    <a:p>
                      <a:r>
                        <a:rPr lang="en-US"/>
                        <a:t>8.020</a:t>
                      </a:r>
                    </a:p>
                  </a:txBody>
                  <a:tcPr/>
                </a:tc>
                <a:tc>
                  <a:txBody>
                    <a:bodyPr/>
                    <a:lstStyle/>
                    <a:p>
                      <a:r>
                        <a:rPr lang="en-US"/>
                        <a:t>6.720</a:t>
                      </a:r>
                    </a:p>
                  </a:txBody>
                  <a:tcPr/>
                </a:tc>
                <a:tc>
                  <a:txBody>
                    <a:bodyPr/>
                    <a:lstStyle/>
                    <a:p>
                      <a:r>
                        <a:rPr lang="en-US"/>
                        <a:t>74.600</a:t>
                      </a:r>
                    </a:p>
                  </a:txBody>
                  <a:tcPr/>
                </a:tc>
                <a:extLst>
                  <a:ext uri="{0D108BD9-81ED-4DB2-BD59-A6C34878D82A}">
                    <a16:rowId xmlns:a16="http://schemas.microsoft.com/office/drawing/2014/main" val="3197857410"/>
                  </a:ext>
                </a:extLst>
              </a:tr>
              <a:tr h="635462">
                <a:tc>
                  <a:txBody>
                    <a:bodyPr/>
                    <a:lstStyle/>
                    <a:p>
                      <a:pPr lvl="0">
                        <a:buNone/>
                      </a:pPr>
                      <a:r>
                        <a:rPr lang="en-US" sz="1800" b="0" i="0" u="none" strike="noStrike" noProof="0">
                          <a:latin typeface="Tw Cen MT"/>
                        </a:rPr>
                        <a:t>Freedom to make life choices</a:t>
                      </a:r>
                      <a:endParaRPr lang="en-US"/>
                    </a:p>
                  </a:txBody>
                  <a:tcPr/>
                </a:tc>
                <a:tc>
                  <a:txBody>
                    <a:bodyPr/>
                    <a:lstStyle/>
                    <a:p>
                      <a:r>
                        <a:rPr lang="en-US"/>
                        <a:t>0.742</a:t>
                      </a:r>
                    </a:p>
                  </a:txBody>
                  <a:tcPr/>
                </a:tc>
                <a:tc>
                  <a:txBody>
                    <a:bodyPr/>
                    <a:lstStyle/>
                    <a:p>
                      <a:r>
                        <a:rPr lang="en-US"/>
                        <a:t>0.781</a:t>
                      </a:r>
                    </a:p>
                  </a:txBody>
                  <a:tcPr/>
                </a:tc>
                <a:tc>
                  <a:txBody>
                    <a:bodyPr/>
                    <a:lstStyle/>
                    <a:p>
                      <a:r>
                        <a:rPr lang="en-US"/>
                        <a:t>0.142</a:t>
                      </a:r>
                    </a:p>
                  </a:txBody>
                  <a:tcPr/>
                </a:tc>
                <a:tc>
                  <a:txBody>
                    <a:bodyPr/>
                    <a:lstStyle/>
                    <a:p>
                      <a:r>
                        <a:rPr lang="en-US"/>
                        <a:t>0.258</a:t>
                      </a:r>
                    </a:p>
                  </a:txBody>
                  <a:tcPr/>
                </a:tc>
                <a:tc>
                  <a:txBody>
                    <a:bodyPr/>
                    <a:lstStyle/>
                    <a:p>
                      <a:r>
                        <a:rPr lang="en-US"/>
                        <a:t>0.985</a:t>
                      </a:r>
                    </a:p>
                  </a:txBody>
                  <a:tcPr/>
                </a:tc>
                <a:extLst>
                  <a:ext uri="{0D108BD9-81ED-4DB2-BD59-A6C34878D82A}">
                    <a16:rowId xmlns:a16="http://schemas.microsoft.com/office/drawing/2014/main" val="1626263875"/>
                  </a:ext>
                </a:extLst>
              </a:tr>
              <a:tr h="363121">
                <a:tc>
                  <a:txBody>
                    <a:bodyPr/>
                    <a:lstStyle/>
                    <a:p>
                      <a:pPr lvl="0">
                        <a:buNone/>
                      </a:pPr>
                      <a:r>
                        <a:rPr lang="en-US" sz="1800" b="0" i="0" u="none" strike="noStrike" noProof="0">
                          <a:latin typeface="Tw Cen MT"/>
                        </a:rPr>
                        <a:t>Generosity</a:t>
                      </a:r>
                      <a:endParaRPr lang="en-US"/>
                    </a:p>
                  </a:txBody>
                  <a:tcPr/>
                </a:tc>
                <a:tc>
                  <a:txBody>
                    <a:bodyPr/>
                    <a:lstStyle/>
                    <a:p>
                      <a:r>
                        <a:rPr lang="en-US"/>
                        <a:t>0.000</a:t>
                      </a:r>
                    </a:p>
                  </a:txBody>
                  <a:tcPr/>
                </a:tc>
                <a:tc>
                  <a:txBody>
                    <a:bodyPr/>
                    <a:lstStyle/>
                    <a:p>
                      <a:r>
                        <a:rPr lang="en-US"/>
                        <a:t>-0.017</a:t>
                      </a:r>
                    </a:p>
                  </a:txBody>
                  <a:tcPr/>
                </a:tc>
                <a:tc>
                  <a:txBody>
                    <a:bodyPr/>
                    <a:lstStyle/>
                    <a:p>
                      <a:r>
                        <a:rPr lang="en-US"/>
                        <a:t>0.159</a:t>
                      </a:r>
                    </a:p>
                  </a:txBody>
                  <a:tcPr/>
                </a:tc>
                <a:tc>
                  <a:txBody>
                    <a:bodyPr/>
                    <a:lstStyle/>
                    <a:p>
                      <a:r>
                        <a:rPr lang="en-US"/>
                        <a:t>-0.335</a:t>
                      </a:r>
                    </a:p>
                  </a:txBody>
                  <a:tcPr/>
                </a:tc>
                <a:tc>
                  <a:txBody>
                    <a:bodyPr/>
                    <a:lstStyle/>
                    <a:p>
                      <a:r>
                        <a:rPr lang="en-US"/>
                        <a:t>0.686</a:t>
                      </a:r>
                    </a:p>
                  </a:txBody>
                  <a:tcPr/>
                </a:tc>
                <a:extLst>
                  <a:ext uri="{0D108BD9-81ED-4DB2-BD59-A6C34878D82A}">
                    <a16:rowId xmlns:a16="http://schemas.microsoft.com/office/drawing/2014/main" val="2096239843"/>
                  </a:ext>
                </a:extLst>
              </a:tr>
              <a:tr h="635462">
                <a:tc>
                  <a:txBody>
                    <a:bodyPr/>
                    <a:lstStyle/>
                    <a:p>
                      <a:pPr lvl="0">
                        <a:buNone/>
                      </a:pPr>
                      <a:r>
                        <a:rPr lang="en-US" sz="1800" b="0" i="0" u="none" strike="noStrike" noProof="0">
                          <a:latin typeface="Tw Cen MT"/>
                        </a:rPr>
                        <a:t>Perceptions of corruption</a:t>
                      </a:r>
                      <a:endParaRPr lang="en-US"/>
                    </a:p>
                  </a:txBody>
                  <a:tcPr/>
                </a:tc>
                <a:tc>
                  <a:txBody>
                    <a:bodyPr/>
                    <a:lstStyle/>
                    <a:p>
                      <a:r>
                        <a:rPr lang="en-US"/>
                        <a:t>0.740</a:t>
                      </a:r>
                    </a:p>
                  </a:txBody>
                  <a:tcPr/>
                </a:tc>
                <a:tc>
                  <a:txBody>
                    <a:bodyPr/>
                    <a:lstStyle/>
                    <a:p>
                      <a:r>
                        <a:rPr lang="en-US"/>
                        <a:t>0.786</a:t>
                      </a:r>
                    </a:p>
                  </a:txBody>
                  <a:tcPr/>
                </a:tc>
                <a:tc>
                  <a:txBody>
                    <a:bodyPr/>
                    <a:lstStyle/>
                    <a:p>
                      <a:r>
                        <a:rPr lang="en-US"/>
                        <a:t>0.187</a:t>
                      </a:r>
                    </a:p>
                  </a:txBody>
                  <a:tcPr/>
                </a:tc>
                <a:tc>
                  <a:txBody>
                    <a:bodyPr/>
                    <a:lstStyle/>
                    <a:p>
                      <a:r>
                        <a:rPr lang="en-US"/>
                        <a:t>0.035</a:t>
                      </a:r>
                    </a:p>
                  </a:txBody>
                  <a:tcPr/>
                </a:tc>
                <a:tc>
                  <a:txBody>
                    <a:bodyPr/>
                    <a:lstStyle/>
                    <a:p>
                      <a:r>
                        <a:rPr lang="en-US"/>
                        <a:t>0.983</a:t>
                      </a:r>
                    </a:p>
                  </a:txBody>
                  <a:tcPr/>
                </a:tc>
                <a:extLst>
                  <a:ext uri="{0D108BD9-81ED-4DB2-BD59-A6C34878D82A}">
                    <a16:rowId xmlns:a16="http://schemas.microsoft.com/office/drawing/2014/main" val="2342933300"/>
                  </a:ext>
                </a:extLst>
              </a:tr>
            </a:tbl>
          </a:graphicData>
        </a:graphic>
      </p:graphicFrame>
      <p:sp>
        <p:nvSpPr>
          <p:cNvPr id="4" name="TextBox 3">
            <a:extLst>
              <a:ext uri="{FF2B5EF4-FFF2-40B4-BE49-F238E27FC236}">
                <a16:creationId xmlns:a16="http://schemas.microsoft.com/office/drawing/2014/main" id="{6E4209D1-5E01-4376-9C50-9C074EB82BA2}"/>
              </a:ext>
            </a:extLst>
          </p:cNvPr>
          <p:cNvSpPr txBox="1"/>
          <p:nvPr/>
        </p:nvSpPr>
        <p:spPr>
          <a:xfrm>
            <a:off x="7452851" y="1848465"/>
            <a:ext cx="4385187" cy="3693319"/>
          </a:xfrm>
          <a:prstGeom prst="rect">
            <a:avLst/>
          </a:prstGeom>
          <a:noFill/>
        </p:spPr>
        <p:txBody>
          <a:bodyPr wrap="square" rtlCol="0">
            <a:spAutoFit/>
          </a:bodyPr>
          <a:lstStyle/>
          <a:p>
            <a:r>
              <a:rPr lang="en-US"/>
              <a:t>The dataset includes variables measuring subjective well-being, economic factors, social support, health, freedom, generosity, and corruption, with key statistics such as the Life Ladder’s mean of 5.484, Log GDP per capita’s mean of 9.400, and Social Support’s mean of 0.809. Healthy life expectancy averages 63.4 years, while Freedom to make life choices has a mean of 0.742. Generosity shows variability, and Perceptions of corruption have an average of 0.740, reflecting diverse national conditions.</a:t>
            </a:r>
            <a:endParaRPr lang="en-IN"/>
          </a:p>
          <a:p>
            <a:endParaRPr lang="en-IN"/>
          </a:p>
        </p:txBody>
      </p:sp>
    </p:spTree>
    <p:extLst>
      <p:ext uri="{BB962C8B-B14F-4D97-AF65-F5344CB8AC3E}">
        <p14:creationId xmlns:p14="http://schemas.microsoft.com/office/powerpoint/2010/main" val="1676298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E7807-FFBF-2556-21A0-A2C7A2F68D54}"/>
              </a:ext>
            </a:extLst>
          </p:cNvPr>
          <p:cNvSpPr>
            <a:spLocks noGrp="1"/>
          </p:cNvSpPr>
          <p:nvPr>
            <p:ph type="title"/>
          </p:nvPr>
        </p:nvSpPr>
        <p:spPr>
          <a:xfrm>
            <a:off x="1141413" y="245806"/>
            <a:ext cx="9905998" cy="1288026"/>
          </a:xfrm>
        </p:spPr>
        <p:txBody>
          <a:bodyPr/>
          <a:lstStyle/>
          <a:p>
            <a:r>
              <a:rPr lang="en-IN">
                <a:effectLst/>
                <a:latin typeface="TW Cen MT"/>
                <a:ea typeface="Calibri"/>
                <a:cs typeface="Times New Roman"/>
              </a:rPr>
              <a:t>Exploratory Data Analysis</a:t>
            </a:r>
            <a:br>
              <a:rPr lang="en-IN" sz="1800" b="1">
                <a:effectLst/>
                <a:latin typeface="Times New Roman" panose="02020603050405020304" pitchFamily="18" charset="0"/>
                <a:ea typeface="Calibri" panose="020F0502020204030204" pitchFamily="34" charset="0"/>
              </a:rPr>
            </a:br>
            <a:endParaRPr lang="en-IN">
              <a:latin typeface="TW Cen MT"/>
            </a:endParaRPr>
          </a:p>
        </p:txBody>
      </p:sp>
      <p:pic>
        <p:nvPicPr>
          <p:cNvPr id="4" name="Content Placeholder 3">
            <a:extLst>
              <a:ext uri="{FF2B5EF4-FFF2-40B4-BE49-F238E27FC236}">
                <a16:creationId xmlns:a16="http://schemas.microsoft.com/office/drawing/2014/main" id="{95D52F39-48B0-2AA4-CFF4-9549B3DBFDEE}"/>
              </a:ext>
            </a:extLst>
          </p:cNvPr>
          <p:cNvPicPr>
            <a:picLocks noGrp="1" noChangeAspect="1"/>
          </p:cNvPicPr>
          <p:nvPr>
            <p:ph idx="1"/>
          </p:nvPr>
        </p:nvPicPr>
        <p:blipFill>
          <a:blip r:embed="rId2"/>
          <a:stretch>
            <a:fillRect/>
          </a:stretch>
        </p:blipFill>
        <p:spPr>
          <a:xfrm>
            <a:off x="333417" y="1229237"/>
            <a:ext cx="5516777" cy="5145515"/>
          </a:xfrm>
          <a:prstGeom prst="rect">
            <a:avLst/>
          </a:prstGeom>
          <a:ln>
            <a:solidFill>
              <a:schemeClr val="tx1"/>
            </a:solidFill>
          </a:ln>
        </p:spPr>
      </p:pic>
      <p:sp>
        <p:nvSpPr>
          <p:cNvPr id="5" name="TextBox 4">
            <a:extLst>
              <a:ext uri="{FF2B5EF4-FFF2-40B4-BE49-F238E27FC236}">
                <a16:creationId xmlns:a16="http://schemas.microsoft.com/office/drawing/2014/main" id="{661B8874-A642-DE95-601D-AFEB861620C1}"/>
              </a:ext>
            </a:extLst>
          </p:cNvPr>
          <p:cNvSpPr txBox="1"/>
          <p:nvPr/>
        </p:nvSpPr>
        <p:spPr>
          <a:xfrm>
            <a:off x="5967657" y="1002696"/>
            <a:ext cx="5958797" cy="5586145"/>
          </a:xfrm>
          <a:prstGeom prst="rect">
            <a:avLst/>
          </a:prstGeom>
          <a:noFill/>
        </p:spPr>
        <p:txBody>
          <a:bodyPr wrap="square" lIns="91440" tIns="45720" rIns="91440" bIns="45720" rtlCol="0" anchor="t">
            <a:spAutoFit/>
          </a:bodyPr>
          <a:lstStyle/>
          <a:p>
            <a:endParaRPr lang="en-US" sz="1700" b="1"/>
          </a:p>
          <a:p>
            <a:pPr marL="285750" indent="-285750" algn="just">
              <a:buFont typeface="Arial"/>
              <a:buChar char="•"/>
            </a:pPr>
            <a:r>
              <a:rPr lang="en-IN" sz="1700" b="1">
                <a:ea typeface="+mn-lt"/>
                <a:cs typeface="+mn-lt"/>
              </a:rPr>
              <a:t>Most Common Scores:</a:t>
            </a:r>
            <a:r>
              <a:rPr lang="en-IN" sz="1700">
                <a:ea typeface="+mn-lt"/>
                <a:cs typeface="+mn-lt"/>
              </a:rPr>
              <a:t> The majority of people seem to rate their life satisfaction around 4.5 to 5.0, as the bars in this range are the tallest. This means many people report being moderately happy.</a:t>
            </a:r>
            <a:endParaRPr lang="en-IN"/>
          </a:p>
          <a:p>
            <a:pPr marL="285750" indent="-285750" algn="just">
              <a:buFont typeface="Arial"/>
              <a:buChar char="•"/>
            </a:pPr>
            <a:r>
              <a:rPr lang="en-IN" sz="1700" b="1">
                <a:ea typeface="+mn-lt"/>
                <a:cs typeface="+mn-lt"/>
              </a:rPr>
              <a:t>Skewness:</a:t>
            </a:r>
            <a:r>
              <a:rPr lang="en-IN" sz="1700">
                <a:ea typeface="+mn-lt"/>
                <a:cs typeface="+mn-lt"/>
              </a:rPr>
              <a:t> The chart is slightly "lopsided," with a longer tail stretching toward the lower scores (2-3). This shows there are fewer people with very low happiness levels, but they still exist.</a:t>
            </a:r>
            <a:endParaRPr lang="en-IN"/>
          </a:p>
          <a:p>
            <a:pPr marL="285750" indent="-285750" algn="just">
              <a:buFont typeface="Arial"/>
              <a:buChar char="•"/>
            </a:pPr>
            <a:r>
              <a:rPr lang="en-IN" sz="1700" b="1">
                <a:ea typeface="+mn-lt"/>
                <a:cs typeface="+mn-lt"/>
              </a:rPr>
              <a:t>Higher Scores:</a:t>
            </a:r>
            <a:r>
              <a:rPr lang="en-IN" sz="1700">
                <a:ea typeface="+mn-lt"/>
                <a:cs typeface="+mn-lt"/>
              </a:rPr>
              <a:t> After the most common scores (4.5-5.0), the number of people reporting higher happiness levels (6-8) gradually decreases. By the time we reach scores above 7.5, only a small number of people fall into this range.</a:t>
            </a:r>
            <a:endParaRPr lang="en-IN"/>
          </a:p>
          <a:p>
            <a:pPr marL="285750" indent="-285750" algn="just">
              <a:buFont typeface="Arial"/>
              <a:buChar char="•"/>
            </a:pPr>
            <a:r>
              <a:rPr lang="en-IN" sz="1700" b="1">
                <a:ea typeface="+mn-lt"/>
                <a:cs typeface="+mn-lt"/>
              </a:rPr>
              <a:t>Extremes:</a:t>
            </a:r>
            <a:r>
              <a:rPr lang="en-IN" sz="1700">
                <a:ea typeface="+mn-lt"/>
                <a:cs typeface="+mn-lt"/>
              </a:rPr>
              <a:t> Very few people reported extremely low (below 3) or extremely high (above 7.5) life satisfaction levels. This suggests that extreme happiness or unhappiness is less common, with most people falling somewhere in the middle.</a:t>
            </a:r>
            <a:endParaRPr lang="en-IN"/>
          </a:p>
          <a:p>
            <a:pPr marL="285750" indent="-285750" algn="just">
              <a:buFont typeface="Arial"/>
              <a:buChar char="•"/>
            </a:pPr>
            <a:r>
              <a:rPr lang="en-IN" sz="1700" b="1">
                <a:ea typeface="+mn-lt"/>
                <a:cs typeface="+mn-lt"/>
              </a:rPr>
              <a:t>Design Choices:</a:t>
            </a:r>
            <a:r>
              <a:rPr lang="en-IN" sz="1700">
                <a:ea typeface="+mn-lt"/>
                <a:cs typeface="+mn-lt"/>
              </a:rPr>
              <a:t> The graph is simple and easy to read. The blue bars with black borders stand out against a clean background, helping us quickly notice patterns like the peak and gradual decline.</a:t>
            </a:r>
            <a:endParaRPr lang="en-IN" sz="1700"/>
          </a:p>
          <a:p>
            <a:pPr algn="just"/>
            <a:endParaRPr lang="en-IN" sz="1700"/>
          </a:p>
        </p:txBody>
      </p:sp>
    </p:spTree>
    <p:extLst>
      <p:ext uri="{BB962C8B-B14F-4D97-AF65-F5344CB8AC3E}">
        <p14:creationId xmlns:p14="http://schemas.microsoft.com/office/powerpoint/2010/main" val="202282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76C5-301E-A7E6-6E26-5A07F7AD318B}"/>
              </a:ext>
            </a:extLst>
          </p:cNvPr>
          <p:cNvSpPr>
            <a:spLocks noGrp="1"/>
          </p:cNvSpPr>
          <p:nvPr>
            <p:ph type="title"/>
          </p:nvPr>
        </p:nvSpPr>
        <p:spPr>
          <a:xfrm>
            <a:off x="1141413" y="237519"/>
            <a:ext cx="9905998" cy="974002"/>
          </a:xfrm>
        </p:spPr>
        <p:txBody>
          <a:bodyPr/>
          <a:lstStyle/>
          <a:p>
            <a:r>
              <a:rPr lang="en-US">
                <a:ea typeface="+mj-lt"/>
                <a:cs typeface="+mj-lt"/>
              </a:rPr>
              <a:t>Correlation Analysis</a:t>
            </a:r>
            <a:endParaRPr lang="en-US"/>
          </a:p>
        </p:txBody>
      </p:sp>
      <p:sp>
        <p:nvSpPr>
          <p:cNvPr id="10" name="Content Placeholder 9">
            <a:extLst>
              <a:ext uri="{FF2B5EF4-FFF2-40B4-BE49-F238E27FC236}">
                <a16:creationId xmlns:a16="http://schemas.microsoft.com/office/drawing/2014/main" id="{B35E0279-2D0F-86EE-78B2-99204DB23632}"/>
              </a:ext>
            </a:extLst>
          </p:cNvPr>
          <p:cNvSpPr>
            <a:spLocks noGrp="1"/>
          </p:cNvSpPr>
          <p:nvPr>
            <p:ph idx="1"/>
          </p:nvPr>
        </p:nvSpPr>
        <p:spPr>
          <a:xfrm>
            <a:off x="5610438" y="725488"/>
            <a:ext cx="6198972" cy="5178984"/>
          </a:xfrm>
        </p:spPr>
        <p:txBody>
          <a:bodyPr vert="horz" lIns="91440" tIns="45720" rIns="91440" bIns="45720" rtlCol="0" anchor="t">
            <a:noAutofit/>
          </a:bodyPr>
          <a:lstStyle/>
          <a:p>
            <a:pPr marL="0" indent="0">
              <a:buNone/>
            </a:pPr>
            <a:r>
              <a:rPr lang="en-US" sz="1700">
                <a:ea typeface="+mn-lt"/>
                <a:cs typeface="+mn-lt"/>
              </a:rPr>
              <a:t> </a:t>
            </a:r>
            <a:endParaRPr lang="en-US" sz="1700"/>
          </a:p>
          <a:p>
            <a:pPr>
              <a:buFont typeface="Arial"/>
              <a:buChar char="•"/>
            </a:pPr>
            <a:r>
              <a:rPr lang="en-US" sz="1700" b="1">
                <a:ea typeface="+mn-lt"/>
                <a:cs typeface="+mn-lt"/>
              </a:rPr>
              <a:t>What Increases Happiness?</a:t>
            </a:r>
            <a:endParaRPr lang="en-US"/>
          </a:p>
          <a:p>
            <a:pPr lvl="1">
              <a:buFont typeface="Arial"/>
              <a:buChar char="•"/>
            </a:pPr>
            <a:r>
              <a:rPr lang="en-US" sz="1700">
                <a:ea typeface="+mn-lt"/>
                <a:cs typeface="+mn-lt"/>
              </a:rPr>
              <a:t>Higher income (GDP per capita) and strong social support have the biggest positive impact on happiness, shown by the dark blue circles.</a:t>
            </a:r>
            <a:endParaRPr lang="en-US"/>
          </a:p>
          <a:p>
            <a:pPr lvl="1">
              <a:buFont typeface="Arial"/>
              <a:buChar char="•"/>
            </a:pPr>
            <a:r>
              <a:rPr lang="en-US" sz="1700">
                <a:ea typeface="+mn-lt"/>
                <a:cs typeface="+mn-lt"/>
              </a:rPr>
              <a:t>Better health (healthy life expectancy) also connects to higher happiness, as it’s linked to income and social support.</a:t>
            </a:r>
            <a:endParaRPr lang="en-US"/>
          </a:p>
          <a:p>
            <a:pPr>
              <a:buFont typeface="Arial"/>
              <a:buChar char="•"/>
            </a:pPr>
            <a:r>
              <a:rPr lang="en-US" sz="1700" b="1">
                <a:ea typeface="+mn-lt"/>
                <a:cs typeface="+mn-lt"/>
              </a:rPr>
              <a:t>What Decreases Happiness?</a:t>
            </a:r>
            <a:endParaRPr lang="en-US"/>
          </a:p>
          <a:p>
            <a:pPr lvl="1">
              <a:buFont typeface="Arial"/>
              <a:buChar char="•"/>
            </a:pPr>
            <a:r>
              <a:rPr lang="en-US" sz="1700">
                <a:ea typeface="+mn-lt"/>
                <a:cs typeface="+mn-lt"/>
              </a:rPr>
              <a:t>Negative feelings like sadness and anger, as well as perceptions of corruption, reduce happiness. This is shown by the pink/red circles, meaning these factors have a negative impact.</a:t>
            </a:r>
            <a:endParaRPr lang="en-US"/>
          </a:p>
          <a:p>
            <a:pPr lvl="1">
              <a:buFont typeface="Arial"/>
              <a:buChar char="•"/>
            </a:pPr>
            <a:r>
              <a:rPr lang="en-US" sz="1700">
                <a:ea typeface="+mn-lt"/>
                <a:cs typeface="+mn-lt"/>
              </a:rPr>
              <a:t>Freedom to make life choices is moderately linked to happiness and social support.</a:t>
            </a:r>
            <a:endParaRPr lang="en-US"/>
          </a:p>
          <a:p>
            <a:pPr lvl="1">
              <a:buFont typeface="Arial"/>
              <a:buChar char="•"/>
            </a:pPr>
            <a:r>
              <a:rPr lang="en-US" sz="1700">
                <a:ea typeface="+mn-lt"/>
                <a:cs typeface="+mn-lt"/>
              </a:rPr>
              <a:t>Generosity has weaker connections, so it’s less influential compared to other factors.</a:t>
            </a:r>
            <a:endParaRPr lang="en-US"/>
          </a:p>
          <a:p>
            <a:pPr>
              <a:buFont typeface="Arial"/>
              <a:buChar char="•"/>
            </a:pPr>
            <a:endParaRPr lang="en-US" sz="1700"/>
          </a:p>
        </p:txBody>
      </p:sp>
      <p:pic>
        <p:nvPicPr>
          <p:cNvPr id="15" name="Picture 14">
            <a:extLst>
              <a:ext uri="{FF2B5EF4-FFF2-40B4-BE49-F238E27FC236}">
                <a16:creationId xmlns:a16="http://schemas.microsoft.com/office/drawing/2014/main" id="{27DD6F5C-11E7-7A02-37B1-B11DDE23391A}"/>
              </a:ext>
            </a:extLst>
          </p:cNvPr>
          <p:cNvPicPr>
            <a:picLocks noChangeAspect="1"/>
          </p:cNvPicPr>
          <p:nvPr/>
        </p:nvPicPr>
        <p:blipFill>
          <a:blip r:embed="rId2"/>
          <a:stretch>
            <a:fillRect/>
          </a:stretch>
        </p:blipFill>
        <p:spPr>
          <a:xfrm>
            <a:off x="330544" y="1218942"/>
            <a:ext cx="5280452" cy="5182115"/>
          </a:xfrm>
          <a:prstGeom prst="rect">
            <a:avLst/>
          </a:prstGeom>
        </p:spPr>
      </p:pic>
    </p:spTree>
    <p:extLst>
      <p:ext uri="{BB962C8B-B14F-4D97-AF65-F5344CB8AC3E}">
        <p14:creationId xmlns:p14="http://schemas.microsoft.com/office/powerpoint/2010/main" val="2007867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A942-13E3-E811-9AF1-D7782933EF03}"/>
              </a:ext>
            </a:extLst>
          </p:cNvPr>
          <p:cNvSpPr>
            <a:spLocks noGrp="1"/>
          </p:cNvSpPr>
          <p:nvPr>
            <p:ph type="title"/>
          </p:nvPr>
        </p:nvSpPr>
        <p:spPr>
          <a:xfrm>
            <a:off x="1141413" y="124248"/>
            <a:ext cx="9905998" cy="1076976"/>
          </a:xfrm>
        </p:spPr>
        <p:txBody>
          <a:bodyPr/>
          <a:lstStyle/>
          <a:p>
            <a:r>
              <a:rPr lang="en-US"/>
              <a:t>LINEAR REGRESSION ANALYSIS</a:t>
            </a:r>
          </a:p>
        </p:txBody>
      </p:sp>
      <p:pic>
        <p:nvPicPr>
          <p:cNvPr id="4" name="Content Placeholder 3" descr="A graph with green and red dots&#10;&#10;Description automatically generated">
            <a:extLst>
              <a:ext uri="{FF2B5EF4-FFF2-40B4-BE49-F238E27FC236}">
                <a16:creationId xmlns:a16="http://schemas.microsoft.com/office/drawing/2014/main" id="{2A077E15-3EDE-8647-1E35-53BBBDE81071}"/>
              </a:ext>
            </a:extLst>
          </p:cNvPr>
          <p:cNvPicPr>
            <a:picLocks noGrp="1" noChangeAspect="1"/>
          </p:cNvPicPr>
          <p:nvPr>
            <p:ph idx="1"/>
          </p:nvPr>
        </p:nvPicPr>
        <p:blipFill>
          <a:blip r:embed="rId2"/>
          <a:stretch>
            <a:fillRect/>
          </a:stretch>
        </p:blipFill>
        <p:spPr>
          <a:xfrm>
            <a:off x="539021" y="1207747"/>
            <a:ext cx="5344298" cy="5120626"/>
          </a:xfrm>
        </p:spPr>
      </p:pic>
      <p:sp>
        <p:nvSpPr>
          <p:cNvPr id="6" name="TextBox 5">
            <a:extLst>
              <a:ext uri="{FF2B5EF4-FFF2-40B4-BE49-F238E27FC236}">
                <a16:creationId xmlns:a16="http://schemas.microsoft.com/office/drawing/2014/main" id="{FADC7C69-F511-99DA-97DC-02C07348FEAB}"/>
              </a:ext>
            </a:extLst>
          </p:cNvPr>
          <p:cNvSpPr txBox="1"/>
          <p:nvPr/>
        </p:nvSpPr>
        <p:spPr>
          <a:xfrm>
            <a:off x="6095432" y="1066423"/>
            <a:ext cx="5756488"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p>
          <a:p>
            <a:pPr marL="285750" indent="-285750">
              <a:buFont typeface="Arial"/>
              <a:buChar char="•"/>
            </a:pPr>
            <a:r>
              <a:rPr lang="en-US">
                <a:ea typeface="+mn-lt"/>
                <a:cs typeface="+mn-lt"/>
              </a:rPr>
              <a:t>The upward slope of the red line shows that </a:t>
            </a:r>
            <a:r>
              <a:rPr lang="en-US" b="1">
                <a:ea typeface="+mn-lt"/>
                <a:cs typeface="+mn-lt"/>
              </a:rPr>
              <a:t>higher GDP per Capita</a:t>
            </a:r>
            <a:r>
              <a:rPr lang="en-US">
                <a:ea typeface="+mn-lt"/>
                <a:cs typeface="+mn-lt"/>
              </a:rPr>
              <a:t> is generally associated with </a:t>
            </a:r>
            <a:r>
              <a:rPr lang="en-US" b="1">
                <a:ea typeface="+mn-lt"/>
                <a:cs typeface="+mn-lt"/>
              </a:rPr>
              <a:t>higher Happiness Scores</a:t>
            </a:r>
            <a:r>
              <a:rPr lang="en-US">
                <a:ea typeface="+mn-lt"/>
                <a:cs typeface="+mn-lt"/>
              </a:rPr>
              <a:t>.</a:t>
            </a:r>
            <a:endParaRPr lang="en-US"/>
          </a:p>
          <a:p>
            <a:pPr marL="285750" indent="-285750">
              <a:buFont typeface="Arial"/>
              <a:buChar char="•"/>
            </a:pPr>
            <a:r>
              <a:rPr lang="en-US">
                <a:ea typeface="+mn-lt"/>
                <a:cs typeface="+mn-lt"/>
              </a:rPr>
              <a:t>In simple terms: wealthier countries tend to report higher happiness.</a:t>
            </a:r>
            <a:endParaRPr lang="en-US"/>
          </a:p>
          <a:p>
            <a:pPr marL="285750" indent="-285750">
              <a:buFont typeface="Arial"/>
              <a:buChar char="•"/>
            </a:pPr>
            <a:r>
              <a:rPr lang="en-US" b="1">
                <a:ea typeface="+mn-lt"/>
                <a:cs typeface="+mn-lt"/>
              </a:rPr>
              <a:t>Cluster of Countries</a:t>
            </a:r>
            <a:r>
              <a:rPr lang="en-US">
                <a:ea typeface="+mn-lt"/>
                <a:cs typeface="+mn-lt"/>
              </a:rPr>
              <a:t>:</a:t>
            </a:r>
            <a:endParaRPr lang="en-US"/>
          </a:p>
          <a:p>
            <a:pPr marL="285750" indent="-285750">
              <a:buFont typeface="Arial"/>
              <a:buChar char="•"/>
            </a:pPr>
            <a:r>
              <a:rPr lang="en-US">
                <a:ea typeface="+mn-lt"/>
                <a:cs typeface="+mn-lt"/>
              </a:rPr>
              <a:t>Most data points are clustered between GDP values of 8–10, indicating that most countries fall within this range of wealth.</a:t>
            </a:r>
            <a:endParaRPr lang="en-US"/>
          </a:p>
          <a:p>
            <a:pPr marL="285750" indent="-285750">
              <a:buFont typeface="Arial"/>
              <a:buChar char="•"/>
            </a:pPr>
            <a:r>
              <a:rPr lang="en-US">
                <a:ea typeface="+mn-lt"/>
                <a:cs typeface="+mn-lt"/>
              </a:rPr>
              <a:t>As GDP increases, the happiness scores show more variation (wider spread).</a:t>
            </a:r>
            <a:endParaRPr lang="en-US"/>
          </a:p>
          <a:p>
            <a:pPr marL="285750" indent="-285750">
              <a:buFont typeface="Arial"/>
              <a:buChar char="•"/>
            </a:pPr>
            <a:r>
              <a:rPr lang="en-US">
                <a:ea typeface="+mn-lt"/>
                <a:cs typeface="+mn-lt"/>
              </a:rPr>
              <a:t>This suggests that while GDP matters, </a:t>
            </a:r>
            <a:r>
              <a:rPr lang="en-US" b="1">
                <a:ea typeface="+mn-lt"/>
                <a:cs typeface="+mn-lt"/>
              </a:rPr>
              <a:t>other factors</a:t>
            </a:r>
            <a:r>
              <a:rPr lang="en-US">
                <a:ea typeface="+mn-lt"/>
                <a:cs typeface="+mn-lt"/>
              </a:rPr>
              <a:t> also play a role in happiness at higher GDP levels.</a:t>
            </a:r>
            <a:endParaRPr lang="en-US"/>
          </a:p>
          <a:p>
            <a:pPr marL="285750" indent="-285750">
              <a:buFont typeface="Arial"/>
              <a:buChar char="•"/>
            </a:pPr>
            <a:r>
              <a:rPr lang="en-US">
                <a:ea typeface="+mn-lt"/>
                <a:cs typeface="+mn-lt"/>
              </a:rPr>
              <a:t>Some countries (dots below the red line) have lower happiness scores than expected for their GDP.</a:t>
            </a:r>
            <a:endParaRPr lang="en-US"/>
          </a:p>
          <a:p>
            <a:pPr marL="285750" indent="-285750">
              <a:buFont typeface="Arial"/>
              <a:buChar char="•"/>
            </a:pPr>
            <a:r>
              <a:rPr lang="en-US">
                <a:ea typeface="+mn-lt"/>
                <a:cs typeface="+mn-lt"/>
              </a:rPr>
              <a:t>These outliers indicate that economic wealth alone doesn’t guarantee happiness.</a:t>
            </a:r>
            <a:endParaRPr lang="en-US"/>
          </a:p>
          <a:p>
            <a:pPr marL="285750" indent="-285750">
              <a:buFont typeface="Arial"/>
              <a:buChar char="•"/>
            </a:pPr>
            <a:endParaRPr lang="en-US">
              <a:latin typeface="Tw Cen MT" panose="020B0602020104020603"/>
              <a:cs typeface="Times New Roman"/>
            </a:endParaRPr>
          </a:p>
          <a:p>
            <a:pPr algn="l"/>
            <a:endParaRPr lang="en-US">
              <a:latin typeface="TW Cen MT"/>
              <a:cs typeface="Times New Roman"/>
            </a:endParaRPr>
          </a:p>
          <a:p>
            <a:endParaRPr lang="en-US"/>
          </a:p>
        </p:txBody>
      </p:sp>
    </p:spTree>
    <p:extLst>
      <p:ext uri="{BB962C8B-B14F-4D97-AF65-F5344CB8AC3E}">
        <p14:creationId xmlns:p14="http://schemas.microsoft.com/office/powerpoint/2010/main" val="4130110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BEFA1-0C95-1158-5AFC-40EE1FCAC330}"/>
              </a:ext>
            </a:extLst>
          </p:cNvPr>
          <p:cNvSpPr>
            <a:spLocks noGrp="1"/>
          </p:cNvSpPr>
          <p:nvPr>
            <p:ph type="title"/>
          </p:nvPr>
        </p:nvSpPr>
        <p:spPr>
          <a:xfrm>
            <a:off x="1141413" y="237519"/>
            <a:ext cx="9905998" cy="974003"/>
          </a:xfrm>
        </p:spPr>
        <p:txBody>
          <a:bodyPr/>
          <a:lstStyle/>
          <a:p>
            <a:r>
              <a:rPr lang="en-US"/>
              <a:t>LASSO REGULARIZATION ANALYSIS</a:t>
            </a:r>
          </a:p>
        </p:txBody>
      </p:sp>
      <p:pic>
        <p:nvPicPr>
          <p:cNvPr id="4" name="Content Placeholder 3" descr="A graph with numbers and lines&#10;&#10;Description automatically generated">
            <a:extLst>
              <a:ext uri="{FF2B5EF4-FFF2-40B4-BE49-F238E27FC236}">
                <a16:creationId xmlns:a16="http://schemas.microsoft.com/office/drawing/2014/main" id="{03AE1AA9-3340-A413-494E-2370E92F8353}"/>
              </a:ext>
            </a:extLst>
          </p:cNvPr>
          <p:cNvPicPr>
            <a:picLocks noGrp="1" noChangeAspect="1"/>
          </p:cNvPicPr>
          <p:nvPr>
            <p:ph idx="1"/>
          </p:nvPr>
        </p:nvPicPr>
        <p:blipFill>
          <a:blip r:embed="rId2"/>
          <a:stretch>
            <a:fillRect/>
          </a:stretch>
        </p:blipFill>
        <p:spPr>
          <a:xfrm>
            <a:off x="554467" y="1346759"/>
            <a:ext cx="5539944" cy="4904383"/>
          </a:xfrm>
        </p:spPr>
      </p:pic>
      <p:sp>
        <p:nvSpPr>
          <p:cNvPr id="5" name="TextBox 4">
            <a:extLst>
              <a:ext uri="{FF2B5EF4-FFF2-40B4-BE49-F238E27FC236}">
                <a16:creationId xmlns:a16="http://schemas.microsoft.com/office/drawing/2014/main" id="{02209DAE-E26C-63BA-ADDE-3BFD0EE2385C}"/>
              </a:ext>
            </a:extLst>
          </p:cNvPr>
          <p:cNvSpPr txBox="1"/>
          <p:nvPr/>
        </p:nvSpPr>
        <p:spPr>
          <a:xfrm>
            <a:off x="6213196" y="921248"/>
            <a:ext cx="5669615"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p>
          <a:p>
            <a:pPr>
              <a:buFont typeface="Arial"/>
              <a:buChar char="•"/>
            </a:pPr>
            <a:r>
              <a:rPr lang="en-US" sz="2000">
                <a:ea typeface="+mn-lt"/>
                <a:cs typeface="+mn-lt"/>
              </a:rPr>
              <a:t>The flat portion (left) shows stable error rates with strong regularization (fewer predictors).</a:t>
            </a:r>
            <a:endParaRPr lang="en-US"/>
          </a:p>
          <a:p>
            <a:pPr>
              <a:buFont typeface="Arial"/>
              <a:buChar char="•"/>
            </a:pPr>
            <a:r>
              <a:rPr lang="en-US" sz="2000">
                <a:ea typeface="+mn-lt"/>
                <a:cs typeface="+mn-lt"/>
              </a:rPr>
              <a:t>The sharp rise (right) indicates overfitting as regularization weakens (λ approaches 0).</a:t>
            </a:r>
            <a:endParaRPr lang="en-US"/>
          </a:p>
          <a:p>
            <a:pPr>
              <a:buFont typeface="Arial"/>
              <a:buChar char="•"/>
            </a:pPr>
            <a:r>
              <a:rPr lang="en-US" sz="2000" b="1">
                <a:ea typeface="+mn-lt"/>
                <a:cs typeface="+mn-lt"/>
              </a:rPr>
              <a:t>Optimal Lambda (λ)</a:t>
            </a:r>
            <a:r>
              <a:rPr lang="en-US" sz="2000">
                <a:ea typeface="+mn-lt"/>
                <a:cs typeface="+mn-lt"/>
              </a:rPr>
              <a:t>:</a:t>
            </a:r>
            <a:endParaRPr lang="en-US"/>
          </a:p>
          <a:p>
            <a:pPr>
              <a:buFont typeface="Arial"/>
              <a:buChar char="•"/>
            </a:pPr>
            <a:r>
              <a:rPr lang="en-US" sz="2000">
                <a:ea typeface="+mn-lt"/>
                <a:cs typeface="+mn-lt"/>
              </a:rPr>
              <a:t>Found near </a:t>
            </a:r>
            <a:r>
              <a:rPr lang="en-US" sz="2000" b="1">
                <a:ea typeface="+mn-lt"/>
                <a:cs typeface="+mn-lt"/>
              </a:rPr>
              <a:t>log(λ) = -3</a:t>
            </a:r>
            <a:r>
              <a:rPr lang="en-US" sz="2000">
                <a:ea typeface="+mn-lt"/>
                <a:cs typeface="+mn-lt"/>
              </a:rPr>
              <a:t>, where the model achieves the lowest prediction error, balancing simplicity and accuracy.</a:t>
            </a:r>
            <a:endParaRPr lang="en-US"/>
          </a:p>
          <a:p>
            <a:pPr>
              <a:buFont typeface="Arial"/>
              <a:buChar char="•"/>
            </a:pPr>
            <a:r>
              <a:rPr lang="en-US" sz="2000" b="1">
                <a:ea typeface="+mn-lt"/>
                <a:cs typeface="+mn-lt"/>
              </a:rPr>
              <a:t>Error Bars and Predictor Count</a:t>
            </a:r>
            <a:r>
              <a:rPr lang="en-US" sz="2000">
                <a:ea typeface="+mn-lt"/>
                <a:cs typeface="+mn-lt"/>
              </a:rPr>
              <a:t>:</a:t>
            </a:r>
            <a:endParaRPr lang="en-US"/>
          </a:p>
          <a:p>
            <a:pPr>
              <a:buFont typeface="Arial"/>
              <a:buChar char="•"/>
            </a:pPr>
            <a:r>
              <a:rPr lang="en-US" sz="2000">
                <a:ea typeface="+mn-lt"/>
                <a:cs typeface="+mn-lt"/>
              </a:rPr>
              <a:t>Vertical lines indicate consistent performance across cross-validation folds.</a:t>
            </a:r>
            <a:endParaRPr lang="en-US"/>
          </a:p>
          <a:p>
            <a:pPr>
              <a:buFont typeface="Arial"/>
              <a:buChar char="•"/>
            </a:pPr>
            <a:r>
              <a:rPr lang="en-US" sz="2000">
                <a:ea typeface="+mn-lt"/>
                <a:cs typeface="+mn-lt"/>
              </a:rPr>
              <a:t>Numbers at the top show the number of predictors retained at each λ value.</a:t>
            </a:r>
            <a:endParaRPr lang="en-US"/>
          </a:p>
          <a:p>
            <a:pPr>
              <a:buFont typeface="Arial"/>
              <a:buChar char="•"/>
            </a:pPr>
            <a:r>
              <a:rPr lang="en-US" sz="2000" b="1">
                <a:ea typeface="+mn-lt"/>
                <a:cs typeface="+mn-lt"/>
              </a:rPr>
              <a:t>Outcome</a:t>
            </a:r>
            <a:r>
              <a:rPr lang="en-US" sz="2000">
                <a:ea typeface="+mn-lt"/>
                <a:cs typeface="+mn-lt"/>
              </a:rPr>
              <a:t>:</a:t>
            </a:r>
            <a:endParaRPr lang="en-US"/>
          </a:p>
          <a:p>
            <a:pPr>
              <a:buFont typeface="Arial"/>
              <a:buChar char="•"/>
            </a:pPr>
            <a:r>
              <a:rPr lang="en-US" sz="2000">
                <a:ea typeface="+mn-lt"/>
                <a:cs typeface="+mn-lt"/>
              </a:rPr>
              <a:t>The final model selects only the most relevant predictors, improving interpretability while maintaining predictive power.</a:t>
            </a:r>
            <a:endParaRPr lang="en-US"/>
          </a:p>
          <a:p>
            <a:pPr marL="285750" indent="-285750">
              <a:buFont typeface="Arial"/>
              <a:buChar char="•"/>
            </a:pPr>
            <a:endParaRPr lang="en-US" sz="2000"/>
          </a:p>
        </p:txBody>
      </p:sp>
    </p:spTree>
    <p:extLst>
      <p:ext uri="{BB962C8B-B14F-4D97-AF65-F5344CB8AC3E}">
        <p14:creationId xmlns:p14="http://schemas.microsoft.com/office/powerpoint/2010/main" val="2182396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1479</Words>
  <Application>Microsoft Office PowerPoint</Application>
  <PresentationFormat>Widescreen</PresentationFormat>
  <Paragraphs>171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TW Cen MT</vt:lpstr>
      <vt:lpstr>TW Cen MT</vt:lpstr>
      <vt:lpstr>Circuit</vt:lpstr>
      <vt:lpstr>World Happiness Report with R  </vt:lpstr>
      <vt:lpstr>Introduction</vt:lpstr>
      <vt:lpstr>Research Questions</vt:lpstr>
      <vt:lpstr>PowerPoint Presentation</vt:lpstr>
      <vt:lpstr>Statistics Description</vt:lpstr>
      <vt:lpstr>Exploratory Data Analysis </vt:lpstr>
      <vt:lpstr>Correlation Analysis</vt:lpstr>
      <vt:lpstr>LINEAR REGRESSION ANALYSIS</vt:lpstr>
      <vt:lpstr>LASSO REGULARIZATION ANALYSIS</vt:lpstr>
      <vt:lpstr>Hypothesis Testing</vt:lpstr>
      <vt:lpstr>Conclusion</vt:lpstr>
      <vt:lpstr>Recommendations</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bhoomika ml</dc:creator>
  <cp:lastModifiedBy>Priya KM</cp:lastModifiedBy>
  <cp:revision>5</cp:revision>
  <dcterms:created xsi:type="dcterms:W3CDTF">2024-12-11T00:14:48Z</dcterms:created>
  <dcterms:modified xsi:type="dcterms:W3CDTF">2025-01-06T17:44:38Z</dcterms:modified>
</cp:coreProperties>
</file>