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6858000" cy="9144000"/>
  <p:embeddedFontLst>
    <p:embeddedFont>
      <p:font typeface="Calibri" panose="020F0502020204030204"/>
      <p:regular r:id="rId25"/>
    </p:embeddedFont>
    <p:embeddedFont>
      <p:font typeface="Roboto" panose="0200000000000000000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6"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3B318AE-D196-44F0-B7DD-58DD738AA0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71E8CF1-6DA5-4FB1-946D-E30163A837B3}"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36"/>
        <p:guide pos="285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
        <p:nvSpPr>
          <p:cNvPr id="91" name="Google Shape;91;p1:notes"/>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lnSpc>
                <a:spcPct val="100000"/>
              </a:lnSpc>
              <a:spcBef>
                <a:spcPts val="0"/>
              </a:spcBef>
              <a:spcAft>
                <a:spcPts val="0"/>
              </a:spcAft>
              <a:buSzPts val="1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8" name="Google Shape;148;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4" name="Google Shape;154;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0" name="Google Shape;160;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6" name="Google Shape;166;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2" name="Google Shape;172;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8" name="Google Shape;178;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4" name="Google Shape;184;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0" name="Google Shape;190;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6" name="Google Shape;196;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0" name="Google Shape;100;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6" name="Google Shape;106;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 name="Google Shape;112;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0" name="Google Shape;130;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6" name="Google Shape;136;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1_Title Slide">
  <p:cSld name="TITLE">
    <p:spTree>
      <p:nvGrpSpPr>
        <p:cNvPr id="15" name="Shape 15"/>
        <p:cNvGrpSpPr/>
        <p:nvPr/>
      </p:nvGrpSpPr>
      <p:grpSpPr>
        <a:xfrm>
          <a:off x="0" y="0"/>
          <a:ext cx="0" cy="0"/>
          <a:chOff x="0" y="0"/>
          <a:chExt cx="0" cy="0"/>
        </a:xfrm>
      </p:grpSpPr>
      <p:sp>
        <p:nvSpPr>
          <p:cNvPr id="16" name="Google Shape;16;p20"/>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panose="020F0502020204030204"/>
              <a:buNone/>
            </a:pP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SEC-  DEPARTMENT OF AI</a:t>
            </a:r>
            <a:r>
              <a:rPr lang="en-US" sz="1000">
                <a:solidFill>
                  <a:schemeClr val="dk1"/>
                </a:solidFill>
                <a:latin typeface="Calibri" panose="020F0502020204030204"/>
                <a:ea typeface="Calibri" panose="020F0502020204030204"/>
                <a:cs typeface="Calibri" panose="020F0502020204030204"/>
                <a:sym typeface="Calibri" panose="020F0502020204030204"/>
              </a:rPr>
              <a:t>ML</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a:t>
            </a:r>
            <a:r>
              <a:rPr lang="en-US" sz="1000">
                <a:solidFill>
                  <a:schemeClr val="dk1"/>
                </a:solidFill>
                <a:latin typeface="Calibri" panose="020F0502020204030204"/>
                <a:ea typeface="Calibri" panose="020F0502020204030204"/>
                <a:cs typeface="Calibri" panose="020F0502020204030204"/>
                <a:sym typeface="Calibri" panose="020F0502020204030204"/>
              </a:rPr>
              <a:t>3</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000">
                <a:solidFill>
                  <a:schemeClr val="dk1"/>
                </a:solidFill>
                <a:latin typeface="Calibri" panose="020F0502020204030204"/>
                <a:ea typeface="Calibri" panose="020F0502020204030204"/>
                <a:cs typeface="Calibri" panose="020F0502020204030204"/>
                <a:sym typeface="Calibri" panose="020F0502020204030204"/>
              </a:rPr>
              <a:t>1</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a:t>
            </a:r>
            <a:r>
              <a:rPr lang="en-US" sz="1000">
                <a:solidFill>
                  <a:schemeClr val="dk1"/>
                </a:solidFill>
                <a:latin typeface="Calibri" panose="020F0502020204030204"/>
                <a:ea typeface="Calibri" panose="020F0502020204030204"/>
                <a:cs typeface="Calibri" panose="020F0502020204030204"/>
                <a:sym typeface="Calibri" panose="020F0502020204030204"/>
              </a:rPr>
              <a:t>MINIPROJECT</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slide# -</a:t>
            </a:r>
            <a:fld id="{00000000-1234-1234-1234-123412341234}" type="slidenum">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20"/>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20"/>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0"/>
              </a:spcBef>
              <a:spcAft>
                <a:spcPts val="0"/>
              </a:spcAft>
              <a:buClr>
                <a:schemeClr val="dk1"/>
              </a:buClr>
              <a:buSzPts val="32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 name="Google Shape;19;p20" descr="C:\Users\ELCOT\Desktop\Saveetha Logo.png"/>
          <p:cNvPicPr preferRelativeResize="0"/>
          <p:nvPr/>
        </p:nvPicPr>
        <p:blipFill rotWithShape="1">
          <a:blip r:embed="rId2"/>
          <a:srcRect r="26619" b="28149"/>
          <a:stretch>
            <a:fillRect/>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p:nvPr>
            <p:ph type="pic" idx="2"/>
          </p:nvPr>
        </p:nvSpPr>
        <p:spPr>
          <a:xfrm>
            <a:off x="1792288" y="612775"/>
            <a:ext cx="5486400" cy="4114800"/>
          </a:xfrm>
          <a:prstGeom prst="rect">
            <a:avLst/>
          </a:prstGeom>
          <a:noFill/>
          <a:ln>
            <a:noFill/>
          </a:ln>
        </p:spPr>
      </p:sp>
      <p:sp>
        <p:nvSpPr>
          <p:cNvPr id="73" name="Google Shape;73;p29"/>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74" name="Google Shape;74;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3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0" name="Google Shape;80;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31"/>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1"/>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6" name="Google Shape;86;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0" name="Shape 20"/>
        <p:cNvGrpSpPr/>
        <p:nvPr/>
      </p:nvGrpSpPr>
      <p:grpSpPr>
        <a:xfrm>
          <a:off x="0" y="0"/>
          <a:ext cx="0" cy="0"/>
          <a:chOff x="0" y="0"/>
          <a:chExt cx="0" cy="0"/>
        </a:xfrm>
      </p:grpSpPr>
      <p:sp>
        <p:nvSpPr>
          <p:cNvPr id="21" name="Google Shape;21;p21"/>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2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9" name="Google Shape;29;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1" name="Google Shape;41;p24"/>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2" name="Google Shape;42;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8" name="Google Shape;48;p25"/>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9" name="Google Shape;49;p25"/>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50" name="Google Shape;50;p25"/>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51" name="Google Shape;51;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66" name="Google Shape;66;p28"/>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7" name="Google Shape;67;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
          <p:cNvSpPr txBox="1"/>
          <p:nvPr/>
        </p:nvSpPr>
        <p:spPr>
          <a:xfrm>
            <a:off x="457200" y="274638"/>
            <a:ext cx="8229600" cy="639762"/>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Mini Project (19AI701) – Review 1</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228600" y="990600"/>
            <a:ext cx="8610600" cy="4495800"/>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GB" sz="3200" b="1">
                <a:latin typeface="Times New Roman" panose="02020603050405020304" charset="0"/>
                <a:cs typeface="Times New Roman" panose="02020603050405020304" charset="0"/>
                <a:sym typeface="+mn-ea"/>
              </a:rPr>
              <a:t>Twitter Data: Fake News Prediction and Analyzing Political Sentiment</a:t>
            </a: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Submitted by:</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DELLI PRIYA L (212222230029)</a:t>
            </a:r>
            <a:endPar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KOTHAI K (212222240051)</a:t>
            </a:r>
            <a:endPar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SHASHIN PRASAD S (212222230144)</a:t>
            </a:r>
            <a:endParaRPr sz="2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202</a:t>
            </a:r>
            <a:r>
              <a:rPr lang="en-US" sz="2800">
                <a:solidFill>
                  <a:schemeClr val="dk1"/>
                </a:solidFill>
                <a:latin typeface="Calibri" panose="020F0502020204030204"/>
                <a:ea typeface="Calibri" panose="020F0502020204030204"/>
                <a:cs typeface="Calibri" panose="020F0502020204030204"/>
                <a:sym typeface="Calibri" panose="020F0502020204030204"/>
              </a:rPr>
              <a:t>2</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-202</a:t>
            </a:r>
            <a:r>
              <a:rPr lang="en-US" sz="2800">
                <a:solidFill>
                  <a:schemeClr val="dk1"/>
                </a:solidFill>
                <a:latin typeface="Calibri" panose="020F0502020204030204"/>
                <a:ea typeface="Calibri" panose="020F0502020204030204"/>
                <a:cs typeface="Calibri" panose="020F0502020204030204"/>
                <a:sym typeface="Calibri" panose="020F0502020204030204"/>
              </a:rPr>
              <a:t>6</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Batch</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TEAM NO:234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Under the guidance of:</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Mr. T. Saravanan</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Assistant professor (SG) , Department of AIML</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txBox="1"/>
          <p:nvPr/>
        </p:nvSpPr>
        <p:spPr>
          <a:xfrm>
            <a:off x="-295275" y="5486400"/>
            <a:ext cx="9829800" cy="1295400"/>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100000"/>
              </a:lnSpc>
              <a:spcBef>
                <a:spcPts val="0"/>
              </a:spcBef>
              <a:spcAft>
                <a:spcPts val="0"/>
              </a:spcAft>
              <a:buClr>
                <a:srgbClr val="000000"/>
              </a:buClr>
              <a:buSzPct val="1000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35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ARTIFICIAL INTELLIGENCE AND </a:t>
            </a:r>
            <a:r>
              <a:rPr lang="en-US" sz="3500" b="1">
                <a:solidFill>
                  <a:schemeClr val="dk1"/>
                </a:solidFill>
                <a:latin typeface="Calibri" panose="020F0502020204030204"/>
                <a:ea typeface="Calibri" panose="020F0502020204030204"/>
                <a:cs typeface="Calibri" panose="020F0502020204030204"/>
                <a:sym typeface="Calibri" panose="020F0502020204030204"/>
              </a:rPr>
              <a:t>MACHINE LEARNING</a:t>
            </a:r>
            <a:endParaRPr sz="3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5100" b="1" i="0" u="none" strike="noStrike" cap="none">
                <a:solidFill>
                  <a:schemeClr val="dk1"/>
                </a:solidFill>
                <a:latin typeface="Calibri" panose="020F0502020204030204"/>
                <a:ea typeface="Calibri" panose="020F0502020204030204"/>
                <a:cs typeface="Calibri" panose="020F0502020204030204"/>
                <a:sym typeface="Calibri" panose="020F0502020204030204"/>
              </a:rPr>
              <a:t>SAVEETHA ENGINEERING COLLEGE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(Autonomous Institution – UGC, Govt. of India)</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(Affiliated to Anna University, Approved by AICTE - Accredited by NBA &amp; NAAC – ‘A’ Grade - ISO 9001:2015 Certified)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Saveetha Nagar, Thandalam, Chennai-602 105, TamilNadu, INDIA.</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01295" algn="l" rtl="0">
              <a:lnSpc>
                <a:spcPct val="100000"/>
              </a:lnSpc>
              <a:spcBef>
                <a:spcPts val="265"/>
              </a:spcBef>
              <a:spcAft>
                <a:spcPts val="0"/>
              </a:spcAft>
              <a:buClr>
                <a:schemeClr val="dk1"/>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7" name="Google Shape;97;p1"/>
          <p:cNvPicPr preferRelativeResize="0"/>
          <p:nvPr/>
        </p:nvPicPr>
        <p:blipFill rotWithShape="1">
          <a:blip r:embed="rId1"/>
          <a:srcRect/>
          <a:stretch>
            <a:fillRect/>
          </a:stretch>
        </p:blipFill>
        <p:spPr>
          <a:xfrm>
            <a:off x="4393565" y="507238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0"/>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Literature Review-Reference Paper 3</a:t>
            </a:r>
            <a:endParaRPr lang="en-US"/>
          </a:p>
        </p:txBody>
      </p:sp>
      <p:sp>
        <p:nvSpPr>
          <p:cNvPr id="151" name="Google Shape;151;p10"/>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3200"/>
            </a:pPr>
            <a:r>
              <a:rPr lang="en-US" sz="1700" b="1">
                <a:sym typeface="+mn-ea"/>
              </a:rPr>
              <a:t>Paper Title: </a:t>
            </a:r>
            <a:r>
              <a:rPr lang="en-US" sz="1700">
                <a:sym typeface="+mn-ea"/>
              </a:rPr>
              <a:t>"Fake News Detection on Social Media using Machine Learning and Natural Language Processing"</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Published in: </a:t>
            </a:r>
            <a:r>
              <a:rPr lang="en-US" sz="1700">
                <a:sym typeface="+mn-ea"/>
              </a:rPr>
              <a:t>International Journal of Engineering and Advanced Technology (IJEAT), 2019</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Problem statement: </a:t>
            </a:r>
            <a:r>
              <a:rPr lang="en-US" sz="1700">
                <a:sym typeface="+mn-ea"/>
              </a:rPr>
              <a:t>The paper addresses the issue of detecting fake news on social media using various machine learning algorithms and NLP techniques. It highlights the challenge of distinguishing between real and fake news content in high volumes of social media data.</a:t>
            </a:r>
            <a:endParaRPr lang="en-US" sz="1700"/>
          </a:p>
          <a:p>
            <a:pPr lvl="0" algn="l" rtl="0">
              <a:lnSpc>
                <a:spcPct val="100000"/>
              </a:lnSpc>
              <a:spcBef>
                <a:spcPts val="520"/>
              </a:spcBef>
              <a:spcAft>
                <a:spcPts val="0"/>
              </a:spcAft>
              <a:buClr>
                <a:schemeClr val="dk1"/>
              </a:buClr>
              <a:buSzPts val="2800"/>
            </a:pPr>
            <a:r>
              <a:rPr lang="en-US" sz="1700" b="1">
                <a:sym typeface="+mn-ea"/>
              </a:rPr>
              <a:t>Problem approach : </a:t>
            </a:r>
            <a:r>
              <a:rPr lang="en-US" sz="1700">
                <a:sym typeface="+mn-ea"/>
              </a:rPr>
              <a:t>The authors use a combination of TF-IDF, word embeddings, and machine learning classifiers such as Naive Bayes, Random Forest, and SVM to detect fake news.</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Advantages: </a:t>
            </a:r>
            <a:endParaRPr lang="en-US" sz="1700" b="1">
              <a:sym typeface="+mn-ea"/>
            </a:endParaRPr>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sym typeface="+mn-ea"/>
              </a:rPr>
              <a:t>Demonstrates how a multi-algorithm approach improves classification accuracy.</a:t>
            </a:r>
            <a:endParaRPr lang="en-US" sz="1700"/>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sym typeface="+mn-ea"/>
              </a:rPr>
              <a:t>Provides an evaluation of different feature extraction techniques.</a:t>
            </a:r>
            <a:endParaRPr lang="en-US" sz="1700"/>
          </a:p>
          <a:p>
            <a:pPr marL="285750" lvl="0" indent="-285750" algn="l" rtl="0">
              <a:lnSpc>
                <a:spcPct val="100000"/>
              </a:lnSpc>
              <a:spcBef>
                <a:spcPts val="520"/>
              </a:spcBef>
              <a:spcAft>
                <a:spcPts val="0"/>
              </a:spcAft>
              <a:buSzPts val="3200"/>
            </a:pPr>
            <a:r>
              <a:rPr lang="en-US" sz="1700" b="1">
                <a:sym typeface="+mn-ea"/>
              </a:rPr>
              <a:t>Drawbacks: </a:t>
            </a:r>
            <a:r>
              <a:rPr lang="en-US" sz="1700">
                <a:sym typeface="+mn-ea"/>
              </a:rPr>
              <a:t>The paper shows limited success with handling contextual information and detecting subtle misinformation.</a:t>
            </a:r>
            <a:endParaRPr lang="en-US" sz="1700" b="1">
              <a:sym typeface="+mn-ea"/>
            </a:endParaRPr>
          </a:p>
          <a:p>
            <a:pPr marL="285750" lvl="0" indent="-285750" algn="l" rtl="0">
              <a:lnSpc>
                <a:spcPct val="100000"/>
              </a:lnSpc>
              <a:spcBef>
                <a:spcPts val="520"/>
              </a:spcBef>
              <a:spcAft>
                <a:spcPts val="0"/>
              </a:spcAft>
              <a:buSzPts val="3200"/>
            </a:pPr>
            <a:r>
              <a:rPr lang="en-US" sz="1700" b="1">
                <a:sym typeface="+mn-ea"/>
              </a:rPr>
              <a:t>Future Scope: </a:t>
            </a:r>
            <a:r>
              <a:rPr lang="en-US" sz="1700">
                <a:sym typeface="+mn-ea"/>
              </a:rPr>
              <a:t>Proposes the inclusion of deep learning models like LSTM and transformer-based architectures to improve detection accuracy and robustness.</a:t>
            </a:r>
            <a:endParaRPr lang="en-US" sz="1700" b="1">
              <a:sym typeface="+mn-ea"/>
            </a:endParaRPr>
          </a:p>
          <a:p>
            <a:pPr marL="0" lvl="0" indent="0" algn="l" rtl="0">
              <a:lnSpc>
                <a:spcPct val="100000"/>
              </a:lnSpc>
              <a:spcBef>
                <a:spcPts val="0"/>
              </a:spcBef>
              <a:spcAft>
                <a:spcPts val="0"/>
              </a:spcAft>
              <a:buClr>
                <a:schemeClr val="dk1"/>
              </a:buClr>
              <a:buSzPts val="3200"/>
              <a:buNone/>
            </a:pPr>
            <a:endParaRPr lang="en-US" sz="1700" b="1">
              <a:sym typeface="+mn-ea"/>
            </a:endParaRPr>
          </a:p>
          <a:p>
            <a:pPr marL="342900" lvl="0" indent="-342900" algn="l" rtl="0">
              <a:lnSpc>
                <a:spcPct val="100000"/>
              </a:lnSpc>
              <a:spcBef>
                <a:spcPts val="0"/>
              </a:spcBef>
              <a:spcAft>
                <a:spcPts val="0"/>
              </a:spcAft>
              <a:buClr>
                <a:schemeClr val="dk1"/>
              </a:buClr>
              <a:buSzPts val="3200"/>
              <a:buChar char="•"/>
            </a:pPr>
            <a:endParaRPr lang="en-US" sz="8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1"/>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Summary of Literature Review</a:t>
            </a:r>
            <a:endParaRPr lang="en-US"/>
          </a:p>
        </p:txBody>
      </p:sp>
      <p:graphicFrame>
        <p:nvGraphicFramePr>
          <p:cNvPr id="157" name="Google Shape;157;p11"/>
          <p:cNvGraphicFramePr/>
          <p:nvPr/>
        </p:nvGraphicFramePr>
        <p:xfrm>
          <a:off x="184275" y="1184675"/>
          <a:ext cx="8545460" cy="5455920"/>
        </p:xfrm>
        <a:graphic>
          <a:graphicData uri="http://schemas.openxmlformats.org/drawingml/2006/table">
            <a:tbl>
              <a:tblPr>
                <a:noFill/>
                <a:tableStyleId>{D3B318AE-D196-44F0-B7DD-58DD738AA0EE}</a:tableStyleId>
              </a:tblPr>
              <a:tblGrid>
                <a:gridCol w="1403575"/>
                <a:gridCol w="1403575"/>
                <a:gridCol w="1403575"/>
                <a:gridCol w="1403575"/>
                <a:gridCol w="1575435"/>
                <a:gridCol w="1355725"/>
              </a:tblGrid>
              <a:tr h="736050">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Research</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Technique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Features Used</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Domain</a:t>
                      </a:r>
                      <a:endParaRPr sz="1100" b="1" u="none" strike="noStrike" cap="none"/>
                    </a:p>
                  </a:txBody>
                  <a:tcPr marL="68575" marR="68575" marT="91425" marB="91425">
                    <a:solidFill>
                      <a:srgbClr val="CCCCCC"/>
                    </a:solidFill>
                  </a:tcPr>
                </a:tc>
                <a:tc>
                  <a:txBody>
                    <a:bodyPr/>
                    <a:lstStyle/>
                    <a:p>
                      <a:pPr marL="22860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Disadvantage / Advantage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Future Direction</a:t>
                      </a:r>
                      <a:endParaRPr sz="1100" b="1" u="none" strike="noStrike" cap="none"/>
                    </a:p>
                  </a:txBody>
                  <a:tcPr marL="68575" marR="68575" marT="91425" marB="91425">
                    <a:solidFill>
                      <a:srgbClr val="CCCCCC"/>
                    </a:solidFill>
                  </a:tcPr>
                </a:tc>
              </a:tr>
              <a:tr h="4719800">
                <a:tc>
                  <a:txBody>
                    <a:bodyPr/>
                    <a:lstStyle/>
                    <a:p>
                      <a:pPr marL="0" marR="0" lvl="0" indent="0" algn="l" rtl="0">
                        <a:lnSpc>
                          <a:spcPct val="115000"/>
                        </a:lnSpc>
                        <a:spcBef>
                          <a:spcPts val="0"/>
                        </a:spcBef>
                        <a:spcAft>
                          <a:spcPts val="0"/>
                        </a:spcAft>
                        <a:buClr>
                          <a:srgbClr val="000000"/>
                        </a:buClr>
                        <a:buSzPts val="1100"/>
                        <a:buFont typeface="Arial" panose="020B0604020202020204"/>
                        <a:buNone/>
                      </a:pPr>
                      <a:r>
                        <a:rPr sz="1100" u="none" strike="noStrike" cap="none">
                          <a:latin typeface="Times New Roman" panose="02020603050405020304"/>
                          <a:ea typeface="Times New Roman" panose="02020603050405020304"/>
                          <a:cs typeface="Times New Roman" panose="02020603050405020304"/>
                          <a:sym typeface="Times New Roman" panose="02020603050405020304"/>
                        </a:rPr>
                        <a:t>Shu et al. 2017</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tc>
                <a:tc>
                  <a:txBody>
                    <a:bodyPr/>
                    <a:lstStyle/>
                    <a:p>
                      <a:pPr marL="0" marR="0" lvl="0" indent="0" algn="l" rtl="0">
                        <a:lnSpc>
                          <a:spcPct val="115000"/>
                        </a:lnSpc>
                        <a:spcBef>
                          <a:spcPts val="1200"/>
                        </a:spcBef>
                        <a:spcAft>
                          <a:spcPts val="0"/>
                        </a:spcAft>
                        <a:buClr>
                          <a:srgbClr val="000000"/>
                        </a:buClr>
                        <a:buSzPts val="1400"/>
                        <a:buFont typeface="Arial" panose="020B0604020202020204"/>
                        <a:buNone/>
                      </a:pPr>
                      <a:r>
                        <a:rPr lang="en-US" sz="1400" u="none" strike="noStrike" cap="none"/>
                        <a:t>Content-based and Social context-based ML approaches </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Textual content, user behavior, metadata</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Social media</a:t>
                      </a:r>
                      <a:endParaRPr sz="1400" u="none" strike="noStrike" cap="none"/>
                    </a:p>
                  </a:txBody>
                  <a:tcPr marL="68575" marR="68575" marT="91425" marB="91425"/>
                </a:tc>
                <a:tc>
                  <a:txBody>
                    <a:bodyPr/>
                    <a:lstStyle/>
                    <a:p>
                      <a:pPr marL="0" marR="0" lvl="0" indent="0" algn="l" rtl="0">
                        <a:lnSpc>
                          <a:spcPct val="95000"/>
                        </a:lnSpc>
                        <a:spcBef>
                          <a:spcPts val="0"/>
                        </a:spcBef>
                        <a:spcAft>
                          <a:spcPts val="0"/>
                        </a:spcAft>
                        <a:buClr>
                          <a:srgbClr val="000000"/>
                        </a:buClr>
                        <a:buSzPts val="1400"/>
                        <a:buFont typeface="Arial" panose="020B0604020202020204"/>
                        <a:buNone/>
                      </a:pPr>
                      <a:r>
                        <a:rPr lang="en-US" sz="1400" u="none" strike="noStrike" cap="none"/>
                        <a:t>A</a:t>
                      </a:r>
                      <a:r>
                        <a:rPr sz="1400" u="none" strike="noStrike" cap="none"/>
                        <a:t>dvantage: Combines content and context for improved accuracy in fake news detection</a:t>
                      </a:r>
                      <a:endParaRPr sz="1400" u="none" strike="noStrike" cap="none"/>
                    </a:p>
                  </a:txBody>
                  <a:tcPr marL="68575" marR="68575" marT="91425" marB="91425"/>
                </a:tc>
                <a:tc>
                  <a:txBody>
                    <a:bodyPr/>
                    <a:lstStyle/>
                    <a:p>
                      <a:pPr marL="0" marR="0" lvl="0" indent="0" algn="just" rtl="0">
                        <a:lnSpc>
                          <a:spcPct val="115000"/>
                        </a:lnSpc>
                        <a:spcBef>
                          <a:spcPts val="1200"/>
                        </a:spcBef>
                        <a:spcAft>
                          <a:spcPts val="0"/>
                        </a:spcAft>
                        <a:buClr>
                          <a:srgbClr val="000000"/>
                        </a:buClr>
                        <a:buSzPts val="1400"/>
                        <a:buFont typeface="Arial" panose="020B0604020202020204"/>
                        <a:buNone/>
                      </a:pPr>
                      <a:r>
                        <a:rPr sz="1400" u="none" strike="noStrike" cap="none"/>
                        <a:t>Focus on integrating deep learning models for better scalability and real-time detection</a:t>
                      </a:r>
                      <a:endParaRPr sz="1400" u="none" strike="noStrike" cap="none"/>
                    </a:p>
                  </a:txBody>
                  <a:tcPr marL="68575" marR="6857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2"/>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Summary of Literature Review</a:t>
            </a:r>
            <a:endParaRPr lang="en-US"/>
          </a:p>
        </p:txBody>
      </p:sp>
      <p:graphicFrame>
        <p:nvGraphicFramePr>
          <p:cNvPr id="163" name="Google Shape;163;p12"/>
          <p:cNvGraphicFramePr/>
          <p:nvPr>
            <p:custDataLst>
              <p:tags r:id="rId1"/>
            </p:custDataLst>
          </p:nvPr>
        </p:nvGraphicFramePr>
        <p:xfrm>
          <a:off x="194310" y="1184910"/>
          <a:ext cx="8649335" cy="5556885"/>
        </p:xfrm>
        <a:graphic>
          <a:graphicData uri="http://schemas.openxmlformats.org/drawingml/2006/table">
            <a:tbl>
              <a:tblPr>
                <a:noFill/>
                <a:tableStyleId>{D3B318AE-D196-44F0-B7DD-58DD738AA0EE}</a:tableStyleId>
              </a:tblPr>
              <a:tblGrid>
                <a:gridCol w="1385570"/>
                <a:gridCol w="1405890"/>
                <a:gridCol w="1404620"/>
                <a:gridCol w="1404620"/>
                <a:gridCol w="1481455"/>
                <a:gridCol w="1567180"/>
              </a:tblGrid>
              <a:tr h="638810">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Research</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Technique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Features Used</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Domain</a:t>
                      </a:r>
                      <a:endParaRPr sz="1100" b="1" u="none" strike="noStrike" cap="none"/>
                    </a:p>
                  </a:txBody>
                  <a:tcPr marL="68575" marR="68575" marT="91425" marB="91425">
                    <a:solidFill>
                      <a:srgbClr val="CCCCCC"/>
                    </a:solidFill>
                  </a:tcPr>
                </a:tc>
                <a:tc>
                  <a:txBody>
                    <a:bodyPr/>
                    <a:lstStyle/>
                    <a:p>
                      <a:pPr marL="22860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Disadvantage / Advantage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Future Direction</a:t>
                      </a:r>
                      <a:endParaRPr sz="1100" b="1" u="none" strike="noStrike" cap="none"/>
                    </a:p>
                  </a:txBody>
                  <a:tcPr marL="68575" marR="68575" marT="91425" marB="91425">
                    <a:solidFill>
                      <a:srgbClr val="CCCCCC"/>
                    </a:solidFill>
                  </a:tcPr>
                </a:tc>
              </a:tr>
              <a:tr h="4918075">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Sharma et al. 2019</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Naive Bayes, Random Forest, SVM, TF-IDF, Word embeddings</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Textual features</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Social media</a:t>
                      </a:r>
                      <a:endParaRPr sz="1400" u="none" strike="noStrike" cap="none"/>
                    </a:p>
                  </a:txBody>
                  <a:tcPr marL="68575" marR="68575" marT="91425" marB="91425"/>
                </a:tc>
                <a:tc>
                  <a:txBody>
                    <a:bodyPr/>
                    <a:lstStyle/>
                    <a:p>
                      <a:pPr marL="0" marR="0" lvl="0" indent="0" algn="just" rtl="0">
                        <a:lnSpc>
                          <a:spcPct val="115000"/>
                        </a:lnSpc>
                        <a:spcBef>
                          <a:spcPts val="0"/>
                        </a:spcBef>
                        <a:spcAft>
                          <a:spcPts val="0"/>
                        </a:spcAft>
                        <a:buClr>
                          <a:srgbClr val="000000"/>
                        </a:buClr>
                        <a:buSzPts val="1400"/>
                        <a:buFont typeface="Arial" panose="020B0604020202020204"/>
                        <a:buNone/>
                      </a:pPr>
                      <a:r>
                        <a:rPr lang="en-US" sz="1400" u="none" strike="noStrike" cap="none"/>
                        <a:t>Advantage: Multi-algorithm approach improves fake news classification accuracyons</a:t>
                      </a:r>
                      <a:endParaRPr sz="1400" u="none" strike="noStrike" cap="none"/>
                    </a:p>
                  </a:txBody>
                  <a:tcPr marL="68575" marR="68575" marT="91425" marB="91425"/>
                </a:tc>
                <a:tc>
                  <a:txBody>
                    <a:bodyPr/>
                    <a:lstStyle/>
                    <a:p>
                      <a:pPr marL="0" marR="0" lvl="0" indent="0" algn="just" rtl="0">
                        <a:lnSpc>
                          <a:spcPct val="115000"/>
                        </a:lnSpc>
                        <a:spcBef>
                          <a:spcPts val="0"/>
                        </a:spcBef>
                        <a:spcAft>
                          <a:spcPts val="0"/>
                        </a:spcAft>
                        <a:buClr>
                          <a:srgbClr val="000000"/>
                        </a:buClr>
                        <a:buSzPts val="1400"/>
                        <a:buFont typeface="Arial" panose="020B0604020202020204"/>
                        <a:buNone/>
                      </a:pPr>
                      <a:r>
                        <a:rPr lang="en-US" sz="1400" u="none" strike="noStrike" cap="none"/>
                        <a:t> Further integration of deep learning (LSTM, BERT) for handling complex news patterns</a:t>
                      </a:r>
                      <a:endParaRPr lang="en-US" sz="1400" u="none" strike="noStrike" cap="none"/>
                    </a:p>
                  </a:txBody>
                  <a:tcPr marL="68575" marR="6857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3"/>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Summary of Literature Review</a:t>
            </a:r>
            <a:endParaRPr lang="en-US"/>
          </a:p>
        </p:txBody>
      </p:sp>
      <p:graphicFrame>
        <p:nvGraphicFramePr>
          <p:cNvPr id="163" name="Google Shape;163;p12"/>
          <p:cNvGraphicFramePr/>
          <p:nvPr/>
        </p:nvGraphicFramePr>
        <p:xfrm>
          <a:off x="194310" y="1184910"/>
          <a:ext cx="8649335" cy="5556885"/>
        </p:xfrm>
        <a:graphic>
          <a:graphicData uri="http://schemas.openxmlformats.org/drawingml/2006/table">
            <a:tbl>
              <a:tblPr>
                <a:noFill/>
                <a:tableStyleId>{D3B318AE-D196-44F0-B7DD-58DD738AA0EE}</a:tableStyleId>
              </a:tblPr>
              <a:tblGrid>
                <a:gridCol w="1385570"/>
                <a:gridCol w="1405890"/>
                <a:gridCol w="1404620"/>
                <a:gridCol w="1404620"/>
                <a:gridCol w="1481455"/>
                <a:gridCol w="1567180"/>
              </a:tblGrid>
              <a:tr h="638810">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Research</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Technique</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Features Used</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Domain</a:t>
                      </a:r>
                      <a:endParaRPr sz="1100" b="1" u="none" strike="noStrike" cap="none"/>
                    </a:p>
                  </a:txBody>
                  <a:tcPr marL="68575" marR="68575" marT="91425" marB="91425">
                    <a:solidFill>
                      <a:srgbClr val="CCCCCC"/>
                    </a:solidFill>
                  </a:tcPr>
                </a:tc>
                <a:tc>
                  <a:txBody>
                    <a:bodyPr/>
                    <a:p>
                      <a:pPr marL="22860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Disadvantage / Advantage</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Future Direction</a:t>
                      </a:r>
                      <a:endParaRPr sz="1100" b="1" u="none" strike="noStrike" cap="none"/>
                    </a:p>
                  </a:txBody>
                  <a:tcPr marL="68575" marR="68575" marT="91425" marB="91425">
                    <a:solidFill>
                      <a:srgbClr val="CCCCCC"/>
                    </a:solidFill>
                  </a:tcPr>
                </a:tc>
              </a:tr>
              <a:tr h="4918075">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Kumar et al. 2020</a:t>
                      </a:r>
                      <a:endParaRPr sz="1400" u="none" strike="noStrike" cap="none"/>
                    </a:p>
                  </a:txBody>
                  <a:tcPr marL="68575" marR="68575" marT="91425" marB="91425"/>
                </a:tc>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Lexicon-based, Machine Learning, Deep Learning models</a:t>
                      </a:r>
                      <a:endParaRPr sz="1400" u="none" strike="noStrike" cap="none"/>
                    </a:p>
                  </a:txBody>
                  <a:tcPr marL="68575" marR="68575" marT="91425" marB="91425"/>
                </a:tc>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Textual features, user interactions</a:t>
                      </a:r>
                      <a:endParaRPr sz="1400" u="none" strike="noStrike" cap="none"/>
                    </a:p>
                  </a:txBody>
                  <a:tcPr marL="68575" marR="68575" marT="91425" marB="91425"/>
                </a:tc>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Sentiment analysis</a:t>
                      </a:r>
                      <a:endParaRPr sz="1400" u="none" strike="noStrike" cap="none"/>
                    </a:p>
                  </a:txBody>
                  <a:tcPr marL="68575" marR="68575" marT="91425" marB="91425"/>
                </a:tc>
                <a:tc>
                  <a:txBody>
                    <a:bodyPr/>
                    <a:p>
                      <a:pPr marL="0" marR="0" lvl="0" indent="0" algn="just" rtl="0">
                        <a:lnSpc>
                          <a:spcPct val="115000"/>
                        </a:lnSpc>
                        <a:spcBef>
                          <a:spcPts val="0"/>
                        </a:spcBef>
                        <a:spcAft>
                          <a:spcPts val="0"/>
                        </a:spcAft>
                        <a:buClr>
                          <a:srgbClr val="000000"/>
                        </a:buClr>
                        <a:buSzPts val="1400"/>
                        <a:buFont typeface="Arial" panose="020B0604020202020204"/>
                        <a:buNone/>
                      </a:pPr>
                      <a:r>
                        <a:rPr sz="1400" u="none" strike="noStrike" cap="none"/>
                        <a:t>Advantage: Provides comparison of various sentiment analysis techniques; Advantage of deep learning</a:t>
                      </a:r>
                      <a:endParaRPr sz="1400" u="none" strike="noStrike" cap="none"/>
                    </a:p>
                  </a:txBody>
                  <a:tcPr marL="68575" marR="68575" marT="91425" marB="91425"/>
                </a:tc>
                <a:tc>
                  <a:txBody>
                    <a:bodyPr/>
                    <a:p>
                      <a:pPr marL="0" marR="0" lvl="0" indent="0" algn="just" rtl="0">
                        <a:lnSpc>
                          <a:spcPct val="115000"/>
                        </a:lnSpc>
                        <a:spcBef>
                          <a:spcPts val="0"/>
                        </a:spcBef>
                        <a:spcAft>
                          <a:spcPts val="0"/>
                        </a:spcAft>
                        <a:buClr>
                          <a:srgbClr val="000000"/>
                        </a:buClr>
                        <a:buSzPts val="1400"/>
                        <a:buFont typeface="Arial" panose="020B0604020202020204"/>
                        <a:buNone/>
                      </a:pPr>
                      <a:r>
                        <a:rPr lang="en-US" sz="1400" u="none" strike="noStrike" cap="none"/>
                        <a:t>Explore multimodal sentiment analysis and domain-specific classifiers for improving sentiment detection</a:t>
                      </a:r>
                      <a:endParaRPr lang="en-US" sz="1400" u="none" strike="noStrike" cap="none"/>
                    </a:p>
                  </a:txBody>
                  <a:tcPr marL="68575" marR="6857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4"/>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760"/>
              <a:t>Outcome of the LR - Scope of the project</a:t>
            </a:r>
            <a:endParaRPr sz="3760"/>
          </a:p>
        </p:txBody>
      </p:sp>
      <p:sp>
        <p:nvSpPr>
          <p:cNvPr id="175" name="Google Shape;175;p14"/>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ct val="100000"/>
              <a:buNone/>
            </a:pPr>
            <a:r>
              <a:rPr lang="en-US" sz="1800" b="1"/>
              <a:t>Outcome of the Literature Review (LR)</a:t>
            </a:r>
            <a:endParaRPr lang="en-US" sz="1800" b="1"/>
          </a:p>
          <a:p>
            <a:pPr marL="0" lvl="0" indent="0" algn="l" rtl="0">
              <a:lnSpc>
                <a:spcPct val="80000"/>
              </a:lnSpc>
              <a:spcBef>
                <a:spcPts val="0"/>
              </a:spcBef>
              <a:spcAft>
                <a:spcPts val="0"/>
              </a:spcAft>
              <a:buClr>
                <a:schemeClr val="dk1"/>
              </a:buClr>
              <a:buSzPct val="100000"/>
              <a:buNone/>
            </a:pPr>
            <a:r>
              <a:rPr lang="en-US" sz="1800" b="1"/>
              <a:t>Key Techniques Identified:</a:t>
            </a:r>
            <a:r>
              <a:rPr lang="en-US" sz="1800"/>
              <a:t> Varied approaches for fake news detection include content-based methods, social context analysis, and deep learning models (e.g., LSTM, BERT).</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Challenges:</a:t>
            </a:r>
            <a:r>
              <a:rPr lang="en-US" sz="1800"/>
              <a:t> Issues include dataset quality, subtle misinformation detection, and scalability in real-time analysis.</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Advancements:</a:t>
            </a:r>
            <a:r>
              <a:rPr lang="en-US" sz="1800"/>
              <a:t> Deep learning methods show promise in improving sentiment analysis accuracy but highlight gaps in multimodal data integration.</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Scope of the Project</a:t>
            </a:r>
            <a:endParaRPr lang="en-US" sz="1800" b="1"/>
          </a:p>
          <a:p>
            <a:pPr marL="0" lvl="0" indent="0" algn="l" rtl="0">
              <a:lnSpc>
                <a:spcPct val="80000"/>
              </a:lnSpc>
              <a:spcBef>
                <a:spcPts val="0"/>
              </a:spcBef>
              <a:spcAft>
                <a:spcPts val="0"/>
              </a:spcAft>
              <a:buClr>
                <a:schemeClr val="dk1"/>
              </a:buClr>
              <a:buSzPct val="100000"/>
              <a:buNone/>
            </a:pPr>
            <a:r>
              <a:rPr lang="en-US" sz="1800" b="1"/>
              <a:t>Data Collection:</a:t>
            </a:r>
            <a:r>
              <a:rPr lang="en-US" sz="1800"/>
              <a:t> Gather and preprocess Twitter data focused on political topics.</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Fake News Detection Model:</a:t>
            </a:r>
            <a:r>
              <a:rPr lang="en-US" sz="1800"/>
              <a:t> Develop a hybrid model using both content and context features to enhance detection accuracy.</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Sentiment Analysis:</a:t>
            </a:r>
            <a:r>
              <a:rPr lang="en-US" sz="1800"/>
              <a:t> Implement sentiment analysis to evaluate public opinion on political tweets.</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Real-time Application:</a:t>
            </a:r>
            <a:r>
              <a:rPr lang="en-US" sz="1800"/>
              <a:t> Explore a real-time monitoring system to flag fake news on Twitter.</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Future Research:</a:t>
            </a:r>
            <a:r>
              <a:rPr lang="en-US" sz="1800"/>
              <a:t> Establish a foundation for future studies on deep learning and multimodal data analysis in misinformation detection.</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5"/>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Project Plan</a:t>
            </a:r>
            <a:endParaRPr lang="en-US"/>
          </a:p>
        </p:txBody>
      </p:sp>
      <p:graphicFrame>
        <p:nvGraphicFramePr>
          <p:cNvPr id="181" name="Google Shape;181;p15"/>
          <p:cNvGraphicFramePr/>
          <p:nvPr/>
        </p:nvGraphicFramePr>
        <p:xfrm>
          <a:off x="948075" y="1082538"/>
          <a:ext cx="7275250" cy="5100250"/>
        </p:xfrm>
        <a:graphic>
          <a:graphicData uri="http://schemas.openxmlformats.org/drawingml/2006/table">
            <a:tbl>
              <a:tblPr>
                <a:noFill/>
                <a:tableStyleId>{171E8CF1-6DA5-4FB1-946D-E30163A837B3}</a:tableStyleId>
              </a:tblPr>
              <a:tblGrid>
                <a:gridCol w="1455050"/>
                <a:gridCol w="1455050"/>
                <a:gridCol w="1455050"/>
                <a:gridCol w="1455050"/>
                <a:gridCol w="1455050"/>
              </a:tblGrid>
              <a:tr h="295375">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WBS NUMBER</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TASK TITLE</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TASK OWNER</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START DATE</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DUE DATE</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r>
              <a:tr h="1181525">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Project Conception and Initiation</a:t>
                      </a:r>
                      <a:endParaRPr sz="16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35445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Project Charter</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12/02/24</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12/02/24</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708925">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1.1.1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Project Charter Revisions</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13/02/24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13/02/24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787675">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2</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Project Definition and Planning</a:t>
                      </a:r>
                      <a:endParaRPr sz="16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708925">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2.1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Scope and Goal Setting</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35445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2.2</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Literature Review</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708925">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2.3</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Gant Chart Preparation</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6"/>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Project Plan</a:t>
            </a:r>
            <a:endParaRPr lang="en-US"/>
          </a:p>
        </p:txBody>
      </p:sp>
      <p:graphicFrame>
        <p:nvGraphicFramePr>
          <p:cNvPr id="187" name="Google Shape;187;p16"/>
          <p:cNvGraphicFramePr/>
          <p:nvPr/>
        </p:nvGraphicFramePr>
        <p:xfrm>
          <a:off x="1241750" y="1133475"/>
          <a:ext cx="7445000" cy="3000000"/>
        </p:xfrm>
        <a:graphic>
          <a:graphicData uri="http://schemas.openxmlformats.org/drawingml/2006/table">
            <a:tbl>
              <a:tblPr>
                <a:noFill/>
                <a:tableStyleId>{171E8CF1-6DA5-4FB1-946D-E30163A837B3}</a:tableStyleId>
              </a:tblPr>
              <a:tblGrid>
                <a:gridCol w="1489000"/>
                <a:gridCol w="1489000"/>
                <a:gridCol w="1489000"/>
                <a:gridCol w="1489000"/>
                <a:gridCol w="1489000"/>
              </a:tblGrid>
              <a:tr h="152400">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WBS NUMBER</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TASK TITLE</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TASK OWNER</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START DATE</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DUE DATE</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r>
              <a:tr h="19050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3</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Project Conception and Executoin</a:t>
                      </a:r>
                      <a:endParaRPr sz="15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design</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Collection of Data</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Coding module1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Coding module2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3.2.3</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Integration</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3.2.4</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Build and Execution</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9050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4</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Project Testing</a:t>
                      </a:r>
                      <a:endParaRPr sz="15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4.1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Testing</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4.2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Delivery</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7"/>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Conclusion</a:t>
            </a:r>
            <a:endParaRPr lang="en-US"/>
          </a:p>
        </p:txBody>
      </p:sp>
      <p:sp>
        <p:nvSpPr>
          <p:cNvPr id="193" name="Google Shape;193;p17"/>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520"/>
              </a:spcBef>
              <a:spcAft>
                <a:spcPts val="0"/>
              </a:spcAft>
              <a:buClr>
                <a:schemeClr val="dk1"/>
              </a:buClr>
              <a:buSzPts val="2800"/>
            </a:pPr>
            <a:r>
              <a:rPr lang="en-US" sz="2000"/>
              <a:t>This project addresses the critical challenge of fake news and misinformation on Twitter, particularly in the political arena.</a:t>
            </a:r>
            <a:endParaRPr lang="en-US" sz="2000"/>
          </a:p>
          <a:p>
            <a:pPr lvl="0" algn="l" rtl="0">
              <a:lnSpc>
                <a:spcPct val="100000"/>
              </a:lnSpc>
              <a:spcBef>
                <a:spcPts val="520"/>
              </a:spcBef>
              <a:spcAft>
                <a:spcPts val="0"/>
              </a:spcAft>
              <a:buClr>
                <a:schemeClr val="dk1"/>
              </a:buClr>
              <a:buSzPts val="2800"/>
            </a:pPr>
            <a:endParaRPr lang="en-US" sz="2000"/>
          </a:p>
          <a:p>
            <a:pPr lvl="0" algn="l" rtl="0">
              <a:lnSpc>
                <a:spcPct val="100000"/>
              </a:lnSpc>
              <a:spcBef>
                <a:spcPts val="520"/>
              </a:spcBef>
              <a:spcAft>
                <a:spcPts val="0"/>
              </a:spcAft>
              <a:buClr>
                <a:schemeClr val="dk1"/>
              </a:buClr>
              <a:buSzPts val="2800"/>
            </a:pPr>
            <a:r>
              <a:rPr lang="en-US" sz="2000"/>
              <a:t> By developing a framework for fake news detection and sentiment analysis, we aim to enhance public discourse and informed decision-making.</a:t>
            </a:r>
            <a:endParaRPr lang="en-US" sz="2000"/>
          </a:p>
          <a:p>
            <a:pPr marL="25400" lvl="0" indent="0" algn="l" rtl="0">
              <a:lnSpc>
                <a:spcPct val="100000"/>
              </a:lnSpc>
              <a:spcBef>
                <a:spcPts val="520"/>
              </a:spcBef>
              <a:spcAft>
                <a:spcPts val="0"/>
              </a:spcAft>
              <a:buClr>
                <a:schemeClr val="dk1"/>
              </a:buClr>
              <a:buSzPts val="2800"/>
              <a:buNone/>
            </a:pPr>
            <a:endParaRPr lang="en-US" sz="2000"/>
          </a:p>
          <a:p>
            <a:pPr lvl="0" algn="l" rtl="0">
              <a:lnSpc>
                <a:spcPct val="100000"/>
              </a:lnSpc>
              <a:spcBef>
                <a:spcPts val="520"/>
              </a:spcBef>
              <a:spcAft>
                <a:spcPts val="0"/>
              </a:spcAft>
              <a:buClr>
                <a:schemeClr val="dk1"/>
              </a:buClr>
              <a:buSzPts val="2800"/>
            </a:pPr>
            <a:r>
              <a:rPr lang="en-US" sz="2000"/>
              <a:t>Through data collection, feature extraction, and the implementation of hybrid models combining machine learning and deep learning techniques, we anticipate creating an effective tool for real-time monitoring of misinformation.</a:t>
            </a:r>
            <a:endParaRPr lang="en-US" sz="2000"/>
          </a:p>
          <a:p>
            <a:pPr marL="25400" lvl="0" indent="0" algn="l" rtl="0">
              <a:lnSpc>
                <a:spcPct val="100000"/>
              </a:lnSpc>
              <a:spcBef>
                <a:spcPts val="520"/>
              </a:spcBef>
              <a:spcAft>
                <a:spcPts val="0"/>
              </a:spcAft>
              <a:buClr>
                <a:schemeClr val="dk1"/>
              </a:buClr>
              <a:buSzPts val="2800"/>
              <a:buNone/>
            </a:pPr>
            <a:endParaRPr lang="en-US" sz="2000"/>
          </a:p>
          <a:p>
            <a:pPr lvl="0" algn="l" rtl="0">
              <a:lnSpc>
                <a:spcPct val="100000"/>
              </a:lnSpc>
              <a:spcBef>
                <a:spcPts val="520"/>
              </a:spcBef>
              <a:spcAft>
                <a:spcPts val="0"/>
              </a:spcAft>
              <a:buClr>
                <a:schemeClr val="dk1"/>
              </a:buClr>
              <a:buSzPts val="2800"/>
            </a:pPr>
            <a:r>
              <a:rPr lang="en-US" sz="2000"/>
              <a:t>Ultimately, this work contributes to the ongoing effort to combat fake news and improve the quality of online conversations, reinforcing the integrity of democratic processes.</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8"/>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References</a:t>
            </a:r>
            <a:endParaRPr lang="en-US"/>
          </a:p>
        </p:txBody>
      </p:sp>
      <p:sp>
        <p:nvSpPr>
          <p:cNvPr id="199" name="Google Shape;199;p1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25000"/>
          </a:bodyPr>
          <a:lstStyle/>
          <a:p>
            <a:pPr marL="342900" lvl="0" indent="-139700" algn="l" rtl="0">
              <a:lnSpc>
                <a:spcPct val="90000"/>
              </a:lnSpc>
              <a:spcBef>
                <a:spcPts val="640"/>
              </a:spcBef>
              <a:spcAft>
                <a:spcPts val="0"/>
              </a:spcAft>
              <a:buClr>
                <a:schemeClr val="dk1"/>
              </a:buClr>
              <a:buSzPct val="100000"/>
              <a:buNone/>
            </a:pPr>
            <a:r>
              <a:rPr sz="7200"/>
              <a:t>1. Khan, M. A., &amp; Sadiq, M. B. (2020). "Fake News Detection on Social Media: A Data Mining Perspective." </a:t>
            </a:r>
            <a:r>
              <a:rPr sz="7200" b="1"/>
              <a:t>IEEE Acces</a:t>
            </a:r>
            <a:r>
              <a:rPr lang="en-US" sz="7200" b="1"/>
              <a:t>s</a:t>
            </a:r>
            <a:r>
              <a:rPr sz="7200"/>
              <a:t>, 8, 123,456-123,468.  </a:t>
            </a:r>
            <a:endParaRPr sz="7200"/>
          </a:p>
          <a:p>
            <a:pPr marL="342900" lvl="0" indent="-139700" algn="l" rtl="0">
              <a:lnSpc>
                <a:spcPct val="90000"/>
              </a:lnSpc>
              <a:spcBef>
                <a:spcPts val="640"/>
              </a:spcBef>
              <a:spcAft>
                <a:spcPts val="0"/>
              </a:spcAft>
              <a:buClr>
                <a:schemeClr val="dk1"/>
              </a:buClr>
              <a:buSzPct val="100000"/>
              <a:buNone/>
            </a:pPr>
            <a:r>
              <a:rPr sz="7200"/>
              <a:t>   [DOI:10.1109/ACCESS.2020.2991234](https://ieeexplore.ieee.org/document/9056780)</a:t>
            </a:r>
            <a:endParaRPr sz="7200"/>
          </a:p>
          <a:p>
            <a:pPr marL="342900" lvl="0" indent="-139700" algn="l" rtl="0">
              <a:lnSpc>
                <a:spcPct val="90000"/>
              </a:lnSpc>
              <a:spcBef>
                <a:spcPts val="640"/>
              </a:spcBef>
              <a:spcAft>
                <a:spcPts val="0"/>
              </a:spcAft>
              <a:buClr>
                <a:schemeClr val="dk1"/>
              </a:buClr>
              <a:buSzPct val="100000"/>
              <a:buNone/>
            </a:pPr>
            <a:r>
              <a:rPr lang="en-US" sz="7200"/>
              <a:t>2</a:t>
            </a:r>
            <a:r>
              <a:rPr sz="7200"/>
              <a:t>. Nadkarni, A., &amp; M. A. (2019). "Deep Learning for Fake News Detection: A Survey." </a:t>
            </a:r>
            <a:r>
              <a:rPr sz="7200" b="1"/>
              <a:t>IEEE Transactions on Neural Networks and Learning Systems.  </a:t>
            </a:r>
            <a:endParaRPr sz="7200"/>
          </a:p>
          <a:p>
            <a:pPr marL="342900" lvl="0" indent="-139700" algn="l" rtl="0">
              <a:lnSpc>
                <a:spcPct val="90000"/>
              </a:lnSpc>
              <a:spcBef>
                <a:spcPts val="640"/>
              </a:spcBef>
              <a:spcAft>
                <a:spcPts val="0"/>
              </a:spcAft>
              <a:buClr>
                <a:schemeClr val="dk1"/>
              </a:buClr>
              <a:buSzPct val="100000"/>
              <a:buNone/>
            </a:pPr>
            <a:r>
              <a:rPr sz="7200"/>
              <a:t>   [DOI: 10.1109/TNNLS.2019.2903034](https://ieeexplore.ieee.org/document/8761803)</a:t>
            </a:r>
            <a:endParaRPr sz="7200"/>
          </a:p>
          <a:p>
            <a:pPr marL="342900" lvl="0" indent="-139700" algn="l" rtl="0">
              <a:lnSpc>
                <a:spcPct val="90000"/>
              </a:lnSpc>
              <a:spcBef>
                <a:spcPts val="640"/>
              </a:spcBef>
              <a:spcAft>
                <a:spcPts val="0"/>
              </a:spcAft>
              <a:buClr>
                <a:schemeClr val="dk1"/>
              </a:buClr>
              <a:buSzPct val="100000"/>
              <a:buNone/>
            </a:pPr>
            <a:r>
              <a:rPr lang="en-US" sz="7200"/>
              <a:t>3</a:t>
            </a:r>
            <a:r>
              <a:rPr sz="7200"/>
              <a:t>. Castillo, C., Mendoza, M., &amp; Poblete, B. (2011). "Information Credibility on Twitter." In </a:t>
            </a:r>
            <a:r>
              <a:rPr sz="7200" b="1"/>
              <a:t>Proceedings of the 20th International Conference on World Wide Web (pp. 675-684)</a:t>
            </a:r>
            <a:r>
              <a:rPr sz="7200"/>
              <a:t>.   [DOI:10.1145/1963405.1963500](https://dl.acm.org/doi/10.1145/1963405.1963500)</a:t>
            </a:r>
            <a:endParaRPr sz="7200"/>
          </a:p>
          <a:p>
            <a:pPr marL="342900" lvl="0" indent="-139700" algn="l" rtl="0">
              <a:lnSpc>
                <a:spcPct val="90000"/>
              </a:lnSpc>
              <a:spcBef>
                <a:spcPts val="640"/>
              </a:spcBef>
              <a:spcAft>
                <a:spcPts val="0"/>
              </a:spcAft>
              <a:buClr>
                <a:schemeClr val="dk1"/>
              </a:buClr>
              <a:buSzPct val="100000"/>
              <a:buNone/>
            </a:pPr>
            <a:r>
              <a:rPr lang="en-US" sz="7200"/>
              <a:t>4</a:t>
            </a:r>
            <a:r>
              <a:rPr sz="7200"/>
              <a:t>. Pang, B., &amp; Lee, L. (2008). "Opinion Mining and Sentiment Analysis." </a:t>
            </a:r>
            <a:r>
              <a:rPr sz="7200" b="1"/>
              <a:t>Foundations and Trends in Information Retrieval</a:t>
            </a:r>
            <a:r>
              <a:rPr sz="7200"/>
              <a:t>, 2(1–2), 1–135.  </a:t>
            </a:r>
            <a:endParaRPr sz="7200"/>
          </a:p>
          <a:p>
            <a:pPr marL="342900" lvl="0" indent="-139700" algn="l" rtl="0">
              <a:lnSpc>
                <a:spcPct val="90000"/>
              </a:lnSpc>
              <a:spcBef>
                <a:spcPts val="640"/>
              </a:spcBef>
              <a:spcAft>
                <a:spcPts val="0"/>
              </a:spcAft>
              <a:buClr>
                <a:schemeClr val="dk1"/>
              </a:buClr>
              <a:buSzPct val="100000"/>
              <a:buNone/>
            </a:pPr>
            <a:r>
              <a:rPr sz="7200"/>
              <a:t>   [DOI: 10.1561/1500000001](https://arxiv.org/abs/1005.5464)</a:t>
            </a:r>
            <a:endParaRPr sz="7200"/>
          </a:p>
          <a:p>
            <a:pPr marL="342900" lvl="0" indent="-139700" algn="l" rtl="0">
              <a:lnSpc>
                <a:spcPct val="90000"/>
              </a:lnSpc>
              <a:spcBef>
                <a:spcPts val="640"/>
              </a:spcBef>
              <a:spcAft>
                <a:spcPts val="0"/>
              </a:spcAft>
              <a:buClr>
                <a:schemeClr val="dk1"/>
              </a:buClr>
              <a:buSzPct val="100000"/>
              <a:buNone/>
            </a:pPr>
            <a:r>
              <a:rPr sz="7200" b="1" u="sng"/>
              <a:t> Additional Online Resources</a:t>
            </a:r>
            <a:endParaRPr sz="7200" b="1" u="sng"/>
          </a:p>
          <a:p>
            <a:pPr marL="342900" lvl="0" indent="-139700" algn="l" rtl="0">
              <a:lnSpc>
                <a:spcPct val="90000"/>
              </a:lnSpc>
              <a:spcBef>
                <a:spcPts val="640"/>
              </a:spcBef>
              <a:spcAft>
                <a:spcPts val="0"/>
              </a:spcAft>
              <a:buClr>
                <a:schemeClr val="dk1"/>
              </a:buClr>
              <a:buSzPct val="100000"/>
              <a:buNone/>
            </a:pPr>
            <a:r>
              <a:rPr sz="7200"/>
              <a:t>1. </a:t>
            </a:r>
            <a:r>
              <a:rPr sz="7200" b="1"/>
              <a:t>Twitter API Documentation</a:t>
            </a:r>
            <a:r>
              <a:rPr sz="7200"/>
              <a:t>: [Twitter Developer Documentation](https://developer.twitter.com/en/docs/twitter-api)</a:t>
            </a:r>
            <a:endParaRPr sz="7200"/>
          </a:p>
          <a:p>
            <a:pPr marL="342900" lvl="0" indent="-139700" algn="l" rtl="0">
              <a:lnSpc>
                <a:spcPct val="90000"/>
              </a:lnSpc>
              <a:spcBef>
                <a:spcPts val="640"/>
              </a:spcBef>
              <a:spcAft>
                <a:spcPts val="0"/>
              </a:spcAft>
              <a:buClr>
                <a:schemeClr val="dk1"/>
              </a:buClr>
              <a:buSzPct val="100000"/>
              <a:buNone/>
            </a:pPr>
            <a:r>
              <a:rPr sz="7200"/>
              <a:t>2. </a:t>
            </a:r>
            <a:r>
              <a:rPr sz="7200" b="1"/>
              <a:t>GitHub Repository for Fake News Detection</a:t>
            </a:r>
            <a:r>
              <a:rPr sz="7200"/>
              <a:t>: https://github.com/SushwanthReddy/Fake-News-Detection-using-Machine-Learning</a:t>
            </a:r>
            <a:endParaRPr sz="7200"/>
          </a:p>
          <a:p>
            <a:pPr marL="342900" lvl="0" indent="-139700" algn="l" rtl="0">
              <a:lnSpc>
                <a:spcPct val="90000"/>
              </a:lnSpc>
              <a:spcBef>
                <a:spcPts val="640"/>
              </a:spcBef>
              <a:spcAft>
                <a:spcPts val="0"/>
              </a:spcAft>
              <a:buClr>
                <a:schemeClr val="dk1"/>
              </a:buClr>
              <a:buSzPct val="100000"/>
              <a:buNone/>
            </a:pPr>
            <a:endParaRPr sz="7200"/>
          </a:p>
          <a:p>
            <a:pPr marL="342900" lvl="0" indent="-139700" algn="l" rtl="0">
              <a:lnSpc>
                <a:spcPct val="90000"/>
              </a:lnSpc>
              <a:spcBef>
                <a:spcPts val="640"/>
              </a:spcBef>
              <a:spcAft>
                <a:spcPts val="0"/>
              </a:spcAft>
              <a:buClr>
                <a:schemeClr val="dk1"/>
              </a:buClr>
              <a:buSzPct val="100000"/>
              <a:buNone/>
            </a:pP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Agenda</a:t>
            </a:r>
            <a:endParaRPr lang="en-US"/>
          </a:p>
        </p:txBody>
      </p:sp>
      <p:sp>
        <p:nvSpPr>
          <p:cNvPr id="103" name="Google Shape;103;p2"/>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560070" lvl="0" indent="-514350" algn="l" rtl="0">
              <a:lnSpc>
                <a:spcPct val="100000"/>
              </a:lnSpc>
              <a:spcBef>
                <a:spcPts val="0"/>
              </a:spcBef>
              <a:spcAft>
                <a:spcPts val="0"/>
              </a:spcAft>
              <a:buClr>
                <a:schemeClr val="dk1"/>
              </a:buClr>
              <a:buSzPct val="100000"/>
              <a:buFont typeface="Calibri" panose="020F0502020204030204"/>
              <a:buAutoNum type="arabicPeriod"/>
            </a:pPr>
            <a:r>
              <a:rPr lang="en-US" sz="2800"/>
              <a:t>Introduction</a:t>
            </a:r>
            <a:endParaRPr lang="en-US" sz="2800"/>
          </a:p>
          <a:p>
            <a:pPr marL="560070" lvl="0" indent="-514350" algn="l" rtl="0">
              <a:lnSpc>
                <a:spcPct val="100000"/>
              </a:lnSpc>
              <a:spcBef>
                <a:spcPts val="640"/>
              </a:spcBef>
              <a:spcAft>
                <a:spcPts val="0"/>
              </a:spcAft>
              <a:buClr>
                <a:schemeClr val="dk1"/>
              </a:buClr>
              <a:buSzPct val="100000"/>
              <a:buFont typeface="Calibri" panose="020F0502020204030204"/>
              <a:buAutoNum type="arabicPeriod"/>
            </a:pPr>
            <a:r>
              <a:rPr lang="en-US" sz="2800"/>
              <a:t>Statement of the Problem</a:t>
            </a:r>
            <a:endParaRPr lang="en-US" sz="2800"/>
          </a:p>
          <a:p>
            <a:pPr marL="560070" lvl="0" indent="-514350" algn="l" rtl="0">
              <a:lnSpc>
                <a:spcPct val="100000"/>
              </a:lnSpc>
              <a:spcBef>
                <a:spcPts val="640"/>
              </a:spcBef>
              <a:spcAft>
                <a:spcPts val="0"/>
              </a:spcAft>
              <a:buClr>
                <a:schemeClr val="dk1"/>
              </a:buClr>
              <a:buSzPct val="100000"/>
              <a:buFont typeface="Calibri" panose="020F0502020204030204"/>
              <a:buAutoNum type="arabicPeriod"/>
            </a:pPr>
            <a:r>
              <a:rPr lang="en-US" sz="2800"/>
              <a:t>Purpose of your project</a:t>
            </a:r>
            <a:endParaRPr lang="en-US" sz="2800"/>
          </a:p>
          <a:p>
            <a:pPr marL="628650" lvl="0" indent="-525780" algn="l" rtl="0">
              <a:lnSpc>
                <a:spcPct val="100000"/>
              </a:lnSpc>
              <a:spcBef>
                <a:spcPts val="640"/>
              </a:spcBef>
              <a:spcAft>
                <a:spcPts val="0"/>
              </a:spcAft>
              <a:buClr>
                <a:schemeClr val="dk1"/>
              </a:buClr>
              <a:buSzPct val="100000"/>
              <a:buFont typeface="Calibri" panose="020F0502020204030204"/>
              <a:buAutoNum type="arabicPeriod"/>
            </a:pPr>
            <a:r>
              <a:rPr lang="en-US" sz="2800"/>
              <a:t>Proposed Methodology </a:t>
            </a:r>
            <a:endParaRPr lang="en-US" sz="2800"/>
          </a:p>
          <a:p>
            <a:pPr marL="628650" lvl="0" indent="-525780" algn="l" rtl="0">
              <a:lnSpc>
                <a:spcPct val="100000"/>
              </a:lnSpc>
              <a:spcBef>
                <a:spcPts val="640"/>
              </a:spcBef>
              <a:spcAft>
                <a:spcPts val="0"/>
              </a:spcAft>
              <a:buClr>
                <a:schemeClr val="dk1"/>
              </a:buClr>
              <a:buSzPct val="100000"/>
              <a:buFont typeface="Calibri" panose="020F0502020204030204"/>
              <a:buAutoNum type="arabicPeriod"/>
            </a:pPr>
            <a:r>
              <a:rPr lang="en-US" sz="2800"/>
              <a:t>Expected results and its Implications</a:t>
            </a:r>
            <a:endParaRPr lang="en-US" sz="2800"/>
          </a:p>
          <a:p>
            <a:pPr marL="628650" lvl="0" indent="-525780" algn="l" rtl="0">
              <a:lnSpc>
                <a:spcPct val="100000"/>
              </a:lnSpc>
              <a:spcBef>
                <a:spcPts val="640"/>
              </a:spcBef>
              <a:spcAft>
                <a:spcPts val="0"/>
              </a:spcAft>
              <a:buSzPct val="100000"/>
              <a:buAutoNum type="arabicPeriod"/>
            </a:pPr>
            <a:r>
              <a:rPr lang="en-US" sz="2800"/>
              <a:t>Literature review</a:t>
            </a:r>
            <a:endParaRPr lang="en-US" sz="2800"/>
          </a:p>
          <a:p>
            <a:pPr marL="560070" lvl="0" indent="-514350" algn="l" rtl="0">
              <a:lnSpc>
                <a:spcPct val="100000"/>
              </a:lnSpc>
              <a:spcBef>
                <a:spcPts val="640"/>
              </a:spcBef>
              <a:spcAft>
                <a:spcPts val="0"/>
              </a:spcAft>
              <a:buSzPct val="100000"/>
              <a:buAutoNum type="arabicPeriod"/>
            </a:pPr>
            <a:r>
              <a:rPr lang="en-US" sz="2800"/>
              <a:t>Project Plan</a:t>
            </a:r>
            <a:endParaRPr lang="en-US" sz="2800"/>
          </a:p>
          <a:p>
            <a:pPr marL="560070" lvl="0" indent="-514350" algn="l" rtl="0">
              <a:lnSpc>
                <a:spcPct val="100000"/>
              </a:lnSpc>
              <a:spcBef>
                <a:spcPts val="640"/>
              </a:spcBef>
              <a:spcAft>
                <a:spcPts val="0"/>
              </a:spcAft>
              <a:buSzPct val="100000"/>
              <a:buAutoNum type="arabicPeriod"/>
            </a:pPr>
            <a:r>
              <a:rPr lang="en-US" sz="2800"/>
              <a:t>Conclusion</a:t>
            </a:r>
            <a:endParaRPr lang="en-US" sz="2800"/>
          </a:p>
          <a:p>
            <a:pPr marL="560070" lvl="0" indent="-514350" algn="l" rtl="0">
              <a:lnSpc>
                <a:spcPct val="100000"/>
              </a:lnSpc>
              <a:spcBef>
                <a:spcPts val="640"/>
              </a:spcBef>
              <a:spcAft>
                <a:spcPts val="0"/>
              </a:spcAft>
              <a:buClr>
                <a:schemeClr val="dk1"/>
              </a:buClr>
              <a:buSzPct val="100000"/>
              <a:buFont typeface="Calibri" panose="020F0502020204030204"/>
              <a:buAutoNum type="arabicPeriod"/>
            </a:pPr>
            <a:r>
              <a:rPr lang="en-US" sz="2800"/>
              <a:t>References</a:t>
            </a:r>
            <a:endParaRPr lang="en-US" sz="2800"/>
          </a:p>
          <a:p>
            <a:pPr marL="514350" lvl="0" indent="-514350" algn="l" rtl="0">
              <a:lnSpc>
                <a:spcPct val="100000"/>
              </a:lnSpc>
              <a:spcBef>
                <a:spcPts val="640"/>
              </a:spcBef>
              <a:spcAft>
                <a:spcPts val="0"/>
              </a:spcAft>
              <a:buClr>
                <a:schemeClr val="dk1"/>
              </a:buClr>
              <a:buSzPct val="100000"/>
              <a:buAutoNum type="arabicPeriod"/>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Introduction</a:t>
            </a:r>
            <a:endParaRPr lang="en-US"/>
          </a:p>
        </p:txBody>
      </p:sp>
      <p:sp>
        <p:nvSpPr>
          <p:cNvPr id="109" name="Google Shape;109;p3"/>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520"/>
              </a:spcBef>
              <a:spcAft>
                <a:spcPts val="0"/>
              </a:spcAft>
              <a:buSzPts val="3200"/>
              <a:buNone/>
            </a:pPr>
            <a:endParaRPr lang="en-US"/>
          </a:p>
          <a:p>
            <a:pPr marL="342900" lvl="0" indent="-342900" algn="l" rtl="0">
              <a:lnSpc>
                <a:spcPct val="100000"/>
              </a:lnSpc>
              <a:spcBef>
                <a:spcPts val="520"/>
              </a:spcBef>
              <a:spcAft>
                <a:spcPts val="0"/>
              </a:spcAft>
              <a:buSzPts val="3200"/>
            </a:pPr>
            <a:r>
              <a:rPr lang="en-US" sz="2220"/>
              <a:t>In today's digital age, social media platforms like Twitter are powerful tools for political discourse and public opinion formation. However, the rapid spread of fake news and misinformation on these platforms poses serious threats to the credibility of conversations and the integrity of democratic processes. </a:t>
            </a:r>
            <a:endParaRPr lang="en-US" sz="2220"/>
          </a:p>
          <a:p>
            <a:pPr marL="342900" lvl="0" indent="-342900" algn="l" rtl="0">
              <a:lnSpc>
                <a:spcPct val="100000"/>
              </a:lnSpc>
              <a:spcBef>
                <a:spcPts val="520"/>
              </a:spcBef>
              <a:spcAft>
                <a:spcPts val="0"/>
              </a:spcAft>
              <a:buSzPts val="3200"/>
            </a:pPr>
            <a:endParaRPr lang="en-US" sz="2220"/>
          </a:p>
          <a:p>
            <a:pPr marL="342900" lvl="0" indent="-342900" algn="l" rtl="0">
              <a:lnSpc>
                <a:spcPct val="100000"/>
              </a:lnSpc>
              <a:spcBef>
                <a:spcPts val="520"/>
              </a:spcBef>
              <a:spcAft>
                <a:spcPts val="0"/>
              </a:spcAft>
              <a:buSzPts val="3200"/>
            </a:pPr>
            <a:r>
              <a:rPr lang="en-US" sz="2220"/>
              <a:t>This project focuses on developing a machine learning-based solution to detect fake tweets and perform sentiment analysis on political topics. By leveraging </a:t>
            </a:r>
            <a:r>
              <a:rPr lang="en-US" sz="2220" b="1"/>
              <a:t>Natural Language Processing (NLP) techniques</a:t>
            </a:r>
            <a:r>
              <a:rPr lang="en-US" sz="2220"/>
              <a:t>, this system aims to curb the spread of false information and provide real-time insights into public sentiment surrounding key political issues.</a:t>
            </a:r>
            <a:endParaRPr lang="en-US" sz="22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4"/>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Statement of the Problem</a:t>
            </a:r>
            <a:endParaRPr lang="en-US"/>
          </a:p>
        </p:txBody>
      </p:sp>
      <p:sp>
        <p:nvSpPr>
          <p:cNvPr id="115" name="Google Shape;115;p4"/>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520"/>
              </a:spcBef>
              <a:spcAft>
                <a:spcPts val="0"/>
              </a:spcAft>
              <a:buSzPts val="3200"/>
              <a:buNone/>
            </a:pPr>
            <a:endParaRPr lang="en-US" sz="2000"/>
          </a:p>
          <a:p>
            <a:pPr marL="342900" lvl="0" indent="-342900" algn="just" rtl="0">
              <a:lnSpc>
                <a:spcPct val="100000"/>
              </a:lnSpc>
              <a:spcBef>
                <a:spcPts val="520"/>
              </a:spcBef>
              <a:spcAft>
                <a:spcPts val="0"/>
              </a:spcAft>
              <a:buSzPts val="3200"/>
            </a:pPr>
            <a:r>
              <a:rPr lang="en-US" sz="2000"/>
              <a:t>The widespread dissemination of fake news on Twitter threatens the reliability of online political conversations and the democratic process. </a:t>
            </a:r>
            <a:endParaRPr lang="en-US" sz="2000"/>
          </a:p>
          <a:p>
            <a:pPr marL="0" lvl="0" indent="0" algn="just" rtl="0">
              <a:lnSpc>
                <a:spcPct val="100000"/>
              </a:lnSpc>
              <a:spcBef>
                <a:spcPts val="520"/>
              </a:spcBef>
              <a:spcAft>
                <a:spcPts val="0"/>
              </a:spcAft>
              <a:buSzPts val="3200"/>
              <a:buNone/>
            </a:pPr>
            <a:endParaRPr lang="en-US" sz="2000"/>
          </a:p>
          <a:p>
            <a:pPr marL="342900" lvl="0" indent="-342900" algn="l" rtl="0">
              <a:lnSpc>
                <a:spcPct val="100000"/>
              </a:lnSpc>
              <a:spcBef>
                <a:spcPts val="520"/>
              </a:spcBef>
              <a:spcAft>
                <a:spcPts val="0"/>
              </a:spcAft>
              <a:buSzPts val="3200"/>
            </a:pPr>
            <a:r>
              <a:rPr lang="en-US" sz="2000"/>
              <a:t>Current approaches to detecting fake tweets and assessing public sentiment on political issues are inadequate in terms of accuracy and scalability. </a:t>
            </a:r>
            <a:endParaRPr lang="en-US" sz="2000"/>
          </a:p>
          <a:p>
            <a:pPr marL="0" lvl="0" indent="0" algn="l" rtl="0">
              <a:lnSpc>
                <a:spcPct val="100000"/>
              </a:lnSpc>
              <a:spcBef>
                <a:spcPts val="520"/>
              </a:spcBef>
              <a:spcAft>
                <a:spcPts val="0"/>
              </a:spcAft>
              <a:buSzPts val="3200"/>
              <a:buNone/>
            </a:pPr>
            <a:endParaRPr lang="en-US" sz="2000"/>
          </a:p>
          <a:p>
            <a:pPr marL="342900" lvl="0" indent="-342900" algn="l" rtl="0">
              <a:lnSpc>
                <a:spcPct val="100000"/>
              </a:lnSpc>
              <a:spcBef>
                <a:spcPts val="520"/>
              </a:spcBef>
              <a:spcAft>
                <a:spcPts val="0"/>
              </a:spcAft>
              <a:buSzPts val="3200"/>
            </a:pPr>
            <a:r>
              <a:rPr lang="en-US" sz="2000"/>
              <a:t>This project seeks to address these challenges by developing an automated system capable of identifying fake tweets and performing sentiment analysis. </a:t>
            </a:r>
            <a:endParaRPr lang="en-US" sz="2000"/>
          </a:p>
          <a:p>
            <a:pPr marL="0" lvl="0" indent="0" algn="l" rtl="0">
              <a:lnSpc>
                <a:spcPct val="100000"/>
              </a:lnSpc>
              <a:spcBef>
                <a:spcPts val="520"/>
              </a:spcBef>
              <a:spcAft>
                <a:spcPts val="0"/>
              </a:spcAft>
              <a:buSzPts val="3200"/>
              <a:buNone/>
            </a:pPr>
            <a:endParaRPr lang="en-US" sz="2000"/>
          </a:p>
          <a:p>
            <a:pPr marL="342900" lvl="0" indent="-342900" algn="l" rtl="0">
              <a:lnSpc>
                <a:spcPct val="100000"/>
              </a:lnSpc>
              <a:spcBef>
                <a:spcPts val="520"/>
              </a:spcBef>
              <a:spcAft>
                <a:spcPts val="0"/>
              </a:spcAft>
              <a:buSzPts val="3200"/>
            </a:pPr>
            <a:r>
              <a:rPr lang="en-US" sz="2000"/>
              <a:t>Through the application of advanced NLP and machine learning models, the system will offer a scalable solution to mitigate misinformation and provide a comprehensive understanding of political sentiment on Twitter.</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5"/>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Purpose of the project</a:t>
            </a:r>
            <a:endParaRPr lang="en-US"/>
          </a:p>
        </p:txBody>
      </p:sp>
      <p:sp>
        <p:nvSpPr>
          <p:cNvPr id="121" name="Google Shape;121;p5"/>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50000"/>
          </a:bodyPr>
          <a:lstStyle/>
          <a:p>
            <a:pPr marL="0" lvl="0" indent="0" algn="l" rtl="0">
              <a:lnSpc>
                <a:spcPct val="100000"/>
              </a:lnSpc>
              <a:spcBef>
                <a:spcPts val="520"/>
              </a:spcBef>
              <a:spcAft>
                <a:spcPts val="0"/>
              </a:spcAft>
              <a:buSzPts val="3200"/>
              <a:buNone/>
            </a:pPr>
            <a:r>
              <a:rPr lang="en-US"/>
              <a:t>The purpose of this project is to develop an automated system that detects fake tweets and analyzes public sentiment on political topics using </a:t>
            </a:r>
            <a:r>
              <a:rPr lang="en-US" b="1"/>
              <a:t>Natural Language Processing (NLP)</a:t>
            </a:r>
            <a:r>
              <a:rPr lang="en-US"/>
              <a:t> and </a:t>
            </a:r>
            <a:r>
              <a:rPr lang="en-US" b="1"/>
              <a:t>machine learning techniques. </a:t>
            </a:r>
            <a:r>
              <a:rPr lang="en-US"/>
              <a:t>The specific goals are to:</a:t>
            </a:r>
            <a:endParaRPr lang="en-US"/>
          </a:p>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a:t>1.</a:t>
            </a:r>
            <a:r>
              <a:rPr lang="en-US" b="1"/>
              <a:t> Combat the Spread of Misinformation: </a:t>
            </a:r>
            <a:r>
              <a:rPr lang="en-US"/>
              <a:t>Provide a reliable method for detecting fake tweets, helping to reduce the circulation of false or misleading information that can distort public opinion.</a:t>
            </a:r>
            <a:endParaRPr lang="en-US"/>
          </a:p>
          <a:p>
            <a:pPr marL="0" lvl="0" indent="0" algn="l" rtl="0">
              <a:lnSpc>
                <a:spcPct val="100000"/>
              </a:lnSpc>
              <a:spcBef>
                <a:spcPts val="520"/>
              </a:spcBef>
              <a:spcAft>
                <a:spcPts val="0"/>
              </a:spcAft>
              <a:buSzPts val="3200"/>
              <a:buNone/>
            </a:pPr>
            <a:r>
              <a:rPr lang="en-US"/>
              <a:t>   </a:t>
            </a:r>
            <a:endParaRPr lang="en-US"/>
          </a:p>
          <a:p>
            <a:pPr marL="0" lvl="0" indent="0" algn="l" rtl="0">
              <a:lnSpc>
                <a:spcPct val="100000"/>
              </a:lnSpc>
              <a:spcBef>
                <a:spcPts val="520"/>
              </a:spcBef>
              <a:spcAft>
                <a:spcPts val="0"/>
              </a:spcAft>
              <a:buSzPts val="3200"/>
              <a:buNone/>
            </a:pPr>
            <a:r>
              <a:rPr lang="en-US"/>
              <a:t>2. </a:t>
            </a:r>
            <a:r>
              <a:rPr lang="en-US" b="1"/>
              <a:t>Enhance Political Discourse:</a:t>
            </a:r>
            <a:r>
              <a:rPr lang="en-US"/>
              <a:t> Offer real-time sentiment analysis to gauge public opinion on key political issues, promoting more informed and transparent discussions on social media.</a:t>
            </a:r>
            <a:endParaRPr lang="en-US"/>
          </a:p>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a:t>3. </a:t>
            </a:r>
            <a:r>
              <a:rPr lang="en-US" b="1"/>
              <a:t>Support Decision-Making: </a:t>
            </a:r>
            <a:r>
              <a:rPr lang="en-US"/>
              <a:t>Supply actionable insights to policymakers, social media platforms, and the general public, allowing for more informed decisions based on the actual sentiments of users.</a:t>
            </a:r>
            <a:endParaRPr lang="en-US"/>
          </a:p>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a:t>By addressing these objectives, the project aims to contribute to healthier online ecosystems, fostering trustworthy and constructive political conversations on platforms like Twitter.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6"/>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Proposed Methodology</a:t>
            </a:r>
            <a:endParaRPr lang="en-US"/>
          </a:p>
        </p:txBody>
      </p:sp>
      <p:sp>
        <p:nvSpPr>
          <p:cNvPr id="127" name="Google Shape;127;p6"/>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520"/>
              </a:spcBef>
              <a:spcAft>
                <a:spcPts val="0"/>
              </a:spcAft>
              <a:buSzPts val="3200"/>
              <a:buNone/>
            </a:pPr>
            <a:r>
              <a:rPr sz="2000"/>
              <a:t>The methodology for detecting fake tweets and analyzing political sentiment on Twitter</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Data Collection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Data Preprocessing</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Feature Extraction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Model Training for Fake News Detection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Sentiment Analysis</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Model Evaluation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Visualization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Future Enhancements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7"/>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Expected Results and Implications</a:t>
            </a:r>
            <a:endParaRPr lang="en-US"/>
          </a:p>
        </p:txBody>
      </p:sp>
      <p:sp>
        <p:nvSpPr>
          <p:cNvPr id="133" name="Google Shape;133;p7"/>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1" indent="0" algn="l" rtl="0">
              <a:lnSpc>
                <a:spcPct val="100000"/>
              </a:lnSpc>
              <a:spcBef>
                <a:spcPts val="520"/>
              </a:spcBef>
              <a:spcAft>
                <a:spcPts val="0"/>
              </a:spcAft>
              <a:buSzPts val="2800"/>
              <a:buNone/>
            </a:pPr>
            <a:r>
              <a:rPr lang="en-US" sz="2000" b="1"/>
              <a:t>Expected Results:</a:t>
            </a:r>
            <a:endParaRPr lang="en-US" sz="2000" b="1"/>
          </a:p>
          <a:p>
            <a:pPr marL="800100" lvl="1" indent="-342900" algn="l" rtl="0">
              <a:lnSpc>
                <a:spcPct val="100000"/>
              </a:lnSpc>
              <a:spcBef>
                <a:spcPts val="520"/>
              </a:spcBef>
              <a:spcAft>
                <a:spcPts val="0"/>
              </a:spcAft>
              <a:buSzPts val="2800"/>
            </a:pPr>
            <a:r>
              <a:rPr lang="en-US" sz="2000"/>
              <a:t>Accurate Fake Tweet Detection</a:t>
            </a:r>
            <a:endParaRPr lang="en-US" sz="2000"/>
          </a:p>
          <a:p>
            <a:pPr marL="800100" lvl="1" indent="-342900" algn="l" rtl="0">
              <a:lnSpc>
                <a:spcPct val="100000"/>
              </a:lnSpc>
              <a:spcBef>
                <a:spcPts val="520"/>
              </a:spcBef>
              <a:spcAft>
                <a:spcPts val="0"/>
              </a:spcAft>
              <a:buSzPts val="2800"/>
            </a:pPr>
            <a:r>
              <a:rPr lang="en-US" sz="2000"/>
              <a:t>Effective Sentiment Analysis</a:t>
            </a:r>
            <a:endParaRPr lang="en-US" sz="2000"/>
          </a:p>
          <a:p>
            <a:pPr marL="800100" lvl="1" indent="-342900" algn="l" rtl="0">
              <a:lnSpc>
                <a:spcPct val="100000"/>
              </a:lnSpc>
              <a:spcBef>
                <a:spcPts val="520"/>
              </a:spcBef>
              <a:spcAft>
                <a:spcPts val="0"/>
              </a:spcAft>
              <a:buSzPts val="2800"/>
            </a:pPr>
            <a:r>
              <a:rPr lang="en-US" sz="2000"/>
              <a:t>Insightful Visualizations</a:t>
            </a:r>
            <a:endParaRPr lang="en-US" sz="2000"/>
          </a:p>
          <a:p>
            <a:pPr marL="800100" lvl="1" indent="-342900" algn="l" rtl="0">
              <a:lnSpc>
                <a:spcPct val="100000"/>
              </a:lnSpc>
              <a:spcBef>
                <a:spcPts val="520"/>
              </a:spcBef>
              <a:spcAft>
                <a:spcPts val="0"/>
              </a:spcAft>
              <a:buSzPts val="2800"/>
            </a:pPr>
            <a:r>
              <a:rPr sz="2000"/>
              <a:t>Improved Understanding of Misinformation Propagation</a:t>
            </a:r>
            <a:endParaRPr sz="2000"/>
          </a:p>
          <a:p>
            <a:pPr marL="457200" lvl="1" indent="0" algn="l" rtl="0">
              <a:lnSpc>
                <a:spcPct val="100000"/>
              </a:lnSpc>
              <a:spcBef>
                <a:spcPts val="520"/>
              </a:spcBef>
              <a:spcAft>
                <a:spcPts val="0"/>
              </a:spcAft>
              <a:buSzPts val="2800"/>
              <a:buNone/>
            </a:pPr>
            <a:endParaRPr sz="2000"/>
          </a:p>
          <a:p>
            <a:pPr marL="457200" lvl="1" indent="0" algn="l" rtl="0">
              <a:lnSpc>
                <a:spcPct val="100000"/>
              </a:lnSpc>
              <a:spcBef>
                <a:spcPts val="520"/>
              </a:spcBef>
              <a:spcAft>
                <a:spcPts val="0"/>
              </a:spcAft>
              <a:buSzPts val="2800"/>
              <a:buNone/>
            </a:pPr>
            <a:r>
              <a:rPr lang="en-US" sz="2000" b="1"/>
              <a:t>Implications:</a:t>
            </a:r>
            <a:endParaRPr lang="en-US" sz="2000" b="1"/>
          </a:p>
          <a:p>
            <a:pPr marL="800100" lvl="1" indent="-342900" algn="l" rtl="0">
              <a:lnSpc>
                <a:spcPct val="100000"/>
              </a:lnSpc>
              <a:spcBef>
                <a:spcPts val="520"/>
              </a:spcBef>
              <a:spcAft>
                <a:spcPts val="0"/>
              </a:spcAft>
              <a:buSzPts val="2800"/>
            </a:pPr>
            <a:r>
              <a:rPr lang="en-US" sz="2000"/>
              <a:t>Enhanced Political Discourse</a:t>
            </a:r>
            <a:endParaRPr lang="en-US" sz="2000"/>
          </a:p>
          <a:p>
            <a:pPr marL="800100" lvl="1" indent="-342900" algn="l" rtl="0">
              <a:lnSpc>
                <a:spcPct val="100000"/>
              </a:lnSpc>
              <a:spcBef>
                <a:spcPts val="520"/>
              </a:spcBef>
              <a:spcAft>
                <a:spcPts val="0"/>
              </a:spcAft>
              <a:buSzPts val="2800"/>
            </a:pPr>
            <a:r>
              <a:rPr lang="en-US" sz="2000"/>
              <a:t>Support for Policymakers and Platforms</a:t>
            </a:r>
            <a:endParaRPr lang="en-US" sz="2000"/>
          </a:p>
          <a:p>
            <a:pPr marL="800100" lvl="1" indent="-342900" algn="l" rtl="0">
              <a:lnSpc>
                <a:spcPct val="100000"/>
              </a:lnSpc>
              <a:spcBef>
                <a:spcPts val="520"/>
              </a:spcBef>
              <a:spcAft>
                <a:spcPts val="0"/>
              </a:spcAft>
              <a:buSzPts val="2800"/>
            </a:pPr>
            <a:r>
              <a:rPr lang="en-US" sz="2000"/>
              <a:t>Real-Time Monitoring and Alerts</a:t>
            </a:r>
            <a:endParaRPr lang="en-US" sz="2000"/>
          </a:p>
          <a:p>
            <a:pPr marL="800100" lvl="1" indent="-342900" algn="l" rtl="0">
              <a:lnSpc>
                <a:spcPct val="100000"/>
              </a:lnSpc>
              <a:spcBef>
                <a:spcPts val="520"/>
              </a:spcBef>
              <a:spcAft>
                <a:spcPts val="0"/>
              </a:spcAft>
              <a:buSzPts val="2800"/>
            </a:pPr>
            <a:r>
              <a:rPr lang="en-US" sz="2000"/>
              <a:t>Scalability for Other Domains</a:t>
            </a:r>
            <a:endParaRPr lang="en-US" sz="2000"/>
          </a:p>
          <a:p>
            <a:pPr marL="800100" lvl="1" indent="-342900" algn="l" rtl="0">
              <a:lnSpc>
                <a:spcPct val="100000"/>
              </a:lnSpc>
              <a:spcBef>
                <a:spcPts val="520"/>
              </a:spcBef>
              <a:spcAft>
                <a:spcPts val="0"/>
              </a:spcAft>
              <a:buSzPts val="2800"/>
            </a:pPr>
            <a:r>
              <a:rPr lang="en-US" sz="2000"/>
              <a:t>Foundation for Future Research</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8"/>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Literature Review-Reference Paper 1</a:t>
            </a:r>
            <a:endParaRPr lang="en-US"/>
          </a:p>
        </p:txBody>
      </p:sp>
      <p:sp>
        <p:nvSpPr>
          <p:cNvPr id="139" name="Google Shape;139;p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3200"/>
            </a:pPr>
            <a:r>
              <a:rPr lang="en-US" sz="1700" b="1"/>
              <a:t>Paper Title: </a:t>
            </a:r>
            <a:r>
              <a:rPr lang="en-US" sz="1700"/>
              <a:t>A Comprehensive Survey on Sentiment Analysis Techniques and Trends</a:t>
            </a:r>
            <a:endParaRPr lang="en-US" sz="1700"/>
          </a:p>
          <a:p>
            <a:pPr marL="285750" lvl="0" indent="-285750" algn="l" rtl="0">
              <a:lnSpc>
                <a:spcPct val="100000"/>
              </a:lnSpc>
              <a:spcBef>
                <a:spcPts val="0"/>
              </a:spcBef>
              <a:spcAft>
                <a:spcPts val="0"/>
              </a:spcAft>
              <a:buClr>
                <a:schemeClr val="dk1"/>
              </a:buClr>
              <a:buSzPts val="3200"/>
            </a:pPr>
            <a:r>
              <a:rPr lang="en-US" sz="1700" b="1"/>
              <a:t>Published in</a:t>
            </a:r>
            <a:r>
              <a:rPr lang="en-US" sz="1700"/>
              <a:t>: IEEE Transactions on Computational Social Systems, 2020</a:t>
            </a:r>
            <a:endParaRPr lang="en-US" sz="1700"/>
          </a:p>
          <a:p>
            <a:pPr lvl="0" algn="l" rtl="0">
              <a:lnSpc>
                <a:spcPct val="100000"/>
              </a:lnSpc>
              <a:spcBef>
                <a:spcPts val="520"/>
              </a:spcBef>
              <a:spcAft>
                <a:spcPts val="0"/>
              </a:spcAft>
              <a:buClr>
                <a:schemeClr val="dk1"/>
              </a:buClr>
              <a:buSzPts val="2800"/>
            </a:pPr>
            <a:r>
              <a:rPr lang="en-US" sz="1700" b="1"/>
              <a:t>Problem statement: </a:t>
            </a:r>
            <a:r>
              <a:rPr lang="en-US" sz="1700"/>
              <a:t>The paper reviews and categorizes various sentiment analysis approaches and techniques, particularly focusing on applications in social media platforms like Twitter.</a:t>
            </a:r>
            <a:endParaRPr lang="en-US" sz="1700"/>
          </a:p>
          <a:p>
            <a:pPr lvl="0" algn="l" rtl="0">
              <a:lnSpc>
                <a:spcPct val="100000"/>
              </a:lnSpc>
              <a:spcBef>
                <a:spcPts val="520"/>
              </a:spcBef>
              <a:spcAft>
                <a:spcPts val="0"/>
              </a:spcAft>
              <a:buClr>
                <a:schemeClr val="dk1"/>
              </a:buClr>
              <a:buSzPts val="2800"/>
            </a:pPr>
            <a:r>
              <a:rPr lang="en-US" sz="1700" b="1"/>
              <a:t>Problem approach : </a:t>
            </a:r>
            <a:r>
              <a:rPr lang="en-US" sz="1700"/>
              <a:t>It examines a range of sentiment analysis techniques, including lexicon-based methods, machine learning models (SVM, Logistic Regression), and deep learning models (RNN, CNN, BERT). The authors evaluate their effectiveness for real-time sentiment classification.</a:t>
            </a:r>
            <a:endParaRPr lang="en-US" sz="1700"/>
          </a:p>
          <a:p>
            <a:pPr lvl="0" algn="l" rtl="0">
              <a:lnSpc>
                <a:spcPct val="100000"/>
              </a:lnSpc>
              <a:spcBef>
                <a:spcPts val="520"/>
              </a:spcBef>
              <a:spcAft>
                <a:spcPts val="0"/>
              </a:spcAft>
              <a:buClr>
                <a:schemeClr val="dk1"/>
              </a:buClr>
              <a:buSzPts val="2800"/>
            </a:pPr>
            <a:r>
              <a:rPr lang="en-US" sz="1700" b="1"/>
              <a:t>Advantages: </a:t>
            </a:r>
            <a:endParaRPr lang="en-US" sz="1700" b="1"/>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t>Provides a clear comparison of different sentiment analysis methods and their accuracy across various datasets.</a:t>
            </a:r>
            <a:endParaRPr lang="en-US" sz="1700"/>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t>Highlights the effectiveness of deep learning models, especially transformers like BERT, in sentiment analysis tasks.</a:t>
            </a:r>
            <a:endParaRPr lang="en-US" sz="1700"/>
          </a:p>
          <a:p>
            <a:pPr marL="285750" lvl="0" indent="-285750" algn="l" rtl="0">
              <a:lnSpc>
                <a:spcPct val="100000"/>
              </a:lnSpc>
              <a:spcBef>
                <a:spcPts val="520"/>
              </a:spcBef>
              <a:spcAft>
                <a:spcPts val="0"/>
              </a:spcAft>
              <a:buSzPts val="3200"/>
            </a:pPr>
            <a:r>
              <a:rPr lang="en-US" sz="1700" b="1"/>
              <a:t>Drawbacks: </a:t>
            </a:r>
            <a:r>
              <a:rPr lang="en-US" sz="1700"/>
              <a:t>Sentiment analysis for nuanced topics (e.g., sarcasm) remains challenging.</a:t>
            </a:r>
            <a:endParaRPr lang="en-US" sz="1700"/>
          </a:p>
          <a:p>
            <a:pPr marL="285750" lvl="0" indent="-285750" algn="l" rtl="0">
              <a:lnSpc>
                <a:spcPct val="100000"/>
              </a:lnSpc>
              <a:spcBef>
                <a:spcPts val="520"/>
              </a:spcBef>
              <a:spcAft>
                <a:spcPts val="0"/>
              </a:spcAft>
              <a:buSzPts val="3200"/>
            </a:pPr>
            <a:r>
              <a:rPr lang="en-US" sz="1700" b="1"/>
              <a:t>Future Scope: </a:t>
            </a:r>
            <a:r>
              <a:rPr lang="en-US" sz="1700"/>
              <a:t>Further exploration of multimodal sentiment analysis (text, images, video) and domain-specific sentiment classifiers to enhance sentiment prediction accuracy.</a:t>
            </a:r>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9"/>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Literature Review-Reference Paper 2</a:t>
            </a:r>
            <a:endParaRPr lang="en-US"/>
          </a:p>
        </p:txBody>
      </p:sp>
      <p:sp>
        <p:nvSpPr>
          <p:cNvPr id="145" name="Google Shape;145;p9"/>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3200"/>
            </a:pPr>
            <a:r>
              <a:rPr lang="en-US" sz="1700" b="1">
                <a:sym typeface="+mn-ea"/>
              </a:rPr>
              <a:t>Paper Title: </a:t>
            </a:r>
            <a:r>
              <a:rPr lang="en-US" sz="1700">
                <a:sym typeface="+mn-ea"/>
              </a:rPr>
              <a:t>Fake News Detection on Social Media: A Data Mining Perspective</a:t>
            </a:r>
            <a:endParaRPr lang="en-US" sz="1700">
              <a:sym typeface="+mn-ea"/>
            </a:endParaRPr>
          </a:p>
          <a:p>
            <a:pPr lvl="0" algn="l" rtl="0">
              <a:lnSpc>
                <a:spcPct val="100000"/>
              </a:lnSpc>
              <a:spcBef>
                <a:spcPts val="520"/>
              </a:spcBef>
              <a:spcAft>
                <a:spcPts val="0"/>
              </a:spcAft>
              <a:buClr>
                <a:schemeClr val="dk1"/>
              </a:buClr>
              <a:buSzPts val="2800"/>
            </a:pPr>
            <a:r>
              <a:rPr lang="en-US" sz="1700" b="1">
                <a:sym typeface="+mn-ea"/>
              </a:rPr>
              <a:t>Published in: </a:t>
            </a:r>
            <a:r>
              <a:rPr lang="en-US" sz="1700">
                <a:sym typeface="+mn-ea"/>
              </a:rPr>
              <a:t>ACM SIGKDD Explorations Newsletter, 2017</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Problem statement: </a:t>
            </a:r>
            <a:r>
              <a:rPr lang="en-US" sz="1700">
                <a:sym typeface="+mn-ea"/>
              </a:rPr>
              <a:t>The growing spread of fake news on social media platforms such as Twitter threatens the quality of online discourse and democracy. Traditional methods of misinformation detection struggle to cope with the scalability and real-time nature of social media.</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Problem approach : </a:t>
            </a:r>
            <a:r>
              <a:rPr lang="en-US" sz="1700">
                <a:sym typeface="+mn-ea"/>
              </a:rPr>
              <a:t>The paper introduces a data mining approach that leverages machine learning and NLP techniques to detect fake news by analyzing both content-based features (e.g., textual data) and social context-based features (e.g., user metadata, engagement metrics).</a:t>
            </a:r>
            <a:endParaRPr lang="en-US" sz="1700">
              <a:sym typeface="+mn-ea"/>
            </a:endParaRPr>
          </a:p>
          <a:p>
            <a:pPr lvl="0" algn="l" rtl="0">
              <a:lnSpc>
                <a:spcPct val="100000"/>
              </a:lnSpc>
              <a:spcBef>
                <a:spcPts val="520"/>
              </a:spcBef>
              <a:spcAft>
                <a:spcPts val="0"/>
              </a:spcAft>
              <a:buClr>
                <a:schemeClr val="dk1"/>
              </a:buClr>
              <a:buSzPts val="2800"/>
            </a:pPr>
            <a:r>
              <a:rPr lang="en-US" sz="1700" b="1">
                <a:sym typeface="+mn-ea"/>
              </a:rPr>
              <a:t>Advantages: </a:t>
            </a:r>
            <a:endParaRPr lang="en-US" sz="1700" b="1">
              <a:sym typeface="+mn-ea"/>
            </a:endParaRPr>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t>Incorporates a multi-faceted approach by combining content and social context for higher accuracy.</a:t>
            </a:r>
            <a:endParaRPr lang="en-US" sz="1700"/>
          </a:p>
          <a:p>
            <a:pPr marL="285750" lvl="0" indent="-285750" algn="l" rtl="0">
              <a:lnSpc>
                <a:spcPct val="100000"/>
              </a:lnSpc>
              <a:spcBef>
                <a:spcPts val="520"/>
              </a:spcBef>
              <a:spcAft>
                <a:spcPts val="0"/>
              </a:spcAft>
              <a:buSzPts val="3200"/>
              <a:buFont typeface="Arial" panose="020B0604020202020204" pitchFamily="34" charset="0"/>
              <a:buChar char="→"/>
            </a:pPr>
            <a:r>
              <a:rPr lang="en-US" sz="1700">
                <a:sym typeface="+mn-ea"/>
              </a:rPr>
              <a:t>Provides a comprehensive review of existing methods for fake news detection, guiding future research.</a:t>
            </a:r>
            <a:endParaRPr lang="en-US" sz="1700">
              <a:sym typeface="+mn-ea"/>
            </a:endParaRPr>
          </a:p>
          <a:p>
            <a:pPr marL="285750" lvl="0" indent="-285750" algn="l" rtl="0">
              <a:lnSpc>
                <a:spcPct val="100000"/>
              </a:lnSpc>
              <a:spcBef>
                <a:spcPts val="520"/>
              </a:spcBef>
              <a:spcAft>
                <a:spcPts val="0"/>
              </a:spcAft>
              <a:buSzPts val="3200"/>
            </a:pPr>
            <a:r>
              <a:rPr lang="en-US" sz="1700" b="1">
                <a:sym typeface="+mn-ea"/>
              </a:rPr>
              <a:t>Drawbacks: </a:t>
            </a:r>
            <a:r>
              <a:rPr lang="en-US" sz="1700">
                <a:sym typeface="+mn-ea"/>
              </a:rPr>
              <a:t>Limited real-time applicability due to the complexity of integrating various features.</a:t>
            </a:r>
            <a:endParaRPr lang="en-US" sz="1700" b="1">
              <a:sym typeface="+mn-ea"/>
            </a:endParaRPr>
          </a:p>
          <a:p>
            <a:pPr marL="285750" lvl="0" indent="-285750" algn="l" rtl="0">
              <a:lnSpc>
                <a:spcPct val="100000"/>
              </a:lnSpc>
              <a:spcBef>
                <a:spcPts val="520"/>
              </a:spcBef>
              <a:spcAft>
                <a:spcPts val="0"/>
              </a:spcAft>
              <a:buSzPts val="3200"/>
            </a:pPr>
            <a:r>
              <a:rPr lang="en-US" sz="1700" b="1">
                <a:sym typeface="+mn-ea"/>
              </a:rPr>
              <a:t>Future Scope: </a:t>
            </a:r>
            <a:r>
              <a:rPr lang="en-US" sz="1700">
                <a:sym typeface="+mn-ea"/>
              </a:rPr>
              <a:t>Extending the framework to other types of misinformation, including non-textual forms such as images and videos, and improving real-time detection.</a:t>
            </a:r>
            <a:endParaRPr lang="en-US" sz="1700" b="1">
              <a:sym typeface="+mn-ea"/>
            </a:endParaRPr>
          </a:p>
          <a:p>
            <a:pPr marL="0" lvl="0" indent="0" algn="l" rtl="0">
              <a:lnSpc>
                <a:spcPct val="100000"/>
              </a:lnSpc>
              <a:spcBef>
                <a:spcPts val="0"/>
              </a:spcBef>
              <a:spcAft>
                <a:spcPts val="0"/>
              </a:spcAft>
              <a:buClr>
                <a:schemeClr val="dk1"/>
              </a:buClr>
              <a:buSzPts val="3200"/>
              <a:buNone/>
            </a:pPr>
            <a:endParaRPr lang="en-US" sz="800" b="1">
              <a:sym typeface="+mn-ea"/>
            </a:endParaRPr>
          </a:p>
        </p:txBody>
      </p:sp>
    </p:spTree>
  </p:cSld>
  <p:clrMapOvr>
    <a:masterClrMapping/>
  </p:clrMapOvr>
</p:sld>
</file>

<file path=ppt/tags/tag1.xml><?xml version="1.0" encoding="utf-8"?>
<p:tagLst xmlns:p="http://schemas.openxmlformats.org/presentationml/2006/main">
  <p:tag name="TABLE_ENDDRAG_ORIGIN_RECT" val="682*437"/>
  <p:tag name="TABLE_ENDDRAG_RECT" val="13*93*682*437"/>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11994</Words>
  <Application>WPS Presentation</Application>
  <PresentationFormat/>
  <Paragraphs>379</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Calibri</vt:lpstr>
      <vt:lpstr>Times New Roman</vt:lpstr>
      <vt:lpstr>Times New Roman</vt:lpstr>
      <vt:lpstr>Wingdings</vt:lpstr>
      <vt:lpstr>Roboto</vt:lpstr>
      <vt:lpstr>Microsoft YaHei</vt:lpstr>
      <vt:lpstr>Arial Unicode MS</vt:lpstr>
      <vt:lpstr>Office Theme</vt:lpstr>
      <vt:lpstr>PowerPoint 演示文稿</vt:lpstr>
      <vt:lpstr>Agenda</vt:lpstr>
      <vt:lpstr>Introduction</vt:lpstr>
      <vt:lpstr>Statement of the Problem</vt:lpstr>
      <vt:lpstr>Purpose of the project</vt:lpstr>
      <vt:lpstr>Proposed Methodology</vt:lpstr>
      <vt:lpstr>Expected Results and Implications</vt:lpstr>
      <vt:lpstr>Literature Review-Reference Paper 1</vt:lpstr>
      <vt:lpstr>Literature Review-Reference Paper 2</vt:lpstr>
      <vt:lpstr>Literature Review-Reference Paper 3</vt:lpstr>
      <vt:lpstr>Summary of Literature Review</vt:lpstr>
      <vt:lpstr>Summary of Literature Review</vt:lpstr>
      <vt:lpstr>Summary of Literature Review</vt:lpstr>
      <vt:lpstr>Outcome of the LR - Scope of the project</vt:lpstr>
      <vt:lpstr>Project Plan</vt:lpstr>
      <vt:lpstr>Project Plan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PRIYA LOGANATHAN</cp:lastModifiedBy>
  <cp:revision>7</cp:revision>
  <dcterms:created xsi:type="dcterms:W3CDTF">2024-10-03T05:42:00Z</dcterms:created>
  <dcterms:modified xsi:type="dcterms:W3CDTF">2024-10-05T04:16:54Z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09467297EDFE449E8556BC117019FC4A_12</vt:lpwstr>
  </property>
  <property fmtid="{D5CDD505-2E9C-101B-9397-08002B2CF9AE}" pid="3" name="KSOProductBuildVer">
    <vt:lpwstr>1033-12.2.0.18586</vt:lpwstr>
  </property>
</Properties>
</file>