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68" r:id="rId5"/>
    <p:sldId id="259" r:id="rId6"/>
    <p:sldId id="260" r:id="rId7"/>
    <p:sldId id="273" r:id="rId8"/>
    <p:sldId id="267" r:id="rId9"/>
    <p:sldId id="262" r:id="rId10"/>
    <p:sldId id="270" r:id="rId11"/>
    <p:sldId id="275" r:id="rId12"/>
    <p:sldId id="269" r:id="rId13"/>
    <p:sldId id="274" r:id="rId14"/>
    <p:sldId id="272" r:id="rId15"/>
    <p:sldId id="271"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DS\course%201\priya%20C1S6%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S\course%201\priya%20C1S6%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S\course%201\priya%20C1S6%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S\course%201\priya%20C1S7%20project.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E:\DS\course%201\priya%20C1S7%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DS\course%201\priya%20C1S7%20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0"/>
              <c:pt idx="0">
                <c:v>Toyota</c:v>
              </c:pt>
              <c:pt idx="1">
                <c:v>Skoda</c:v>
              </c:pt>
              <c:pt idx="2">
                <c:v>Bmw</c:v>
              </c:pt>
              <c:pt idx="3">
                <c:v>Mahindra</c:v>
              </c:pt>
              <c:pt idx="4">
                <c:v>Volkswagen</c:v>
              </c:pt>
              <c:pt idx="5">
                <c:v>Hyundai</c:v>
              </c:pt>
              <c:pt idx="6">
                <c:v>Ford</c:v>
              </c:pt>
              <c:pt idx="7">
                <c:v>Tata</c:v>
              </c:pt>
              <c:pt idx="8">
                <c:v>Suzuki</c:v>
              </c:pt>
              <c:pt idx="9">
                <c:v>Renault</c:v>
              </c:pt>
            </c:strLit>
          </c:cat>
          <c:val>
            <c:numLit>
              <c:formatCode>General</c:formatCode>
              <c:ptCount val="10"/>
              <c:pt idx="0">
                <c:v>15.44109756097561</c:v>
              </c:pt>
              <c:pt idx="1">
                <c:v>15.479069767441858</c:v>
              </c:pt>
              <c:pt idx="2">
                <c:v>16.702432432432431</c:v>
              </c:pt>
              <c:pt idx="3">
                <c:v>17.288655462184877</c:v>
              </c:pt>
              <c:pt idx="4">
                <c:v>17.694117647058828</c:v>
              </c:pt>
              <c:pt idx="5">
                <c:v>17.786384615384634</c:v>
              </c:pt>
              <c:pt idx="6">
                <c:v>18.030232558139534</c:v>
              </c:pt>
              <c:pt idx="7">
                <c:v>19.112100000000002</c:v>
              </c:pt>
              <c:pt idx="8">
                <c:v>20.164294478527616</c:v>
              </c:pt>
              <c:pt idx="9">
                <c:v>20.208888888888886</c:v>
              </c:pt>
            </c:numLit>
          </c:val>
          <c:extLst>
            <c:ext xmlns:c16="http://schemas.microsoft.com/office/drawing/2014/chart" uri="{C3380CC4-5D6E-409C-BE32-E72D297353CC}">
              <c16:uniqueId val="{00000000-671C-4B20-AD06-F23CFC9C97FE}"/>
            </c:ext>
          </c:extLst>
        </c:ser>
        <c:dLbls>
          <c:dLblPos val="outEnd"/>
          <c:showLegendKey val="0"/>
          <c:showVal val="1"/>
          <c:showCatName val="0"/>
          <c:showSerName val="0"/>
          <c:showPercent val="0"/>
          <c:showBubbleSize val="0"/>
        </c:dLbls>
        <c:gapWidth val="182"/>
        <c:axId val="1296871296"/>
        <c:axId val="1296877952"/>
      </c:barChart>
      <c:catAx>
        <c:axId val="1296871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296877952"/>
        <c:crosses val="autoZero"/>
        <c:auto val="1"/>
        <c:lblAlgn val="ctr"/>
        <c:lblOffset val="100"/>
        <c:noMultiLvlLbl val="0"/>
      </c:catAx>
      <c:valAx>
        <c:axId val="12968779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6871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[priya C1S6 project.xlsx]pivot!PivotTable6</c:name>
    <c:fmtId val="5"/>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dirty="0"/>
              <a:t>Count of variants produced by company</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pivot!$B$178</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pivot!$A$179:$A$189</c:f>
              <c:strCache>
                <c:ptCount val="10"/>
                <c:pt idx="0">
                  <c:v>Volkswagen</c:v>
                </c:pt>
                <c:pt idx="1">
                  <c:v>Renault</c:v>
                </c:pt>
                <c:pt idx="2">
                  <c:v>Bmw</c:v>
                </c:pt>
                <c:pt idx="3">
                  <c:v>Skoda</c:v>
                </c:pt>
                <c:pt idx="4">
                  <c:v>Ford</c:v>
                </c:pt>
                <c:pt idx="5">
                  <c:v>Toyota</c:v>
                </c:pt>
                <c:pt idx="6">
                  <c:v>Tata</c:v>
                </c:pt>
                <c:pt idx="7">
                  <c:v>Mahindra</c:v>
                </c:pt>
                <c:pt idx="8">
                  <c:v>Hyundai</c:v>
                </c:pt>
                <c:pt idx="9">
                  <c:v>Suzuki</c:v>
                </c:pt>
              </c:strCache>
            </c:strRef>
          </c:cat>
          <c:val>
            <c:numRef>
              <c:f>pivot!$B$179:$B$189</c:f>
              <c:numCache>
                <c:formatCode>General</c:formatCode>
                <c:ptCount val="10"/>
                <c:pt idx="0">
                  <c:v>34</c:v>
                </c:pt>
                <c:pt idx="1">
                  <c:v>36</c:v>
                </c:pt>
                <c:pt idx="2">
                  <c:v>37</c:v>
                </c:pt>
                <c:pt idx="3">
                  <c:v>43</c:v>
                </c:pt>
                <c:pt idx="4">
                  <c:v>43</c:v>
                </c:pt>
                <c:pt idx="5">
                  <c:v>82</c:v>
                </c:pt>
                <c:pt idx="6">
                  <c:v>100</c:v>
                </c:pt>
                <c:pt idx="7">
                  <c:v>119</c:v>
                </c:pt>
                <c:pt idx="8">
                  <c:v>130</c:v>
                </c:pt>
                <c:pt idx="9">
                  <c:v>163</c:v>
                </c:pt>
              </c:numCache>
            </c:numRef>
          </c:val>
          <c:extLst>
            <c:ext xmlns:c16="http://schemas.microsoft.com/office/drawing/2014/chart" uri="{C3380CC4-5D6E-409C-BE32-E72D297353CC}">
              <c16:uniqueId val="{00000000-5BBC-4CB9-A7D1-1A0B0A6EAE02}"/>
            </c:ext>
          </c:extLst>
        </c:ser>
        <c:dLbls>
          <c:dLblPos val="outEnd"/>
          <c:showLegendKey val="0"/>
          <c:showVal val="1"/>
          <c:showCatName val="0"/>
          <c:showSerName val="0"/>
          <c:showPercent val="0"/>
          <c:showBubbleSize val="0"/>
        </c:dLbls>
        <c:gapWidth val="182"/>
        <c:axId val="895526655"/>
        <c:axId val="895527071"/>
      </c:barChart>
      <c:catAx>
        <c:axId val="8955266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895527071"/>
        <c:crosses val="autoZero"/>
        <c:auto val="1"/>
        <c:lblAlgn val="ctr"/>
        <c:lblOffset val="100"/>
        <c:noMultiLvlLbl val="0"/>
      </c:catAx>
      <c:valAx>
        <c:axId val="8955270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5526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C1S6 project.xlsx]task 11!PivotTable2</c:name>
    <c:fmtId val="12"/>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2000" b="1" dirty="0"/>
              <a:t>count of each </a:t>
            </a:r>
            <a:r>
              <a:rPr lang="en-US" sz="2000" b="1" dirty="0" err="1"/>
              <a:t>bodytype</a:t>
            </a:r>
            <a:endParaRPr lang="en-US" sz="20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FF00"/>
          </a:solidFill>
          <a:ln>
            <a:noFill/>
          </a:ln>
          <a:effectLst/>
        </c:spPr>
      </c:pivotFmt>
      <c:pivotFmt>
        <c:idx val="2"/>
        <c:spPr>
          <a:solidFill>
            <a:srgbClr val="FFC000"/>
          </a:solidFill>
          <a:ln>
            <a:noFill/>
          </a:ln>
          <a:effectLst/>
        </c:spPr>
      </c:pivotFmt>
      <c:pivotFmt>
        <c:idx val="3"/>
        <c:spPr>
          <a:solidFill>
            <a:schemeClr val="accent4">
              <a:lumMod val="60000"/>
              <a:lumOff val="40000"/>
            </a:schemeClr>
          </a:solidFill>
          <a:ln>
            <a:noFill/>
          </a:ln>
          <a:effectLst/>
        </c:spPr>
      </c:pivotFmt>
      <c:pivotFmt>
        <c:idx val="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4">
              <a:lumMod val="60000"/>
              <a:lumOff val="40000"/>
            </a:schemeClr>
          </a:solidFill>
          <a:ln>
            <a:noFill/>
          </a:ln>
          <a:effectLst/>
        </c:spPr>
      </c:pivotFmt>
      <c:pivotFmt>
        <c:idx val="6"/>
        <c:spPr>
          <a:solidFill>
            <a:srgbClr val="FFC000"/>
          </a:solidFill>
          <a:ln>
            <a:noFill/>
          </a:ln>
          <a:effectLst/>
        </c:spPr>
      </c:pivotFmt>
      <c:pivotFmt>
        <c:idx val="7"/>
        <c:spPr>
          <a:solidFill>
            <a:srgbClr val="FFFF00"/>
          </a:solidFill>
          <a:ln>
            <a:noFill/>
          </a:ln>
          <a:effectLst/>
        </c:spPr>
      </c:pivotFmt>
      <c:pivotFmt>
        <c:idx val="8"/>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lumMod val="60000"/>
              <a:lumOff val="40000"/>
            </a:schemeClr>
          </a:solidFill>
          <a:ln>
            <a:noFill/>
          </a:ln>
          <a:effectLst/>
        </c:spPr>
      </c:pivotFmt>
      <c:pivotFmt>
        <c:idx val="10"/>
        <c:spPr>
          <a:solidFill>
            <a:srgbClr val="FFC000"/>
          </a:solidFill>
          <a:ln>
            <a:noFill/>
          </a:ln>
          <a:effectLst/>
        </c:spPr>
      </c:pivotFmt>
      <c:pivotFmt>
        <c:idx val="11"/>
        <c:spPr>
          <a:solidFill>
            <a:srgbClr val="FFFF00"/>
          </a:solidFill>
          <a:ln>
            <a:noFill/>
          </a:ln>
          <a:effectLst/>
        </c:spPr>
      </c:pivotFmt>
    </c:pivotFmts>
    <c:plotArea>
      <c:layout/>
      <c:barChart>
        <c:barDir val="bar"/>
        <c:grouping val="clustered"/>
        <c:varyColors val="0"/>
        <c:ser>
          <c:idx val="0"/>
          <c:order val="0"/>
          <c:tx>
            <c:strRef>
              <c:f>'task 11'!$G$26</c:f>
              <c:strCache>
                <c:ptCount val="1"/>
                <c:pt idx="0">
                  <c:v>Total</c:v>
                </c:pt>
              </c:strCache>
            </c:strRef>
          </c:tx>
          <c:spPr>
            <a:solidFill>
              <a:srgbClr val="7030A0"/>
            </a:solidFill>
            <a:ln>
              <a:noFill/>
            </a:ln>
            <a:effectLst/>
          </c:spPr>
          <c:invertIfNegative val="0"/>
          <c:dPt>
            <c:idx val="8"/>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9F1D-4786-BE5A-6F0EC628A0E0}"/>
              </c:ext>
            </c:extLst>
          </c:dPt>
          <c:dPt>
            <c:idx val="9"/>
            <c:invertIfNegative val="0"/>
            <c:bubble3D val="0"/>
            <c:spPr>
              <a:solidFill>
                <a:srgbClr val="FFC000"/>
              </a:solidFill>
              <a:ln>
                <a:noFill/>
              </a:ln>
              <a:effectLst/>
            </c:spPr>
            <c:extLst>
              <c:ext xmlns:c16="http://schemas.microsoft.com/office/drawing/2014/chart" uri="{C3380CC4-5D6E-409C-BE32-E72D297353CC}">
                <c16:uniqueId val="{00000003-9F1D-4786-BE5A-6F0EC628A0E0}"/>
              </c:ext>
            </c:extLst>
          </c:dPt>
          <c:dPt>
            <c:idx val="10"/>
            <c:invertIfNegative val="0"/>
            <c:bubble3D val="0"/>
            <c:spPr>
              <a:solidFill>
                <a:srgbClr val="FFFF00"/>
              </a:solidFill>
              <a:ln>
                <a:noFill/>
              </a:ln>
              <a:effectLst/>
            </c:spPr>
            <c:extLst>
              <c:ext xmlns:c16="http://schemas.microsoft.com/office/drawing/2014/chart" uri="{C3380CC4-5D6E-409C-BE32-E72D297353CC}">
                <c16:uniqueId val="{00000005-9F1D-4786-BE5A-6F0EC628A0E0}"/>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 11'!$F$27:$F$38</c:f>
              <c:strCache>
                <c:ptCount val="11"/>
                <c:pt idx="0">
                  <c:v>Sedan, Coupe</c:v>
                </c:pt>
                <c:pt idx="1">
                  <c:v>Crossover, SUV</c:v>
                </c:pt>
                <c:pt idx="2">
                  <c:v>SUV, Crossover</c:v>
                </c:pt>
                <c:pt idx="3">
                  <c:v>Sports, Convertible</c:v>
                </c:pt>
                <c:pt idx="4">
                  <c:v>Coupe</c:v>
                </c:pt>
                <c:pt idx="5">
                  <c:v>Crossover</c:v>
                </c:pt>
                <c:pt idx="6">
                  <c:v>MPV</c:v>
                </c:pt>
                <c:pt idx="7">
                  <c:v>MUV</c:v>
                </c:pt>
                <c:pt idx="8">
                  <c:v>Sedan</c:v>
                </c:pt>
                <c:pt idx="9">
                  <c:v>SUV</c:v>
                </c:pt>
                <c:pt idx="10">
                  <c:v>Hatchback</c:v>
                </c:pt>
              </c:strCache>
            </c:strRef>
          </c:cat>
          <c:val>
            <c:numRef>
              <c:f>'task 11'!$G$27:$G$38</c:f>
              <c:numCache>
                <c:formatCode>General</c:formatCode>
                <c:ptCount val="11"/>
                <c:pt idx="0">
                  <c:v>1</c:v>
                </c:pt>
                <c:pt idx="1">
                  <c:v>2</c:v>
                </c:pt>
                <c:pt idx="2">
                  <c:v>2</c:v>
                </c:pt>
                <c:pt idx="3">
                  <c:v>2</c:v>
                </c:pt>
                <c:pt idx="4">
                  <c:v>3</c:v>
                </c:pt>
                <c:pt idx="5">
                  <c:v>10</c:v>
                </c:pt>
                <c:pt idx="6">
                  <c:v>25</c:v>
                </c:pt>
                <c:pt idx="7">
                  <c:v>32</c:v>
                </c:pt>
                <c:pt idx="8">
                  <c:v>223</c:v>
                </c:pt>
                <c:pt idx="9">
                  <c:v>224</c:v>
                </c:pt>
                <c:pt idx="10">
                  <c:v>263</c:v>
                </c:pt>
              </c:numCache>
            </c:numRef>
          </c:val>
          <c:extLst>
            <c:ext xmlns:c16="http://schemas.microsoft.com/office/drawing/2014/chart" uri="{C3380CC4-5D6E-409C-BE32-E72D297353CC}">
              <c16:uniqueId val="{00000006-9F1D-4786-BE5A-6F0EC628A0E0}"/>
            </c:ext>
          </c:extLst>
        </c:ser>
        <c:dLbls>
          <c:dLblPos val="outEnd"/>
          <c:showLegendKey val="0"/>
          <c:showVal val="1"/>
          <c:showCatName val="0"/>
          <c:showSerName val="0"/>
          <c:showPercent val="0"/>
          <c:showBubbleSize val="0"/>
        </c:dLbls>
        <c:gapWidth val="182"/>
        <c:axId val="379342911"/>
        <c:axId val="379343743"/>
      </c:barChart>
      <c:catAx>
        <c:axId val="3793429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379343743"/>
        <c:crosses val="autoZero"/>
        <c:auto val="1"/>
        <c:lblAlgn val="ctr"/>
        <c:lblOffset val="100"/>
        <c:noMultiLvlLbl val="0"/>
      </c:catAx>
      <c:valAx>
        <c:axId val="3793437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9342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C1S7 project.xlsx]task5c iii!PivotTable13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solidFill>
                  <a:schemeClr val="tx1">
                    <a:lumMod val="75000"/>
                    <a:lumOff val="25000"/>
                  </a:schemeClr>
                </a:solidFill>
              </a:rPr>
              <a:t>Variants under each company producing high efficiency car</a:t>
            </a:r>
          </a:p>
        </c:rich>
      </c:tx>
      <c:layout>
        <c:manualLayout>
          <c:xMode val="edge"/>
          <c:yMode val="edge"/>
          <c:x val="1.9468889918172153E-3"/>
          <c:y val="1.6675169554663176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dLbl>
          <c:idx val="0"/>
          <c:layout>
            <c:manualLayout>
              <c:x val="-4.2016806722689128E-2"/>
              <c:y val="-2.10637212397277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4.2016806722689128E-2"/>
              <c:y val="-2.10637212397277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1"/>
          </a:solidFill>
          <a:ln w="19050">
            <a:solidFill>
              <a:schemeClr val="lt1"/>
            </a:solidFill>
          </a:ln>
          <a:effectLst/>
        </c:spPr>
        <c:dLbl>
          <c:idx val="0"/>
          <c:layout>
            <c:manualLayout>
              <c:x val="-4.2016806722689128E-2"/>
              <c:y val="-2.10637212397277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s>
    <c:plotArea>
      <c:layout>
        <c:manualLayout>
          <c:layoutTarget val="inner"/>
          <c:xMode val="edge"/>
          <c:yMode val="edge"/>
          <c:x val="0.23087795275590556"/>
          <c:y val="0.24518226888305628"/>
          <c:w val="0.38936461067366579"/>
          <c:h val="0.64894101778944302"/>
        </c:manualLayout>
      </c:layout>
      <c:pieChart>
        <c:varyColors val="1"/>
        <c:ser>
          <c:idx val="0"/>
          <c:order val="0"/>
          <c:tx>
            <c:strRef>
              <c:f>'task5c iii'!$Q$15</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D0-4CD1-8DE9-E8F2FAC6357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D0-4CD1-8DE9-E8F2FAC6357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5D0-4CD1-8DE9-E8F2FAC6357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5D0-4CD1-8DE9-E8F2FAC6357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5D0-4CD1-8DE9-E8F2FAC6357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5D0-4CD1-8DE9-E8F2FAC63573}"/>
              </c:ext>
            </c:extLst>
          </c:dPt>
          <c:dLbls>
            <c:dLbl>
              <c:idx val="0"/>
              <c:layout>
                <c:manualLayout>
                  <c:x val="-4.2016806722689128E-2"/>
                  <c:y val="-2.1063721239727703E-2"/>
                </c:manualLayout>
              </c:layout>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5D0-4CD1-8DE9-E8F2FAC63573}"/>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'task5c iii'!$P$16:$P$22</c:f>
              <c:strCache>
                <c:ptCount val="6"/>
                <c:pt idx="0">
                  <c:v>Hyundai</c:v>
                </c:pt>
                <c:pt idx="1">
                  <c:v>Mahindra</c:v>
                </c:pt>
                <c:pt idx="2">
                  <c:v>Renault</c:v>
                </c:pt>
                <c:pt idx="3">
                  <c:v>Suzuki</c:v>
                </c:pt>
                <c:pt idx="4">
                  <c:v>Tata</c:v>
                </c:pt>
                <c:pt idx="5">
                  <c:v>Toyota</c:v>
                </c:pt>
              </c:strCache>
            </c:strRef>
          </c:cat>
          <c:val>
            <c:numRef>
              <c:f>'task5c iii'!$Q$16:$Q$22</c:f>
              <c:numCache>
                <c:formatCode>General</c:formatCode>
                <c:ptCount val="6"/>
                <c:pt idx="0">
                  <c:v>9</c:v>
                </c:pt>
                <c:pt idx="1">
                  <c:v>13</c:v>
                </c:pt>
                <c:pt idx="2">
                  <c:v>12</c:v>
                </c:pt>
                <c:pt idx="3">
                  <c:v>55</c:v>
                </c:pt>
                <c:pt idx="4">
                  <c:v>30</c:v>
                </c:pt>
                <c:pt idx="5">
                  <c:v>15</c:v>
                </c:pt>
              </c:numCache>
            </c:numRef>
          </c:val>
          <c:extLst>
            <c:ext xmlns:c16="http://schemas.microsoft.com/office/drawing/2014/chart" uri="{C3380CC4-5D6E-409C-BE32-E72D297353CC}">
              <c16:uniqueId val="{0000000C-15D0-4CD1-8DE9-E8F2FAC63573}"/>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C1S7 project.xlsx]rough!PivotTable25</c:name>
    <c:fmtId val="16"/>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a:solidFill>
                  <a:schemeClr val="tx1">
                    <a:lumMod val="75000"/>
                    <a:lumOff val="25000"/>
                  </a:schemeClr>
                </a:solidFill>
              </a:rPr>
              <a:t>Length of car on fuel efficiency range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0123133849415526E-2"/>
          <c:y val="0.1075072463768116"/>
          <c:w val="0.90852155284973846"/>
          <c:h val="0.70930936893757845"/>
        </c:manualLayout>
      </c:layout>
      <c:lineChart>
        <c:grouping val="standard"/>
        <c:varyColors val="0"/>
        <c:ser>
          <c:idx val="0"/>
          <c:order val="0"/>
          <c:tx>
            <c:strRef>
              <c:f>rough!$AM$35:$AM$36</c:f>
              <c:strCache>
                <c:ptCount val="1"/>
                <c:pt idx="0">
                  <c:v>High</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rough!$AL$37:$AL$49</c:f>
              <c:strCache>
                <c:ptCount val="12"/>
                <c:pt idx="0">
                  <c:v>3164-3363</c:v>
                </c:pt>
                <c:pt idx="1">
                  <c:v>3364-3563</c:v>
                </c:pt>
                <c:pt idx="2">
                  <c:v>3564-3763</c:v>
                </c:pt>
                <c:pt idx="3">
                  <c:v>3764-3963</c:v>
                </c:pt>
                <c:pt idx="4">
                  <c:v>3964-4163</c:v>
                </c:pt>
                <c:pt idx="5">
                  <c:v>4164-4363</c:v>
                </c:pt>
                <c:pt idx="6">
                  <c:v>4364-4563</c:v>
                </c:pt>
                <c:pt idx="7">
                  <c:v>4564-4763</c:v>
                </c:pt>
                <c:pt idx="8">
                  <c:v>4764-4963</c:v>
                </c:pt>
                <c:pt idx="9">
                  <c:v>4964-5163</c:v>
                </c:pt>
                <c:pt idx="10">
                  <c:v>5164-5363</c:v>
                </c:pt>
                <c:pt idx="11">
                  <c:v>5364-5563</c:v>
                </c:pt>
              </c:strCache>
            </c:strRef>
          </c:cat>
          <c:val>
            <c:numRef>
              <c:f>rough!$AM$37:$AM$49</c:f>
              <c:numCache>
                <c:formatCode>General</c:formatCode>
                <c:ptCount val="12"/>
                <c:pt idx="0">
                  <c:v>5</c:v>
                </c:pt>
                <c:pt idx="1">
                  <c:v>5</c:v>
                </c:pt>
                <c:pt idx="2">
                  <c:v>51</c:v>
                </c:pt>
                <c:pt idx="3">
                  <c:v>16</c:v>
                </c:pt>
                <c:pt idx="4">
                  <c:v>39</c:v>
                </c:pt>
                <c:pt idx="5">
                  <c:v>4</c:v>
                </c:pt>
                <c:pt idx="6">
                  <c:v>14</c:v>
                </c:pt>
              </c:numCache>
            </c:numRef>
          </c:val>
          <c:smooth val="0"/>
          <c:extLst>
            <c:ext xmlns:c16="http://schemas.microsoft.com/office/drawing/2014/chart" uri="{C3380CC4-5D6E-409C-BE32-E72D297353CC}">
              <c16:uniqueId val="{00000000-2C3E-4B83-A1E8-CC0B6530166D}"/>
            </c:ext>
          </c:extLst>
        </c:ser>
        <c:ser>
          <c:idx val="1"/>
          <c:order val="1"/>
          <c:tx>
            <c:strRef>
              <c:f>rough!$AN$35:$AN$36</c:f>
              <c:strCache>
                <c:ptCount val="1"/>
                <c:pt idx="0">
                  <c:v>Low</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rough!$AL$37:$AL$49</c:f>
              <c:strCache>
                <c:ptCount val="12"/>
                <c:pt idx="0">
                  <c:v>3164-3363</c:v>
                </c:pt>
                <c:pt idx="1">
                  <c:v>3364-3563</c:v>
                </c:pt>
                <c:pt idx="2">
                  <c:v>3564-3763</c:v>
                </c:pt>
                <c:pt idx="3">
                  <c:v>3764-3963</c:v>
                </c:pt>
                <c:pt idx="4">
                  <c:v>3964-4163</c:v>
                </c:pt>
                <c:pt idx="5">
                  <c:v>4164-4363</c:v>
                </c:pt>
                <c:pt idx="6">
                  <c:v>4364-4563</c:v>
                </c:pt>
                <c:pt idx="7">
                  <c:v>4564-4763</c:v>
                </c:pt>
                <c:pt idx="8">
                  <c:v>4764-4963</c:v>
                </c:pt>
                <c:pt idx="9">
                  <c:v>4964-5163</c:v>
                </c:pt>
                <c:pt idx="10">
                  <c:v>5164-5363</c:v>
                </c:pt>
                <c:pt idx="11">
                  <c:v>5364-5563</c:v>
                </c:pt>
              </c:strCache>
            </c:strRef>
          </c:cat>
          <c:val>
            <c:numRef>
              <c:f>rough!$AN$37:$AN$49</c:f>
              <c:numCache>
                <c:formatCode>General</c:formatCode>
                <c:ptCount val="12"/>
                <c:pt idx="4">
                  <c:v>1</c:v>
                </c:pt>
                <c:pt idx="5">
                  <c:v>4</c:v>
                </c:pt>
                <c:pt idx="6">
                  <c:v>3</c:v>
                </c:pt>
                <c:pt idx="7">
                  <c:v>2</c:v>
                </c:pt>
                <c:pt idx="8">
                  <c:v>10</c:v>
                </c:pt>
                <c:pt idx="9">
                  <c:v>2</c:v>
                </c:pt>
              </c:numCache>
            </c:numRef>
          </c:val>
          <c:smooth val="0"/>
          <c:extLst>
            <c:ext xmlns:c16="http://schemas.microsoft.com/office/drawing/2014/chart" uri="{C3380CC4-5D6E-409C-BE32-E72D297353CC}">
              <c16:uniqueId val="{00000001-2C3E-4B83-A1E8-CC0B6530166D}"/>
            </c:ext>
          </c:extLst>
        </c:ser>
        <c:ser>
          <c:idx val="2"/>
          <c:order val="2"/>
          <c:tx>
            <c:strRef>
              <c:f>rough!$AO$35:$AO$36</c:f>
              <c:strCache>
                <c:ptCount val="1"/>
                <c:pt idx="0">
                  <c:v>Moderate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rough!$AL$37:$AL$49</c:f>
              <c:strCache>
                <c:ptCount val="12"/>
                <c:pt idx="0">
                  <c:v>3164-3363</c:v>
                </c:pt>
                <c:pt idx="1">
                  <c:v>3364-3563</c:v>
                </c:pt>
                <c:pt idx="2">
                  <c:v>3564-3763</c:v>
                </c:pt>
                <c:pt idx="3">
                  <c:v>3764-3963</c:v>
                </c:pt>
                <c:pt idx="4">
                  <c:v>3964-4163</c:v>
                </c:pt>
                <c:pt idx="5">
                  <c:v>4164-4363</c:v>
                </c:pt>
                <c:pt idx="6">
                  <c:v>4364-4563</c:v>
                </c:pt>
                <c:pt idx="7">
                  <c:v>4564-4763</c:v>
                </c:pt>
                <c:pt idx="8">
                  <c:v>4764-4963</c:v>
                </c:pt>
                <c:pt idx="9">
                  <c:v>4964-5163</c:v>
                </c:pt>
                <c:pt idx="10">
                  <c:v>5164-5363</c:v>
                </c:pt>
                <c:pt idx="11">
                  <c:v>5364-5563</c:v>
                </c:pt>
              </c:strCache>
            </c:strRef>
          </c:cat>
          <c:val>
            <c:numRef>
              <c:f>rough!$AO$37:$AO$49</c:f>
              <c:numCache>
                <c:formatCode>General</c:formatCode>
                <c:ptCount val="12"/>
                <c:pt idx="0">
                  <c:v>1</c:v>
                </c:pt>
                <c:pt idx="1">
                  <c:v>14</c:v>
                </c:pt>
                <c:pt idx="2">
                  <c:v>56</c:v>
                </c:pt>
                <c:pt idx="3">
                  <c:v>69</c:v>
                </c:pt>
                <c:pt idx="4">
                  <c:v>201</c:v>
                </c:pt>
                <c:pt idx="5">
                  <c:v>42</c:v>
                </c:pt>
                <c:pt idx="6">
                  <c:v>113</c:v>
                </c:pt>
                <c:pt idx="7">
                  <c:v>86</c:v>
                </c:pt>
                <c:pt idx="8">
                  <c:v>37</c:v>
                </c:pt>
                <c:pt idx="9">
                  <c:v>7</c:v>
                </c:pt>
                <c:pt idx="10">
                  <c:v>4</c:v>
                </c:pt>
                <c:pt idx="11">
                  <c:v>1</c:v>
                </c:pt>
              </c:numCache>
            </c:numRef>
          </c:val>
          <c:smooth val="0"/>
          <c:extLst>
            <c:ext xmlns:c16="http://schemas.microsoft.com/office/drawing/2014/chart" uri="{C3380CC4-5D6E-409C-BE32-E72D297353CC}">
              <c16:uniqueId val="{00000002-2C3E-4B83-A1E8-CC0B6530166D}"/>
            </c:ext>
          </c:extLst>
        </c:ser>
        <c:dLbls>
          <c:dLblPos val="ctr"/>
          <c:showLegendKey val="0"/>
          <c:showVal val="1"/>
          <c:showCatName val="0"/>
          <c:showSerName val="0"/>
          <c:showPercent val="0"/>
          <c:showBubbleSize val="0"/>
        </c:dLbls>
        <c:smooth val="0"/>
        <c:axId val="922723663"/>
        <c:axId val="922722415"/>
      </c:lineChart>
      <c:catAx>
        <c:axId val="922723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922722415"/>
        <c:crosses val="autoZero"/>
        <c:auto val="1"/>
        <c:lblAlgn val="ctr"/>
        <c:lblOffset val="100"/>
        <c:noMultiLvlLbl val="0"/>
      </c:catAx>
      <c:valAx>
        <c:axId val="922722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2723663"/>
        <c:crosses val="autoZero"/>
        <c:crossBetween val="between"/>
      </c:valAx>
      <c:spPr>
        <a:noFill/>
        <a:ln>
          <a:noFill/>
        </a:ln>
        <a:effectLst/>
      </c:spPr>
    </c:plotArea>
    <c:legend>
      <c:legendPos val="r"/>
      <c:layout>
        <c:manualLayout>
          <c:xMode val="edge"/>
          <c:yMode val="edge"/>
          <c:x val="0.64577905034597949"/>
          <c:y val="7.0238502795846189E-2"/>
          <c:w val="0.33661526684164478"/>
          <c:h val="0.21093897637795275"/>
        </c:manualLayout>
      </c:layout>
      <c:overlay val="1"/>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[priya C1S7 project.xlsx]task5c iii!PivotTable14</c:name>
    <c:fmtId val="3"/>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a:solidFill>
                  <a:schemeClr val="tx1">
                    <a:lumMod val="75000"/>
                    <a:lumOff val="25000"/>
                  </a:schemeClr>
                </a:solidFill>
              </a:rPr>
              <a:t>No of variants under each bodytype</a:t>
            </a:r>
          </a:p>
        </c:rich>
      </c:tx>
      <c:layout>
        <c:manualLayout>
          <c:xMode val="edge"/>
          <c:yMode val="edge"/>
          <c:x val="0.30611500295136373"/>
          <c:y val="2.7777777777777776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3597391235186508E-2"/>
          <c:y val="0.10389619128448066"/>
          <c:w val="0.95008947745168215"/>
          <c:h val="0.81524462761635785"/>
        </c:manualLayout>
      </c:layout>
      <c:barChart>
        <c:barDir val="col"/>
        <c:grouping val="clustered"/>
        <c:varyColors val="0"/>
        <c:ser>
          <c:idx val="0"/>
          <c:order val="0"/>
          <c:tx>
            <c:strRef>
              <c:f>'task5c iii'!$Q$29</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'task5c iii'!$P$30:$P$34</c:f>
              <c:strCache>
                <c:ptCount val="4"/>
                <c:pt idx="0">
                  <c:v>Crossover</c:v>
                </c:pt>
                <c:pt idx="1">
                  <c:v>SUV</c:v>
                </c:pt>
                <c:pt idx="2">
                  <c:v>Sedan</c:v>
                </c:pt>
                <c:pt idx="3">
                  <c:v>Hatchback</c:v>
                </c:pt>
              </c:strCache>
            </c:strRef>
          </c:cat>
          <c:val>
            <c:numRef>
              <c:f>'task5c iii'!$Q$30:$Q$34</c:f>
              <c:numCache>
                <c:formatCode>General</c:formatCode>
                <c:ptCount val="4"/>
                <c:pt idx="0">
                  <c:v>4</c:v>
                </c:pt>
                <c:pt idx="1">
                  <c:v>9</c:v>
                </c:pt>
                <c:pt idx="2">
                  <c:v>31</c:v>
                </c:pt>
                <c:pt idx="3">
                  <c:v>90</c:v>
                </c:pt>
              </c:numCache>
            </c:numRef>
          </c:val>
          <c:extLst>
            <c:ext xmlns:c16="http://schemas.microsoft.com/office/drawing/2014/chart" uri="{C3380CC4-5D6E-409C-BE32-E72D297353CC}">
              <c16:uniqueId val="{00000000-A1FF-47A0-8354-9CE81EC07AA0}"/>
            </c:ext>
          </c:extLst>
        </c:ser>
        <c:dLbls>
          <c:dLblPos val="outEnd"/>
          <c:showLegendKey val="0"/>
          <c:showVal val="1"/>
          <c:showCatName val="0"/>
          <c:showSerName val="0"/>
          <c:showPercent val="0"/>
          <c:showBubbleSize val="0"/>
        </c:dLbls>
        <c:gapWidth val="219"/>
        <c:overlap val="-27"/>
        <c:axId val="952066175"/>
        <c:axId val="952041631"/>
      </c:barChart>
      <c:catAx>
        <c:axId val="952066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952041631"/>
        <c:crosses val="autoZero"/>
        <c:auto val="1"/>
        <c:lblAlgn val="ctr"/>
        <c:lblOffset val="100"/>
        <c:noMultiLvlLbl val="0"/>
      </c:catAx>
      <c:valAx>
        <c:axId val="952041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2066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0.6519</cdr:x>
      <cdr:y>0.72986</cdr:y>
    </cdr:from>
    <cdr:to>
      <cdr:x>0.97449</cdr:x>
      <cdr:y>0.86594</cdr:y>
    </cdr:to>
    <cdr:sp macro="" textlink="">
      <cdr:nvSpPr>
        <cdr:cNvPr id="2" name="TextBox 1">
          <a:extLst xmlns:a="http://schemas.openxmlformats.org/drawingml/2006/main">
            <a:ext uri="{FF2B5EF4-FFF2-40B4-BE49-F238E27FC236}">
              <a16:creationId xmlns:a16="http://schemas.microsoft.com/office/drawing/2014/main" id="{5DDF3ACA-25D4-460D-AF04-6E9642DAC064}"/>
            </a:ext>
          </a:extLst>
        </cdr:cNvPr>
        <cdr:cNvSpPr txBox="1"/>
      </cdr:nvSpPr>
      <cdr:spPr>
        <a:xfrm xmlns:a="http://schemas.openxmlformats.org/drawingml/2006/main">
          <a:off x="6822831" y="4074382"/>
          <a:ext cx="3376246" cy="75965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800" dirty="0">
            <a:highlight>
              <a:srgbClr val="C0C0C0"/>
            </a:highlight>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B75A06-AB14-4E46-8A4E-25B73117E4E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A0640-CF88-4AB5-992A-2227C3B21B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1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75A06-AB14-4E46-8A4E-25B73117E4E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A0640-CF88-4AB5-992A-2227C3B21B07}" type="slidenum">
              <a:rPr lang="en-IN" smtClean="0"/>
              <a:t>‹#›</a:t>
            </a:fld>
            <a:endParaRPr lang="en-IN"/>
          </a:p>
        </p:txBody>
      </p:sp>
    </p:spTree>
    <p:extLst>
      <p:ext uri="{BB962C8B-B14F-4D97-AF65-F5344CB8AC3E}">
        <p14:creationId xmlns:p14="http://schemas.microsoft.com/office/powerpoint/2010/main" val="104932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75A06-AB14-4E46-8A4E-25B73117E4E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A0640-CF88-4AB5-992A-2227C3B21B07}" type="slidenum">
              <a:rPr lang="en-IN" smtClean="0"/>
              <a:t>‹#›</a:t>
            </a:fld>
            <a:endParaRPr lang="en-IN"/>
          </a:p>
        </p:txBody>
      </p:sp>
    </p:spTree>
    <p:extLst>
      <p:ext uri="{BB962C8B-B14F-4D97-AF65-F5344CB8AC3E}">
        <p14:creationId xmlns:p14="http://schemas.microsoft.com/office/powerpoint/2010/main" val="332883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75A06-AB14-4E46-8A4E-25B73117E4E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A0640-CF88-4AB5-992A-2227C3B21B07}" type="slidenum">
              <a:rPr lang="en-IN" smtClean="0"/>
              <a:t>‹#›</a:t>
            </a:fld>
            <a:endParaRPr lang="en-IN"/>
          </a:p>
        </p:txBody>
      </p:sp>
    </p:spTree>
    <p:extLst>
      <p:ext uri="{BB962C8B-B14F-4D97-AF65-F5344CB8AC3E}">
        <p14:creationId xmlns:p14="http://schemas.microsoft.com/office/powerpoint/2010/main" val="46327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75A06-AB14-4E46-8A4E-25B73117E4E9}" type="datetimeFigureOut">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A0640-CF88-4AB5-992A-2227C3B21B0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97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B75A06-AB14-4E46-8A4E-25B73117E4E9}"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A0640-CF88-4AB5-992A-2227C3B21B07}" type="slidenum">
              <a:rPr lang="en-IN" smtClean="0"/>
              <a:t>‹#›</a:t>
            </a:fld>
            <a:endParaRPr lang="en-IN"/>
          </a:p>
        </p:txBody>
      </p:sp>
    </p:spTree>
    <p:extLst>
      <p:ext uri="{BB962C8B-B14F-4D97-AF65-F5344CB8AC3E}">
        <p14:creationId xmlns:p14="http://schemas.microsoft.com/office/powerpoint/2010/main" val="226254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B75A06-AB14-4E46-8A4E-25B73117E4E9}" type="datetimeFigureOut">
              <a:rPr lang="en-IN" smtClean="0"/>
              <a:t>13-09-2024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5A0640-CF88-4AB5-992A-2227C3B21B07}" type="slidenum">
              <a:rPr lang="en-IN" smtClean="0"/>
              <a:t>‹#›</a:t>
            </a:fld>
            <a:endParaRPr lang="en-IN"/>
          </a:p>
        </p:txBody>
      </p:sp>
    </p:spTree>
    <p:extLst>
      <p:ext uri="{BB962C8B-B14F-4D97-AF65-F5344CB8AC3E}">
        <p14:creationId xmlns:p14="http://schemas.microsoft.com/office/powerpoint/2010/main" val="3395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B75A06-AB14-4E46-8A4E-25B73117E4E9}" type="datetimeFigureOut">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A0640-CF88-4AB5-992A-2227C3B21B07}" type="slidenum">
              <a:rPr lang="en-IN" smtClean="0"/>
              <a:t>‹#›</a:t>
            </a:fld>
            <a:endParaRPr lang="en-IN"/>
          </a:p>
        </p:txBody>
      </p:sp>
    </p:spTree>
    <p:extLst>
      <p:ext uri="{BB962C8B-B14F-4D97-AF65-F5344CB8AC3E}">
        <p14:creationId xmlns:p14="http://schemas.microsoft.com/office/powerpoint/2010/main" val="786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B75A06-AB14-4E46-8A4E-25B73117E4E9}" type="datetimeFigureOut">
              <a:rPr lang="en-IN" smtClean="0"/>
              <a:t>13-09-2024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B5A0640-CF88-4AB5-992A-2227C3B21B07}" type="slidenum">
              <a:rPr lang="en-IN" smtClean="0"/>
              <a:t>‹#›</a:t>
            </a:fld>
            <a:endParaRPr lang="en-IN"/>
          </a:p>
        </p:txBody>
      </p:sp>
    </p:spTree>
    <p:extLst>
      <p:ext uri="{BB962C8B-B14F-4D97-AF65-F5344CB8AC3E}">
        <p14:creationId xmlns:p14="http://schemas.microsoft.com/office/powerpoint/2010/main" val="220855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B75A06-AB14-4E46-8A4E-25B73117E4E9}" type="datetimeFigureOut">
              <a:rPr lang="en-IN" smtClean="0"/>
              <a:t>13-09-2024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B5A0640-CF88-4AB5-992A-2227C3B21B07}" type="slidenum">
              <a:rPr lang="en-IN" smtClean="0"/>
              <a:t>‹#›</a:t>
            </a:fld>
            <a:endParaRPr lang="en-IN"/>
          </a:p>
        </p:txBody>
      </p:sp>
    </p:spTree>
    <p:extLst>
      <p:ext uri="{BB962C8B-B14F-4D97-AF65-F5344CB8AC3E}">
        <p14:creationId xmlns:p14="http://schemas.microsoft.com/office/powerpoint/2010/main" val="9432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75A06-AB14-4E46-8A4E-25B73117E4E9}" type="datetimeFigureOut">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A0640-CF88-4AB5-992A-2227C3B21B07}" type="slidenum">
              <a:rPr lang="en-IN" smtClean="0"/>
              <a:t>‹#›</a:t>
            </a:fld>
            <a:endParaRPr lang="en-IN"/>
          </a:p>
        </p:txBody>
      </p:sp>
    </p:spTree>
    <p:extLst>
      <p:ext uri="{BB962C8B-B14F-4D97-AF65-F5344CB8AC3E}">
        <p14:creationId xmlns:p14="http://schemas.microsoft.com/office/powerpoint/2010/main" val="103254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B75A06-AB14-4E46-8A4E-25B73117E4E9}" type="datetimeFigureOut">
              <a:rPr lang="en-IN" smtClean="0"/>
              <a:t>13-09-2024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B5A0640-CF88-4AB5-992A-2227C3B21B0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08208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1AA4-227E-C8D4-BB82-B5B8EE771A53}"/>
              </a:ext>
            </a:extLst>
          </p:cNvPr>
          <p:cNvSpPr>
            <a:spLocks noGrp="1"/>
          </p:cNvSpPr>
          <p:nvPr>
            <p:ph type="ctrTitle"/>
          </p:nvPr>
        </p:nvSpPr>
        <p:spPr/>
        <p:txBody>
          <a:bodyPr/>
          <a:lstStyle/>
          <a:p>
            <a:r>
              <a:rPr lang="en-US" spc="0" dirty="0">
                <a:ln w="0">
                  <a:solidFill>
                    <a:schemeClr val="accent1">
                      <a:lumMod val="75000"/>
                    </a:schemeClr>
                  </a:solidFill>
                </a:ln>
                <a:solidFill>
                  <a:schemeClr val="accent2">
                    <a:lumMod val="75000"/>
                  </a:schemeClr>
                </a:solidFill>
                <a:effectLst>
                  <a:outerShdw blurRad="38100" dist="25400" dir="5400000" algn="ctr" rotWithShape="0">
                    <a:srgbClr val="6E747A">
                      <a:alpha val="43000"/>
                    </a:srgbClr>
                  </a:outerShdw>
                </a:effectLst>
              </a:rPr>
              <a:t>Project:  Automobile Market Analysis</a:t>
            </a:r>
            <a:endParaRPr lang="en-IN" spc="0" dirty="0">
              <a:ln w="0">
                <a:solidFill>
                  <a:schemeClr val="accent1">
                    <a:lumMod val="75000"/>
                  </a:schemeClr>
                </a:solidFill>
              </a:ln>
              <a:solidFill>
                <a:schemeClr val="accent2">
                  <a:lumMod val="75000"/>
                </a:schemeClr>
              </a:solidFill>
              <a:effectLst>
                <a:outerShdw blurRad="38100" dist="25400" dir="5400000" algn="ctr" rotWithShape="0">
                  <a:srgbClr val="6E747A">
                    <a:alpha val="43000"/>
                  </a:srgbClr>
                </a:outerShdw>
              </a:effectLst>
            </a:endParaRPr>
          </a:p>
        </p:txBody>
      </p:sp>
      <p:sp>
        <p:nvSpPr>
          <p:cNvPr id="3" name="Subtitle 2">
            <a:extLst>
              <a:ext uri="{FF2B5EF4-FFF2-40B4-BE49-F238E27FC236}">
                <a16:creationId xmlns:a16="http://schemas.microsoft.com/office/drawing/2014/main" id="{54B0602A-9421-6641-F8E1-4EBA7EEF8B3C}"/>
              </a:ext>
            </a:extLst>
          </p:cNvPr>
          <p:cNvSpPr>
            <a:spLocks noGrp="1"/>
          </p:cNvSpPr>
          <p:nvPr>
            <p:ph type="subTitle" idx="1"/>
          </p:nvPr>
        </p:nvSpPr>
        <p:spPr/>
        <p:txBody>
          <a:bodyPr/>
          <a:lstStyle/>
          <a:p>
            <a:r>
              <a:rPr lang="en-US" b="1" dirty="0">
                <a:latin typeface="Imprint MT Shadow" panose="04020605060303030202" pitchFamily="82" charset="0"/>
              </a:rPr>
              <a:t>Name: M. Priya</a:t>
            </a:r>
          </a:p>
          <a:p>
            <a:r>
              <a:rPr lang="en-US" b="1" dirty="0">
                <a:latin typeface="Imprint MT Shadow" panose="04020605060303030202" pitchFamily="82" charset="0"/>
              </a:rPr>
              <a:t>Mentor: </a:t>
            </a:r>
            <a:r>
              <a:rPr lang="en-US" b="1" dirty="0" err="1">
                <a:latin typeface="Imprint MT Shadow" panose="04020605060303030202" pitchFamily="82" charset="0"/>
              </a:rPr>
              <a:t>jaya</a:t>
            </a:r>
            <a:r>
              <a:rPr lang="en-US" b="1" dirty="0">
                <a:latin typeface="Imprint MT Shadow" panose="04020605060303030202" pitchFamily="82" charset="0"/>
              </a:rPr>
              <a:t> </a:t>
            </a:r>
            <a:r>
              <a:rPr lang="en-US" b="1" dirty="0" err="1">
                <a:latin typeface="Imprint MT Shadow" panose="04020605060303030202" pitchFamily="82" charset="0"/>
              </a:rPr>
              <a:t>pandey</a:t>
            </a:r>
            <a:endParaRPr lang="en-IN" b="1" dirty="0">
              <a:latin typeface="Imprint MT Shadow" panose="04020605060303030202" pitchFamily="82" charset="0"/>
            </a:endParaRPr>
          </a:p>
        </p:txBody>
      </p:sp>
    </p:spTree>
    <p:extLst>
      <p:ext uri="{BB962C8B-B14F-4D97-AF65-F5344CB8AC3E}">
        <p14:creationId xmlns:p14="http://schemas.microsoft.com/office/powerpoint/2010/main" val="50823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7D2A-7257-4AF7-AF7E-B8C89DA86450}"/>
              </a:ext>
            </a:extLst>
          </p:cNvPr>
          <p:cNvSpPr>
            <a:spLocks noGrp="1"/>
          </p:cNvSpPr>
          <p:nvPr>
            <p:ph type="title"/>
          </p:nvPr>
        </p:nvSpPr>
        <p:spPr>
          <a:xfrm>
            <a:off x="1118380" y="475185"/>
            <a:ext cx="10058400" cy="559715"/>
          </a:xfrm>
        </p:spPr>
        <p:txBody>
          <a:bodyPr>
            <a:noAutofit/>
          </a:bodyPr>
          <a:lstStyle/>
          <a:p>
            <a:r>
              <a:rPr lang="en-IN" sz="3600" dirty="0">
                <a:solidFill>
                  <a:schemeClr val="tx1">
                    <a:lumMod val="85000"/>
                    <a:lumOff val="15000"/>
                  </a:schemeClr>
                </a:solidFill>
              </a:rPr>
              <a:t>To identify potential competitors:</a:t>
            </a:r>
          </a:p>
        </p:txBody>
      </p:sp>
      <p:sp>
        <p:nvSpPr>
          <p:cNvPr id="3" name="Content Placeholder 2">
            <a:extLst>
              <a:ext uri="{FF2B5EF4-FFF2-40B4-BE49-F238E27FC236}">
                <a16:creationId xmlns:a16="http://schemas.microsoft.com/office/drawing/2014/main" id="{5E18191B-05A9-482C-9E51-0D604373B2A8}"/>
              </a:ext>
            </a:extLst>
          </p:cNvPr>
          <p:cNvSpPr>
            <a:spLocks noGrp="1"/>
          </p:cNvSpPr>
          <p:nvPr>
            <p:ph sz="half" idx="1"/>
          </p:nvPr>
        </p:nvSpPr>
        <p:spPr>
          <a:xfrm>
            <a:off x="1097278" y="1845733"/>
            <a:ext cx="4937760" cy="4217441"/>
          </a:xfrm>
        </p:spPr>
        <p:txBody>
          <a:bodyPr>
            <a:normAutofit fontScale="92500" lnSpcReduction="10000"/>
          </a:bodyPr>
          <a:lstStyle/>
          <a:p>
            <a:r>
              <a:rPr lang="en-IN" sz="2000" baseline="0" dirty="0">
                <a:solidFill>
                  <a:schemeClr val="tx1">
                    <a:lumMod val="85000"/>
                    <a:lumOff val="15000"/>
                  </a:schemeClr>
                </a:solidFill>
              </a:rPr>
              <a:t>Size</a:t>
            </a:r>
            <a:r>
              <a:rPr lang="en-IN" dirty="0">
                <a:solidFill>
                  <a:schemeClr val="tx1">
                    <a:lumMod val="85000"/>
                    <a:lumOff val="15000"/>
                  </a:schemeClr>
                </a:solidFill>
              </a:rPr>
              <a:t>:</a:t>
            </a:r>
            <a:r>
              <a:rPr lang="en-IN" sz="2000" baseline="0" dirty="0">
                <a:solidFill>
                  <a:schemeClr val="tx1">
                    <a:lumMod val="85000"/>
                    <a:lumOff val="15000"/>
                  </a:schemeClr>
                </a:solidFill>
              </a:rPr>
              <a:t> length is below average for compactness</a:t>
            </a:r>
          </a:p>
          <a:p>
            <a:r>
              <a:rPr lang="en-IN" sz="2000" baseline="0" dirty="0">
                <a:solidFill>
                  <a:schemeClr val="tx1">
                    <a:lumMod val="85000"/>
                    <a:lumOff val="15000"/>
                  </a:schemeClr>
                </a:solidFill>
              </a:rPr>
              <a:t>diesel type cars are fuel efficient increasing cost efficiency</a:t>
            </a:r>
          </a:p>
          <a:p>
            <a:r>
              <a:rPr lang="en-IN" sz="2000" baseline="0" dirty="0">
                <a:solidFill>
                  <a:schemeClr val="tx1">
                    <a:lumMod val="85000"/>
                    <a:lumOff val="15000"/>
                  </a:schemeClr>
                </a:solidFill>
              </a:rPr>
              <a:t>Airbags, child safety and fasten seat belt warning are essential for safe driving</a:t>
            </a:r>
          </a:p>
          <a:p>
            <a:r>
              <a:rPr lang="en-IN" sz="2000" baseline="0" dirty="0">
                <a:solidFill>
                  <a:schemeClr val="tx1">
                    <a:lumMod val="85000"/>
                    <a:lumOff val="15000"/>
                  </a:schemeClr>
                </a:solidFill>
              </a:rPr>
              <a:t>Minimum turning radius is crucial in city and narrowed driving places.</a:t>
            </a:r>
          </a:p>
          <a:p>
            <a:r>
              <a:rPr lang="en-IN" sz="2000" baseline="0" dirty="0">
                <a:solidFill>
                  <a:schemeClr val="tx1">
                    <a:lumMod val="85000"/>
                    <a:lumOff val="15000"/>
                  </a:schemeClr>
                </a:solidFill>
              </a:rPr>
              <a:t>The potential competitors for producing compact city cars are </a:t>
            </a:r>
            <a:r>
              <a:rPr lang="en-IN" sz="2000" b="1" baseline="0" dirty="0">
                <a:solidFill>
                  <a:schemeClr val="accent2">
                    <a:lumMod val="75000"/>
                  </a:schemeClr>
                </a:solidFill>
              </a:rPr>
              <a:t>Tata and Suzuki</a:t>
            </a:r>
            <a:r>
              <a:rPr lang="en-IN" sz="2000" baseline="0" dirty="0">
                <a:solidFill>
                  <a:schemeClr val="tx1">
                    <a:lumMod val="85000"/>
                    <a:lumOff val="15000"/>
                  </a:schemeClr>
                </a:solidFill>
              </a:rPr>
              <a:t>.</a:t>
            </a:r>
          </a:p>
          <a:p>
            <a:r>
              <a:rPr lang="en-IN" sz="2000" baseline="0" dirty="0">
                <a:solidFill>
                  <a:schemeClr val="tx1">
                    <a:lumMod val="85000"/>
                    <a:lumOff val="15000"/>
                  </a:schemeClr>
                </a:solidFill>
                <a:effectLst/>
                <a:latin typeface="+mn-lt"/>
                <a:ea typeface="+mn-ea"/>
                <a:cs typeface="+mn-cs"/>
              </a:rPr>
              <a:t>FM for entertainment</a:t>
            </a:r>
            <a:endParaRPr lang="en-IN" sz="2000" baseline="0" dirty="0">
              <a:solidFill>
                <a:schemeClr val="tx1">
                  <a:lumMod val="85000"/>
                  <a:lumOff val="15000"/>
                </a:schemeClr>
              </a:solidFill>
            </a:endParaRPr>
          </a:p>
          <a:p>
            <a:r>
              <a:rPr lang="en-IN" sz="2000" baseline="0" dirty="0">
                <a:solidFill>
                  <a:schemeClr val="tx1"/>
                </a:solidFill>
              </a:rPr>
              <a:t>Toyota and Hyundai </a:t>
            </a:r>
            <a:r>
              <a:rPr lang="en-IN" sz="2000" baseline="0" dirty="0">
                <a:solidFill>
                  <a:schemeClr val="tx1">
                    <a:lumMod val="85000"/>
                    <a:lumOff val="15000"/>
                  </a:schemeClr>
                </a:solidFill>
              </a:rPr>
              <a:t>could also be considered as mild competitor</a:t>
            </a:r>
          </a:p>
        </p:txBody>
      </p:sp>
      <p:sp>
        <p:nvSpPr>
          <p:cNvPr id="4" name="Content Placeholder 3">
            <a:extLst>
              <a:ext uri="{FF2B5EF4-FFF2-40B4-BE49-F238E27FC236}">
                <a16:creationId xmlns:a16="http://schemas.microsoft.com/office/drawing/2014/main" id="{17EBB505-9F0D-4A32-B8B5-4BED890D140E}"/>
              </a:ext>
            </a:extLst>
          </p:cNvPr>
          <p:cNvSpPr>
            <a:spLocks noGrp="1"/>
          </p:cNvSpPr>
          <p:nvPr>
            <p:ph sz="half" idx="2"/>
          </p:nvPr>
        </p:nvSpPr>
        <p:spPr>
          <a:xfrm>
            <a:off x="6217920" y="1828800"/>
            <a:ext cx="4937760" cy="4459457"/>
          </a:xfrm>
        </p:spPr>
        <p:txBody>
          <a:bodyPr>
            <a:normAutofit fontScale="92500" lnSpcReduction="10000"/>
          </a:bodyPr>
          <a:lstStyle/>
          <a:p>
            <a:r>
              <a:rPr lang="en-IN" sz="2000" baseline="0" dirty="0">
                <a:solidFill>
                  <a:schemeClr val="tx1">
                    <a:lumMod val="85000"/>
                    <a:lumOff val="15000"/>
                  </a:schemeClr>
                </a:solidFill>
                <a:effectLst/>
                <a:latin typeface="+mn-lt"/>
                <a:ea typeface="+mn-ea"/>
                <a:cs typeface="+mn-cs"/>
              </a:rPr>
              <a:t>size: length is above average for comfortability</a:t>
            </a:r>
            <a:endParaRPr lang="en-IN" dirty="0">
              <a:solidFill>
                <a:schemeClr val="tx1">
                  <a:lumMod val="85000"/>
                  <a:lumOff val="15000"/>
                </a:schemeClr>
              </a:solidFill>
              <a:effectLst/>
            </a:endParaRPr>
          </a:p>
          <a:p>
            <a:r>
              <a:rPr lang="en-IN" sz="2000" baseline="0" dirty="0">
                <a:solidFill>
                  <a:schemeClr val="tx1">
                    <a:lumMod val="85000"/>
                    <a:lumOff val="15000"/>
                  </a:schemeClr>
                </a:solidFill>
                <a:effectLst/>
                <a:latin typeface="+mn-lt"/>
                <a:ea typeface="+mn-ea"/>
                <a:cs typeface="+mn-cs"/>
              </a:rPr>
              <a:t>diesel type cars are fuel efficient increasing cost efficiency; petrol also will be good</a:t>
            </a:r>
            <a:endParaRPr lang="en-IN" dirty="0">
              <a:solidFill>
                <a:schemeClr val="tx1">
                  <a:lumMod val="85000"/>
                  <a:lumOff val="15000"/>
                </a:schemeClr>
              </a:solidFill>
              <a:effectLst/>
            </a:endParaRPr>
          </a:p>
          <a:p>
            <a:r>
              <a:rPr lang="en-IN" sz="2000" baseline="0" dirty="0">
                <a:solidFill>
                  <a:schemeClr val="tx1">
                    <a:lumMod val="85000"/>
                    <a:lumOff val="15000"/>
                  </a:schemeClr>
                </a:solidFill>
                <a:effectLst/>
                <a:latin typeface="+mn-lt"/>
                <a:ea typeface="+mn-ea"/>
                <a:cs typeface="+mn-cs"/>
              </a:rPr>
              <a:t>Airbags, Abs, door ajar and fasten seat belt warning are essential for safe driving</a:t>
            </a:r>
            <a:endParaRPr lang="en-IN" dirty="0">
              <a:solidFill>
                <a:schemeClr val="tx1">
                  <a:lumMod val="85000"/>
                  <a:lumOff val="15000"/>
                </a:schemeClr>
              </a:solidFill>
              <a:effectLst/>
            </a:endParaRPr>
          </a:p>
          <a:p>
            <a:r>
              <a:rPr lang="en-IN" sz="2000" baseline="0" dirty="0">
                <a:solidFill>
                  <a:schemeClr val="tx1">
                    <a:lumMod val="85000"/>
                    <a:lumOff val="15000"/>
                  </a:schemeClr>
                </a:solidFill>
                <a:effectLst/>
                <a:latin typeface="+mn-lt"/>
                <a:ea typeface="+mn-ea"/>
                <a:cs typeface="+mn-cs"/>
              </a:rPr>
              <a:t>Highway mileage is also considered; generally highway mileage is lower compared to city.</a:t>
            </a:r>
          </a:p>
          <a:p>
            <a:r>
              <a:rPr lang="en-IN" sz="2000" baseline="0" dirty="0">
                <a:solidFill>
                  <a:schemeClr val="tx1">
                    <a:lumMod val="85000"/>
                    <a:lumOff val="15000"/>
                  </a:schemeClr>
                </a:solidFill>
                <a:effectLst/>
                <a:latin typeface="+mn-lt"/>
                <a:ea typeface="+mn-ea"/>
                <a:cs typeface="+mn-cs"/>
              </a:rPr>
              <a:t>Adjustable headrest for </a:t>
            </a:r>
            <a:r>
              <a:rPr lang="en-IN" sz="2000" baseline="0" dirty="0" err="1">
                <a:solidFill>
                  <a:schemeClr val="tx1">
                    <a:lumMod val="85000"/>
                    <a:lumOff val="15000"/>
                  </a:schemeClr>
                </a:solidFill>
                <a:effectLst/>
                <a:latin typeface="+mn-lt"/>
                <a:ea typeface="+mn-ea"/>
                <a:cs typeface="+mn-cs"/>
              </a:rPr>
              <a:t>comfortness</a:t>
            </a:r>
            <a:r>
              <a:rPr lang="en-IN" sz="2000" baseline="0" dirty="0">
                <a:solidFill>
                  <a:schemeClr val="tx1">
                    <a:lumMod val="85000"/>
                    <a:lumOff val="15000"/>
                  </a:schemeClr>
                </a:solidFill>
                <a:effectLst/>
                <a:latin typeface="+mn-lt"/>
                <a:ea typeface="+mn-ea"/>
                <a:cs typeface="+mn-cs"/>
              </a:rPr>
              <a:t> while long distance travel;</a:t>
            </a:r>
          </a:p>
          <a:p>
            <a:r>
              <a:rPr lang="en-IN" sz="2000" baseline="0" dirty="0">
                <a:solidFill>
                  <a:schemeClr val="tx1">
                    <a:lumMod val="85000"/>
                    <a:lumOff val="15000"/>
                  </a:schemeClr>
                </a:solidFill>
                <a:effectLst/>
                <a:latin typeface="+mn-lt"/>
                <a:ea typeface="+mn-ea"/>
                <a:cs typeface="+mn-cs"/>
              </a:rPr>
              <a:t>FM and audio systems for some entertainment.</a:t>
            </a:r>
          </a:p>
          <a:p>
            <a:r>
              <a:rPr lang="en-IN" sz="2000" baseline="0" dirty="0">
                <a:solidFill>
                  <a:schemeClr val="tx1">
                    <a:lumMod val="85000"/>
                    <a:lumOff val="15000"/>
                  </a:schemeClr>
                </a:solidFill>
                <a:effectLst/>
                <a:latin typeface="+mn-lt"/>
                <a:ea typeface="+mn-ea"/>
                <a:cs typeface="+mn-cs"/>
              </a:rPr>
              <a:t>The potential competitors for producing compact city cars are </a:t>
            </a:r>
            <a:r>
              <a:rPr lang="en-IN" sz="2000" b="1" baseline="0" dirty="0">
                <a:solidFill>
                  <a:schemeClr val="accent2">
                    <a:lumMod val="75000"/>
                  </a:schemeClr>
                </a:solidFill>
                <a:effectLst/>
                <a:latin typeface="+mn-lt"/>
                <a:ea typeface="+mn-ea"/>
                <a:cs typeface="+mn-cs"/>
              </a:rPr>
              <a:t>Suzuki and Hyundai</a:t>
            </a:r>
            <a:endParaRPr lang="en-IN" b="1" dirty="0">
              <a:solidFill>
                <a:schemeClr val="accent2">
                  <a:lumMod val="75000"/>
                </a:schemeClr>
              </a:solidFill>
              <a:effectLst/>
            </a:endParaRPr>
          </a:p>
          <a:p>
            <a:endParaRPr lang="en-IN" dirty="0"/>
          </a:p>
        </p:txBody>
      </p:sp>
      <p:sp>
        <p:nvSpPr>
          <p:cNvPr id="5" name="TextBox 4">
            <a:extLst>
              <a:ext uri="{FF2B5EF4-FFF2-40B4-BE49-F238E27FC236}">
                <a16:creationId xmlns:a16="http://schemas.microsoft.com/office/drawing/2014/main" id="{40892403-D2F7-4404-A709-0AA41ED3E908}"/>
              </a:ext>
            </a:extLst>
          </p:cNvPr>
          <p:cNvSpPr txBox="1"/>
          <p:nvPr/>
        </p:nvSpPr>
        <p:spPr>
          <a:xfrm>
            <a:off x="1357530" y="1227068"/>
            <a:ext cx="4417256" cy="461665"/>
          </a:xfrm>
          <a:prstGeom prst="rect">
            <a:avLst/>
          </a:prstGeom>
          <a:noFill/>
        </p:spPr>
        <p:txBody>
          <a:bodyPr wrap="square" rtlCol="0">
            <a:spAutoFit/>
          </a:bodyPr>
          <a:lstStyle/>
          <a:p>
            <a:pPr algn="ctr"/>
            <a:r>
              <a:rPr lang="en-IN" sz="2400" dirty="0">
                <a:solidFill>
                  <a:schemeClr val="tx1">
                    <a:lumMod val="85000"/>
                    <a:lumOff val="15000"/>
                  </a:schemeClr>
                </a:solidFill>
              </a:rPr>
              <a:t>Compact city cars</a:t>
            </a:r>
          </a:p>
        </p:txBody>
      </p:sp>
      <p:sp>
        <p:nvSpPr>
          <p:cNvPr id="6" name="TextBox 5">
            <a:extLst>
              <a:ext uri="{FF2B5EF4-FFF2-40B4-BE49-F238E27FC236}">
                <a16:creationId xmlns:a16="http://schemas.microsoft.com/office/drawing/2014/main" id="{6A27A90D-5A36-445C-A9A7-18B0D1A3AB29}"/>
              </a:ext>
            </a:extLst>
          </p:cNvPr>
          <p:cNvSpPr txBox="1"/>
          <p:nvPr/>
        </p:nvSpPr>
        <p:spPr>
          <a:xfrm>
            <a:off x="6738425" y="1227068"/>
            <a:ext cx="4096045" cy="461665"/>
          </a:xfrm>
          <a:prstGeom prst="rect">
            <a:avLst/>
          </a:prstGeom>
          <a:noFill/>
        </p:spPr>
        <p:txBody>
          <a:bodyPr wrap="square" rtlCol="0">
            <a:spAutoFit/>
          </a:bodyPr>
          <a:lstStyle/>
          <a:p>
            <a:pPr algn="ctr"/>
            <a:r>
              <a:rPr lang="en-IN" sz="2400" dirty="0">
                <a:solidFill>
                  <a:schemeClr val="tx1">
                    <a:lumMod val="85000"/>
                    <a:lumOff val="15000"/>
                  </a:schemeClr>
                </a:solidFill>
              </a:rPr>
              <a:t>Family cars (long trip)</a:t>
            </a:r>
            <a:endParaRPr lang="en-IN" dirty="0"/>
          </a:p>
        </p:txBody>
      </p:sp>
    </p:spTree>
    <p:extLst>
      <p:ext uri="{BB962C8B-B14F-4D97-AF65-F5344CB8AC3E}">
        <p14:creationId xmlns:p14="http://schemas.microsoft.com/office/powerpoint/2010/main" val="4023752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A157-C88D-4FA0-8AD2-E0E305CBB1B8}"/>
              </a:ext>
            </a:extLst>
          </p:cNvPr>
          <p:cNvSpPr>
            <a:spLocks noGrp="1"/>
          </p:cNvSpPr>
          <p:nvPr>
            <p:ph type="ctrTitle"/>
          </p:nvPr>
        </p:nvSpPr>
        <p:spPr>
          <a:xfrm>
            <a:off x="1097280" y="758952"/>
            <a:ext cx="10058400" cy="3566160"/>
          </a:xfrm>
        </p:spPr>
        <p:txBody>
          <a:bodyPr/>
          <a:lstStyle/>
          <a:p>
            <a:pPr algn="ctr"/>
            <a:r>
              <a:rPr lang="en-IN" sz="6000" b="1" dirty="0">
                <a:solidFill>
                  <a:schemeClr val="accent1"/>
                </a:solidFill>
              </a:rPr>
              <a:t>Categorise fuel efficiency &amp; </a:t>
            </a:r>
            <a:br>
              <a:rPr lang="en-IN" sz="6000" b="1" dirty="0">
                <a:solidFill>
                  <a:schemeClr val="accent1"/>
                </a:solidFill>
              </a:rPr>
            </a:br>
            <a:r>
              <a:rPr lang="en-IN" sz="6000" b="1" dirty="0">
                <a:solidFill>
                  <a:schemeClr val="accent1"/>
                </a:solidFill>
              </a:rPr>
              <a:t>it’s Analysis</a:t>
            </a:r>
            <a:r>
              <a:rPr lang="en-IN" dirty="0"/>
              <a:t>:</a:t>
            </a:r>
          </a:p>
        </p:txBody>
      </p:sp>
      <p:sp>
        <p:nvSpPr>
          <p:cNvPr id="3" name="Subtitle 2">
            <a:extLst>
              <a:ext uri="{FF2B5EF4-FFF2-40B4-BE49-F238E27FC236}">
                <a16:creationId xmlns:a16="http://schemas.microsoft.com/office/drawing/2014/main" id="{0071A4C1-114E-4FCE-8F36-FC722682FC3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32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1590-30DF-40B7-941F-5C51C7C14DE4}"/>
              </a:ext>
            </a:extLst>
          </p:cNvPr>
          <p:cNvSpPr>
            <a:spLocks noGrp="1"/>
          </p:cNvSpPr>
          <p:nvPr>
            <p:ph type="title"/>
          </p:nvPr>
        </p:nvSpPr>
        <p:spPr>
          <a:xfrm>
            <a:off x="485811" y="82876"/>
            <a:ext cx="10466046" cy="654301"/>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B12F886D-2978-48B7-9F89-D3DA7294116C}"/>
              </a:ext>
            </a:extLst>
          </p:cNvPr>
          <p:cNvGraphicFramePr>
            <a:graphicFrameLocks noGrp="1"/>
          </p:cNvGraphicFramePr>
          <p:nvPr>
            <p:ph idx="1"/>
            <p:extLst>
              <p:ext uri="{D42A27DB-BD31-4B8C-83A1-F6EECF244321}">
                <p14:modId xmlns:p14="http://schemas.microsoft.com/office/powerpoint/2010/main" val="3629607447"/>
              </p:ext>
            </p:extLst>
          </p:nvPr>
        </p:nvGraphicFramePr>
        <p:xfrm>
          <a:off x="716138" y="260096"/>
          <a:ext cx="10466046" cy="5762971"/>
        </p:xfrm>
        <a:graphic>
          <a:graphicData uri="http://schemas.openxmlformats.org/drawingml/2006/chart">
            <c:chart xmlns:c="http://schemas.openxmlformats.org/drawingml/2006/chart" xmlns:r="http://schemas.openxmlformats.org/officeDocument/2006/relationships" r:id="rId2"/>
          </a:graphicData>
        </a:graphic>
      </p:graphicFrame>
      <p:sp>
        <p:nvSpPr>
          <p:cNvPr id="5" name="Speech Bubble: Oval 4">
            <a:extLst>
              <a:ext uri="{FF2B5EF4-FFF2-40B4-BE49-F238E27FC236}">
                <a16:creationId xmlns:a16="http://schemas.microsoft.com/office/drawing/2014/main" id="{B32BAAD1-1E4D-4077-A43E-F00895FF4597}"/>
              </a:ext>
            </a:extLst>
          </p:cNvPr>
          <p:cNvSpPr/>
          <p:nvPr/>
        </p:nvSpPr>
        <p:spPr>
          <a:xfrm rot="238297">
            <a:off x="7779433" y="385540"/>
            <a:ext cx="2912013" cy="1589649"/>
          </a:xfrm>
          <a:prstGeom prst="wedgeEllipse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Suzuki produces almost half of variant cars with fuel efficiency</a:t>
            </a:r>
          </a:p>
        </p:txBody>
      </p:sp>
    </p:spTree>
    <p:extLst>
      <p:ext uri="{BB962C8B-B14F-4D97-AF65-F5344CB8AC3E}">
        <p14:creationId xmlns:p14="http://schemas.microsoft.com/office/powerpoint/2010/main" val="196344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6A71FD-F90B-43EE-8682-5A59446ADA91}"/>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id="{3BB3CBBF-A912-497C-876D-2A54AD7D05C5}"/>
              </a:ext>
            </a:extLst>
          </p:cNvPr>
          <p:cNvGraphicFramePr>
            <a:graphicFrameLocks noGrp="1"/>
          </p:cNvGraphicFramePr>
          <p:nvPr>
            <p:ph idx="1"/>
            <p:extLst>
              <p:ext uri="{D42A27DB-BD31-4B8C-83A1-F6EECF244321}">
                <p14:modId xmlns:p14="http://schemas.microsoft.com/office/powerpoint/2010/main" val="1440759357"/>
              </p:ext>
            </p:extLst>
          </p:nvPr>
        </p:nvGraphicFramePr>
        <p:xfrm>
          <a:off x="437322" y="106018"/>
          <a:ext cx="11304103" cy="6175509"/>
        </p:xfrm>
        <a:graphic>
          <a:graphicData uri="http://schemas.openxmlformats.org/drawingml/2006/table">
            <a:tbl>
              <a:tblPr>
                <a:tableStyleId>{5C22544A-7EE6-4342-B048-85BDC9FD1C3A}</a:tableStyleId>
              </a:tblPr>
              <a:tblGrid>
                <a:gridCol w="3577400">
                  <a:extLst>
                    <a:ext uri="{9D8B030D-6E8A-4147-A177-3AD203B41FA5}">
                      <a16:colId xmlns:a16="http://schemas.microsoft.com/office/drawing/2014/main" val="2342898456"/>
                    </a:ext>
                  </a:extLst>
                </a:gridCol>
                <a:gridCol w="2651029">
                  <a:extLst>
                    <a:ext uri="{9D8B030D-6E8A-4147-A177-3AD203B41FA5}">
                      <a16:colId xmlns:a16="http://schemas.microsoft.com/office/drawing/2014/main" val="4291943532"/>
                    </a:ext>
                  </a:extLst>
                </a:gridCol>
                <a:gridCol w="2144652">
                  <a:extLst>
                    <a:ext uri="{9D8B030D-6E8A-4147-A177-3AD203B41FA5}">
                      <a16:colId xmlns:a16="http://schemas.microsoft.com/office/drawing/2014/main" val="4273420261"/>
                    </a:ext>
                  </a:extLst>
                </a:gridCol>
                <a:gridCol w="2931022">
                  <a:extLst>
                    <a:ext uri="{9D8B030D-6E8A-4147-A177-3AD203B41FA5}">
                      <a16:colId xmlns:a16="http://schemas.microsoft.com/office/drawing/2014/main" val="2724105666"/>
                    </a:ext>
                  </a:extLst>
                </a:gridCol>
              </a:tblGrid>
              <a:tr h="494041">
                <a:tc>
                  <a:txBody>
                    <a:bodyPr/>
                    <a:lstStyle/>
                    <a:p>
                      <a:pPr algn="ctr" fontAlgn="b"/>
                      <a:r>
                        <a:rPr lang="en-IN" sz="2000" b="1" u="none" strike="noStrike" dirty="0">
                          <a:solidFill>
                            <a:schemeClr val="accent2">
                              <a:lumMod val="50000"/>
                            </a:schemeClr>
                          </a:solidFill>
                          <a:effectLst/>
                        </a:rPr>
                        <a:t>Distinct features</a:t>
                      </a:r>
                      <a:endParaRPr lang="en-IN" sz="2000" b="1" i="0" u="none" strike="noStrike" dirty="0">
                        <a:solidFill>
                          <a:schemeClr val="accent2">
                            <a:lumMod val="50000"/>
                          </a:schemeClr>
                        </a:solidFill>
                        <a:effectLst/>
                        <a:latin typeface="Calibri" panose="020F0502020204030204" pitchFamily="34" charset="0"/>
                      </a:endParaRPr>
                    </a:p>
                  </a:txBody>
                  <a:tcPr marL="9525" marR="9525" marT="9525" marB="0" anchor="b"/>
                </a:tc>
                <a:tc>
                  <a:txBody>
                    <a:bodyPr/>
                    <a:lstStyle/>
                    <a:p>
                      <a:pPr algn="ctr" fontAlgn="b"/>
                      <a:r>
                        <a:rPr lang="en-IN" sz="2000" b="1" u="none" strike="noStrike" dirty="0">
                          <a:solidFill>
                            <a:schemeClr val="accent2">
                              <a:lumMod val="50000"/>
                            </a:schemeClr>
                          </a:solidFill>
                          <a:effectLst/>
                        </a:rPr>
                        <a:t>High efficient cars</a:t>
                      </a:r>
                      <a:endParaRPr lang="en-IN" sz="2000" b="1" i="0" u="none" strike="noStrike" dirty="0">
                        <a:solidFill>
                          <a:schemeClr val="accent2">
                            <a:lumMod val="50000"/>
                          </a:schemeClr>
                        </a:solidFill>
                        <a:effectLst/>
                        <a:latin typeface="Calibri" panose="020F0502020204030204" pitchFamily="34" charset="0"/>
                      </a:endParaRPr>
                    </a:p>
                  </a:txBody>
                  <a:tcPr marL="9525" marR="9525" marT="9525" marB="0" anchor="b"/>
                </a:tc>
                <a:tc>
                  <a:txBody>
                    <a:bodyPr/>
                    <a:lstStyle/>
                    <a:p>
                      <a:pPr algn="ctr" fontAlgn="b"/>
                      <a:r>
                        <a:rPr lang="en-IN" sz="2000" b="1" u="none" strike="noStrike" dirty="0">
                          <a:solidFill>
                            <a:schemeClr val="accent2">
                              <a:lumMod val="50000"/>
                            </a:schemeClr>
                          </a:solidFill>
                          <a:effectLst/>
                        </a:rPr>
                        <a:t>Moderate</a:t>
                      </a:r>
                      <a:endParaRPr lang="en-IN" sz="2000" b="1" i="0" u="none" strike="noStrike" dirty="0">
                        <a:solidFill>
                          <a:schemeClr val="accent2">
                            <a:lumMod val="50000"/>
                          </a:schemeClr>
                        </a:solidFill>
                        <a:effectLst/>
                        <a:latin typeface="Calibri" panose="020F0502020204030204" pitchFamily="34" charset="0"/>
                      </a:endParaRPr>
                    </a:p>
                  </a:txBody>
                  <a:tcPr marL="9525" marR="9525" marT="9525" marB="0" anchor="b"/>
                </a:tc>
                <a:tc>
                  <a:txBody>
                    <a:bodyPr/>
                    <a:lstStyle/>
                    <a:p>
                      <a:pPr algn="ctr" fontAlgn="b"/>
                      <a:r>
                        <a:rPr lang="en-IN" sz="2000" b="1" u="none" strike="noStrike" dirty="0">
                          <a:solidFill>
                            <a:schemeClr val="accent2">
                              <a:lumMod val="50000"/>
                            </a:schemeClr>
                          </a:solidFill>
                          <a:effectLst/>
                        </a:rPr>
                        <a:t>Low</a:t>
                      </a:r>
                      <a:endParaRPr lang="en-IN" sz="2000" b="1" i="0" u="none" strike="noStrike" dirty="0">
                        <a:solidFill>
                          <a:schemeClr val="accent2">
                            <a:lumMod val="50000"/>
                          </a:schemeClr>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5576551"/>
                  </a:ext>
                </a:extLst>
              </a:tr>
              <a:tr h="494041">
                <a:tc>
                  <a:txBody>
                    <a:bodyPr/>
                    <a:lstStyle/>
                    <a:p>
                      <a:pPr algn="ctr" fontAlgn="b"/>
                      <a:r>
                        <a:rPr lang="en-IN" sz="2000" b="1" u="none" strike="noStrike" dirty="0">
                          <a:solidFill>
                            <a:schemeClr val="accent1"/>
                          </a:solidFill>
                          <a:effectLst/>
                        </a:rPr>
                        <a:t>Displacement</a:t>
                      </a:r>
                      <a:endParaRPr lang="en-IN" sz="20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624-1600</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All</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1498-4951</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413822"/>
                  </a:ext>
                </a:extLst>
              </a:tr>
              <a:tr h="494041">
                <a:tc>
                  <a:txBody>
                    <a:bodyPr/>
                    <a:lstStyle/>
                    <a:p>
                      <a:pPr algn="ctr" fontAlgn="b"/>
                      <a:r>
                        <a:rPr lang="en-IN" sz="2000" b="1" u="none" strike="noStrike" dirty="0">
                          <a:solidFill>
                            <a:schemeClr val="accent1"/>
                          </a:solidFill>
                          <a:effectLst/>
                        </a:rPr>
                        <a:t>length of car</a:t>
                      </a:r>
                      <a:endParaRPr lang="en-IN" sz="20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3350-4500</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3150-5500</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4107-5200</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716444"/>
                  </a:ext>
                </a:extLst>
              </a:tr>
              <a:tr h="494041">
                <a:tc>
                  <a:txBody>
                    <a:bodyPr/>
                    <a:lstStyle/>
                    <a:p>
                      <a:pPr algn="ctr" fontAlgn="b"/>
                      <a:r>
                        <a:rPr lang="en-IN" sz="2000" b="1" u="none" strike="noStrike" dirty="0">
                          <a:solidFill>
                            <a:schemeClr val="accent1"/>
                          </a:solidFill>
                          <a:effectLst/>
                        </a:rPr>
                        <a:t>power</a:t>
                      </a:r>
                      <a:endParaRPr lang="en-IN" sz="20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ctr" fontAlgn="b"/>
                      <a:r>
                        <a:rPr lang="en-IN" sz="2000" b="0" u="none" strike="noStrike" dirty="0">
                          <a:effectLst/>
                        </a:rPr>
                        <a:t>25-130ps</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38-340</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38-340ps</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4358555"/>
                  </a:ext>
                </a:extLst>
              </a:tr>
              <a:tr h="494041">
                <a:tc>
                  <a:txBody>
                    <a:bodyPr/>
                    <a:lstStyle/>
                    <a:p>
                      <a:pPr algn="ctr" fontAlgn="b"/>
                      <a:r>
                        <a:rPr lang="en-IN" sz="2000" b="1" u="none" strike="noStrike" dirty="0">
                          <a:solidFill>
                            <a:schemeClr val="accent1"/>
                          </a:solidFill>
                          <a:effectLst/>
                        </a:rPr>
                        <a:t>torque</a:t>
                      </a:r>
                      <a:endParaRPr lang="en-IN" sz="20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ctr" fontAlgn="b"/>
                      <a:r>
                        <a:rPr lang="en-IN" sz="2000" b="0" u="none" strike="noStrike" dirty="0">
                          <a:effectLst/>
                        </a:rPr>
                        <a:t>70-225Nm</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50-750Nm</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200-650Nm</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2102479"/>
                  </a:ext>
                </a:extLst>
              </a:tr>
              <a:tr h="494041">
                <a:tc>
                  <a:txBody>
                    <a:bodyPr/>
                    <a:lstStyle/>
                    <a:p>
                      <a:pPr algn="ctr" fontAlgn="b"/>
                      <a:r>
                        <a:rPr lang="en-IN" sz="2000" b="1" u="none" strike="noStrike" dirty="0">
                          <a:solidFill>
                            <a:schemeClr val="accent1"/>
                          </a:solidFill>
                          <a:effectLst/>
                        </a:rPr>
                        <a:t>ground clearance</a:t>
                      </a:r>
                      <a:endParaRPr lang="en-IN" sz="20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ctr" fontAlgn="b"/>
                      <a:r>
                        <a:rPr lang="en-IN" sz="2000" b="0" u="none" strike="noStrike" dirty="0">
                          <a:effectLst/>
                        </a:rPr>
                        <a:t>160-198mm</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135-220mm</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121-225mm</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9141103"/>
                  </a:ext>
                </a:extLst>
              </a:tr>
              <a:tr h="494041">
                <a:tc>
                  <a:txBody>
                    <a:bodyPr/>
                    <a:lstStyle/>
                    <a:p>
                      <a:pPr algn="ctr" fontAlgn="b"/>
                      <a:r>
                        <a:rPr lang="en-IN" sz="2000" b="1" u="none" strike="noStrike" dirty="0">
                          <a:solidFill>
                            <a:schemeClr val="accent1"/>
                          </a:solidFill>
                          <a:effectLst/>
                        </a:rPr>
                        <a:t>fuel tank capacity</a:t>
                      </a:r>
                      <a:endParaRPr lang="en-IN" sz="20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26-48</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15-88</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50-93</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7415922"/>
                  </a:ext>
                </a:extLst>
              </a:tr>
              <a:tr h="894213">
                <a:tc>
                  <a:txBody>
                    <a:bodyPr/>
                    <a:lstStyle/>
                    <a:p>
                      <a:pPr algn="ctr" fontAlgn="b"/>
                      <a:r>
                        <a:rPr lang="en-IN" sz="2000" b="1" u="none" strike="noStrike" dirty="0">
                          <a:solidFill>
                            <a:schemeClr val="accent1"/>
                          </a:solidFill>
                          <a:effectLst/>
                        </a:rPr>
                        <a:t>fuel type</a:t>
                      </a:r>
                      <a:endParaRPr lang="en-IN" sz="20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ctr" fontAlgn="b"/>
                      <a:r>
                        <a:rPr lang="en-IN" sz="2000" b="0" u="none" strike="noStrike" dirty="0">
                          <a:effectLst/>
                        </a:rPr>
                        <a:t>petrol, diesel, </a:t>
                      </a:r>
                      <a:r>
                        <a:rPr lang="en-IN" sz="2000" b="0" u="none" strike="noStrike" dirty="0" err="1">
                          <a:effectLst/>
                        </a:rPr>
                        <a:t>CNG+petrol</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dirty="0">
                          <a:effectLst/>
                        </a:rPr>
                        <a:t>All</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Petrol,Diesel</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9971105"/>
                  </a:ext>
                </a:extLst>
              </a:tr>
              <a:tr h="494041">
                <a:tc>
                  <a:txBody>
                    <a:bodyPr/>
                    <a:lstStyle/>
                    <a:p>
                      <a:pPr algn="ctr" fontAlgn="b"/>
                      <a:r>
                        <a:rPr lang="en-IN" sz="2000" b="1" u="none" strike="noStrike" dirty="0">
                          <a:solidFill>
                            <a:schemeClr val="accent1"/>
                          </a:solidFill>
                          <a:effectLst/>
                        </a:rPr>
                        <a:t>Seat capacity</a:t>
                      </a:r>
                      <a:endParaRPr lang="en-IN" sz="20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4 to 6</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dirty="0">
                          <a:effectLst/>
                        </a:rPr>
                        <a:t>2 to 16</a:t>
                      </a:r>
                      <a:endParaRPr lang="en-IN"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4 to 7</a:t>
                      </a:r>
                      <a:endParaRPr lang="en-IN"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0940672"/>
                  </a:ext>
                </a:extLst>
              </a:tr>
              <a:tr h="1328968">
                <a:tc>
                  <a:txBody>
                    <a:bodyPr/>
                    <a:lstStyle/>
                    <a:p>
                      <a:pPr algn="ctr" fontAlgn="b"/>
                      <a:r>
                        <a:rPr lang="en-IN" sz="2000" b="1" u="none" strike="noStrike" dirty="0">
                          <a:solidFill>
                            <a:schemeClr val="accent1"/>
                          </a:solidFill>
                          <a:effectLst/>
                        </a:rPr>
                        <a:t>body type</a:t>
                      </a:r>
                      <a:endParaRPr lang="en-IN" sz="2000" b="1" i="0" u="none" strike="noStrike" dirty="0">
                        <a:solidFill>
                          <a:schemeClr val="accent1"/>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Crossover, SUV,sedan, hatchback</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000" b="0" u="none" strike="noStrike">
                          <a:effectLst/>
                        </a:rPr>
                        <a:t>All</a:t>
                      </a:r>
                      <a:endParaRPr lang="en-IN"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fr-FR" sz="2000" b="0" u="none" strike="noStrike" dirty="0">
                          <a:effectLst/>
                        </a:rPr>
                        <a:t>Coupe </a:t>
                      </a:r>
                      <a:r>
                        <a:rPr lang="fr-FR" sz="2000" b="0" u="none" strike="noStrike" dirty="0" err="1">
                          <a:effectLst/>
                        </a:rPr>
                        <a:t>Sedan,Sedan,Coupe,SUV</a:t>
                      </a:r>
                      <a:endParaRPr lang="fr-FR"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1287965"/>
                  </a:ext>
                </a:extLst>
              </a:tr>
            </a:tbl>
          </a:graphicData>
        </a:graphic>
      </p:graphicFrame>
    </p:spTree>
    <p:extLst>
      <p:ext uri="{BB962C8B-B14F-4D97-AF65-F5344CB8AC3E}">
        <p14:creationId xmlns:p14="http://schemas.microsoft.com/office/powerpoint/2010/main" val="173527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6D97-AFF7-4056-A535-782D832165C0}"/>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4263B8B-6B32-409F-A3FF-69DC98EB1684}"/>
              </a:ext>
            </a:extLst>
          </p:cNvPr>
          <p:cNvGraphicFramePr>
            <a:graphicFrameLocks noGrp="1"/>
          </p:cNvGraphicFramePr>
          <p:nvPr>
            <p:ph idx="1"/>
            <p:extLst>
              <p:ext uri="{D42A27DB-BD31-4B8C-83A1-F6EECF244321}">
                <p14:modId xmlns:p14="http://schemas.microsoft.com/office/powerpoint/2010/main" val="3633893227"/>
              </p:ext>
            </p:extLst>
          </p:nvPr>
        </p:nvGraphicFramePr>
        <p:xfrm>
          <a:off x="1096963" y="286603"/>
          <a:ext cx="10058400" cy="6001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8731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A715-F20F-4A06-BB9C-8D1BB06B0943}"/>
              </a:ext>
            </a:extLst>
          </p:cNvPr>
          <p:cNvSpPr>
            <a:spLocks noGrp="1"/>
          </p:cNvSpPr>
          <p:nvPr>
            <p:ph type="title"/>
          </p:nvPr>
        </p:nvSpPr>
        <p:spPr>
          <a:xfrm>
            <a:off x="1097280" y="286603"/>
            <a:ext cx="10058400" cy="712203"/>
          </a:xfrm>
        </p:spPr>
        <p:txBody>
          <a:bodyPr>
            <a:normAutofit fontScale="90000"/>
          </a:bodyPr>
          <a:lstStyle/>
          <a:p>
            <a:endParaRPr lang="en-IN" dirty="0"/>
          </a:p>
        </p:txBody>
      </p:sp>
      <p:graphicFrame>
        <p:nvGraphicFramePr>
          <p:cNvPr id="4" name="Content Placeholder 3">
            <a:extLst>
              <a:ext uri="{FF2B5EF4-FFF2-40B4-BE49-F238E27FC236}">
                <a16:creationId xmlns:a16="http://schemas.microsoft.com/office/drawing/2014/main" id="{E2AA5E0F-095F-4795-8704-9E4CC0B93475}"/>
              </a:ext>
            </a:extLst>
          </p:cNvPr>
          <p:cNvGraphicFramePr>
            <a:graphicFrameLocks noGrp="1"/>
          </p:cNvGraphicFramePr>
          <p:nvPr>
            <p:ph idx="1"/>
            <p:extLst>
              <p:ext uri="{D42A27DB-BD31-4B8C-83A1-F6EECF244321}">
                <p14:modId xmlns:p14="http://schemas.microsoft.com/office/powerpoint/2010/main" val="3498822024"/>
              </p:ext>
            </p:extLst>
          </p:nvPr>
        </p:nvGraphicFramePr>
        <p:xfrm>
          <a:off x="1096963" y="393895"/>
          <a:ext cx="10058400" cy="5795891"/>
        </p:xfrm>
        <a:graphic>
          <a:graphicData uri="http://schemas.openxmlformats.org/drawingml/2006/chart">
            <c:chart xmlns:c="http://schemas.openxmlformats.org/drawingml/2006/chart" xmlns:r="http://schemas.openxmlformats.org/officeDocument/2006/relationships" r:id="rId2"/>
          </a:graphicData>
        </a:graphic>
      </p:graphicFrame>
      <p:sp>
        <p:nvSpPr>
          <p:cNvPr id="5" name="Flowchart: Terminator 4">
            <a:extLst>
              <a:ext uri="{FF2B5EF4-FFF2-40B4-BE49-F238E27FC236}">
                <a16:creationId xmlns:a16="http://schemas.microsoft.com/office/drawing/2014/main" id="{DCF8C549-1FB9-4624-80F4-D863C79BA581}"/>
              </a:ext>
            </a:extLst>
          </p:cNvPr>
          <p:cNvSpPr/>
          <p:nvPr/>
        </p:nvSpPr>
        <p:spPr>
          <a:xfrm>
            <a:off x="2363372" y="1463041"/>
            <a:ext cx="2785403" cy="984738"/>
          </a:xfrm>
          <a:prstGeom prst="flowChartTerminato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Hatchback </a:t>
            </a:r>
            <a:r>
              <a:rPr lang="en-IN" dirty="0" err="1"/>
              <a:t>bodytype</a:t>
            </a:r>
            <a:r>
              <a:rPr lang="en-IN" dirty="0"/>
              <a:t> are most common in high fuel efficient cars</a:t>
            </a:r>
          </a:p>
        </p:txBody>
      </p:sp>
    </p:spTree>
    <p:extLst>
      <p:ext uri="{BB962C8B-B14F-4D97-AF65-F5344CB8AC3E}">
        <p14:creationId xmlns:p14="http://schemas.microsoft.com/office/powerpoint/2010/main" val="1541506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57D-832A-B031-B787-B8EB62C76FA1}"/>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F1963B1B-2DD9-039F-274B-09C5C14C5D2E}"/>
              </a:ext>
            </a:extLst>
          </p:cNvPr>
          <p:cNvSpPr>
            <a:spLocks noGrp="1"/>
          </p:cNvSpPr>
          <p:nvPr>
            <p:ph idx="1"/>
          </p:nvPr>
        </p:nvSpPr>
        <p:spPr>
          <a:xfrm>
            <a:off x="715617" y="1737360"/>
            <a:ext cx="11343861" cy="4850488"/>
          </a:xfrm>
        </p:spPr>
        <p:txBody>
          <a:bodyPr>
            <a:normAutofit/>
          </a:bodyPr>
          <a:lstStyle/>
          <a:p>
            <a:pPr marL="457200" indent="-457200">
              <a:buAutoNum type="arabicPeriod"/>
            </a:pPr>
            <a:r>
              <a:rPr lang="en-IN" sz="2000" dirty="0"/>
              <a:t>Suzuki'</a:t>
            </a:r>
            <a:r>
              <a:rPr lang="en-IN" sz="2000" baseline="0" dirty="0"/>
              <a:t>s </a:t>
            </a:r>
            <a:r>
              <a:rPr lang="en-IN" sz="2000" baseline="0" dirty="0" err="1"/>
              <a:t>dzire</a:t>
            </a:r>
            <a:r>
              <a:rPr lang="en-IN" sz="2000" baseline="0" dirty="0"/>
              <a:t> and </a:t>
            </a:r>
            <a:r>
              <a:rPr lang="en-IN" sz="2000" baseline="0" dirty="0" err="1"/>
              <a:t>ciaz</a:t>
            </a:r>
            <a:r>
              <a:rPr lang="en-IN" sz="2000" baseline="0" dirty="0"/>
              <a:t> topped </a:t>
            </a:r>
            <a:r>
              <a:rPr lang="en-IN" sz="2000" dirty="0"/>
              <a:t>on high mileage category</a:t>
            </a:r>
            <a:r>
              <a:rPr lang="en-IN" sz="2000" baseline="0" dirty="0"/>
              <a:t> </a:t>
            </a:r>
            <a:r>
              <a:rPr lang="en-IN" sz="2000" dirty="0"/>
              <a:t>and Renault </a:t>
            </a:r>
            <a:r>
              <a:rPr lang="en-IN" sz="2000" dirty="0" err="1"/>
              <a:t>kwid</a:t>
            </a:r>
            <a:r>
              <a:rPr lang="en-IN" sz="2000" dirty="0"/>
              <a:t> topped high mileage based on displacement</a:t>
            </a:r>
          </a:p>
          <a:p>
            <a:pPr marL="457200" indent="-457200">
              <a:buFont typeface="Calibri" panose="020F0502020204030204" pitchFamily="34" charset="0"/>
              <a:buAutoNum type="arabicPeriod"/>
            </a:pPr>
            <a:r>
              <a:rPr lang="en-US" dirty="0"/>
              <a:t> </a:t>
            </a:r>
            <a:r>
              <a:rPr lang="en-IN" sz="2000" dirty="0"/>
              <a:t>Renault</a:t>
            </a:r>
            <a:r>
              <a:rPr lang="en-IN" sz="2000" baseline="0" dirty="0"/>
              <a:t> and Suzuki gives pretty good mileage</a:t>
            </a:r>
            <a:r>
              <a:rPr lang="en-IN" dirty="0"/>
              <a:t>. </a:t>
            </a:r>
          </a:p>
          <a:p>
            <a:pPr marL="457200" indent="-457200">
              <a:buFont typeface="Calibri" panose="020F0502020204030204" pitchFamily="34" charset="0"/>
              <a:buAutoNum type="arabicPeriod"/>
            </a:pPr>
            <a:r>
              <a:rPr lang="en-IN" sz="2000" dirty="0"/>
              <a:t>Suzuki and Hyundai produces</a:t>
            </a:r>
            <a:r>
              <a:rPr lang="en-IN" sz="2000" baseline="0" dirty="0"/>
              <a:t> more variants.</a:t>
            </a:r>
          </a:p>
          <a:p>
            <a:pPr marL="457200" indent="-457200">
              <a:buFont typeface="Calibri" panose="020F0502020204030204" pitchFamily="34" charset="0"/>
              <a:buAutoNum type="arabicPeriod"/>
            </a:pPr>
            <a:r>
              <a:rPr lang="en-IN" sz="2000" baseline="0" dirty="0"/>
              <a:t>Hatchback </a:t>
            </a:r>
            <a:r>
              <a:rPr lang="en-IN" sz="2000" baseline="0" dirty="0" err="1"/>
              <a:t>bodytpe</a:t>
            </a:r>
            <a:r>
              <a:rPr lang="en-IN" sz="2000" baseline="0" dirty="0"/>
              <a:t> cars are mostly preferred by those companies</a:t>
            </a:r>
          </a:p>
          <a:p>
            <a:pPr marL="457200" indent="-457200">
              <a:buFont typeface="Calibri" panose="020F0502020204030204" pitchFamily="34" charset="0"/>
              <a:buAutoNum type="arabicPeriod"/>
            </a:pPr>
            <a:r>
              <a:rPr lang="en-IN" sz="2000" baseline="0" dirty="0"/>
              <a:t>Correlation between displacement - mileage and mileage- fuel tank capacity were analysed</a:t>
            </a:r>
          </a:p>
          <a:p>
            <a:pPr marL="457200" indent="-457200">
              <a:buFont typeface="Calibri" panose="020F0502020204030204" pitchFamily="34" charset="0"/>
              <a:buAutoNum type="arabicPeriod"/>
            </a:pPr>
            <a:r>
              <a:rPr lang="en-IN" sz="2000" baseline="0" dirty="0"/>
              <a:t>Tata and Suzuki company seems to be the potential competitor for compact city car.</a:t>
            </a:r>
          </a:p>
          <a:p>
            <a:pPr marL="457200" indent="-457200">
              <a:buFont typeface="Calibri" panose="020F0502020204030204" pitchFamily="34" charset="0"/>
              <a:buAutoNum type="arabicPeriod"/>
            </a:pPr>
            <a:r>
              <a:rPr lang="en-IN" sz="2000" baseline="0" dirty="0"/>
              <a:t>Suzuki and Hyundai has good features for family use cars who might be possible competitor.</a:t>
            </a:r>
          </a:p>
          <a:p>
            <a:pPr marL="457200" indent="-457200">
              <a:buFont typeface="Calibri" panose="020F0502020204030204" pitchFamily="34" charset="0"/>
              <a:buAutoNum type="arabicPeriod"/>
            </a:pPr>
            <a:r>
              <a:rPr lang="en-IN" sz="2000" baseline="0" dirty="0"/>
              <a:t>Tata and Suzuki gives good fuel efficiency. </a:t>
            </a:r>
            <a:r>
              <a:rPr lang="en-IN" sz="2000" dirty="0" err="1"/>
              <a:t>Tiagor</a:t>
            </a:r>
            <a:r>
              <a:rPr lang="en-IN" sz="2000" dirty="0"/>
              <a:t>,</a:t>
            </a:r>
            <a:r>
              <a:rPr lang="en-IN" sz="2000" baseline="0" dirty="0"/>
              <a:t> Tiago and </a:t>
            </a:r>
            <a:r>
              <a:rPr lang="en-IN" sz="2000" baseline="0" dirty="0" err="1"/>
              <a:t>celerio</a:t>
            </a:r>
            <a:r>
              <a:rPr lang="en-IN" sz="2000" baseline="0" dirty="0"/>
              <a:t> x models yields fuel efficiency range.</a:t>
            </a:r>
          </a:p>
          <a:p>
            <a:pPr marL="457200" indent="-457200">
              <a:buFont typeface="Calibri" panose="020F0502020204030204" pitchFamily="34" charset="0"/>
              <a:buAutoNum type="arabicPeriod"/>
            </a:pPr>
            <a:r>
              <a:rPr lang="en-IN" sz="2000" baseline="0" dirty="0"/>
              <a:t>Suzuki does pretty well in all aspects: high mileage, more variants suitable for compact city cars and long trip family cars</a:t>
            </a:r>
          </a:p>
          <a:p>
            <a:pPr marL="457200" indent="-457200">
              <a:buFont typeface="Calibri" panose="020F0502020204030204" pitchFamily="34" charset="0"/>
              <a:buAutoNum type="arabicPeriod"/>
            </a:pPr>
            <a:endParaRPr lang="en-US" dirty="0"/>
          </a:p>
        </p:txBody>
      </p:sp>
    </p:spTree>
    <p:extLst>
      <p:ext uri="{BB962C8B-B14F-4D97-AF65-F5344CB8AC3E}">
        <p14:creationId xmlns:p14="http://schemas.microsoft.com/office/powerpoint/2010/main" val="1934001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CA67-EF41-7AFC-DB0D-2027285399E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1ECE05F-BEE6-655A-A2DC-CAF473307D87}"/>
              </a:ext>
            </a:extLst>
          </p:cNvPr>
          <p:cNvSpPr>
            <a:spLocks noGrp="1"/>
          </p:cNvSpPr>
          <p:nvPr>
            <p:ph idx="1"/>
          </p:nvPr>
        </p:nvSpPr>
        <p:spPr/>
        <p:txBody>
          <a:bodyPr/>
          <a:lstStyle/>
          <a:p>
            <a:pPr marL="201168" lvl="1" indent="0">
              <a:buNone/>
            </a:pPr>
            <a:r>
              <a:rPr lang="en-IN" dirty="0"/>
              <a:t>	</a:t>
            </a:r>
            <a:r>
              <a:rPr lang="en-IN" sz="2000" dirty="0"/>
              <a:t>Dataset was explored and analysed to study the current and popular features in car companies. </a:t>
            </a:r>
            <a:r>
              <a:rPr lang="en-IN" sz="2000" dirty="0" err="1"/>
              <a:t>Bodytype</a:t>
            </a:r>
            <a:r>
              <a:rPr lang="en-IN" sz="2000" dirty="0"/>
              <a:t>, fuel type, mileage and more were investigated to focus on launching fuel efficient cars. Key factors were found to reduce vehicle carbon emission. Such insights are much needed for developing new products.</a:t>
            </a:r>
            <a:endParaRPr lang="en-IN" dirty="0"/>
          </a:p>
        </p:txBody>
      </p:sp>
    </p:spTree>
    <p:extLst>
      <p:ext uri="{BB962C8B-B14F-4D97-AF65-F5344CB8AC3E}">
        <p14:creationId xmlns:p14="http://schemas.microsoft.com/office/powerpoint/2010/main" val="3046025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CAC6B3-5812-DB3A-0CBE-992ED0A08651}"/>
              </a:ext>
            </a:extLst>
          </p:cNvPr>
          <p:cNvSpPr>
            <a:spLocks noGrp="1"/>
          </p:cNvSpPr>
          <p:nvPr>
            <p:ph idx="4294967295"/>
          </p:nvPr>
        </p:nvSpPr>
        <p:spPr>
          <a:xfrm>
            <a:off x="2133600" y="1846263"/>
            <a:ext cx="10058400" cy="4022725"/>
          </a:xfrm>
        </p:spPr>
        <p:txBody>
          <a:bodyPr>
            <a:normAutofit/>
            <a:scene3d>
              <a:camera prst="perspectiveRight"/>
              <a:lightRig rig="threePt" dir="t"/>
            </a:scene3d>
          </a:bodyPr>
          <a:lstStyle/>
          <a:p>
            <a:pPr algn="ctr"/>
            <a:r>
              <a:rPr lang="en-US" sz="8800" b="1" spc="0" dirty="0">
                <a:ln w="6600">
                  <a:solidFill>
                    <a:schemeClr val="accent2"/>
                  </a:solidFill>
                  <a:prstDash val="solid"/>
                </a:ln>
                <a:solidFill>
                  <a:srgbClr val="FFFFFF"/>
                </a:solidFill>
                <a:effectLst>
                  <a:glow rad="101600">
                    <a:schemeClr val="accent1">
                      <a:satMod val="175000"/>
                      <a:alpha val="40000"/>
                    </a:schemeClr>
                  </a:glow>
                  <a:outerShdw dist="38100" dir="2700000" algn="tl" rotWithShape="0">
                    <a:schemeClr val="accent2"/>
                  </a:outerShdw>
                </a:effectLst>
              </a:rPr>
              <a:t>Thank You</a:t>
            </a:r>
            <a:endParaRPr lang="en-IN" sz="8800" dirty="0">
              <a:effectLst>
                <a:glow rad="101600">
                  <a:schemeClr val="accent1">
                    <a:satMod val="175000"/>
                    <a:alpha val="40000"/>
                  </a:schemeClr>
                </a:glow>
              </a:effectLst>
            </a:endParaRPr>
          </a:p>
        </p:txBody>
      </p:sp>
    </p:spTree>
    <p:extLst>
      <p:ext uri="{BB962C8B-B14F-4D97-AF65-F5344CB8AC3E}">
        <p14:creationId xmlns:p14="http://schemas.microsoft.com/office/powerpoint/2010/main" val="278055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7A5F-1B6F-1F38-F206-DB91C22C26A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55A7198-9CD4-9DAA-616F-5AB730C94455}"/>
              </a:ext>
            </a:extLst>
          </p:cNvPr>
          <p:cNvSpPr>
            <a:spLocks noGrp="1"/>
          </p:cNvSpPr>
          <p:nvPr>
            <p:ph idx="1"/>
          </p:nvPr>
        </p:nvSpPr>
        <p:spPr/>
        <p:txBody>
          <a:bodyPr/>
          <a:lstStyle/>
          <a:p>
            <a:pPr marL="201168" lvl="1" indent="0">
              <a:buNone/>
            </a:pPr>
            <a:r>
              <a:rPr lang="en-US" dirty="0"/>
              <a:t>	</a:t>
            </a:r>
            <a:r>
              <a:rPr lang="en-US" sz="2400" dirty="0"/>
              <a:t>To </a:t>
            </a:r>
            <a:r>
              <a:rPr lang="en-US" sz="2400" dirty="0" err="1"/>
              <a:t>analyse</a:t>
            </a:r>
            <a:r>
              <a:rPr lang="en-US" sz="2400" dirty="0"/>
              <a:t> and understand the popular features, their manufacturers, their orientation. To identify possible competitors and study their key factors. Thus gained knowledge to be used while launching new models.</a:t>
            </a:r>
          </a:p>
          <a:p>
            <a:pPr marL="201168" lvl="1" indent="0">
              <a:buNone/>
            </a:pPr>
            <a:r>
              <a:rPr lang="en-US" sz="2400" dirty="0"/>
              <a:t>	To be eco friendly and to reduce carbon emissions from vehicle. Study the high fuel efficient cars to know the features influencing and launch models with such features.</a:t>
            </a:r>
            <a:endParaRPr lang="en-IN" sz="2400" dirty="0"/>
          </a:p>
        </p:txBody>
      </p:sp>
    </p:spTree>
    <p:extLst>
      <p:ext uri="{BB962C8B-B14F-4D97-AF65-F5344CB8AC3E}">
        <p14:creationId xmlns:p14="http://schemas.microsoft.com/office/powerpoint/2010/main" val="249838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57D-832A-B031-B787-B8EB62C76FA1}"/>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1963B1B-2DD9-039F-274B-09C5C14C5D2E}"/>
              </a:ext>
            </a:extLst>
          </p:cNvPr>
          <p:cNvSpPr>
            <a:spLocks noGrp="1"/>
          </p:cNvSpPr>
          <p:nvPr>
            <p:ph idx="1"/>
          </p:nvPr>
        </p:nvSpPr>
        <p:spPr/>
        <p:txBody>
          <a:bodyPr/>
          <a:lstStyle/>
          <a:p>
            <a:pPr marL="0" indent="0">
              <a:buNone/>
            </a:pPr>
            <a:r>
              <a:rPr lang="en-US" dirty="0"/>
              <a:t>1 Data Cleaning and Preprocessing</a:t>
            </a:r>
          </a:p>
          <a:p>
            <a:pPr marL="0" indent="0">
              <a:buNone/>
            </a:pPr>
            <a:r>
              <a:rPr lang="en-US" dirty="0"/>
              <a:t>2 </a:t>
            </a:r>
            <a:r>
              <a:rPr lang="en-US" dirty="0" err="1"/>
              <a:t>Analyse</a:t>
            </a:r>
            <a:r>
              <a:rPr lang="en-US" dirty="0"/>
              <a:t> the dataset to find the manufacturer that produce more variants</a:t>
            </a:r>
          </a:p>
          <a:p>
            <a:pPr marL="0" indent="0">
              <a:buNone/>
            </a:pPr>
            <a:r>
              <a:rPr lang="en-US" dirty="0"/>
              <a:t>3 Find best car under categories</a:t>
            </a:r>
          </a:p>
          <a:p>
            <a:pPr marL="0" indent="0">
              <a:buNone/>
            </a:pPr>
            <a:r>
              <a:rPr lang="en-US" dirty="0"/>
              <a:t>4 Identify the outliers</a:t>
            </a:r>
          </a:p>
          <a:p>
            <a:pPr marL="0" indent="0">
              <a:buNone/>
            </a:pPr>
            <a:r>
              <a:rPr lang="en-US" dirty="0"/>
              <a:t>5 Observing the popular </a:t>
            </a:r>
            <a:r>
              <a:rPr lang="en-US" dirty="0" err="1"/>
              <a:t>bodytype</a:t>
            </a:r>
            <a:r>
              <a:rPr lang="en-US" dirty="0"/>
              <a:t> in cars</a:t>
            </a:r>
          </a:p>
          <a:p>
            <a:pPr marL="0" indent="0">
              <a:buNone/>
            </a:pPr>
            <a:r>
              <a:rPr lang="en-US" dirty="0"/>
              <a:t>6 Compare to understand the relation</a:t>
            </a:r>
          </a:p>
          <a:p>
            <a:pPr marL="0" indent="0">
              <a:buNone/>
            </a:pPr>
            <a:r>
              <a:rPr lang="en-US" dirty="0"/>
              <a:t>7 </a:t>
            </a:r>
            <a:r>
              <a:rPr lang="en-US" dirty="0" err="1"/>
              <a:t>Categorise</a:t>
            </a:r>
            <a:r>
              <a:rPr lang="en-US" dirty="0"/>
              <a:t> fuel efficiency range</a:t>
            </a:r>
          </a:p>
          <a:p>
            <a:pPr marL="0" indent="0">
              <a:buNone/>
            </a:pPr>
            <a:r>
              <a:rPr lang="en-US" dirty="0"/>
              <a:t>8 </a:t>
            </a:r>
            <a:r>
              <a:rPr lang="en-US" dirty="0" err="1"/>
              <a:t>Analyse</a:t>
            </a:r>
            <a:r>
              <a:rPr lang="en-US" dirty="0"/>
              <a:t> high fuel efficient cars to </a:t>
            </a:r>
            <a:r>
              <a:rPr lang="en-US" dirty="0" err="1"/>
              <a:t>realise</a:t>
            </a:r>
            <a:r>
              <a:rPr lang="en-US" dirty="0"/>
              <a:t> the features that influences</a:t>
            </a:r>
          </a:p>
        </p:txBody>
      </p:sp>
    </p:spTree>
    <p:extLst>
      <p:ext uri="{BB962C8B-B14F-4D97-AF65-F5344CB8AC3E}">
        <p14:creationId xmlns:p14="http://schemas.microsoft.com/office/powerpoint/2010/main" val="170785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6AA0-4D4C-4F6E-9A70-7938404FC815}"/>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611A1C84-20AF-44C8-B228-10B48B1FBD3A}"/>
              </a:ext>
            </a:extLst>
          </p:cNvPr>
          <p:cNvSpPr>
            <a:spLocks noGrp="1"/>
          </p:cNvSpPr>
          <p:nvPr>
            <p:ph idx="1"/>
          </p:nvPr>
        </p:nvSpPr>
        <p:spPr/>
        <p:txBody>
          <a:bodyPr/>
          <a:lstStyle/>
          <a:p>
            <a:r>
              <a:rPr lang="en-IN" dirty="0"/>
              <a:t>1. Missing values imputed:</a:t>
            </a:r>
          </a:p>
          <a:p>
            <a:r>
              <a:rPr lang="en-IN" dirty="0"/>
              <a:t>     a. Few missing value were filled by last observation or bring forward technique. Displacement, </a:t>
            </a:r>
            <a:r>
              <a:rPr lang="en-IN" dirty="0" err="1"/>
              <a:t>bodytype</a:t>
            </a:r>
            <a:r>
              <a:rPr lang="en-IN" dirty="0"/>
              <a:t>, fuel tank capacity, torque, ground clearance, minimum turning radius, audio system and adjustable headrest were imputed using this technique.</a:t>
            </a:r>
          </a:p>
          <a:p>
            <a:r>
              <a:rPr lang="en-IN" dirty="0"/>
              <a:t>     b. More missing values by mean, median and mode.</a:t>
            </a:r>
          </a:p>
          <a:p>
            <a:r>
              <a:rPr lang="en-IN" dirty="0"/>
              <a:t>          City mileage – Median=19</a:t>
            </a:r>
          </a:p>
          <a:p>
            <a:r>
              <a:rPr lang="en-IN" dirty="0"/>
              <a:t>           highway mileage – Median-=18</a:t>
            </a:r>
          </a:p>
          <a:p>
            <a:r>
              <a:rPr lang="en-IN" dirty="0"/>
              <a:t>           Airbag – mode</a:t>
            </a:r>
          </a:p>
          <a:p>
            <a:r>
              <a:rPr lang="en-IN" dirty="0"/>
              <a:t>2. Conversion of units: fuel type categorical data was converted to numerical data type.</a:t>
            </a:r>
          </a:p>
        </p:txBody>
      </p:sp>
    </p:spTree>
    <p:extLst>
      <p:ext uri="{BB962C8B-B14F-4D97-AF65-F5344CB8AC3E}">
        <p14:creationId xmlns:p14="http://schemas.microsoft.com/office/powerpoint/2010/main" val="148053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65EE-40B2-E9CC-D8AC-9BCA9899C57C}"/>
              </a:ext>
            </a:extLst>
          </p:cNvPr>
          <p:cNvSpPr>
            <a:spLocks noGrp="1"/>
          </p:cNvSpPr>
          <p:nvPr>
            <p:ph type="title"/>
          </p:nvPr>
        </p:nvSpPr>
        <p:spPr>
          <a:xfrm>
            <a:off x="1158239" y="211216"/>
            <a:ext cx="9951719" cy="823912"/>
          </a:xfrm>
        </p:spPr>
        <p:txBody>
          <a:bodyPr>
            <a:normAutofit/>
          </a:bodyPr>
          <a:lstStyle/>
          <a:p>
            <a:r>
              <a:rPr lang="en-IN" sz="3600" dirty="0"/>
              <a:t>Observed and found</a:t>
            </a:r>
          </a:p>
        </p:txBody>
      </p:sp>
      <p:sp>
        <p:nvSpPr>
          <p:cNvPr id="4" name="Text Placeholder 3">
            <a:extLst>
              <a:ext uri="{FF2B5EF4-FFF2-40B4-BE49-F238E27FC236}">
                <a16:creationId xmlns:a16="http://schemas.microsoft.com/office/drawing/2014/main" id="{69641801-0BEC-ED21-58B2-86816D1ED309}"/>
              </a:ext>
            </a:extLst>
          </p:cNvPr>
          <p:cNvSpPr>
            <a:spLocks noGrp="1"/>
          </p:cNvSpPr>
          <p:nvPr>
            <p:ph type="body" idx="1"/>
          </p:nvPr>
        </p:nvSpPr>
        <p:spPr>
          <a:xfrm>
            <a:off x="1082041" y="1019229"/>
            <a:ext cx="4937760" cy="736282"/>
          </a:xfrm>
        </p:spPr>
        <p:txBody>
          <a:bodyPr>
            <a:normAutofit/>
          </a:bodyPr>
          <a:lstStyle/>
          <a:p>
            <a:r>
              <a:rPr lang="en-US" sz="1800" b="1" dirty="0"/>
              <a:t>Top 10 Companies based on city mileage</a:t>
            </a:r>
            <a:endParaRPr lang="en-IN" sz="1800" b="1" dirty="0"/>
          </a:p>
        </p:txBody>
      </p:sp>
      <p:sp>
        <p:nvSpPr>
          <p:cNvPr id="6" name="Text Placeholder 5">
            <a:extLst>
              <a:ext uri="{FF2B5EF4-FFF2-40B4-BE49-F238E27FC236}">
                <a16:creationId xmlns:a16="http://schemas.microsoft.com/office/drawing/2014/main" id="{CCDF5031-ED8E-3548-D217-842C4090B484}"/>
              </a:ext>
            </a:extLst>
          </p:cNvPr>
          <p:cNvSpPr>
            <a:spLocks noGrp="1"/>
          </p:cNvSpPr>
          <p:nvPr>
            <p:ph type="body" sz="quarter" idx="3"/>
          </p:nvPr>
        </p:nvSpPr>
        <p:spPr>
          <a:xfrm>
            <a:off x="6172199" y="973958"/>
            <a:ext cx="4937760" cy="736282"/>
          </a:xfrm>
        </p:spPr>
        <p:txBody>
          <a:bodyPr>
            <a:normAutofit/>
          </a:bodyPr>
          <a:lstStyle/>
          <a:p>
            <a:r>
              <a:rPr lang="en-US" sz="1800" b="1" dirty="0"/>
              <a:t>Top 10 high city mileage Companies based on displacement</a:t>
            </a:r>
            <a:endParaRPr lang="en-IN" sz="1800" b="1" dirty="0"/>
          </a:p>
        </p:txBody>
      </p:sp>
      <p:sp>
        <p:nvSpPr>
          <p:cNvPr id="7" name="Content Placeholder 6">
            <a:extLst>
              <a:ext uri="{FF2B5EF4-FFF2-40B4-BE49-F238E27FC236}">
                <a16:creationId xmlns:a16="http://schemas.microsoft.com/office/drawing/2014/main" id="{E30AA29F-3F4F-9A8B-9972-6B26D459D5C6}"/>
              </a:ext>
            </a:extLst>
          </p:cNvPr>
          <p:cNvSpPr>
            <a:spLocks noGrp="1"/>
          </p:cNvSpPr>
          <p:nvPr>
            <p:ph sz="quarter" idx="4"/>
          </p:nvPr>
        </p:nvSpPr>
        <p:spPr>
          <a:xfrm>
            <a:off x="6217920" y="1755509"/>
            <a:ext cx="4937760" cy="4631221"/>
          </a:xfrm>
        </p:spPr>
        <p:txBody>
          <a:bodyPr>
            <a:normAutofit lnSpcReduction="10000"/>
          </a:bodyPr>
          <a:lstStyle/>
          <a:p>
            <a:r>
              <a:rPr lang="en-US" dirty="0"/>
              <a:t>Renault </a:t>
            </a:r>
            <a:r>
              <a:rPr lang="en-US" dirty="0" err="1"/>
              <a:t>Kwid</a:t>
            </a:r>
            <a:r>
              <a:rPr lang="en-US" dirty="0"/>
              <a:t> </a:t>
            </a:r>
            <a:r>
              <a:rPr lang="en-US" dirty="0" err="1"/>
              <a:t>Rxe</a:t>
            </a:r>
            <a:r>
              <a:rPr lang="en-US" dirty="0"/>
              <a:t> 0.8</a:t>
            </a:r>
          </a:p>
          <a:p>
            <a:r>
              <a:rPr lang="en-US" dirty="0"/>
              <a:t>Renault </a:t>
            </a:r>
            <a:r>
              <a:rPr lang="en-US" dirty="0" err="1"/>
              <a:t>Kwid</a:t>
            </a:r>
            <a:r>
              <a:rPr lang="en-US" dirty="0"/>
              <a:t> Std 0.8</a:t>
            </a:r>
          </a:p>
          <a:p>
            <a:r>
              <a:rPr lang="en-US" dirty="0"/>
              <a:t>Renault </a:t>
            </a:r>
            <a:r>
              <a:rPr lang="en-US" dirty="0" err="1"/>
              <a:t>Kwid</a:t>
            </a:r>
            <a:r>
              <a:rPr lang="en-US" dirty="0"/>
              <a:t> </a:t>
            </a:r>
            <a:r>
              <a:rPr lang="en-US" dirty="0" err="1"/>
              <a:t>Rxl</a:t>
            </a:r>
            <a:r>
              <a:rPr lang="en-US" dirty="0"/>
              <a:t> 0.8</a:t>
            </a:r>
          </a:p>
          <a:p>
            <a:r>
              <a:rPr lang="en-US" dirty="0"/>
              <a:t>Renault </a:t>
            </a:r>
            <a:r>
              <a:rPr lang="en-US" dirty="0" err="1"/>
              <a:t>Kwid</a:t>
            </a:r>
            <a:r>
              <a:rPr lang="en-US" dirty="0"/>
              <a:t> </a:t>
            </a:r>
            <a:r>
              <a:rPr lang="en-US" dirty="0" err="1"/>
              <a:t>Rxt</a:t>
            </a:r>
            <a:r>
              <a:rPr lang="en-US" dirty="0"/>
              <a:t> 0.8</a:t>
            </a:r>
          </a:p>
          <a:p>
            <a:r>
              <a:rPr lang="en-US" dirty="0"/>
              <a:t>Renault </a:t>
            </a:r>
            <a:r>
              <a:rPr lang="en-US" dirty="0" err="1"/>
              <a:t>Kwid</a:t>
            </a:r>
            <a:r>
              <a:rPr lang="en-US" dirty="0"/>
              <a:t> </a:t>
            </a:r>
            <a:r>
              <a:rPr lang="en-US" dirty="0" err="1"/>
              <a:t>Rxt</a:t>
            </a:r>
            <a:r>
              <a:rPr lang="en-US" dirty="0"/>
              <a:t> 1.0</a:t>
            </a:r>
          </a:p>
          <a:p>
            <a:r>
              <a:rPr lang="en-US" dirty="0"/>
              <a:t>Renault </a:t>
            </a:r>
            <a:r>
              <a:rPr lang="en-US" dirty="0" err="1"/>
              <a:t>Kwid</a:t>
            </a:r>
            <a:r>
              <a:rPr lang="en-US" dirty="0"/>
              <a:t> Climber 1.0 Mt</a:t>
            </a:r>
          </a:p>
          <a:p>
            <a:r>
              <a:rPr lang="en-US" dirty="0"/>
              <a:t>Renault </a:t>
            </a:r>
            <a:r>
              <a:rPr lang="en-US" dirty="0" err="1"/>
              <a:t>Kwid</a:t>
            </a:r>
            <a:r>
              <a:rPr lang="en-US" dirty="0"/>
              <a:t> </a:t>
            </a:r>
            <a:r>
              <a:rPr lang="en-US" dirty="0" err="1"/>
              <a:t>Rxt</a:t>
            </a:r>
            <a:r>
              <a:rPr lang="en-US" dirty="0"/>
              <a:t> Amt 1.0</a:t>
            </a:r>
          </a:p>
          <a:p>
            <a:r>
              <a:rPr lang="en-US" dirty="0"/>
              <a:t>Renault </a:t>
            </a:r>
            <a:r>
              <a:rPr lang="en-US" dirty="0" err="1"/>
              <a:t>Kwid</a:t>
            </a:r>
            <a:r>
              <a:rPr lang="en-US" dirty="0"/>
              <a:t> Climber Amt 1.0</a:t>
            </a:r>
          </a:p>
          <a:p>
            <a:r>
              <a:rPr lang="en-US" dirty="0"/>
              <a:t>Renault </a:t>
            </a:r>
            <a:r>
              <a:rPr lang="en-US" dirty="0" err="1"/>
              <a:t>Kwid</a:t>
            </a:r>
            <a:r>
              <a:rPr lang="en-US" dirty="0"/>
              <a:t> </a:t>
            </a:r>
            <a:r>
              <a:rPr lang="en-US" dirty="0" err="1"/>
              <a:t>Rxt</a:t>
            </a:r>
            <a:r>
              <a:rPr lang="en-US" dirty="0"/>
              <a:t> (O) 1.0</a:t>
            </a:r>
          </a:p>
          <a:p>
            <a:r>
              <a:rPr lang="en-US" dirty="0"/>
              <a:t>Renault </a:t>
            </a:r>
            <a:r>
              <a:rPr lang="en-US" dirty="0" err="1"/>
              <a:t>Kwid</a:t>
            </a:r>
            <a:r>
              <a:rPr lang="en-US" dirty="0"/>
              <a:t> </a:t>
            </a:r>
            <a:r>
              <a:rPr lang="en-US" dirty="0" err="1"/>
              <a:t>Rxt</a:t>
            </a:r>
            <a:r>
              <a:rPr lang="en-US" dirty="0"/>
              <a:t> (O) Amt 1.0</a:t>
            </a:r>
          </a:p>
          <a:p>
            <a:r>
              <a:rPr lang="en-US" dirty="0"/>
              <a:t>Renault </a:t>
            </a:r>
            <a:r>
              <a:rPr lang="en-US" dirty="0" err="1"/>
              <a:t>Kwid</a:t>
            </a:r>
            <a:r>
              <a:rPr lang="en-US" dirty="0"/>
              <a:t> Climber (O) Mt 1.0</a:t>
            </a:r>
            <a:endParaRPr lang="en-IN" dirty="0"/>
          </a:p>
        </p:txBody>
      </p:sp>
      <p:sp>
        <p:nvSpPr>
          <p:cNvPr id="8" name="Text Placeholder 3">
            <a:extLst>
              <a:ext uri="{FF2B5EF4-FFF2-40B4-BE49-F238E27FC236}">
                <a16:creationId xmlns:a16="http://schemas.microsoft.com/office/drawing/2014/main" id="{C3AD2263-D493-E4D6-9152-8AF8F05B09F6}"/>
              </a:ext>
            </a:extLst>
          </p:cNvPr>
          <p:cNvSpPr txBox="1">
            <a:spLocks/>
          </p:cNvSpPr>
          <p:nvPr/>
        </p:nvSpPr>
        <p:spPr>
          <a:xfrm>
            <a:off x="665163" y="6180138"/>
            <a:ext cx="5354638" cy="51457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dirty="0"/>
          </a:p>
        </p:txBody>
      </p:sp>
      <p:sp>
        <p:nvSpPr>
          <p:cNvPr id="9" name="Text Placeholder 3">
            <a:extLst>
              <a:ext uri="{FF2B5EF4-FFF2-40B4-BE49-F238E27FC236}">
                <a16:creationId xmlns:a16="http://schemas.microsoft.com/office/drawing/2014/main" id="{BB598891-0E2A-47A8-00AC-7FD5F64A6CE9}"/>
              </a:ext>
            </a:extLst>
          </p:cNvPr>
          <p:cNvSpPr txBox="1">
            <a:spLocks/>
          </p:cNvSpPr>
          <p:nvPr/>
        </p:nvSpPr>
        <p:spPr>
          <a:xfrm>
            <a:off x="6194426" y="6189663"/>
            <a:ext cx="5354638" cy="51457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dirty="0"/>
          </a:p>
        </p:txBody>
      </p:sp>
      <p:sp>
        <p:nvSpPr>
          <p:cNvPr id="12" name="Content Placeholder 11">
            <a:extLst>
              <a:ext uri="{FF2B5EF4-FFF2-40B4-BE49-F238E27FC236}">
                <a16:creationId xmlns:a16="http://schemas.microsoft.com/office/drawing/2014/main" id="{0C304163-33AD-4B2E-9EF5-FCA75EE113C5}"/>
              </a:ext>
            </a:extLst>
          </p:cNvPr>
          <p:cNvSpPr>
            <a:spLocks noGrp="1"/>
          </p:cNvSpPr>
          <p:nvPr>
            <p:ph sz="half" idx="2"/>
          </p:nvPr>
        </p:nvSpPr>
        <p:spPr>
          <a:xfrm>
            <a:off x="1158240" y="1755511"/>
            <a:ext cx="4937760" cy="4631221"/>
          </a:xfrm>
        </p:spPr>
        <p:txBody>
          <a:bodyPr>
            <a:normAutofit lnSpcReduction="10000"/>
          </a:bodyPr>
          <a:lstStyle/>
          <a:p>
            <a:r>
              <a:rPr lang="en-IN" dirty="0"/>
              <a:t>Suzuki </a:t>
            </a:r>
            <a:r>
              <a:rPr lang="en-IN" dirty="0" err="1"/>
              <a:t>Dzire</a:t>
            </a:r>
            <a:r>
              <a:rPr lang="en-IN" dirty="0"/>
              <a:t> </a:t>
            </a:r>
            <a:r>
              <a:rPr lang="en-IN" dirty="0" err="1"/>
              <a:t>Ldi</a:t>
            </a:r>
            <a:endParaRPr lang="en-IN" dirty="0"/>
          </a:p>
          <a:p>
            <a:r>
              <a:rPr lang="en-IN" dirty="0"/>
              <a:t>Suzuki </a:t>
            </a:r>
            <a:r>
              <a:rPr lang="en-IN" dirty="0" err="1"/>
              <a:t>Dzire</a:t>
            </a:r>
            <a:r>
              <a:rPr lang="en-IN" dirty="0"/>
              <a:t> </a:t>
            </a:r>
            <a:r>
              <a:rPr lang="en-IN" dirty="0" err="1"/>
              <a:t>Vdi</a:t>
            </a:r>
            <a:endParaRPr lang="en-IN" dirty="0"/>
          </a:p>
          <a:p>
            <a:r>
              <a:rPr lang="en-IN" dirty="0"/>
              <a:t>Suzuki </a:t>
            </a:r>
            <a:r>
              <a:rPr lang="en-IN" dirty="0" err="1"/>
              <a:t>Dzire</a:t>
            </a:r>
            <a:r>
              <a:rPr lang="en-IN" dirty="0"/>
              <a:t> </a:t>
            </a:r>
            <a:r>
              <a:rPr lang="en-IN" dirty="0" err="1"/>
              <a:t>Zdi</a:t>
            </a:r>
            <a:r>
              <a:rPr lang="en-IN" dirty="0"/>
              <a:t> Amt</a:t>
            </a:r>
          </a:p>
          <a:p>
            <a:r>
              <a:rPr lang="en-IN" dirty="0"/>
              <a:t>Suzuki </a:t>
            </a:r>
            <a:r>
              <a:rPr lang="en-IN" dirty="0" err="1"/>
              <a:t>Dzire</a:t>
            </a:r>
            <a:r>
              <a:rPr lang="en-IN" dirty="0"/>
              <a:t> </a:t>
            </a:r>
            <a:r>
              <a:rPr lang="en-IN" dirty="0" err="1"/>
              <a:t>Zdi</a:t>
            </a:r>
            <a:endParaRPr lang="en-IN" dirty="0"/>
          </a:p>
          <a:p>
            <a:r>
              <a:rPr lang="en-IN" dirty="0"/>
              <a:t>Suzuki </a:t>
            </a:r>
            <a:r>
              <a:rPr lang="en-IN" dirty="0" err="1"/>
              <a:t>Dzire</a:t>
            </a:r>
            <a:r>
              <a:rPr lang="en-IN" dirty="0"/>
              <a:t> </a:t>
            </a:r>
            <a:r>
              <a:rPr lang="en-IN" dirty="0" err="1"/>
              <a:t>Zdi</a:t>
            </a:r>
            <a:r>
              <a:rPr lang="en-IN" dirty="0"/>
              <a:t> Plus</a:t>
            </a:r>
          </a:p>
          <a:p>
            <a:r>
              <a:rPr lang="en-IN" dirty="0"/>
              <a:t>Suzuki </a:t>
            </a:r>
            <a:r>
              <a:rPr lang="en-IN" dirty="0" err="1"/>
              <a:t>Dzire</a:t>
            </a:r>
            <a:r>
              <a:rPr lang="en-IN" dirty="0"/>
              <a:t> </a:t>
            </a:r>
            <a:r>
              <a:rPr lang="en-IN" dirty="0" err="1"/>
              <a:t>Vdi</a:t>
            </a:r>
            <a:r>
              <a:rPr lang="en-IN" dirty="0"/>
              <a:t> Amt</a:t>
            </a:r>
          </a:p>
          <a:p>
            <a:r>
              <a:rPr lang="en-IN" dirty="0"/>
              <a:t>Suzuki </a:t>
            </a:r>
            <a:r>
              <a:rPr lang="en-IN" dirty="0" err="1"/>
              <a:t>Dzire</a:t>
            </a:r>
            <a:r>
              <a:rPr lang="en-IN" dirty="0"/>
              <a:t> </a:t>
            </a:r>
            <a:r>
              <a:rPr lang="en-IN" dirty="0" err="1"/>
              <a:t>Zdi</a:t>
            </a:r>
            <a:r>
              <a:rPr lang="en-IN" dirty="0"/>
              <a:t> Plus Amt</a:t>
            </a:r>
          </a:p>
          <a:p>
            <a:r>
              <a:rPr lang="en-IN" dirty="0"/>
              <a:t>Suzuki </a:t>
            </a:r>
            <a:r>
              <a:rPr lang="en-IN" dirty="0" err="1"/>
              <a:t>Ciaz</a:t>
            </a:r>
            <a:r>
              <a:rPr lang="en-IN" dirty="0"/>
              <a:t> 1.3L Alpha Smart Hybrid</a:t>
            </a:r>
          </a:p>
          <a:p>
            <a:r>
              <a:rPr lang="en-IN" dirty="0"/>
              <a:t>Suzuki </a:t>
            </a:r>
            <a:r>
              <a:rPr lang="en-IN" dirty="0" err="1"/>
              <a:t>Ciaz</a:t>
            </a:r>
            <a:r>
              <a:rPr lang="en-IN" dirty="0"/>
              <a:t> 1.3L Sigma Smart Hybrid</a:t>
            </a:r>
          </a:p>
          <a:p>
            <a:r>
              <a:rPr lang="en-IN" dirty="0"/>
              <a:t>Suzuki </a:t>
            </a:r>
            <a:r>
              <a:rPr lang="en-IN" dirty="0" err="1"/>
              <a:t>Ciaz</a:t>
            </a:r>
            <a:r>
              <a:rPr lang="en-IN" dirty="0"/>
              <a:t> 1.3L Delta Smart Hybrid</a:t>
            </a:r>
          </a:p>
          <a:p>
            <a:r>
              <a:rPr lang="en-IN" dirty="0"/>
              <a:t>Suzuki </a:t>
            </a:r>
            <a:r>
              <a:rPr lang="en-IN" dirty="0" err="1"/>
              <a:t>Ciaz</a:t>
            </a:r>
            <a:r>
              <a:rPr lang="en-IN" dirty="0"/>
              <a:t> 1.3L Zeta Smart Hybrid</a:t>
            </a:r>
          </a:p>
          <a:p>
            <a:endParaRPr lang="en-IN" dirty="0"/>
          </a:p>
          <a:p>
            <a:endParaRPr lang="en-IN" dirty="0"/>
          </a:p>
        </p:txBody>
      </p:sp>
    </p:spTree>
    <p:extLst>
      <p:ext uri="{BB962C8B-B14F-4D97-AF65-F5344CB8AC3E}">
        <p14:creationId xmlns:p14="http://schemas.microsoft.com/office/powerpoint/2010/main" val="292042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477A1C-FF28-49DE-A85E-1C2216EEC7DB}"/>
              </a:ext>
            </a:extLst>
          </p:cNvPr>
          <p:cNvSpPr>
            <a:spLocks noGrp="1"/>
          </p:cNvSpPr>
          <p:nvPr>
            <p:ph type="title"/>
          </p:nvPr>
        </p:nvSpPr>
        <p:spPr>
          <a:xfrm>
            <a:off x="1097280" y="286604"/>
            <a:ext cx="10058400" cy="937286"/>
          </a:xfrm>
        </p:spPr>
        <p:txBody>
          <a:bodyPr>
            <a:normAutofit/>
          </a:bodyPr>
          <a:lstStyle/>
          <a:p>
            <a:r>
              <a:rPr lang="en-US" sz="3600" dirty="0"/>
              <a:t>Average mileage per liter produced by each company</a:t>
            </a:r>
            <a:endParaRPr lang="en-IN" sz="3600" dirty="0"/>
          </a:p>
        </p:txBody>
      </p:sp>
      <p:graphicFrame>
        <p:nvGraphicFramePr>
          <p:cNvPr id="9" name="Content Placeholder 8">
            <a:extLst>
              <a:ext uri="{FF2B5EF4-FFF2-40B4-BE49-F238E27FC236}">
                <a16:creationId xmlns:a16="http://schemas.microsoft.com/office/drawing/2014/main" id="{4D318D1D-4018-4950-8B0F-A1A8260FDDA9}"/>
              </a:ext>
            </a:extLst>
          </p:cNvPr>
          <p:cNvGraphicFramePr>
            <a:graphicFrameLocks noGrp="1"/>
          </p:cNvGraphicFramePr>
          <p:nvPr>
            <p:ph idx="1"/>
            <p:extLst>
              <p:ext uri="{D42A27DB-BD31-4B8C-83A1-F6EECF244321}">
                <p14:modId xmlns:p14="http://schemas.microsoft.com/office/powerpoint/2010/main" val="2138755747"/>
              </p:ext>
            </p:extLst>
          </p:nvPr>
        </p:nvGraphicFramePr>
        <p:xfrm>
          <a:off x="914400" y="1659988"/>
          <a:ext cx="10986868" cy="4571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49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FB6948-5A7E-43FB-8D59-D1647A30B9FC}"/>
              </a:ext>
            </a:extLst>
          </p:cNvPr>
          <p:cNvSpPr>
            <a:spLocks noGrp="1"/>
          </p:cNvSpPr>
          <p:nvPr>
            <p:ph type="title"/>
          </p:nvPr>
        </p:nvSpPr>
        <p:spPr/>
        <p:txBody>
          <a:bodyPr/>
          <a:lstStyle/>
          <a:p>
            <a:endParaRPr lang="en-IN"/>
          </a:p>
        </p:txBody>
      </p:sp>
      <p:graphicFrame>
        <p:nvGraphicFramePr>
          <p:cNvPr id="9" name="Content Placeholder 8">
            <a:extLst>
              <a:ext uri="{FF2B5EF4-FFF2-40B4-BE49-F238E27FC236}">
                <a16:creationId xmlns:a16="http://schemas.microsoft.com/office/drawing/2014/main" id="{6D265F0B-ADEF-42D5-B1CD-C9343F87A90E}"/>
              </a:ext>
            </a:extLst>
          </p:cNvPr>
          <p:cNvGraphicFramePr>
            <a:graphicFrameLocks noGrp="1"/>
          </p:cNvGraphicFramePr>
          <p:nvPr>
            <p:ph idx="1"/>
            <p:extLst>
              <p:ext uri="{D42A27DB-BD31-4B8C-83A1-F6EECF244321}">
                <p14:modId xmlns:p14="http://schemas.microsoft.com/office/powerpoint/2010/main" val="3090047574"/>
              </p:ext>
            </p:extLst>
          </p:nvPr>
        </p:nvGraphicFramePr>
        <p:xfrm>
          <a:off x="815926" y="286603"/>
          <a:ext cx="10803988" cy="59031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399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36CF-300B-4BC4-834A-20EB3ABAFF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EC0174-7D48-49E0-9F11-CF0A4D5B2F20}"/>
              </a:ext>
            </a:extLst>
          </p:cNvPr>
          <p:cNvSpPr>
            <a:spLocks noGrp="1"/>
          </p:cNvSpPr>
          <p:nvPr>
            <p:ph idx="1"/>
          </p:nvPr>
        </p:nvSpPr>
        <p:spPr/>
        <p:txBody>
          <a:bodyPr/>
          <a:lstStyle/>
          <a:p>
            <a:endParaRPr lang="en-IN"/>
          </a:p>
        </p:txBody>
      </p:sp>
      <p:graphicFrame>
        <p:nvGraphicFramePr>
          <p:cNvPr id="4" name="Chart 3">
            <a:extLst>
              <a:ext uri="{FF2B5EF4-FFF2-40B4-BE49-F238E27FC236}">
                <a16:creationId xmlns:a16="http://schemas.microsoft.com/office/drawing/2014/main" id="{0A237C45-524A-480A-9E9A-257DD6E3B4D6}"/>
              </a:ext>
            </a:extLst>
          </p:cNvPr>
          <p:cNvGraphicFramePr>
            <a:graphicFrameLocks/>
          </p:cNvGraphicFramePr>
          <p:nvPr>
            <p:extLst>
              <p:ext uri="{D42A27DB-BD31-4B8C-83A1-F6EECF244321}">
                <p14:modId xmlns:p14="http://schemas.microsoft.com/office/powerpoint/2010/main" val="3089019993"/>
              </p:ext>
            </p:extLst>
          </p:nvPr>
        </p:nvGraphicFramePr>
        <p:xfrm>
          <a:off x="759655" y="286603"/>
          <a:ext cx="10396025" cy="5973520"/>
        </p:xfrm>
        <a:graphic>
          <a:graphicData uri="http://schemas.openxmlformats.org/drawingml/2006/chart">
            <c:chart xmlns:c="http://schemas.openxmlformats.org/drawingml/2006/chart" xmlns:r="http://schemas.openxmlformats.org/officeDocument/2006/relationships" r:id="rId2"/>
          </a:graphicData>
        </a:graphic>
      </p:graphicFrame>
      <p:sp>
        <p:nvSpPr>
          <p:cNvPr id="6" name="Callout: Up Arrow 5">
            <a:extLst>
              <a:ext uri="{FF2B5EF4-FFF2-40B4-BE49-F238E27FC236}">
                <a16:creationId xmlns:a16="http://schemas.microsoft.com/office/drawing/2014/main" id="{EC22194C-5B28-4BD2-A7F4-4B533F11E687}"/>
              </a:ext>
            </a:extLst>
          </p:cNvPr>
          <p:cNvSpPr/>
          <p:nvPr/>
        </p:nvSpPr>
        <p:spPr>
          <a:xfrm>
            <a:off x="6555545" y="2546252"/>
            <a:ext cx="3460652" cy="1607289"/>
          </a:xfrm>
          <a:prstGeom prst="upArrow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Hatchback seemed to be the most manufactured </a:t>
            </a:r>
            <a:r>
              <a:rPr lang="en-IN" dirty="0" err="1">
                <a:solidFill>
                  <a:schemeClr val="tx1"/>
                </a:solidFill>
              </a:rPr>
              <a:t>bodytype</a:t>
            </a:r>
            <a:r>
              <a:rPr lang="en-IN" dirty="0">
                <a:solidFill>
                  <a:schemeClr val="tx1"/>
                </a:solidFill>
              </a:rPr>
              <a:t> cars</a:t>
            </a:r>
          </a:p>
        </p:txBody>
      </p:sp>
    </p:spTree>
    <p:extLst>
      <p:ext uri="{BB962C8B-B14F-4D97-AF65-F5344CB8AC3E}">
        <p14:creationId xmlns:p14="http://schemas.microsoft.com/office/powerpoint/2010/main" val="254277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B864D39-6312-4CFA-BD7F-ECB20D68F57A}"/>
              </a:ext>
            </a:extLst>
          </p:cNvPr>
          <p:cNvSpPr>
            <a:spLocks noGrp="1"/>
          </p:cNvSpPr>
          <p:nvPr>
            <p:ph type="title"/>
          </p:nvPr>
        </p:nvSpPr>
        <p:spPr>
          <a:xfrm>
            <a:off x="1097280" y="286604"/>
            <a:ext cx="10058400" cy="702302"/>
          </a:xfrm>
        </p:spPr>
        <p:txBody>
          <a:bodyPr>
            <a:normAutofit/>
          </a:bodyPr>
          <a:lstStyle/>
          <a:p>
            <a:r>
              <a:rPr lang="en-IN" sz="4000" dirty="0"/>
              <a:t>Features considered:</a:t>
            </a:r>
          </a:p>
        </p:txBody>
      </p:sp>
      <p:graphicFrame>
        <p:nvGraphicFramePr>
          <p:cNvPr id="12" name="Content Placeholder 11">
            <a:extLst>
              <a:ext uri="{FF2B5EF4-FFF2-40B4-BE49-F238E27FC236}">
                <a16:creationId xmlns:a16="http://schemas.microsoft.com/office/drawing/2014/main" id="{492041CD-4166-4AF9-8DBA-E48B8E075C7D}"/>
              </a:ext>
            </a:extLst>
          </p:cNvPr>
          <p:cNvGraphicFramePr>
            <a:graphicFrameLocks noGrp="1"/>
          </p:cNvGraphicFramePr>
          <p:nvPr>
            <p:ph sz="half" idx="1"/>
            <p:extLst>
              <p:ext uri="{D42A27DB-BD31-4B8C-83A1-F6EECF244321}">
                <p14:modId xmlns:p14="http://schemas.microsoft.com/office/powerpoint/2010/main" val="3608804666"/>
              </p:ext>
            </p:extLst>
          </p:nvPr>
        </p:nvGraphicFramePr>
        <p:xfrm>
          <a:off x="853441" y="1033977"/>
          <a:ext cx="5120640" cy="5022167"/>
        </p:xfrm>
        <a:graphic>
          <a:graphicData uri="http://schemas.openxmlformats.org/drawingml/2006/table">
            <a:tbl>
              <a:tblPr>
                <a:tableStyleId>{5C22544A-7EE6-4342-B048-85BDC9FD1C3A}</a:tableStyleId>
              </a:tblPr>
              <a:tblGrid>
                <a:gridCol w="853440">
                  <a:extLst>
                    <a:ext uri="{9D8B030D-6E8A-4147-A177-3AD203B41FA5}">
                      <a16:colId xmlns:a16="http://schemas.microsoft.com/office/drawing/2014/main" val="3360801690"/>
                    </a:ext>
                  </a:extLst>
                </a:gridCol>
                <a:gridCol w="853440">
                  <a:extLst>
                    <a:ext uri="{9D8B030D-6E8A-4147-A177-3AD203B41FA5}">
                      <a16:colId xmlns:a16="http://schemas.microsoft.com/office/drawing/2014/main" val="4286321240"/>
                    </a:ext>
                  </a:extLst>
                </a:gridCol>
                <a:gridCol w="853440">
                  <a:extLst>
                    <a:ext uri="{9D8B030D-6E8A-4147-A177-3AD203B41FA5}">
                      <a16:colId xmlns:a16="http://schemas.microsoft.com/office/drawing/2014/main" val="3976146418"/>
                    </a:ext>
                  </a:extLst>
                </a:gridCol>
                <a:gridCol w="853440">
                  <a:extLst>
                    <a:ext uri="{9D8B030D-6E8A-4147-A177-3AD203B41FA5}">
                      <a16:colId xmlns:a16="http://schemas.microsoft.com/office/drawing/2014/main" val="2838237686"/>
                    </a:ext>
                  </a:extLst>
                </a:gridCol>
                <a:gridCol w="853440">
                  <a:extLst>
                    <a:ext uri="{9D8B030D-6E8A-4147-A177-3AD203B41FA5}">
                      <a16:colId xmlns:a16="http://schemas.microsoft.com/office/drawing/2014/main" val="1457752327"/>
                    </a:ext>
                  </a:extLst>
                </a:gridCol>
                <a:gridCol w="853440">
                  <a:extLst>
                    <a:ext uri="{9D8B030D-6E8A-4147-A177-3AD203B41FA5}">
                      <a16:colId xmlns:a16="http://schemas.microsoft.com/office/drawing/2014/main" val="2276742324"/>
                    </a:ext>
                  </a:extLst>
                </a:gridCol>
              </a:tblGrid>
              <a:tr h="361223">
                <a:tc gridSpan="3">
                  <a:txBody>
                    <a:bodyPr/>
                    <a:lstStyle/>
                    <a:p>
                      <a:pPr algn="ctr" fontAlgn="b"/>
                      <a:r>
                        <a:rPr lang="en-IN" sz="1600" b="1" u="none" strike="noStrike" dirty="0">
                          <a:effectLst/>
                        </a:rPr>
                        <a:t>Features for adventurous cars</a:t>
                      </a:r>
                      <a:endParaRPr lang="en-IN"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gridSpan="3">
                  <a:txBody>
                    <a:bodyPr/>
                    <a:lstStyle/>
                    <a:p>
                      <a:pPr algn="ctr" fontAlgn="b"/>
                      <a:r>
                        <a:rPr lang="en-IN" sz="1600" b="1" u="none" strike="noStrike" dirty="0">
                          <a:effectLst/>
                        </a:rPr>
                        <a:t>Expectation</a:t>
                      </a:r>
                      <a:endParaRPr lang="en-IN"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996658904"/>
                  </a:ext>
                </a:extLst>
              </a:tr>
              <a:tr h="388412">
                <a:tc gridSpan="3">
                  <a:txBody>
                    <a:bodyPr/>
                    <a:lstStyle/>
                    <a:p>
                      <a:pPr algn="l" fontAlgn="b"/>
                      <a:r>
                        <a:rPr lang="en-IN" sz="1600" b="0" u="none" strike="noStrike" dirty="0">
                          <a:effectLst/>
                        </a:rPr>
                        <a:t>Mileage (city &amp; highway)</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a:txBody>
                    <a:bodyPr/>
                    <a:lstStyle/>
                    <a:p>
                      <a:pPr algn="l" fontAlgn="b"/>
                      <a:r>
                        <a:rPr lang="en-IN" sz="1600" b="0" u="none" strike="noStrike" dirty="0">
                          <a:effectLst/>
                        </a:rPr>
                        <a:t>8 to 14</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7735199"/>
                  </a:ext>
                </a:extLst>
              </a:tr>
              <a:tr h="388412">
                <a:tc gridSpan="2">
                  <a:txBody>
                    <a:bodyPr/>
                    <a:lstStyle/>
                    <a:p>
                      <a:pPr algn="l" fontAlgn="b"/>
                      <a:r>
                        <a:rPr lang="en-IN" sz="1600" b="0" u="none" strike="noStrike" dirty="0">
                          <a:effectLst/>
                        </a:rPr>
                        <a:t>displacement</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1997+</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2345617"/>
                  </a:ext>
                </a:extLst>
              </a:tr>
              <a:tr h="388412">
                <a:tc>
                  <a:txBody>
                    <a:bodyPr/>
                    <a:lstStyle/>
                    <a:p>
                      <a:pPr algn="l" fontAlgn="b"/>
                      <a:r>
                        <a:rPr lang="en-IN" sz="1600" b="0" u="none" strike="noStrike">
                          <a:effectLst/>
                        </a:rPr>
                        <a:t>size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l" fontAlgn="b"/>
                      <a:r>
                        <a:rPr lang="en-IN" sz="1600" b="0" u="none" strike="noStrike" dirty="0">
                          <a:effectLst/>
                        </a:rPr>
                        <a:t>Moderate ( length&lt;=4950)</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92707491"/>
                  </a:ext>
                </a:extLst>
              </a:tr>
              <a:tr h="388412">
                <a:tc gridSpan="2">
                  <a:txBody>
                    <a:bodyPr/>
                    <a:lstStyle/>
                    <a:p>
                      <a:pPr algn="l" fontAlgn="b"/>
                      <a:r>
                        <a:rPr lang="en-IN" sz="1600" b="0" u="none" strike="noStrike">
                          <a:effectLst/>
                        </a:rPr>
                        <a:t>fuel tank capacity</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600" b="0" u="none" strike="noStrike" dirty="0">
                          <a:effectLst/>
                        </a:rPr>
                        <a:t>More the better</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8740118"/>
                  </a:ext>
                </a:extLst>
              </a:tr>
              <a:tr h="388412">
                <a:tc gridSpan="2">
                  <a:txBody>
                    <a:bodyPr/>
                    <a:lstStyle/>
                    <a:p>
                      <a:pPr algn="l" fontAlgn="b"/>
                      <a:r>
                        <a:rPr lang="en-IN" sz="1600" b="0" u="none" strike="noStrike">
                          <a:effectLst/>
                        </a:rPr>
                        <a:t>engine power</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600" b="0" u="none" strike="noStrike" dirty="0">
                          <a:effectLst/>
                        </a:rPr>
                        <a:t>150ps or bhp +</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2834391"/>
                  </a:ext>
                </a:extLst>
              </a:tr>
              <a:tr h="388412">
                <a:tc>
                  <a:txBody>
                    <a:bodyPr/>
                    <a:lstStyle/>
                    <a:p>
                      <a:pPr algn="l" fontAlgn="b"/>
                      <a:r>
                        <a:rPr lang="en-IN" sz="1600" b="0" u="none" strike="noStrike">
                          <a:effectLst/>
                        </a:rPr>
                        <a:t>torque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300nm +</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4192594"/>
                  </a:ext>
                </a:extLst>
              </a:tr>
              <a:tr h="388412">
                <a:tc gridSpan="2">
                  <a:txBody>
                    <a:bodyPr/>
                    <a:lstStyle/>
                    <a:p>
                      <a:pPr algn="l" fontAlgn="b"/>
                      <a:r>
                        <a:rPr lang="en-IN" sz="1600" b="0" u="none" strike="noStrike">
                          <a:effectLst/>
                        </a:rPr>
                        <a:t>ground clearance</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220+</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785659"/>
                  </a:ext>
                </a:extLst>
              </a:tr>
              <a:tr h="388412">
                <a:tc gridSpan="2">
                  <a:txBody>
                    <a:bodyPr/>
                    <a:lstStyle/>
                    <a:p>
                      <a:pPr algn="l" fontAlgn="b"/>
                      <a:r>
                        <a:rPr lang="en-IN" sz="1600" b="0" u="none" strike="noStrike">
                          <a:effectLst/>
                        </a:rPr>
                        <a:t>cruise control</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yes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5710334"/>
                  </a:ext>
                </a:extLst>
              </a:tr>
              <a:tr h="388412">
                <a:tc>
                  <a:txBody>
                    <a:bodyPr/>
                    <a:lstStyle/>
                    <a:p>
                      <a:pPr algn="l" fontAlgn="b"/>
                      <a:r>
                        <a:rPr lang="en-IN" sz="1600" b="0" u="none" strike="noStrike">
                          <a:effectLst/>
                        </a:rPr>
                        <a:t>hill assist</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600" b="0" u="none" strike="noStrike" dirty="0">
                          <a:effectLst/>
                        </a:rPr>
                        <a:t>yes (if yes better)</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5450867"/>
                  </a:ext>
                </a:extLst>
              </a:tr>
              <a:tr h="388412">
                <a:tc>
                  <a:txBody>
                    <a:bodyPr/>
                    <a:lstStyle/>
                    <a:p>
                      <a:pPr algn="l" fontAlgn="b"/>
                      <a:r>
                        <a:rPr lang="en-IN" sz="1600" b="0" u="none" strike="noStrike">
                          <a:effectLst/>
                        </a:rPr>
                        <a:t>fuel type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petrol</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40265"/>
                  </a:ext>
                </a:extLst>
              </a:tr>
              <a:tr h="388412">
                <a:tc>
                  <a:txBody>
                    <a:bodyPr/>
                    <a:lstStyle/>
                    <a:p>
                      <a:pPr algn="l" fontAlgn="b"/>
                      <a:r>
                        <a:rPr lang="en-IN" sz="1600" b="0" u="none" strike="noStrike">
                          <a:effectLst/>
                        </a:rPr>
                        <a:t>ABS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yes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5937456"/>
                  </a:ext>
                </a:extLst>
              </a:tr>
              <a:tr h="388412">
                <a:tc gridSpan="2">
                  <a:txBody>
                    <a:bodyPr/>
                    <a:lstStyle/>
                    <a:p>
                      <a:pPr algn="l" fontAlgn="b"/>
                      <a:r>
                        <a:rPr lang="en-IN" sz="1600" b="0" u="none" strike="noStrike">
                          <a:effectLst/>
                        </a:rPr>
                        <a:t>Seat belt warning</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b="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yes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600" b="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2850066"/>
                  </a:ext>
                </a:extLst>
              </a:tr>
            </a:tbl>
          </a:graphicData>
        </a:graphic>
      </p:graphicFrame>
      <p:graphicFrame>
        <p:nvGraphicFramePr>
          <p:cNvPr id="13" name="Content Placeholder 12">
            <a:extLst>
              <a:ext uri="{FF2B5EF4-FFF2-40B4-BE49-F238E27FC236}">
                <a16:creationId xmlns:a16="http://schemas.microsoft.com/office/drawing/2014/main" id="{CC0196AC-B23D-48AB-AC00-B11B4A7A4901}"/>
              </a:ext>
            </a:extLst>
          </p:cNvPr>
          <p:cNvGraphicFramePr>
            <a:graphicFrameLocks noGrp="1"/>
          </p:cNvGraphicFramePr>
          <p:nvPr>
            <p:ph sz="half" idx="2"/>
            <p:extLst>
              <p:ext uri="{D42A27DB-BD31-4B8C-83A1-F6EECF244321}">
                <p14:modId xmlns:p14="http://schemas.microsoft.com/office/powerpoint/2010/main" val="517485373"/>
              </p:ext>
            </p:extLst>
          </p:nvPr>
        </p:nvGraphicFramePr>
        <p:xfrm>
          <a:off x="6217920" y="1019909"/>
          <a:ext cx="4937760" cy="5240217"/>
        </p:xfrm>
        <a:graphic>
          <a:graphicData uri="http://schemas.openxmlformats.org/drawingml/2006/table">
            <a:tbl>
              <a:tblPr>
                <a:tableStyleId>{5C22544A-7EE6-4342-B048-85BDC9FD1C3A}</a:tableStyleId>
              </a:tblPr>
              <a:tblGrid>
                <a:gridCol w="822960">
                  <a:extLst>
                    <a:ext uri="{9D8B030D-6E8A-4147-A177-3AD203B41FA5}">
                      <a16:colId xmlns:a16="http://schemas.microsoft.com/office/drawing/2014/main" val="1802582290"/>
                    </a:ext>
                  </a:extLst>
                </a:gridCol>
                <a:gridCol w="822960">
                  <a:extLst>
                    <a:ext uri="{9D8B030D-6E8A-4147-A177-3AD203B41FA5}">
                      <a16:colId xmlns:a16="http://schemas.microsoft.com/office/drawing/2014/main" val="2458811947"/>
                    </a:ext>
                  </a:extLst>
                </a:gridCol>
                <a:gridCol w="822960">
                  <a:extLst>
                    <a:ext uri="{9D8B030D-6E8A-4147-A177-3AD203B41FA5}">
                      <a16:colId xmlns:a16="http://schemas.microsoft.com/office/drawing/2014/main" val="258579354"/>
                    </a:ext>
                  </a:extLst>
                </a:gridCol>
                <a:gridCol w="822960">
                  <a:extLst>
                    <a:ext uri="{9D8B030D-6E8A-4147-A177-3AD203B41FA5}">
                      <a16:colId xmlns:a16="http://schemas.microsoft.com/office/drawing/2014/main" val="54477533"/>
                    </a:ext>
                  </a:extLst>
                </a:gridCol>
                <a:gridCol w="822960">
                  <a:extLst>
                    <a:ext uri="{9D8B030D-6E8A-4147-A177-3AD203B41FA5}">
                      <a16:colId xmlns:a16="http://schemas.microsoft.com/office/drawing/2014/main" val="3919202839"/>
                    </a:ext>
                  </a:extLst>
                </a:gridCol>
                <a:gridCol w="822960">
                  <a:extLst>
                    <a:ext uri="{9D8B030D-6E8A-4147-A177-3AD203B41FA5}">
                      <a16:colId xmlns:a16="http://schemas.microsoft.com/office/drawing/2014/main" val="3005478009"/>
                    </a:ext>
                  </a:extLst>
                </a:gridCol>
              </a:tblGrid>
              <a:tr h="376905">
                <a:tc gridSpan="3">
                  <a:txBody>
                    <a:bodyPr/>
                    <a:lstStyle/>
                    <a:p>
                      <a:pPr algn="ctr" fontAlgn="b"/>
                      <a:r>
                        <a:rPr lang="en-IN" sz="1600" b="1" u="none" strike="noStrike" dirty="0">
                          <a:effectLst/>
                        </a:rPr>
                        <a:t>Features for family cars</a:t>
                      </a:r>
                      <a:endParaRPr lang="en-IN"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gridSpan="3">
                  <a:txBody>
                    <a:bodyPr/>
                    <a:lstStyle/>
                    <a:p>
                      <a:pPr algn="ctr" fontAlgn="b"/>
                      <a:r>
                        <a:rPr lang="en-IN" sz="1600" b="1" u="none" strike="noStrike" dirty="0">
                          <a:effectLst/>
                        </a:rPr>
                        <a:t>Expectation</a:t>
                      </a:r>
                      <a:endParaRPr lang="en-IN"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66740700"/>
                  </a:ext>
                </a:extLst>
              </a:tr>
              <a:tr h="405276">
                <a:tc gridSpan="3">
                  <a:txBody>
                    <a:bodyPr/>
                    <a:lstStyle/>
                    <a:p>
                      <a:pPr algn="l" fontAlgn="b"/>
                      <a:r>
                        <a:rPr lang="en-IN" sz="1600" u="none" strike="noStrike" dirty="0">
                          <a:effectLst/>
                        </a:rPr>
                        <a:t>Mileage (city &amp; highway)</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gridSpan="2">
                  <a:txBody>
                    <a:bodyPr/>
                    <a:lstStyle/>
                    <a:p>
                      <a:pPr algn="l" fontAlgn="b"/>
                      <a:r>
                        <a:rPr lang="en-IN" sz="1600" u="none" strike="noStrike" dirty="0">
                          <a:effectLst/>
                        </a:rPr>
                        <a:t>greater the better</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6743054"/>
                  </a:ext>
                </a:extLst>
              </a:tr>
              <a:tr h="405276">
                <a:tc gridSpan="2">
                  <a:txBody>
                    <a:bodyPr/>
                    <a:lstStyle/>
                    <a:p>
                      <a:pPr algn="l" fontAlgn="b"/>
                      <a:r>
                        <a:rPr lang="en-IN" sz="1600" u="none" strike="noStrike" dirty="0">
                          <a:effectLst/>
                        </a:rPr>
                        <a:t>displacement</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600" u="none" strike="noStrike">
                          <a:effectLst/>
                        </a:rPr>
                        <a:t>1200-1600</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5186811"/>
                  </a:ext>
                </a:extLst>
              </a:tr>
              <a:tr h="405276">
                <a:tc>
                  <a:txBody>
                    <a:bodyPr/>
                    <a:lstStyle/>
                    <a:p>
                      <a:pPr algn="l" fontAlgn="b"/>
                      <a:r>
                        <a:rPr lang="en-IN" sz="1600" u="none" strike="noStrike">
                          <a:effectLst/>
                        </a:rPr>
                        <a:t>size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gridSpan="3">
                  <a:txBody>
                    <a:bodyPr/>
                    <a:lstStyle/>
                    <a:p>
                      <a:pPr algn="l" fontAlgn="b"/>
                      <a:r>
                        <a:rPr lang="en-IN" sz="1600" u="none" strike="noStrike" dirty="0">
                          <a:effectLst/>
                        </a:rPr>
                        <a:t>Moderate ( length&lt;=4550)</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24925868"/>
                  </a:ext>
                </a:extLst>
              </a:tr>
              <a:tr h="405276">
                <a:tc gridSpan="2">
                  <a:txBody>
                    <a:bodyPr/>
                    <a:lstStyle/>
                    <a:p>
                      <a:pPr algn="l" fontAlgn="b"/>
                      <a:r>
                        <a:rPr lang="en-IN" sz="1600" u="none" strike="noStrike">
                          <a:effectLst/>
                        </a:rPr>
                        <a:t>fuel tank capacity</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600" u="none" strike="noStrike" dirty="0">
                          <a:effectLst/>
                        </a:rPr>
                        <a:t>More the better</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957215"/>
                  </a:ext>
                </a:extLst>
              </a:tr>
              <a:tr h="405276">
                <a:tc gridSpan="2">
                  <a:txBody>
                    <a:bodyPr/>
                    <a:lstStyle/>
                    <a:p>
                      <a:pPr algn="l" fontAlgn="b"/>
                      <a:r>
                        <a:rPr lang="en-IN" sz="1600" u="none" strike="noStrike">
                          <a:effectLst/>
                        </a:rPr>
                        <a:t>engine power</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600" u="none" strike="noStrike" dirty="0">
                          <a:effectLst/>
                        </a:rPr>
                        <a:t>70-110ps or bhp</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4465178"/>
                  </a:ext>
                </a:extLst>
              </a:tr>
              <a:tr h="405276">
                <a:tc>
                  <a:txBody>
                    <a:bodyPr/>
                    <a:lstStyle/>
                    <a:p>
                      <a:pPr algn="l" fontAlgn="b"/>
                      <a:r>
                        <a:rPr lang="en-IN" sz="1600" u="none" strike="noStrike">
                          <a:effectLst/>
                        </a:rPr>
                        <a:t>torque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 </a:t>
                      </a:r>
                      <a:endParaRPr lang="en-IN" sz="16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600" u="none" strike="noStrike" dirty="0">
                          <a:effectLst/>
                        </a:rPr>
                        <a:t>100-300nm</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0374288"/>
                  </a:ext>
                </a:extLst>
              </a:tr>
              <a:tr h="405276">
                <a:tc gridSpan="2">
                  <a:txBody>
                    <a:bodyPr/>
                    <a:lstStyle/>
                    <a:p>
                      <a:pPr algn="l" fontAlgn="b"/>
                      <a:r>
                        <a:rPr lang="en-IN" sz="1600" u="none" strike="noStrike">
                          <a:effectLst/>
                        </a:rPr>
                        <a:t>ground clearance</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600" u="none" strike="noStrike" dirty="0">
                          <a:effectLst/>
                        </a:rPr>
                        <a:t>165-200mm</a:t>
                      </a:r>
                      <a:endParaRPr lang="en-IN" sz="16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2542688"/>
                  </a:ext>
                </a:extLst>
              </a:tr>
              <a:tr h="405276">
                <a:tc gridSpan="2">
                  <a:txBody>
                    <a:bodyPr/>
                    <a:lstStyle/>
                    <a:p>
                      <a:pPr algn="l" fontAlgn="b"/>
                      <a:r>
                        <a:rPr lang="en-IN" sz="1600" u="none" strike="noStrike">
                          <a:effectLst/>
                        </a:rPr>
                        <a:t>Seat capacity</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5</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6730031"/>
                  </a:ext>
                </a:extLst>
              </a:tr>
              <a:tr h="405276">
                <a:tc gridSpan="2">
                  <a:txBody>
                    <a:bodyPr/>
                    <a:lstStyle/>
                    <a:p>
                      <a:pPr algn="l" fontAlgn="b"/>
                      <a:r>
                        <a:rPr lang="en-IN" sz="1600" u="none" strike="noStrike">
                          <a:effectLst/>
                        </a:rPr>
                        <a:t>child safety</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Yes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4294716"/>
                  </a:ext>
                </a:extLst>
              </a:tr>
              <a:tr h="405276">
                <a:tc>
                  <a:txBody>
                    <a:bodyPr/>
                    <a:lstStyle/>
                    <a:p>
                      <a:pPr algn="l" fontAlgn="b"/>
                      <a:r>
                        <a:rPr lang="en-IN" sz="1600" u="none" strike="noStrike">
                          <a:effectLst/>
                        </a:rPr>
                        <a:t>fuel type</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diesel</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8218814"/>
                  </a:ext>
                </a:extLst>
              </a:tr>
              <a:tr h="405276">
                <a:tc>
                  <a:txBody>
                    <a:bodyPr/>
                    <a:lstStyle/>
                    <a:p>
                      <a:pPr algn="l" fontAlgn="b"/>
                      <a:r>
                        <a:rPr lang="en-IN" sz="1600" u="none" strike="noStrike">
                          <a:effectLst/>
                        </a:rPr>
                        <a:t>ABS</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yes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5783894"/>
                  </a:ext>
                </a:extLst>
              </a:tr>
              <a:tr h="405276">
                <a:tc gridSpan="2">
                  <a:txBody>
                    <a:bodyPr/>
                    <a:lstStyle/>
                    <a:p>
                      <a:pPr algn="l" fontAlgn="b"/>
                      <a:r>
                        <a:rPr lang="en-IN" sz="1600" u="none" strike="noStrike">
                          <a:effectLst/>
                        </a:rPr>
                        <a:t>Seat belt warning</a:t>
                      </a:r>
                      <a:endParaRPr lang="en-IN" sz="16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r>
                        <a:rPr lang="en-IN" sz="1600" u="none" strike="noStrike">
                          <a:effectLst/>
                        </a:rPr>
                        <a:t> </a:t>
                      </a:r>
                      <a:endParaRPr lang="en-IN"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600" u="none" strike="noStrike" dirty="0">
                          <a:effectLst/>
                        </a:rPr>
                        <a:t>yes</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4289764"/>
                  </a:ext>
                </a:extLst>
              </a:tr>
            </a:tbl>
          </a:graphicData>
        </a:graphic>
      </p:graphicFrame>
      <p:sp>
        <p:nvSpPr>
          <p:cNvPr id="14" name="Cloud 13">
            <a:extLst>
              <a:ext uri="{FF2B5EF4-FFF2-40B4-BE49-F238E27FC236}">
                <a16:creationId xmlns:a16="http://schemas.microsoft.com/office/drawing/2014/main" id="{85E4F059-D6D9-49B5-89D9-90B64F801AB0}"/>
              </a:ext>
            </a:extLst>
          </p:cNvPr>
          <p:cNvSpPr/>
          <p:nvPr/>
        </p:nvSpPr>
        <p:spPr>
          <a:xfrm rot="785610">
            <a:off x="9169640" y="4238231"/>
            <a:ext cx="3193366" cy="1836987"/>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85000"/>
                  <a:lumOff val="15000"/>
                </a:schemeClr>
              </a:solidFill>
            </a:endParaRPr>
          </a:p>
          <a:p>
            <a:pPr algn="ctr"/>
            <a:r>
              <a:rPr lang="en-IN" dirty="0">
                <a:solidFill>
                  <a:schemeClr val="tx1">
                    <a:lumMod val="85000"/>
                    <a:lumOff val="15000"/>
                  </a:schemeClr>
                </a:solidFill>
              </a:rPr>
              <a:t>Ford Endeavour for adventures,</a:t>
            </a:r>
          </a:p>
          <a:p>
            <a:pPr algn="ctr"/>
            <a:r>
              <a:rPr lang="en-IN" dirty="0">
                <a:solidFill>
                  <a:schemeClr val="tx1">
                    <a:lumMod val="85000"/>
                    <a:lumOff val="15000"/>
                  </a:schemeClr>
                </a:solidFill>
              </a:rPr>
              <a:t>Suzuki </a:t>
            </a:r>
            <a:r>
              <a:rPr lang="en-IN" dirty="0" err="1">
                <a:solidFill>
                  <a:schemeClr val="tx1">
                    <a:lumMod val="85000"/>
                    <a:lumOff val="15000"/>
                  </a:schemeClr>
                </a:solidFill>
              </a:rPr>
              <a:t>Ciaz</a:t>
            </a:r>
            <a:r>
              <a:rPr lang="en-IN" dirty="0">
                <a:solidFill>
                  <a:schemeClr val="tx1">
                    <a:lumMod val="85000"/>
                    <a:lumOff val="15000"/>
                  </a:schemeClr>
                </a:solidFill>
              </a:rPr>
              <a:t> for family suited cars</a:t>
            </a:r>
          </a:p>
          <a:p>
            <a:pPr algn="ctr"/>
            <a:endParaRPr lang="en-IN" dirty="0"/>
          </a:p>
        </p:txBody>
      </p:sp>
    </p:spTree>
    <p:extLst>
      <p:ext uri="{BB962C8B-B14F-4D97-AF65-F5344CB8AC3E}">
        <p14:creationId xmlns:p14="http://schemas.microsoft.com/office/powerpoint/2010/main" val="15469768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270</TotalTime>
  <Words>1077</Words>
  <Application>Microsoft Office PowerPoint</Application>
  <PresentationFormat>Widescreen</PresentationFormat>
  <Paragraphs>251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Imprint MT Shadow</vt:lpstr>
      <vt:lpstr>Retrospect</vt:lpstr>
      <vt:lpstr>Project:  Automobile Market Analysis</vt:lpstr>
      <vt:lpstr>Introduction</vt:lpstr>
      <vt:lpstr>Objectives</vt:lpstr>
      <vt:lpstr>Data cleaning</vt:lpstr>
      <vt:lpstr>Observed and found</vt:lpstr>
      <vt:lpstr>Average mileage per liter produced by each company</vt:lpstr>
      <vt:lpstr>PowerPoint Presentation</vt:lpstr>
      <vt:lpstr>PowerPoint Presentation</vt:lpstr>
      <vt:lpstr>Features considered:</vt:lpstr>
      <vt:lpstr>To identify potential competitors:</vt:lpstr>
      <vt:lpstr>Categorise fuel efficiency &amp;  it’s Analysis:</vt:lpstr>
      <vt:lpstr>PowerPoint Presentation</vt:lpstr>
      <vt:lpstr>PowerPoint Presentation</vt:lpstr>
      <vt:lpstr>PowerPoint Presentation</vt:lpstr>
      <vt:lpstr>PowerPoint Presentation</vt:lpstr>
      <vt:lpstr>Summary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Car Data Analysis</dc:title>
  <dc:creator>Jaya Pandey</dc:creator>
  <cp:lastModifiedBy>Windows User</cp:lastModifiedBy>
  <cp:revision>34</cp:revision>
  <dcterms:created xsi:type="dcterms:W3CDTF">2024-09-06T07:37:16Z</dcterms:created>
  <dcterms:modified xsi:type="dcterms:W3CDTF">2024-09-13T06:42:29Z</dcterms:modified>
</cp:coreProperties>
</file>