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76" r:id="rId5"/>
    <p:sldId id="260" r:id="rId6"/>
    <p:sldId id="261" r:id="rId7"/>
    <p:sldId id="271" r:id="rId8"/>
    <p:sldId id="289" r:id="rId9"/>
    <p:sldId id="273" r:id="rId10"/>
    <p:sldId id="290" r:id="rId11"/>
    <p:sldId id="262" r:id="rId12"/>
    <p:sldId id="269" r:id="rId13"/>
    <p:sldId id="270" r:id="rId14"/>
    <p:sldId id="263" r:id="rId15"/>
    <p:sldId id="291" r:id="rId16"/>
    <p:sldId id="278" r:id="rId17"/>
    <p:sldId id="264" r:id="rId18"/>
    <p:sldId id="277" r:id="rId19"/>
    <p:sldId id="265" r:id="rId20"/>
    <p:sldId id="266" r:id="rId21"/>
    <p:sldId id="280" r:id="rId22"/>
    <p:sldId id="267" r:id="rId23"/>
    <p:sldId id="268" r:id="rId24"/>
    <p:sldId id="284" r:id="rId25"/>
    <p:sldId id="282" r:id="rId26"/>
    <p:sldId id="285" r:id="rId27"/>
    <p:sldId id="286" r:id="rId28"/>
    <p:sldId id="288" r:id="rId29"/>
    <p:sldId id="287" r:id="rId30"/>
    <p:sldId id="259"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5F3EA5-3A89-466C-B35E-C40BF8218D75}" type="doc">
      <dgm:prSet loTypeId="urn:microsoft.com/office/officeart/2011/layout/TabList" loCatId="list" qsTypeId="urn:microsoft.com/office/officeart/2005/8/quickstyle/simple1" qsCatId="simple" csTypeId="urn:microsoft.com/office/officeart/2005/8/colors/accent1_2" csCatId="accent1" phldr="1"/>
      <dgm:spPr/>
      <dgm:t>
        <a:bodyPr/>
        <a:lstStyle/>
        <a:p>
          <a:endParaRPr lang="en-IN"/>
        </a:p>
      </dgm:t>
    </dgm:pt>
    <dgm:pt modelId="{6A1E05DE-8A8B-4EBB-B10A-B0CBFCC53589}">
      <dgm:prSet phldrT="[Text]" custT="1"/>
      <dgm:spPr/>
      <dgm:t>
        <a:bodyPr/>
        <a:lstStyle/>
        <a:p>
          <a:r>
            <a:rPr lang="en-IN" sz="3200" dirty="0"/>
            <a:t>Python</a:t>
          </a:r>
        </a:p>
      </dgm:t>
    </dgm:pt>
    <dgm:pt modelId="{7F63EBCF-A36A-410D-89BC-FB9EDA2E42E6}" type="parTrans" cxnId="{BEA9C6D7-1339-452B-96BD-29F892A4AB1A}">
      <dgm:prSet/>
      <dgm:spPr/>
      <dgm:t>
        <a:bodyPr/>
        <a:lstStyle/>
        <a:p>
          <a:endParaRPr lang="en-IN"/>
        </a:p>
      </dgm:t>
    </dgm:pt>
    <dgm:pt modelId="{65009FB7-578D-453C-B581-9F167052307A}" type="sibTrans" cxnId="{BEA9C6D7-1339-452B-96BD-29F892A4AB1A}">
      <dgm:prSet/>
      <dgm:spPr/>
      <dgm:t>
        <a:bodyPr/>
        <a:lstStyle/>
        <a:p>
          <a:endParaRPr lang="en-IN"/>
        </a:p>
      </dgm:t>
    </dgm:pt>
    <dgm:pt modelId="{0CFFF149-F75E-4B3A-8567-AFF20B4C2F87}">
      <dgm:prSet phldrT="[Text]" custT="1"/>
      <dgm:spPr/>
      <dgm:t>
        <a:bodyPr anchor="ctr"/>
        <a:lstStyle/>
        <a:p>
          <a:r>
            <a:rPr lang="en-IN" sz="2200" b="0" dirty="0">
              <a:solidFill>
                <a:schemeClr val="tx1">
                  <a:lumMod val="65000"/>
                  <a:lumOff val="35000"/>
                </a:schemeClr>
              </a:solidFill>
            </a:rPr>
            <a:t>Data Cleaning, Preprocessing, Manipulation , Visualization and ML Model creation.</a:t>
          </a:r>
        </a:p>
      </dgm:t>
    </dgm:pt>
    <dgm:pt modelId="{4ADF71CA-29B2-461E-989D-178BCA5FDCC5}" type="parTrans" cxnId="{64354F64-EEDF-42F7-995A-59A17B2BA144}">
      <dgm:prSet/>
      <dgm:spPr/>
      <dgm:t>
        <a:bodyPr/>
        <a:lstStyle/>
        <a:p>
          <a:endParaRPr lang="en-IN"/>
        </a:p>
      </dgm:t>
    </dgm:pt>
    <dgm:pt modelId="{9BF338ED-D4D5-418B-87B5-865D09C8420E}" type="sibTrans" cxnId="{64354F64-EEDF-42F7-995A-59A17B2BA144}">
      <dgm:prSet/>
      <dgm:spPr/>
      <dgm:t>
        <a:bodyPr/>
        <a:lstStyle/>
        <a:p>
          <a:endParaRPr lang="en-IN"/>
        </a:p>
      </dgm:t>
    </dgm:pt>
    <dgm:pt modelId="{AD52871B-2E9C-4957-8CCD-E3B6DF3B44F4}">
      <dgm:prSet phldrT="[Text]" custT="1"/>
      <dgm:spPr/>
      <dgm:t>
        <a:bodyPr/>
        <a:lstStyle/>
        <a:p>
          <a:r>
            <a:rPr lang="en-IN" sz="3200" dirty="0"/>
            <a:t>SQL</a:t>
          </a:r>
        </a:p>
      </dgm:t>
    </dgm:pt>
    <dgm:pt modelId="{DA8AD0C4-BCCA-42E4-B3E9-C3A3C2C4C31E}" type="parTrans" cxnId="{FA634EBE-DDB8-4AAF-A600-26136F77381C}">
      <dgm:prSet/>
      <dgm:spPr/>
      <dgm:t>
        <a:bodyPr/>
        <a:lstStyle/>
        <a:p>
          <a:endParaRPr lang="en-IN"/>
        </a:p>
      </dgm:t>
    </dgm:pt>
    <dgm:pt modelId="{7E0F2CC2-5190-448E-862D-172889167C43}" type="sibTrans" cxnId="{FA634EBE-DDB8-4AAF-A600-26136F77381C}">
      <dgm:prSet/>
      <dgm:spPr/>
      <dgm:t>
        <a:bodyPr/>
        <a:lstStyle/>
        <a:p>
          <a:endParaRPr lang="en-IN"/>
        </a:p>
      </dgm:t>
    </dgm:pt>
    <dgm:pt modelId="{B655DDD1-82EF-46CE-B1A4-A2DF9A7FE4C0}">
      <dgm:prSet phldrT="[Text]" custT="1"/>
      <dgm:spPr/>
      <dgm:t>
        <a:bodyPr/>
        <a:lstStyle/>
        <a:p>
          <a:r>
            <a:rPr lang="en-IN" sz="2200" dirty="0">
              <a:solidFill>
                <a:schemeClr val="tx1">
                  <a:lumMod val="65000"/>
                  <a:lumOff val="35000"/>
                </a:schemeClr>
              </a:solidFill>
            </a:rPr>
            <a:t>Store the capstone results in the database</a:t>
          </a:r>
        </a:p>
      </dgm:t>
    </dgm:pt>
    <dgm:pt modelId="{371AB387-5177-4451-AB5C-56070556DCC7}" type="parTrans" cxnId="{9215C5A6-845F-4190-ACF5-A8CF78B3597D}">
      <dgm:prSet/>
      <dgm:spPr/>
      <dgm:t>
        <a:bodyPr/>
        <a:lstStyle/>
        <a:p>
          <a:endParaRPr lang="en-IN"/>
        </a:p>
      </dgm:t>
    </dgm:pt>
    <dgm:pt modelId="{B116F260-07C8-42E4-92D4-6013A84E974E}" type="sibTrans" cxnId="{9215C5A6-845F-4190-ACF5-A8CF78B3597D}">
      <dgm:prSet/>
      <dgm:spPr/>
      <dgm:t>
        <a:bodyPr/>
        <a:lstStyle/>
        <a:p>
          <a:endParaRPr lang="en-IN"/>
        </a:p>
      </dgm:t>
    </dgm:pt>
    <dgm:pt modelId="{2AF40C47-46B1-4E61-A544-063913B10BC6}">
      <dgm:prSet phldrT="[Text]" custT="1"/>
      <dgm:spPr/>
      <dgm:t>
        <a:bodyPr/>
        <a:lstStyle/>
        <a:p>
          <a:r>
            <a:rPr lang="en-IN" sz="3200" dirty="0"/>
            <a:t>Excel</a:t>
          </a:r>
        </a:p>
      </dgm:t>
    </dgm:pt>
    <dgm:pt modelId="{AA20C722-250F-481C-A667-3DA1750178D4}" type="parTrans" cxnId="{7A2EAF50-2401-4C55-9555-2A1F9BD9B651}">
      <dgm:prSet/>
      <dgm:spPr/>
      <dgm:t>
        <a:bodyPr/>
        <a:lstStyle/>
        <a:p>
          <a:endParaRPr lang="en-IN"/>
        </a:p>
      </dgm:t>
    </dgm:pt>
    <dgm:pt modelId="{7DC36B3A-DDE6-4E8C-A750-E007571F1E2E}" type="sibTrans" cxnId="{7A2EAF50-2401-4C55-9555-2A1F9BD9B651}">
      <dgm:prSet/>
      <dgm:spPr/>
      <dgm:t>
        <a:bodyPr/>
        <a:lstStyle/>
        <a:p>
          <a:endParaRPr lang="en-IN"/>
        </a:p>
      </dgm:t>
    </dgm:pt>
    <dgm:pt modelId="{3F44AEF8-CF5B-4478-9775-B9BADAD73366}">
      <dgm:prSet phldrT="[Text]" custT="1"/>
      <dgm:spPr/>
      <dgm:t>
        <a:bodyPr anchor="ctr"/>
        <a:lstStyle/>
        <a:p>
          <a:r>
            <a:rPr lang="en-IN" sz="2200" dirty="0">
              <a:solidFill>
                <a:schemeClr val="tx1">
                  <a:lumMod val="65000"/>
                  <a:lumOff val="35000"/>
                </a:schemeClr>
              </a:solidFill>
            </a:rPr>
            <a:t>Save the merged and cleaned file in the excel format to connect with Tableau </a:t>
          </a:r>
        </a:p>
      </dgm:t>
    </dgm:pt>
    <dgm:pt modelId="{FA1D2896-DC94-48C9-AC60-843639389906}" type="parTrans" cxnId="{2403766B-5961-49C7-9D54-63470FDE3C6C}">
      <dgm:prSet/>
      <dgm:spPr/>
      <dgm:t>
        <a:bodyPr/>
        <a:lstStyle/>
        <a:p>
          <a:endParaRPr lang="en-IN"/>
        </a:p>
      </dgm:t>
    </dgm:pt>
    <dgm:pt modelId="{62896849-A9D1-4308-9EC4-BE1B609A421D}" type="sibTrans" cxnId="{2403766B-5961-49C7-9D54-63470FDE3C6C}">
      <dgm:prSet/>
      <dgm:spPr/>
      <dgm:t>
        <a:bodyPr/>
        <a:lstStyle/>
        <a:p>
          <a:endParaRPr lang="en-IN"/>
        </a:p>
      </dgm:t>
    </dgm:pt>
    <dgm:pt modelId="{12437568-1F5D-4E1A-9A52-A27CC780067E}">
      <dgm:prSet phldrT="[Text]" custT="1"/>
      <dgm:spPr/>
      <dgm:t>
        <a:bodyPr/>
        <a:lstStyle/>
        <a:p>
          <a:r>
            <a:rPr lang="en-IN" sz="3200" dirty="0"/>
            <a:t>Tableau</a:t>
          </a:r>
        </a:p>
      </dgm:t>
    </dgm:pt>
    <dgm:pt modelId="{B2803134-267D-4AAE-BB88-5A3D1B9DA900}" type="sibTrans" cxnId="{86FC7579-2E6D-4169-B865-048CEC0BC900}">
      <dgm:prSet/>
      <dgm:spPr/>
      <dgm:t>
        <a:bodyPr/>
        <a:lstStyle/>
        <a:p>
          <a:endParaRPr lang="en-IN"/>
        </a:p>
      </dgm:t>
    </dgm:pt>
    <dgm:pt modelId="{C97FBC7B-7B6B-4302-8CFD-ECC85B49DC4D}" type="parTrans" cxnId="{86FC7579-2E6D-4169-B865-048CEC0BC900}">
      <dgm:prSet/>
      <dgm:spPr/>
      <dgm:t>
        <a:bodyPr/>
        <a:lstStyle/>
        <a:p>
          <a:endParaRPr lang="en-IN"/>
        </a:p>
      </dgm:t>
    </dgm:pt>
    <dgm:pt modelId="{B80EF9AB-B1D4-4523-9AF8-ABA0872967F4}">
      <dgm:prSet phldrT="[Text]" custT="1"/>
      <dgm:spPr/>
      <dgm:t>
        <a:bodyPr anchor="ctr"/>
        <a:lstStyle/>
        <a:p>
          <a:pPr algn="l"/>
          <a:r>
            <a:rPr lang="en-IN" sz="2200" dirty="0">
              <a:solidFill>
                <a:schemeClr val="tx1">
                  <a:lumMod val="65000"/>
                  <a:lumOff val="35000"/>
                </a:schemeClr>
              </a:solidFill>
            </a:rPr>
            <a:t>EDA, Presented the Capstone Analysis through Dashboard </a:t>
          </a:r>
        </a:p>
      </dgm:t>
    </dgm:pt>
    <dgm:pt modelId="{A0C1E8ED-6834-4F6E-8861-7416997CB969}" type="parTrans" cxnId="{CC1F12D6-9B53-42D7-A6E9-3742C085C578}">
      <dgm:prSet/>
      <dgm:spPr/>
      <dgm:t>
        <a:bodyPr/>
        <a:lstStyle/>
        <a:p>
          <a:endParaRPr lang="en-IN"/>
        </a:p>
      </dgm:t>
    </dgm:pt>
    <dgm:pt modelId="{C3787DD6-CD96-40F5-A3A8-84A955930254}" type="sibTrans" cxnId="{CC1F12D6-9B53-42D7-A6E9-3742C085C578}">
      <dgm:prSet/>
      <dgm:spPr/>
      <dgm:t>
        <a:bodyPr/>
        <a:lstStyle/>
        <a:p>
          <a:endParaRPr lang="en-IN"/>
        </a:p>
      </dgm:t>
    </dgm:pt>
    <dgm:pt modelId="{5B915E1F-E327-48A3-9AB2-8A354924A165}" type="pres">
      <dgm:prSet presAssocID="{A45F3EA5-3A89-466C-B35E-C40BF8218D75}" presName="Name0" presStyleCnt="0">
        <dgm:presLayoutVars>
          <dgm:chMax/>
          <dgm:chPref val="3"/>
          <dgm:dir/>
          <dgm:animOne val="branch"/>
          <dgm:animLvl val="lvl"/>
        </dgm:presLayoutVars>
      </dgm:prSet>
      <dgm:spPr/>
    </dgm:pt>
    <dgm:pt modelId="{376960E4-032F-44AA-BCD2-C0EE08351812}" type="pres">
      <dgm:prSet presAssocID="{6A1E05DE-8A8B-4EBB-B10A-B0CBFCC53589}" presName="composite" presStyleCnt="0"/>
      <dgm:spPr/>
    </dgm:pt>
    <dgm:pt modelId="{7DD4216C-0A3C-4E5D-B415-F9F35A2718D7}" type="pres">
      <dgm:prSet presAssocID="{6A1E05DE-8A8B-4EBB-B10A-B0CBFCC53589}" presName="FirstChild" presStyleLbl="revTx" presStyleIdx="0" presStyleCnt="4" custScaleY="72760">
        <dgm:presLayoutVars>
          <dgm:chMax val="0"/>
          <dgm:chPref val="0"/>
          <dgm:bulletEnabled val="1"/>
        </dgm:presLayoutVars>
      </dgm:prSet>
      <dgm:spPr/>
    </dgm:pt>
    <dgm:pt modelId="{3A398297-6AB1-438A-B06D-4DEF7C576EF1}" type="pres">
      <dgm:prSet presAssocID="{6A1E05DE-8A8B-4EBB-B10A-B0CBFCC53589}" presName="Parent" presStyleLbl="alignNode1" presStyleIdx="0" presStyleCnt="4" custScaleY="72760">
        <dgm:presLayoutVars>
          <dgm:chMax val="3"/>
          <dgm:chPref val="3"/>
          <dgm:bulletEnabled val="1"/>
        </dgm:presLayoutVars>
      </dgm:prSet>
      <dgm:spPr/>
    </dgm:pt>
    <dgm:pt modelId="{0F96BB18-89C7-4145-8AD3-77F035BFFF84}" type="pres">
      <dgm:prSet presAssocID="{6A1E05DE-8A8B-4EBB-B10A-B0CBFCC53589}" presName="Accent" presStyleLbl="parChTrans1D1" presStyleIdx="0" presStyleCnt="4"/>
      <dgm:spPr/>
    </dgm:pt>
    <dgm:pt modelId="{401CC230-D408-44FE-BA8F-A610B1732006}" type="pres">
      <dgm:prSet presAssocID="{65009FB7-578D-453C-B581-9F167052307A}" presName="sibTrans" presStyleCnt="0"/>
      <dgm:spPr/>
    </dgm:pt>
    <dgm:pt modelId="{938474A4-8ED2-4C76-81F8-BEBA81D9A14B}" type="pres">
      <dgm:prSet presAssocID="{AD52871B-2E9C-4957-8CCD-E3B6DF3B44F4}" presName="composite" presStyleCnt="0"/>
      <dgm:spPr/>
    </dgm:pt>
    <dgm:pt modelId="{C91B7541-9FF5-469A-8CD7-2B2B394CE8BD}" type="pres">
      <dgm:prSet presAssocID="{AD52871B-2E9C-4957-8CCD-E3B6DF3B44F4}" presName="FirstChild" presStyleLbl="revTx" presStyleIdx="1" presStyleCnt="4" custScaleY="59636">
        <dgm:presLayoutVars>
          <dgm:chMax val="0"/>
          <dgm:chPref val="0"/>
          <dgm:bulletEnabled val="1"/>
        </dgm:presLayoutVars>
      </dgm:prSet>
      <dgm:spPr/>
    </dgm:pt>
    <dgm:pt modelId="{59F755C2-613C-403B-944A-E9D3A68F71F9}" type="pres">
      <dgm:prSet presAssocID="{AD52871B-2E9C-4957-8CCD-E3B6DF3B44F4}" presName="Parent" presStyleLbl="alignNode1" presStyleIdx="1" presStyleCnt="4" custScaleY="71652">
        <dgm:presLayoutVars>
          <dgm:chMax val="3"/>
          <dgm:chPref val="3"/>
          <dgm:bulletEnabled val="1"/>
        </dgm:presLayoutVars>
      </dgm:prSet>
      <dgm:spPr/>
    </dgm:pt>
    <dgm:pt modelId="{22DF912B-E634-4032-BBDB-37E087503BD8}" type="pres">
      <dgm:prSet presAssocID="{AD52871B-2E9C-4957-8CCD-E3B6DF3B44F4}" presName="Accent" presStyleLbl="parChTrans1D1" presStyleIdx="1" presStyleCnt="4"/>
      <dgm:spPr/>
    </dgm:pt>
    <dgm:pt modelId="{E6087167-3CE0-4F9A-B34B-25FFDF240DE4}" type="pres">
      <dgm:prSet presAssocID="{7E0F2CC2-5190-448E-862D-172889167C43}" presName="sibTrans" presStyleCnt="0"/>
      <dgm:spPr/>
    </dgm:pt>
    <dgm:pt modelId="{A702C8FC-7A51-44BF-A33D-CF8D345FE8A3}" type="pres">
      <dgm:prSet presAssocID="{2AF40C47-46B1-4E61-A544-063913B10BC6}" presName="composite" presStyleCnt="0"/>
      <dgm:spPr/>
    </dgm:pt>
    <dgm:pt modelId="{0EED6D08-FD59-4065-82A5-649F824B8707}" type="pres">
      <dgm:prSet presAssocID="{2AF40C47-46B1-4E61-A544-063913B10BC6}" presName="FirstChild" presStyleLbl="revTx" presStyleIdx="2" presStyleCnt="4" custScaleY="72760" custLinFactNeighborX="4" custLinFactNeighborY="1464">
        <dgm:presLayoutVars>
          <dgm:chMax val="0"/>
          <dgm:chPref val="0"/>
          <dgm:bulletEnabled val="1"/>
        </dgm:presLayoutVars>
      </dgm:prSet>
      <dgm:spPr/>
    </dgm:pt>
    <dgm:pt modelId="{BF80B042-828F-443E-A205-359CB5BC8E12}" type="pres">
      <dgm:prSet presAssocID="{2AF40C47-46B1-4E61-A544-063913B10BC6}" presName="Parent" presStyleLbl="alignNode1" presStyleIdx="2" presStyleCnt="4" custScaleY="72760">
        <dgm:presLayoutVars>
          <dgm:chMax val="3"/>
          <dgm:chPref val="3"/>
          <dgm:bulletEnabled val="1"/>
        </dgm:presLayoutVars>
      </dgm:prSet>
      <dgm:spPr/>
    </dgm:pt>
    <dgm:pt modelId="{3A7D0C6C-6981-4455-8847-A1FD8D1206F7}" type="pres">
      <dgm:prSet presAssocID="{2AF40C47-46B1-4E61-A544-063913B10BC6}" presName="Accent" presStyleLbl="parChTrans1D1" presStyleIdx="2" presStyleCnt="4"/>
      <dgm:spPr/>
    </dgm:pt>
    <dgm:pt modelId="{CB389471-BE66-4B38-B262-DBB2918F0176}" type="pres">
      <dgm:prSet presAssocID="{7DC36B3A-DDE6-4E8C-A750-E007571F1E2E}" presName="sibTrans" presStyleCnt="0"/>
      <dgm:spPr/>
    </dgm:pt>
    <dgm:pt modelId="{B5CD8222-1DF6-4CB9-BB3F-E597963EF059}" type="pres">
      <dgm:prSet presAssocID="{12437568-1F5D-4E1A-9A52-A27CC780067E}" presName="composite" presStyleCnt="0"/>
      <dgm:spPr/>
    </dgm:pt>
    <dgm:pt modelId="{DAAC3D29-9CA0-4EC0-896B-F0B86986750A}" type="pres">
      <dgm:prSet presAssocID="{12437568-1F5D-4E1A-9A52-A27CC780067E}" presName="FirstChild" presStyleLbl="revTx" presStyleIdx="3" presStyleCnt="4" custScaleY="72760">
        <dgm:presLayoutVars>
          <dgm:chMax val="0"/>
          <dgm:chPref val="0"/>
          <dgm:bulletEnabled val="1"/>
        </dgm:presLayoutVars>
      </dgm:prSet>
      <dgm:spPr/>
    </dgm:pt>
    <dgm:pt modelId="{72CE99E4-8B06-46A5-9F57-7100282359A0}" type="pres">
      <dgm:prSet presAssocID="{12437568-1F5D-4E1A-9A52-A27CC780067E}" presName="Parent" presStyleLbl="alignNode1" presStyleIdx="3" presStyleCnt="4" custScaleY="72760">
        <dgm:presLayoutVars>
          <dgm:chMax val="3"/>
          <dgm:chPref val="3"/>
          <dgm:bulletEnabled val="1"/>
        </dgm:presLayoutVars>
      </dgm:prSet>
      <dgm:spPr/>
    </dgm:pt>
    <dgm:pt modelId="{EE1E9927-1AB9-49DC-B7BD-77053B5A808A}" type="pres">
      <dgm:prSet presAssocID="{12437568-1F5D-4E1A-9A52-A27CC780067E}" presName="Accent" presStyleLbl="parChTrans1D1" presStyleIdx="3" presStyleCnt="4"/>
      <dgm:spPr/>
    </dgm:pt>
  </dgm:ptLst>
  <dgm:cxnLst>
    <dgm:cxn modelId="{6C5AC502-2613-4897-8440-A30D0D8413C8}" type="presOf" srcId="{A45F3EA5-3A89-466C-B35E-C40BF8218D75}" destId="{5B915E1F-E327-48A3-9AB2-8A354924A165}" srcOrd="0" destOrd="0" presId="urn:microsoft.com/office/officeart/2011/layout/TabList"/>
    <dgm:cxn modelId="{993FB528-78AB-4BE0-94E7-559BB86EC496}" type="presOf" srcId="{AD52871B-2E9C-4957-8CCD-E3B6DF3B44F4}" destId="{59F755C2-613C-403B-944A-E9D3A68F71F9}" srcOrd="0" destOrd="0" presId="urn:microsoft.com/office/officeart/2011/layout/TabList"/>
    <dgm:cxn modelId="{3383552D-30EC-4F6A-9409-8F6E9857A2BE}" type="presOf" srcId="{3F44AEF8-CF5B-4478-9775-B9BADAD73366}" destId="{0EED6D08-FD59-4065-82A5-649F824B8707}" srcOrd="0" destOrd="0" presId="urn:microsoft.com/office/officeart/2011/layout/TabList"/>
    <dgm:cxn modelId="{64354F64-EEDF-42F7-995A-59A17B2BA144}" srcId="{6A1E05DE-8A8B-4EBB-B10A-B0CBFCC53589}" destId="{0CFFF149-F75E-4B3A-8567-AFF20B4C2F87}" srcOrd="0" destOrd="0" parTransId="{4ADF71CA-29B2-461E-989D-178BCA5FDCC5}" sibTransId="{9BF338ED-D4D5-418B-87B5-865D09C8420E}"/>
    <dgm:cxn modelId="{2403766B-5961-49C7-9D54-63470FDE3C6C}" srcId="{2AF40C47-46B1-4E61-A544-063913B10BC6}" destId="{3F44AEF8-CF5B-4478-9775-B9BADAD73366}" srcOrd="0" destOrd="0" parTransId="{FA1D2896-DC94-48C9-AC60-843639389906}" sibTransId="{62896849-A9D1-4308-9EC4-BE1B609A421D}"/>
    <dgm:cxn modelId="{7A2EAF50-2401-4C55-9555-2A1F9BD9B651}" srcId="{A45F3EA5-3A89-466C-B35E-C40BF8218D75}" destId="{2AF40C47-46B1-4E61-A544-063913B10BC6}" srcOrd="2" destOrd="0" parTransId="{AA20C722-250F-481C-A667-3DA1750178D4}" sibTransId="{7DC36B3A-DDE6-4E8C-A750-E007571F1E2E}"/>
    <dgm:cxn modelId="{86FC7579-2E6D-4169-B865-048CEC0BC900}" srcId="{A45F3EA5-3A89-466C-B35E-C40BF8218D75}" destId="{12437568-1F5D-4E1A-9A52-A27CC780067E}" srcOrd="3" destOrd="0" parTransId="{C97FBC7B-7B6B-4302-8CFD-ECC85B49DC4D}" sibTransId="{B2803134-267D-4AAE-BB88-5A3D1B9DA900}"/>
    <dgm:cxn modelId="{9215C5A6-845F-4190-ACF5-A8CF78B3597D}" srcId="{AD52871B-2E9C-4957-8CCD-E3B6DF3B44F4}" destId="{B655DDD1-82EF-46CE-B1A4-A2DF9A7FE4C0}" srcOrd="0" destOrd="0" parTransId="{371AB387-5177-4451-AB5C-56070556DCC7}" sibTransId="{B116F260-07C8-42E4-92D4-6013A84E974E}"/>
    <dgm:cxn modelId="{517CADAA-094C-4C46-9E78-8536903CD41D}" type="presOf" srcId="{0CFFF149-F75E-4B3A-8567-AFF20B4C2F87}" destId="{7DD4216C-0A3C-4E5D-B415-F9F35A2718D7}" srcOrd="0" destOrd="0" presId="urn:microsoft.com/office/officeart/2011/layout/TabList"/>
    <dgm:cxn modelId="{FA634EBE-DDB8-4AAF-A600-26136F77381C}" srcId="{A45F3EA5-3A89-466C-B35E-C40BF8218D75}" destId="{AD52871B-2E9C-4957-8CCD-E3B6DF3B44F4}" srcOrd="1" destOrd="0" parTransId="{DA8AD0C4-BCCA-42E4-B3E9-C3A3C2C4C31E}" sibTransId="{7E0F2CC2-5190-448E-862D-172889167C43}"/>
    <dgm:cxn modelId="{073760D2-8FF7-4854-9599-6C5C2B34FDE1}" type="presOf" srcId="{6A1E05DE-8A8B-4EBB-B10A-B0CBFCC53589}" destId="{3A398297-6AB1-438A-B06D-4DEF7C576EF1}" srcOrd="0" destOrd="0" presId="urn:microsoft.com/office/officeart/2011/layout/TabList"/>
    <dgm:cxn modelId="{CC1F12D6-9B53-42D7-A6E9-3742C085C578}" srcId="{12437568-1F5D-4E1A-9A52-A27CC780067E}" destId="{B80EF9AB-B1D4-4523-9AF8-ABA0872967F4}" srcOrd="0" destOrd="0" parTransId="{A0C1E8ED-6834-4F6E-8861-7416997CB969}" sibTransId="{C3787DD6-CD96-40F5-A3A8-84A955930254}"/>
    <dgm:cxn modelId="{BEA9C6D7-1339-452B-96BD-29F892A4AB1A}" srcId="{A45F3EA5-3A89-466C-B35E-C40BF8218D75}" destId="{6A1E05DE-8A8B-4EBB-B10A-B0CBFCC53589}" srcOrd="0" destOrd="0" parTransId="{7F63EBCF-A36A-410D-89BC-FB9EDA2E42E6}" sibTransId="{65009FB7-578D-453C-B581-9F167052307A}"/>
    <dgm:cxn modelId="{016D5CDC-906A-466E-8D99-09B0A18AFCC4}" type="presOf" srcId="{B655DDD1-82EF-46CE-B1A4-A2DF9A7FE4C0}" destId="{C91B7541-9FF5-469A-8CD7-2B2B394CE8BD}" srcOrd="0" destOrd="0" presId="urn:microsoft.com/office/officeart/2011/layout/TabList"/>
    <dgm:cxn modelId="{FF98E2DD-74BB-4140-99D8-78A0E2AE47CC}" type="presOf" srcId="{B80EF9AB-B1D4-4523-9AF8-ABA0872967F4}" destId="{DAAC3D29-9CA0-4EC0-896B-F0B86986750A}" srcOrd="0" destOrd="0" presId="urn:microsoft.com/office/officeart/2011/layout/TabList"/>
    <dgm:cxn modelId="{25178EFC-42C7-482A-AC44-6226EB658FC7}" type="presOf" srcId="{12437568-1F5D-4E1A-9A52-A27CC780067E}" destId="{72CE99E4-8B06-46A5-9F57-7100282359A0}" srcOrd="0" destOrd="0" presId="urn:microsoft.com/office/officeart/2011/layout/TabList"/>
    <dgm:cxn modelId="{5DC77AFD-A470-4639-BED6-2E8EC4687C25}" type="presOf" srcId="{2AF40C47-46B1-4E61-A544-063913B10BC6}" destId="{BF80B042-828F-443E-A205-359CB5BC8E12}" srcOrd="0" destOrd="0" presId="urn:microsoft.com/office/officeart/2011/layout/TabList"/>
    <dgm:cxn modelId="{3BF25E1F-07DA-4F0E-AEA0-9C4FF6FA3A9C}" type="presParOf" srcId="{5B915E1F-E327-48A3-9AB2-8A354924A165}" destId="{376960E4-032F-44AA-BCD2-C0EE08351812}" srcOrd="0" destOrd="0" presId="urn:microsoft.com/office/officeart/2011/layout/TabList"/>
    <dgm:cxn modelId="{1579D225-F450-4E40-ADC8-542356DBAD58}" type="presParOf" srcId="{376960E4-032F-44AA-BCD2-C0EE08351812}" destId="{7DD4216C-0A3C-4E5D-B415-F9F35A2718D7}" srcOrd="0" destOrd="0" presId="urn:microsoft.com/office/officeart/2011/layout/TabList"/>
    <dgm:cxn modelId="{E41E8494-785F-46BB-A263-180BAEA12F28}" type="presParOf" srcId="{376960E4-032F-44AA-BCD2-C0EE08351812}" destId="{3A398297-6AB1-438A-B06D-4DEF7C576EF1}" srcOrd="1" destOrd="0" presId="urn:microsoft.com/office/officeart/2011/layout/TabList"/>
    <dgm:cxn modelId="{81D88226-8CDD-4D07-9FEC-810E16B7AA4A}" type="presParOf" srcId="{376960E4-032F-44AA-BCD2-C0EE08351812}" destId="{0F96BB18-89C7-4145-8AD3-77F035BFFF84}" srcOrd="2" destOrd="0" presId="urn:microsoft.com/office/officeart/2011/layout/TabList"/>
    <dgm:cxn modelId="{E834D410-5BB8-4BBC-9D8A-EB3204A694C2}" type="presParOf" srcId="{5B915E1F-E327-48A3-9AB2-8A354924A165}" destId="{401CC230-D408-44FE-BA8F-A610B1732006}" srcOrd="1" destOrd="0" presId="urn:microsoft.com/office/officeart/2011/layout/TabList"/>
    <dgm:cxn modelId="{410AF7EA-3705-44DE-9FE2-1546ED23BA2A}" type="presParOf" srcId="{5B915E1F-E327-48A3-9AB2-8A354924A165}" destId="{938474A4-8ED2-4C76-81F8-BEBA81D9A14B}" srcOrd="2" destOrd="0" presId="urn:microsoft.com/office/officeart/2011/layout/TabList"/>
    <dgm:cxn modelId="{F9CB9AE3-60AB-4909-AFC6-8A7F9A6141F2}" type="presParOf" srcId="{938474A4-8ED2-4C76-81F8-BEBA81D9A14B}" destId="{C91B7541-9FF5-469A-8CD7-2B2B394CE8BD}" srcOrd="0" destOrd="0" presId="urn:microsoft.com/office/officeart/2011/layout/TabList"/>
    <dgm:cxn modelId="{316368F5-5F39-4447-8A05-051F954EDE34}" type="presParOf" srcId="{938474A4-8ED2-4C76-81F8-BEBA81D9A14B}" destId="{59F755C2-613C-403B-944A-E9D3A68F71F9}" srcOrd="1" destOrd="0" presId="urn:microsoft.com/office/officeart/2011/layout/TabList"/>
    <dgm:cxn modelId="{1EECC78B-2875-41F7-A1D7-7A55DAE0FD37}" type="presParOf" srcId="{938474A4-8ED2-4C76-81F8-BEBA81D9A14B}" destId="{22DF912B-E634-4032-BBDB-37E087503BD8}" srcOrd="2" destOrd="0" presId="urn:microsoft.com/office/officeart/2011/layout/TabList"/>
    <dgm:cxn modelId="{FE78CDBA-8E6D-448A-80BF-0AA78981D17B}" type="presParOf" srcId="{5B915E1F-E327-48A3-9AB2-8A354924A165}" destId="{E6087167-3CE0-4F9A-B34B-25FFDF240DE4}" srcOrd="3" destOrd="0" presId="urn:microsoft.com/office/officeart/2011/layout/TabList"/>
    <dgm:cxn modelId="{64164E18-45F0-4F6F-B23A-568A04A73D05}" type="presParOf" srcId="{5B915E1F-E327-48A3-9AB2-8A354924A165}" destId="{A702C8FC-7A51-44BF-A33D-CF8D345FE8A3}" srcOrd="4" destOrd="0" presId="urn:microsoft.com/office/officeart/2011/layout/TabList"/>
    <dgm:cxn modelId="{A60CCDA9-2C85-4C27-9533-F9B95A1CDBC1}" type="presParOf" srcId="{A702C8FC-7A51-44BF-A33D-CF8D345FE8A3}" destId="{0EED6D08-FD59-4065-82A5-649F824B8707}" srcOrd="0" destOrd="0" presId="urn:microsoft.com/office/officeart/2011/layout/TabList"/>
    <dgm:cxn modelId="{3E1AC3C1-F0EA-4B03-A029-E57DEFC966B1}" type="presParOf" srcId="{A702C8FC-7A51-44BF-A33D-CF8D345FE8A3}" destId="{BF80B042-828F-443E-A205-359CB5BC8E12}" srcOrd="1" destOrd="0" presId="urn:microsoft.com/office/officeart/2011/layout/TabList"/>
    <dgm:cxn modelId="{C14A54FF-11BC-421C-9E25-0505DD773BC0}" type="presParOf" srcId="{A702C8FC-7A51-44BF-A33D-CF8D345FE8A3}" destId="{3A7D0C6C-6981-4455-8847-A1FD8D1206F7}" srcOrd="2" destOrd="0" presId="urn:microsoft.com/office/officeart/2011/layout/TabList"/>
    <dgm:cxn modelId="{E3C1371C-33D9-4FAA-8DEA-B7BC12955100}" type="presParOf" srcId="{5B915E1F-E327-48A3-9AB2-8A354924A165}" destId="{CB389471-BE66-4B38-B262-DBB2918F0176}" srcOrd="5" destOrd="0" presId="urn:microsoft.com/office/officeart/2011/layout/TabList"/>
    <dgm:cxn modelId="{45356CA8-A95A-4134-B82F-319E7AEF34C3}" type="presParOf" srcId="{5B915E1F-E327-48A3-9AB2-8A354924A165}" destId="{B5CD8222-1DF6-4CB9-BB3F-E597963EF059}" srcOrd="6" destOrd="0" presId="urn:microsoft.com/office/officeart/2011/layout/TabList"/>
    <dgm:cxn modelId="{5463FF0E-4FFD-491B-B5AB-1BD6AEB2C0B3}" type="presParOf" srcId="{B5CD8222-1DF6-4CB9-BB3F-E597963EF059}" destId="{DAAC3D29-9CA0-4EC0-896B-F0B86986750A}" srcOrd="0" destOrd="0" presId="urn:microsoft.com/office/officeart/2011/layout/TabList"/>
    <dgm:cxn modelId="{88D054FB-33D8-4AC3-9CBA-9508C3EE2FDC}" type="presParOf" srcId="{B5CD8222-1DF6-4CB9-BB3F-E597963EF059}" destId="{72CE99E4-8B06-46A5-9F57-7100282359A0}" srcOrd="1" destOrd="0" presId="urn:microsoft.com/office/officeart/2011/layout/TabList"/>
    <dgm:cxn modelId="{84085804-EDEE-463F-A08A-9106CD08493B}" type="presParOf" srcId="{B5CD8222-1DF6-4CB9-BB3F-E597963EF059}" destId="{EE1E9927-1AB9-49DC-B7BD-77053B5A808A}"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E9927-1AB9-49DC-B7BD-77053B5A808A}">
      <dsp:nvSpPr>
        <dsp:cNvPr id="0" name=""/>
        <dsp:cNvSpPr/>
      </dsp:nvSpPr>
      <dsp:spPr>
        <a:xfrm>
          <a:off x="0" y="3259082"/>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7D0C6C-6981-4455-8847-A1FD8D1206F7}">
      <dsp:nvSpPr>
        <dsp:cNvPr id="0" name=""/>
        <dsp:cNvSpPr/>
      </dsp:nvSpPr>
      <dsp:spPr>
        <a:xfrm>
          <a:off x="0" y="2431982"/>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DF912B-E634-4032-BBDB-37E087503BD8}">
      <dsp:nvSpPr>
        <dsp:cNvPr id="0" name=""/>
        <dsp:cNvSpPr/>
      </dsp:nvSpPr>
      <dsp:spPr>
        <a:xfrm>
          <a:off x="0" y="1604882"/>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96BB18-89C7-4145-8AD3-77F035BFFF84}">
      <dsp:nvSpPr>
        <dsp:cNvPr id="0" name=""/>
        <dsp:cNvSpPr/>
      </dsp:nvSpPr>
      <dsp:spPr>
        <a:xfrm>
          <a:off x="0" y="782797"/>
          <a:ext cx="10058399" cy="0"/>
        </a:xfrm>
        <a:prstGeom prst="line">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D4216C-0A3C-4E5D-B415-F9F35A2718D7}">
      <dsp:nvSpPr>
        <dsp:cNvPr id="0" name=""/>
        <dsp:cNvSpPr/>
      </dsp:nvSpPr>
      <dsp:spPr>
        <a:xfrm>
          <a:off x="2615183" y="953"/>
          <a:ext cx="7443216" cy="65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977900">
            <a:lnSpc>
              <a:spcPct val="90000"/>
            </a:lnSpc>
            <a:spcBef>
              <a:spcPct val="0"/>
            </a:spcBef>
            <a:spcAft>
              <a:spcPct val="35000"/>
            </a:spcAft>
            <a:buNone/>
          </a:pPr>
          <a:r>
            <a:rPr lang="en-IN" sz="2200" b="0" kern="1200" dirty="0">
              <a:solidFill>
                <a:schemeClr val="tx1">
                  <a:lumMod val="65000"/>
                  <a:lumOff val="35000"/>
                </a:schemeClr>
              </a:solidFill>
            </a:rPr>
            <a:t>Data Cleaning, Preprocessing, Manipulation , Visualization and ML Model creation.</a:t>
          </a:r>
        </a:p>
      </dsp:txBody>
      <dsp:txXfrm>
        <a:off x="2615183" y="953"/>
        <a:ext cx="7443216" cy="658566"/>
      </dsp:txXfrm>
    </dsp:sp>
    <dsp:sp modelId="{3A398297-6AB1-438A-B06D-4DEF7C576EF1}">
      <dsp:nvSpPr>
        <dsp:cNvPr id="0" name=""/>
        <dsp:cNvSpPr/>
      </dsp:nvSpPr>
      <dsp:spPr>
        <a:xfrm>
          <a:off x="0" y="953"/>
          <a:ext cx="2615183" cy="65856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Python</a:t>
          </a:r>
        </a:p>
      </dsp:txBody>
      <dsp:txXfrm>
        <a:off x="32154" y="33107"/>
        <a:ext cx="2550875" cy="626412"/>
      </dsp:txXfrm>
    </dsp:sp>
    <dsp:sp modelId="{C91B7541-9FF5-469A-8CD7-2B2B394CE8BD}">
      <dsp:nvSpPr>
        <dsp:cNvPr id="0" name=""/>
        <dsp:cNvSpPr/>
      </dsp:nvSpPr>
      <dsp:spPr>
        <a:xfrm>
          <a:off x="2615183" y="882433"/>
          <a:ext cx="7443216" cy="5397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b" anchorCtr="0">
          <a:noAutofit/>
        </a:bodyPr>
        <a:lstStyle/>
        <a:p>
          <a:pPr marL="0" lvl="0" indent="0" algn="l" defTabSz="977900">
            <a:lnSpc>
              <a:spcPct val="90000"/>
            </a:lnSpc>
            <a:spcBef>
              <a:spcPct val="0"/>
            </a:spcBef>
            <a:spcAft>
              <a:spcPct val="35000"/>
            </a:spcAft>
            <a:buNone/>
          </a:pPr>
          <a:r>
            <a:rPr lang="en-IN" sz="2200" kern="1200" dirty="0">
              <a:solidFill>
                <a:schemeClr val="tx1">
                  <a:lumMod val="65000"/>
                  <a:lumOff val="35000"/>
                </a:schemeClr>
              </a:solidFill>
            </a:rPr>
            <a:t>Store the capstone results in the database</a:t>
          </a:r>
        </a:p>
      </dsp:txBody>
      <dsp:txXfrm>
        <a:off x="2615183" y="882433"/>
        <a:ext cx="7443216" cy="539778"/>
      </dsp:txXfrm>
    </dsp:sp>
    <dsp:sp modelId="{59F755C2-613C-403B-944A-E9D3A68F71F9}">
      <dsp:nvSpPr>
        <dsp:cNvPr id="0" name=""/>
        <dsp:cNvSpPr/>
      </dsp:nvSpPr>
      <dsp:spPr>
        <a:xfrm>
          <a:off x="0" y="828053"/>
          <a:ext cx="2615183" cy="648537"/>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SQL</a:t>
          </a:r>
        </a:p>
      </dsp:txBody>
      <dsp:txXfrm>
        <a:off x="31665" y="859718"/>
        <a:ext cx="2551853" cy="616872"/>
      </dsp:txXfrm>
    </dsp:sp>
    <dsp:sp modelId="{0EED6D08-FD59-4065-82A5-649F824B8707}">
      <dsp:nvSpPr>
        <dsp:cNvPr id="0" name=""/>
        <dsp:cNvSpPr/>
      </dsp:nvSpPr>
      <dsp:spPr>
        <a:xfrm>
          <a:off x="2615183" y="1663389"/>
          <a:ext cx="7443216" cy="65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977900">
            <a:lnSpc>
              <a:spcPct val="90000"/>
            </a:lnSpc>
            <a:spcBef>
              <a:spcPct val="0"/>
            </a:spcBef>
            <a:spcAft>
              <a:spcPct val="35000"/>
            </a:spcAft>
            <a:buNone/>
          </a:pPr>
          <a:r>
            <a:rPr lang="en-IN" sz="2200" kern="1200" dirty="0">
              <a:solidFill>
                <a:schemeClr val="tx1">
                  <a:lumMod val="65000"/>
                  <a:lumOff val="35000"/>
                </a:schemeClr>
              </a:solidFill>
            </a:rPr>
            <a:t>Save the merged and cleaned file in the excel format to connect with Tableau </a:t>
          </a:r>
        </a:p>
      </dsp:txBody>
      <dsp:txXfrm>
        <a:off x="2615183" y="1663389"/>
        <a:ext cx="7443216" cy="658566"/>
      </dsp:txXfrm>
    </dsp:sp>
    <dsp:sp modelId="{BF80B042-828F-443E-A205-359CB5BC8E12}">
      <dsp:nvSpPr>
        <dsp:cNvPr id="0" name=""/>
        <dsp:cNvSpPr/>
      </dsp:nvSpPr>
      <dsp:spPr>
        <a:xfrm>
          <a:off x="0" y="1650138"/>
          <a:ext cx="2615183" cy="65856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Excel</a:t>
          </a:r>
        </a:p>
      </dsp:txBody>
      <dsp:txXfrm>
        <a:off x="32154" y="1682292"/>
        <a:ext cx="2550875" cy="626412"/>
      </dsp:txXfrm>
    </dsp:sp>
    <dsp:sp modelId="{DAAC3D29-9CA0-4EC0-896B-F0B86986750A}">
      <dsp:nvSpPr>
        <dsp:cNvPr id="0" name=""/>
        <dsp:cNvSpPr/>
      </dsp:nvSpPr>
      <dsp:spPr>
        <a:xfrm>
          <a:off x="2615183" y="2477238"/>
          <a:ext cx="7443216" cy="658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l" defTabSz="977900">
            <a:lnSpc>
              <a:spcPct val="90000"/>
            </a:lnSpc>
            <a:spcBef>
              <a:spcPct val="0"/>
            </a:spcBef>
            <a:spcAft>
              <a:spcPct val="35000"/>
            </a:spcAft>
            <a:buNone/>
          </a:pPr>
          <a:r>
            <a:rPr lang="en-IN" sz="2200" kern="1200" dirty="0">
              <a:solidFill>
                <a:schemeClr val="tx1">
                  <a:lumMod val="65000"/>
                  <a:lumOff val="35000"/>
                </a:schemeClr>
              </a:solidFill>
            </a:rPr>
            <a:t>EDA, Presented the Capstone Analysis through Dashboard </a:t>
          </a:r>
        </a:p>
      </dsp:txBody>
      <dsp:txXfrm>
        <a:off x="2615183" y="2477238"/>
        <a:ext cx="7443216" cy="658566"/>
      </dsp:txXfrm>
    </dsp:sp>
    <dsp:sp modelId="{72CE99E4-8B06-46A5-9F57-7100282359A0}">
      <dsp:nvSpPr>
        <dsp:cNvPr id="0" name=""/>
        <dsp:cNvSpPr/>
      </dsp:nvSpPr>
      <dsp:spPr>
        <a:xfrm>
          <a:off x="0" y="2477238"/>
          <a:ext cx="2615183" cy="658566"/>
        </a:xfrm>
        <a:prstGeom prst="round2SameRect">
          <a:avLst>
            <a:gd name="adj1" fmla="val 16670"/>
            <a:gd name="adj2" fmla="val 0"/>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1422400">
            <a:lnSpc>
              <a:spcPct val="90000"/>
            </a:lnSpc>
            <a:spcBef>
              <a:spcPct val="0"/>
            </a:spcBef>
            <a:spcAft>
              <a:spcPct val="35000"/>
            </a:spcAft>
            <a:buNone/>
          </a:pPr>
          <a:r>
            <a:rPr lang="en-IN" sz="3200" kern="1200" dirty="0"/>
            <a:t>Tableau</a:t>
          </a:r>
        </a:p>
      </dsp:txBody>
      <dsp:txXfrm>
        <a:off x="32154" y="2509392"/>
        <a:ext cx="2550875" cy="626412"/>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E1C084-7924-4813-BFAE-9B731C4B45C4}"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13ADE-07C0-4917-9E4A-3B2278C107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69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1C084-7924-4813-BFAE-9B731C4B45C4}"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2580217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1C084-7924-4813-BFAE-9B731C4B45C4}"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104146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E1C084-7924-4813-BFAE-9B731C4B45C4}"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243874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E1C084-7924-4813-BFAE-9B731C4B45C4}" type="datetimeFigureOut">
              <a:rPr lang="en-IN" smtClean="0"/>
              <a:t>19-02-2025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913ADE-07C0-4917-9E4A-3B2278C107B2}"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61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E1C084-7924-4813-BFAE-9B731C4B45C4}"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3068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E1C084-7924-4813-BFAE-9B731C4B45C4}" type="datetimeFigureOut">
              <a:rPr lang="en-IN" smtClean="0"/>
              <a:t>19-02-2025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70144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E1C084-7924-4813-BFAE-9B731C4B45C4}" type="datetimeFigureOut">
              <a:rPr lang="en-IN" smtClean="0"/>
              <a:t>19-02-2025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4111689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FE1C084-7924-4813-BFAE-9B731C4B45C4}" type="datetimeFigureOut">
              <a:rPr lang="en-IN" smtClean="0"/>
              <a:t>19-02-2025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253719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FE1C084-7924-4813-BFAE-9B731C4B45C4}" type="datetimeFigureOut">
              <a:rPr lang="en-IN" smtClean="0"/>
              <a:t>19-02-2025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7913ADE-07C0-4917-9E4A-3B2278C107B2}" type="slidenum">
              <a:rPr lang="en-IN" smtClean="0"/>
              <a:t>‹#›</a:t>
            </a:fld>
            <a:endParaRPr lang="en-IN"/>
          </a:p>
        </p:txBody>
      </p:sp>
    </p:spTree>
    <p:extLst>
      <p:ext uri="{BB962C8B-B14F-4D97-AF65-F5344CB8AC3E}">
        <p14:creationId xmlns:p14="http://schemas.microsoft.com/office/powerpoint/2010/main" val="377445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E1C084-7924-4813-BFAE-9B731C4B45C4}" type="datetimeFigureOut">
              <a:rPr lang="en-IN" smtClean="0"/>
              <a:t>19-02-2025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913ADE-07C0-4917-9E4A-3B2278C107B2}" type="slidenum">
              <a:rPr lang="en-IN" smtClean="0"/>
              <a:t>‹#›</a:t>
            </a:fld>
            <a:endParaRPr lang="en-IN"/>
          </a:p>
        </p:txBody>
      </p:sp>
    </p:spTree>
    <p:extLst>
      <p:ext uri="{BB962C8B-B14F-4D97-AF65-F5344CB8AC3E}">
        <p14:creationId xmlns:p14="http://schemas.microsoft.com/office/powerpoint/2010/main" val="41049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FE1C084-7924-4813-BFAE-9B731C4B45C4}" type="datetimeFigureOut">
              <a:rPr lang="en-IN" smtClean="0"/>
              <a:t>19-02-2025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7913ADE-07C0-4917-9E4A-3B2278C107B2}"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37640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12C18-249B-4359-AB9D-DE0A427B3643}"/>
              </a:ext>
            </a:extLst>
          </p:cNvPr>
          <p:cNvSpPr>
            <a:spLocks noGrp="1"/>
          </p:cNvSpPr>
          <p:nvPr>
            <p:ph type="ctrTitle"/>
          </p:nvPr>
        </p:nvSpPr>
        <p:spPr/>
        <p:txBody>
          <a:bodyPr/>
          <a:lstStyle/>
          <a:p>
            <a:r>
              <a:rPr lang="en-IN" b="1" dirty="0">
                <a:solidFill>
                  <a:schemeClr val="accent4">
                    <a:lumMod val="50000"/>
                  </a:schemeClr>
                </a:solidFill>
              </a:rPr>
              <a:t>Unleashing insights from Football data</a:t>
            </a:r>
          </a:p>
        </p:txBody>
      </p:sp>
      <p:sp>
        <p:nvSpPr>
          <p:cNvPr id="3" name="Subtitle 2">
            <a:extLst>
              <a:ext uri="{FF2B5EF4-FFF2-40B4-BE49-F238E27FC236}">
                <a16:creationId xmlns:a16="http://schemas.microsoft.com/office/drawing/2014/main" id="{959FD841-B723-4D5D-965D-4DFD6DF9D925}"/>
              </a:ext>
            </a:extLst>
          </p:cNvPr>
          <p:cNvSpPr>
            <a:spLocks noGrp="1"/>
          </p:cNvSpPr>
          <p:nvPr>
            <p:ph type="subTitle" idx="1"/>
          </p:nvPr>
        </p:nvSpPr>
        <p:spPr/>
        <p:txBody>
          <a:bodyPr/>
          <a:lstStyle/>
          <a:p>
            <a:pPr algn="r"/>
            <a:r>
              <a:rPr lang="en-IN" dirty="0">
                <a:latin typeface="+mn-lt"/>
              </a:rPr>
              <a:t>By Priya m</a:t>
            </a:r>
          </a:p>
          <a:p>
            <a:pPr algn="r"/>
            <a:r>
              <a:rPr lang="en-IN" dirty="0">
                <a:latin typeface="+mn-lt"/>
              </a:rPr>
              <a:t>Mentor: </a:t>
            </a:r>
            <a:r>
              <a:rPr lang="en-IN" dirty="0" err="1">
                <a:latin typeface="+mn-lt"/>
              </a:rPr>
              <a:t>jaya</a:t>
            </a:r>
            <a:r>
              <a:rPr lang="en-IN" dirty="0">
                <a:latin typeface="+mn-lt"/>
              </a:rPr>
              <a:t> </a:t>
            </a:r>
            <a:r>
              <a:rPr lang="en-IN" dirty="0" err="1">
                <a:latin typeface="+mn-lt"/>
              </a:rPr>
              <a:t>pandey</a:t>
            </a:r>
            <a:endParaRPr lang="en-IN" dirty="0">
              <a:latin typeface="+mn-lt"/>
            </a:endParaRPr>
          </a:p>
        </p:txBody>
      </p:sp>
    </p:spTree>
    <p:extLst>
      <p:ext uri="{BB962C8B-B14F-4D97-AF65-F5344CB8AC3E}">
        <p14:creationId xmlns:p14="http://schemas.microsoft.com/office/powerpoint/2010/main" val="310881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F4D62AE-1370-4283-BC27-E04FF68F8A87}"/>
              </a:ext>
            </a:extLst>
          </p:cNvPr>
          <p:cNvPicPr>
            <a:picLocks noChangeAspect="1"/>
          </p:cNvPicPr>
          <p:nvPr/>
        </p:nvPicPr>
        <p:blipFill rotWithShape="1">
          <a:blip r:embed="rId2">
            <a:extLst>
              <a:ext uri="{28A0092B-C50C-407E-A947-70E740481C1C}">
                <a14:useLocalDpi xmlns:a14="http://schemas.microsoft.com/office/drawing/2010/main" val="0"/>
              </a:ext>
            </a:extLst>
          </a:blip>
          <a:srcRect l="1836" t="2202" r="1967" b="5383"/>
          <a:stretch/>
        </p:blipFill>
        <p:spPr>
          <a:xfrm>
            <a:off x="1563756" y="1192697"/>
            <a:ext cx="8494644" cy="2849218"/>
          </a:xfrm>
          <a:prstGeom prst="rect">
            <a:avLst/>
          </a:prstGeom>
        </p:spPr>
      </p:pic>
      <p:sp>
        <p:nvSpPr>
          <p:cNvPr id="2" name="Title 1">
            <a:extLst>
              <a:ext uri="{FF2B5EF4-FFF2-40B4-BE49-F238E27FC236}">
                <a16:creationId xmlns:a16="http://schemas.microsoft.com/office/drawing/2014/main" id="{EA28CF9C-B838-42B7-AA75-9E5A26F9562A}"/>
              </a:ext>
            </a:extLst>
          </p:cNvPr>
          <p:cNvSpPr>
            <a:spLocks noGrp="1"/>
          </p:cNvSpPr>
          <p:nvPr>
            <p:ph type="title" idx="4294967295"/>
          </p:nvPr>
        </p:nvSpPr>
        <p:spPr>
          <a:xfrm>
            <a:off x="1066800" y="446366"/>
            <a:ext cx="10058400" cy="746332"/>
          </a:xfrm>
        </p:spPr>
        <p:txBody>
          <a:bodyPr>
            <a:normAutofit/>
          </a:bodyPr>
          <a:lstStyle/>
          <a:p>
            <a:r>
              <a:rPr lang="en-IN" sz="2800" dirty="0">
                <a:latin typeface="+mn-lt"/>
              </a:rPr>
              <a:t>Central Limit Theorem</a:t>
            </a:r>
          </a:p>
        </p:txBody>
      </p:sp>
      <p:sp>
        <p:nvSpPr>
          <p:cNvPr id="3" name="Content Placeholder 2">
            <a:extLst>
              <a:ext uri="{FF2B5EF4-FFF2-40B4-BE49-F238E27FC236}">
                <a16:creationId xmlns:a16="http://schemas.microsoft.com/office/drawing/2014/main" id="{54E7AFAD-2C31-40C6-9A8E-2478CDFD6928}"/>
              </a:ext>
            </a:extLst>
          </p:cNvPr>
          <p:cNvSpPr>
            <a:spLocks noGrp="1"/>
          </p:cNvSpPr>
          <p:nvPr>
            <p:ph idx="4294967295"/>
          </p:nvPr>
        </p:nvSpPr>
        <p:spPr>
          <a:xfrm>
            <a:off x="1066800" y="1537251"/>
            <a:ext cx="10058400" cy="4874383"/>
          </a:xfrm>
        </p:spPr>
        <p:txBody>
          <a:bodyPr>
            <a:normAutofit/>
          </a:bodyPr>
          <a:lstStyle/>
          <a:p>
            <a:pPr marL="0" indent="0">
              <a:buNone/>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endParaRPr lang="en-IN" dirty="0"/>
          </a:p>
          <a:p>
            <a:pPr>
              <a:buFont typeface="Arial" panose="020B0604020202020204" pitchFamily="34" charset="0"/>
              <a:buChar char="•"/>
            </a:pPr>
            <a:r>
              <a:rPr lang="en-IN" dirty="0"/>
              <a:t>Mean and median of both the population and the sample are approximately equal to each other. </a:t>
            </a:r>
          </a:p>
          <a:p>
            <a:pPr>
              <a:buFont typeface="Arial" panose="020B0604020202020204" pitchFamily="34" charset="0"/>
              <a:buChar char="•"/>
            </a:pPr>
            <a:r>
              <a:rPr lang="en-IN" dirty="0"/>
              <a:t>standard deviation of 20 number of sample mean ~ standard deviation of sample from population divided by sqrt of sample size (size 40). </a:t>
            </a:r>
          </a:p>
          <a:p>
            <a:pPr>
              <a:buFont typeface="Arial" panose="020B0604020202020204" pitchFamily="34" charset="0"/>
              <a:buChar char="•"/>
            </a:pPr>
            <a:r>
              <a:rPr lang="en-IN" dirty="0"/>
              <a:t>Minutes played follows central limit theorem.</a:t>
            </a:r>
          </a:p>
          <a:p>
            <a:endParaRPr lang="en-IN" dirty="0"/>
          </a:p>
        </p:txBody>
      </p:sp>
    </p:spTree>
    <p:extLst>
      <p:ext uri="{BB962C8B-B14F-4D97-AF65-F5344CB8AC3E}">
        <p14:creationId xmlns:p14="http://schemas.microsoft.com/office/powerpoint/2010/main" val="1457661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541A95-5667-4DB3-8724-9CCF2B96C83E}"/>
              </a:ext>
            </a:extLst>
          </p:cNvPr>
          <p:cNvPicPr>
            <a:picLocks noChangeAspect="1"/>
          </p:cNvPicPr>
          <p:nvPr/>
        </p:nvPicPr>
        <p:blipFill rotWithShape="1">
          <a:blip r:embed="rId2">
            <a:extLst>
              <a:ext uri="{28A0092B-C50C-407E-A947-70E740481C1C}">
                <a14:useLocalDpi xmlns:a14="http://schemas.microsoft.com/office/drawing/2010/main" val="0"/>
              </a:ext>
            </a:extLst>
          </a:blip>
          <a:srcRect l="870" t="2136" r="3261" b="1477"/>
          <a:stretch/>
        </p:blipFill>
        <p:spPr>
          <a:xfrm>
            <a:off x="0" y="0"/>
            <a:ext cx="12191999" cy="6321287"/>
          </a:xfrm>
          <a:prstGeom prst="rect">
            <a:avLst/>
          </a:prstGeom>
        </p:spPr>
      </p:pic>
    </p:spTree>
    <p:extLst>
      <p:ext uri="{BB962C8B-B14F-4D97-AF65-F5344CB8AC3E}">
        <p14:creationId xmlns:p14="http://schemas.microsoft.com/office/powerpoint/2010/main" val="222581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A076C-0B67-4253-A3F8-7E8A46237239}"/>
              </a:ext>
            </a:extLst>
          </p:cNvPr>
          <p:cNvSpPr>
            <a:spLocks noGrp="1"/>
          </p:cNvSpPr>
          <p:nvPr>
            <p:ph type="title"/>
          </p:nvPr>
        </p:nvSpPr>
        <p:spPr>
          <a:xfrm>
            <a:off x="1097280" y="286604"/>
            <a:ext cx="10058400" cy="680806"/>
          </a:xfrm>
        </p:spPr>
        <p:txBody>
          <a:bodyPr>
            <a:normAutofit/>
          </a:bodyPr>
          <a:lstStyle/>
          <a:p>
            <a:r>
              <a:rPr lang="en-IN" sz="3200" dirty="0">
                <a:latin typeface="+mn-lt"/>
              </a:rPr>
              <a:t>Regression to predict Market value</a:t>
            </a:r>
          </a:p>
        </p:txBody>
      </p:sp>
      <p:graphicFrame>
        <p:nvGraphicFramePr>
          <p:cNvPr id="4" name="Table 4">
            <a:extLst>
              <a:ext uri="{FF2B5EF4-FFF2-40B4-BE49-F238E27FC236}">
                <a16:creationId xmlns:a16="http://schemas.microsoft.com/office/drawing/2014/main" id="{97EAAD42-FAE4-45E5-B227-DFD7DB3CF296}"/>
              </a:ext>
            </a:extLst>
          </p:cNvPr>
          <p:cNvGraphicFramePr>
            <a:graphicFrameLocks noGrp="1"/>
          </p:cNvGraphicFramePr>
          <p:nvPr>
            <p:ph idx="1"/>
            <p:extLst>
              <p:ext uri="{D42A27DB-BD31-4B8C-83A1-F6EECF244321}">
                <p14:modId xmlns:p14="http://schemas.microsoft.com/office/powerpoint/2010/main" val="2198109659"/>
              </p:ext>
            </p:extLst>
          </p:nvPr>
        </p:nvGraphicFramePr>
        <p:xfrm>
          <a:off x="1097279" y="1203388"/>
          <a:ext cx="10736912" cy="2763520"/>
        </p:xfrm>
        <a:graphic>
          <a:graphicData uri="http://schemas.openxmlformats.org/drawingml/2006/table">
            <a:tbl>
              <a:tblPr firstRow="1" bandRow="1">
                <a:tableStyleId>{5C22544A-7EE6-4342-B048-85BDC9FD1C3A}</a:tableStyleId>
              </a:tblPr>
              <a:tblGrid>
                <a:gridCol w="1502136">
                  <a:extLst>
                    <a:ext uri="{9D8B030D-6E8A-4147-A177-3AD203B41FA5}">
                      <a16:colId xmlns:a16="http://schemas.microsoft.com/office/drawing/2014/main" val="907560610"/>
                    </a:ext>
                  </a:extLst>
                </a:gridCol>
                <a:gridCol w="6265810">
                  <a:extLst>
                    <a:ext uri="{9D8B030D-6E8A-4147-A177-3AD203B41FA5}">
                      <a16:colId xmlns:a16="http://schemas.microsoft.com/office/drawing/2014/main" val="3200668255"/>
                    </a:ext>
                  </a:extLst>
                </a:gridCol>
                <a:gridCol w="1484483">
                  <a:extLst>
                    <a:ext uri="{9D8B030D-6E8A-4147-A177-3AD203B41FA5}">
                      <a16:colId xmlns:a16="http://schemas.microsoft.com/office/drawing/2014/main" val="3014465249"/>
                    </a:ext>
                  </a:extLst>
                </a:gridCol>
                <a:gridCol w="1484483">
                  <a:extLst>
                    <a:ext uri="{9D8B030D-6E8A-4147-A177-3AD203B41FA5}">
                      <a16:colId xmlns:a16="http://schemas.microsoft.com/office/drawing/2014/main" val="3621129546"/>
                    </a:ext>
                  </a:extLst>
                </a:gridCol>
              </a:tblGrid>
              <a:tr h="370840">
                <a:tc>
                  <a:txBody>
                    <a:bodyPr/>
                    <a:lstStyle/>
                    <a:p>
                      <a:pPr algn="ctr"/>
                      <a:r>
                        <a:rPr lang="en-IN" dirty="0"/>
                        <a:t>Model</a:t>
                      </a:r>
                    </a:p>
                  </a:txBody>
                  <a:tcPr/>
                </a:tc>
                <a:tc>
                  <a:txBody>
                    <a:bodyPr/>
                    <a:lstStyle/>
                    <a:p>
                      <a:pPr algn="ctr"/>
                      <a:r>
                        <a:rPr lang="en-IN" dirty="0"/>
                        <a:t>Equation</a:t>
                      </a:r>
                    </a:p>
                  </a:txBody>
                  <a:tcPr/>
                </a:tc>
                <a:tc>
                  <a:txBody>
                    <a:bodyPr/>
                    <a:lstStyle/>
                    <a:p>
                      <a:pPr algn="ctr"/>
                      <a:r>
                        <a:rPr lang="en-IN" dirty="0"/>
                        <a:t>R2 square</a:t>
                      </a:r>
                    </a:p>
                  </a:txBody>
                  <a:tcPr/>
                </a:tc>
                <a:tc>
                  <a:txBody>
                    <a:bodyPr/>
                    <a:lstStyle/>
                    <a:p>
                      <a:pPr algn="ctr"/>
                      <a:r>
                        <a:rPr lang="en-IN" dirty="0"/>
                        <a:t>Mean squared error</a:t>
                      </a:r>
                    </a:p>
                  </a:txBody>
                  <a:tcPr/>
                </a:tc>
                <a:extLst>
                  <a:ext uri="{0D108BD9-81ED-4DB2-BD59-A6C34878D82A}">
                    <a16:rowId xmlns:a16="http://schemas.microsoft.com/office/drawing/2014/main" val="900132961"/>
                  </a:ext>
                </a:extLst>
              </a:tr>
              <a:tr h="370840">
                <a:tc>
                  <a:txBody>
                    <a:bodyPr/>
                    <a:lstStyle/>
                    <a:p>
                      <a:r>
                        <a:rPr lang="en-IN" dirty="0"/>
                        <a:t>Linear</a:t>
                      </a:r>
                    </a:p>
                  </a:txBody>
                  <a:tcPr/>
                </a:tc>
                <a:tc>
                  <a:txBody>
                    <a:bodyPr/>
                    <a:lstStyle/>
                    <a:p>
                      <a:r>
                        <a:rPr lang="en-IN" dirty="0"/>
                        <a:t>Y= 0.00377271 + 0.54514261X1</a:t>
                      </a:r>
                    </a:p>
                  </a:txBody>
                  <a:tcPr/>
                </a:tc>
                <a:tc>
                  <a:txBody>
                    <a:bodyPr/>
                    <a:lstStyle/>
                    <a:p>
                      <a:r>
                        <a:rPr lang="en-IN" dirty="0"/>
                        <a:t>0.305114</a:t>
                      </a:r>
                    </a:p>
                  </a:txBody>
                  <a:tcPr/>
                </a:tc>
                <a:tc>
                  <a:txBody>
                    <a:bodyPr/>
                    <a:lstStyle/>
                    <a:p>
                      <a:r>
                        <a:rPr lang="en-IN" dirty="0"/>
                        <a:t>0.6869</a:t>
                      </a:r>
                    </a:p>
                  </a:txBody>
                  <a:tcPr/>
                </a:tc>
                <a:extLst>
                  <a:ext uri="{0D108BD9-81ED-4DB2-BD59-A6C34878D82A}">
                    <a16:rowId xmlns:a16="http://schemas.microsoft.com/office/drawing/2014/main" val="2724652053"/>
                  </a:ext>
                </a:extLst>
              </a:tr>
              <a:tr h="370840">
                <a:tc>
                  <a:txBody>
                    <a:bodyPr/>
                    <a:lstStyle/>
                    <a:p>
                      <a:r>
                        <a:rPr lang="en-IN" dirty="0"/>
                        <a:t>Multi linear1</a:t>
                      </a:r>
                    </a:p>
                  </a:txBody>
                  <a:tcPr/>
                </a:tc>
                <a:tc>
                  <a:txBody>
                    <a:bodyPr/>
                    <a:lstStyle/>
                    <a:p>
                      <a:r>
                        <a:rPr lang="en-IN" dirty="0"/>
                        <a:t>Y=  0.001419 + 0.56X1- 0.558X2 </a:t>
                      </a:r>
                    </a:p>
                  </a:txBody>
                  <a:tcPr/>
                </a:tc>
                <a:tc>
                  <a:txBody>
                    <a:bodyPr/>
                    <a:lstStyle/>
                    <a:p>
                      <a:r>
                        <a:rPr lang="en-IN" dirty="0"/>
                        <a:t>0.6072</a:t>
                      </a:r>
                    </a:p>
                  </a:txBody>
                  <a:tcPr/>
                </a:tc>
                <a:tc>
                  <a:txBody>
                    <a:bodyPr/>
                    <a:lstStyle/>
                    <a:p>
                      <a:r>
                        <a:rPr lang="en-IN" dirty="0"/>
                        <a:t>0.38832</a:t>
                      </a:r>
                    </a:p>
                  </a:txBody>
                  <a:tcPr/>
                </a:tc>
                <a:extLst>
                  <a:ext uri="{0D108BD9-81ED-4DB2-BD59-A6C34878D82A}">
                    <a16:rowId xmlns:a16="http://schemas.microsoft.com/office/drawing/2014/main" val="1363946144"/>
                  </a:ext>
                </a:extLst>
              </a:tr>
              <a:tr h="370840">
                <a:tc>
                  <a:txBody>
                    <a:bodyPr/>
                    <a:lstStyle/>
                    <a:p>
                      <a:r>
                        <a:rPr lang="en-IN" dirty="0"/>
                        <a:t>Multi linear2</a:t>
                      </a:r>
                    </a:p>
                  </a:txBody>
                  <a:tcPr/>
                </a:tc>
                <a:tc>
                  <a:txBody>
                    <a:bodyPr/>
                    <a:lstStyle/>
                    <a:p>
                      <a:r>
                        <a:rPr lang="es-ES" dirty="0"/>
                        <a:t>Y= 0.003 + 0.538X1 -0.493X2+  0.163X3</a:t>
                      </a:r>
                      <a:endParaRPr lang="en-IN" dirty="0"/>
                    </a:p>
                  </a:txBody>
                  <a:tcPr/>
                </a:tc>
                <a:tc>
                  <a:txBody>
                    <a:bodyPr/>
                    <a:lstStyle/>
                    <a:p>
                      <a:r>
                        <a:rPr lang="en-IN" dirty="0"/>
                        <a:t>0.62759</a:t>
                      </a:r>
                    </a:p>
                  </a:txBody>
                  <a:tcPr/>
                </a:tc>
                <a:tc>
                  <a:txBody>
                    <a:bodyPr/>
                    <a:lstStyle/>
                    <a:p>
                      <a:r>
                        <a:rPr lang="en-IN" dirty="0"/>
                        <a:t>0.36817</a:t>
                      </a:r>
                    </a:p>
                  </a:txBody>
                  <a:tcPr/>
                </a:tc>
                <a:extLst>
                  <a:ext uri="{0D108BD9-81ED-4DB2-BD59-A6C34878D82A}">
                    <a16:rowId xmlns:a16="http://schemas.microsoft.com/office/drawing/2014/main" val="174100792"/>
                  </a:ext>
                </a:extLst>
              </a:tr>
              <a:tr h="370840">
                <a:tc>
                  <a:txBody>
                    <a:bodyPr/>
                    <a:lstStyle/>
                    <a:p>
                      <a:r>
                        <a:rPr lang="en-IN" dirty="0"/>
                        <a:t>Multi linear3</a:t>
                      </a:r>
                    </a:p>
                  </a:txBody>
                  <a:tcPr/>
                </a:tc>
                <a:tc>
                  <a:txBody>
                    <a:bodyPr/>
                    <a:lstStyle/>
                    <a:p>
                      <a:r>
                        <a:rPr lang="es-ES" dirty="0"/>
                        <a:t>Y= 0.002 +0.453X1 -0.468X2+ 0.201X3 -0.248X4</a:t>
                      </a:r>
                      <a:endParaRPr lang="en-IN" dirty="0"/>
                    </a:p>
                  </a:txBody>
                  <a:tcPr/>
                </a:tc>
                <a:tc>
                  <a:txBody>
                    <a:bodyPr/>
                    <a:lstStyle/>
                    <a:p>
                      <a:r>
                        <a:rPr lang="en-IN" dirty="0"/>
                        <a:t>0.68016</a:t>
                      </a:r>
                    </a:p>
                  </a:txBody>
                  <a:tcPr/>
                </a:tc>
                <a:tc>
                  <a:txBody>
                    <a:bodyPr/>
                    <a:lstStyle/>
                    <a:p>
                      <a:r>
                        <a:rPr lang="en-IN" dirty="0"/>
                        <a:t>0.31619</a:t>
                      </a:r>
                    </a:p>
                  </a:txBody>
                  <a:tcPr/>
                </a:tc>
                <a:extLst>
                  <a:ext uri="{0D108BD9-81ED-4DB2-BD59-A6C34878D82A}">
                    <a16:rowId xmlns:a16="http://schemas.microsoft.com/office/drawing/2014/main" val="51796137"/>
                  </a:ext>
                </a:extLst>
              </a:tr>
              <a:tr h="370840">
                <a:tc>
                  <a:txBody>
                    <a:bodyPr/>
                    <a:lstStyle/>
                    <a:p>
                      <a:r>
                        <a:rPr lang="en-IN" dirty="0"/>
                        <a:t>Multi linear4</a:t>
                      </a:r>
                    </a:p>
                  </a:txBody>
                  <a:tcPr/>
                </a:tc>
                <a:tc>
                  <a:txBody>
                    <a:bodyPr/>
                    <a:lstStyle/>
                    <a:p>
                      <a:r>
                        <a:rPr lang="es-ES" dirty="0"/>
                        <a:t>Y= 0.00262 + 0.459X1 -0.4439X2 + 0.1804X3 -0.24482X4 -0.0645X5</a:t>
                      </a:r>
                      <a:endParaRPr lang="en-IN" dirty="0"/>
                    </a:p>
                  </a:txBody>
                  <a:tcPr/>
                </a:tc>
                <a:tc>
                  <a:txBody>
                    <a:bodyPr/>
                    <a:lstStyle/>
                    <a:p>
                      <a:r>
                        <a:rPr lang="en-IN" dirty="0"/>
                        <a:t>0.68096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0.3154</a:t>
                      </a:r>
                    </a:p>
                  </a:txBody>
                  <a:tcPr/>
                </a:tc>
                <a:extLst>
                  <a:ext uri="{0D108BD9-81ED-4DB2-BD59-A6C34878D82A}">
                    <a16:rowId xmlns:a16="http://schemas.microsoft.com/office/drawing/2014/main" val="4107243316"/>
                  </a:ext>
                </a:extLst>
              </a:tr>
            </a:tbl>
          </a:graphicData>
        </a:graphic>
      </p:graphicFrame>
      <p:sp>
        <p:nvSpPr>
          <p:cNvPr id="6" name="TextBox 5">
            <a:extLst>
              <a:ext uri="{FF2B5EF4-FFF2-40B4-BE49-F238E27FC236}">
                <a16:creationId xmlns:a16="http://schemas.microsoft.com/office/drawing/2014/main" id="{AEBA59E9-4B23-4187-A735-B1D23F9AFE03}"/>
              </a:ext>
            </a:extLst>
          </p:cNvPr>
          <p:cNvSpPr txBox="1"/>
          <p:nvPr/>
        </p:nvSpPr>
        <p:spPr>
          <a:xfrm>
            <a:off x="1696278" y="3986073"/>
            <a:ext cx="9283146" cy="2585323"/>
          </a:xfrm>
          <a:prstGeom prst="rect">
            <a:avLst/>
          </a:prstGeom>
          <a:noFill/>
        </p:spPr>
        <p:txBody>
          <a:bodyPr wrap="square" numCol="2">
            <a:spAutoFit/>
          </a:bodyPr>
          <a:lstStyle/>
          <a:p>
            <a:endParaRPr lang="en-IN" dirty="0">
              <a:solidFill>
                <a:schemeClr val="tx1">
                  <a:lumMod val="85000"/>
                  <a:lumOff val="15000"/>
                </a:schemeClr>
              </a:solidFill>
            </a:endParaRPr>
          </a:p>
          <a:p>
            <a:r>
              <a:rPr lang="en-IN" dirty="0">
                <a:solidFill>
                  <a:schemeClr val="tx1">
                    <a:lumMod val="85000"/>
                    <a:lumOff val="15000"/>
                  </a:schemeClr>
                </a:solidFill>
              </a:rPr>
              <a:t>X1=attendance</a:t>
            </a:r>
          </a:p>
          <a:p>
            <a:r>
              <a:rPr lang="en-IN" dirty="0">
                <a:solidFill>
                  <a:schemeClr val="tx1">
                    <a:lumMod val="85000"/>
                    <a:lumOff val="15000"/>
                  </a:schemeClr>
                </a:solidFill>
              </a:rPr>
              <a:t>X2=Age</a:t>
            </a:r>
          </a:p>
          <a:p>
            <a:r>
              <a:rPr lang="en-IN" dirty="0">
                <a:solidFill>
                  <a:schemeClr val="tx1">
                    <a:lumMod val="85000"/>
                    <a:lumOff val="15000"/>
                  </a:schemeClr>
                </a:solidFill>
              </a:rPr>
              <a:t>X3=foot</a:t>
            </a:r>
          </a:p>
          <a:p>
            <a:r>
              <a:rPr lang="en-IN" dirty="0">
                <a:solidFill>
                  <a:schemeClr val="tx1">
                    <a:lumMod val="85000"/>
                    <a:lumOff val="15000"/>
                  </a:schemeClr>
                </a:solidFill>
              </a:rPr>
              <a:t>X4=line up /substitutes</a:t>
            </a:r>
          </a:p>
          <a:p>
            <a:r>
              <a:rPr lang="en-IN" dirty="0">
                <a:solidFill>
                  <a:schemeClr val="tx1">
                    <a:lumMod val="85000"/>
                    <a:lumOff val="15000"/>
                  </a:schemeClr>
                </a:solidFill>
              </a:rPr>
              <a:t>X5=height in cm</a:t>
            </a:r>
          </a:p>
          <a:p>
            <a:r>
              <a:rPr lang="en-IN" dirty="0">
                <a:solidFill>
                  <a:schemeClr val="tx1">
                    <a:lumMod val="85000"/>
                    <a:lumOff val="15000"/>
                  </a:schemeClr>
                </a:solidFill>
              </a:rPr>
              <a:t>Y=Market value in euro</a:t>
            </a:r>
          </a:p>
          <a:p>
            <a:endParaRPr lang="en-IN" dirty="0">
              <a:solidFill>
                <a:schemeClr val="tx1">
                  <a:lumMod val="85000"/>
                  <a:lumOff val="15000"/>
                </a:schemeClr>
              </a:solidFill>
            </a:endParaRPr>
          </a:p>
          <a:p>
            <a:endParaRPr lang="en-IN" dirty="0">
              <a:solidFill>
                <a:schemeClr val="tx1">
                  <a:lumMod val="85000"/>
                  <a:lumOff val="15000"/>
                </a:schemeClr>
              </a:solidFill>
            </a:endParaRPr>
          </a:p>
          <a:p>
            <a:pPr marL="342900" indent="-342900">
              <a:buFont typeface="Arial" panose="020B0604020202020204" pitchFamily="34" charset="0"/>
              <a:buChar char="•"/>
            </a:pPr>
            <a:r>
              <a:rPr lang="en-IN" sz="2000" dirty="0">
                <a:solidFill>
                  <a:schemeClr val="tx1">
                    <a:lumMod val="85000"/>
                    <a:lumOff val="15000"/>
                  </a:schemeClr>
                </a:solidFill>
              </a:rPr>
              <a:t>The model shows good improvement and reduced errors as the number of feature increases. </a:t>
            </a:r>
          </a:p>
          <a:p>
            <a:pPr marL="342900" indent="-342900">
              <a:buFont typeface="Arial" panose="020B0604020202020204" pitchFamily="34" charset="0"/>
              <a:buChar char="•"/>
            </a:pPr>
            <a:r>
              <a:rPr lang="en-IN" sz="2000" dirty="0">
                <a:solidFill>
                  <a:schemeClr val="tx1">
                    <a:lumMod val="85000"/>
                    <a:lumOff val="15000"/>
                  </a:schemeClr>
                </a:solidFill>
              </a:rPr>
              <a:t>There is a drastic change when age is added along attendance feature</a:t>
            </a:r>
          </a:p>
          <a:p>
            <a:pPr marL="342900" indent="-342900">
              <a:buFont typeface="Arial" panose="020B0604020202020204" pitchFamily="34" charset="0"/>
              <a:buChar char="•"/>
            </a:pPr>
            <a:r>
              <a:rPr lang="en-IN" sz="2000" dirty="0">
                <a:solidFill>
                  <a:schemeClr val="tx1">
                    <a:lumMod val="85000"/>
                    <a:lumOff val="15000"/>
                  </a:schemeClr>
                </a:solidFill>
              </a:rPr>
              <a:t>The model with 5 features shows better performance than rest of the model.</a:t>
            </a:r>
          </a:p>
        </p:txBody>
      </p:sp>
    </p:spTree>
    <p:extLst>
      <p:ext uri="{BB962C8B-B14F-4D97-AF65-F5344CB8AC3E}">
        <p14:creationId xmlns:p14="http://schemas.microsoft.com/office/powerpoint/2010/main" val="435879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C3682-B49D-438F-8CF8-EBCAA57ADED6}"/>
              </a:ext>
            </a:extLst>
          </p:cNvPr>
          <p:cNvSpPr>
            <a:spLocks noGrp="1"/>
          </p:cNvSpPr>
          <p:nvPr>
            <p:ph type="title"/>
          </p:nvPr>
        </p:nvSpPr>
        <p:spPr>
          <a:xfrm>
            <a:off x="1097280" y="286604"/>
            <a:ext cx="10058400" cy="710826"/>
          </a:xfrm>
        </p:spPr>
        <p:txBody>
          <a:bodyPr>
            <a:normAutofit/>
          </a:bodyPr>
          <a:lstStyle/>
          <a:p>
            <a:r>
              <a:rPr lang="en-IN" sz="3200" dirty="0">
                <a:latin typeface="+mn-lt"/>
              </a:rPr>
              <a:t>Regression (</a:t>
            </a:r>
            <a:r>
              <a:rPr lang="en-IN" sz="3200" dirty="0" err="1">
                <a:latin typeface="+mn-lt"/>
              </a:rPr>
              <a:t>contnd</a:t>
            </a:r>
            <a:r>
              <a:rPr lang="en-IN" sz="3200" dirty="0">
                <a:latin typeface="+mn-lt"/>
              </a:rPr>
              <a:t>)</a:t>
            </a:r>
          </a:p>
        </p:txBody>
      </p:sp>
      <p:pic>
        <p:nvPicPr>
          <p:cNvPr id="6" name="Content Placeholder 5">
            <a:extLst>
              <a:ext uri="{FF2B5EF4-FFF2-40B4-BE49-F238E27FC236}">
                <a16:creationId xmlns:a16="http://schemas.microsoft.com/office/drawing/2014/main" id="{ED5E7CDB-13B8-4907-B22A-77E47DD4B97C}"/>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2207" t="3119" r="3340" b="2670"/>
          <a:stretch/>
        </p:blipFill>
        <p:spPr>
          <a:xfrm>
            <a:off x="954157" y="1152939"/>
            <a:ext cx="5141843" cy="4982818"/>
          </a:xfrm>
        </p:spPr>
      </p:pic>
      <p:pic>
        <p:nvPicPr>
          <p:cNvPr id="8" name="Content Placeholder 7">
            <a:extLst>
              <a:ext uri="{FF2B5EF4-FFF2-40B4-BE49-F238E27FC236}">
                <a16:creationId xmlns:a16="http://schemas.microsoft.com/office/drawing/2014/main" id="{DB055541-8EB4-47B0-91E7-653D6F0682E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4503" t="9279" r="3429"/>
          <a:stretch/>
        </p:blipFill>
        <p:spPr>
          <a:xfrm>
            <a:off x="6096000" y="1152939"/>
            <a:ext cx="5141843" cy="4982817"/>
          </a:xfrm>
        </p:spPr>
      </p:pic>
    </p:spTree>
    <p:extLst>
      <p:ext uri="{BB962C8B-B14F-4D97-AF65-F5344CB8AC3E}">
        <p14:creationId xmlns:p14="http://schemas.microsoft.com/office/powerpoint/2010/main" val="389369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858BAB-3863-48C3-AABE-87BDA3AD91FC}"/>
              </a:ext>
            </a:extLst>
          </p:cNvPr>
          <p:cNvPicPr>
            <a:picLocks noChangeAspect="1"/>
          </p:cNvPicPr>
          <p:nvPr/>
        </p:nvPicPr>
        <p:blipFill rotWithShape="1">
          <a:blip r:embed="rId2">
            <a:extLst>
              <a:ext uri="{28A0092B-C50C-407E-A947-70E740481C1C}">
                <a14:useLocalDpi xmlns:a14="http://schemas.microsoft.com/office/drawing/2010/main" val="0"/>
              </a:ext>
            </a:extLst>
          </a:blip>
          <a:srcRect l="761" t="1345" r="3354" b="1213"/>
          <a:stretch/>
        </p:blipFill>
        <p:spPr>
          <a:xfrm>
            <a:off x="0" y="-1"/>
            <a:ext cx="12138991" cy="6294783"/>
          </a:xfrm>
          <a:prstGeom prst="rect">
            <a:avLst/>
          </a:prstGeom>
        </p:spPr>
      </p:pic>
    </p:spTree>
    <p:extLst>
      <p:ext uri="{BB962C8B-B14F-4D97-AF65-F5344CB8AC3E}">
        <p14:creationId xmlns:p14="http://schemas.microsoft.com/office/powerpoint/2010/main" val="3327125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6FE220-ADFC-4746-9AF7-7AEF3674CF20}"/>
              </a:ext>
            </a:extLst>
          </p:cNvPr>
          <p:cNvSpPr>
            <a:spLocks noGrp="1"/>
          </p:cNvSpPr>
          <p:nvPr>
            <p:ph type="title"/>
          </p:nvPr>
        </p:nvSpPr>
        <p:spPr/>
        <p:txBody>
          <a:bodyPr>
            <a:normAutofit/>
          </a:bodyPr>
          <a:lstStyle/>
          <a:p>
            <a:r>
              <a:rPr lang="en-IN" sz="2800" dirty="0">
                <a:latin typeface="+mn-lt"/>
              </a:rPr>
              <a:t>MYSQL work </a:t>
            </a:r>
          </a:p>
        </p:txBody>
      </p:sp>
      <p:pic>
        <p:nvPicPr>
          <p:cNvPr id="8" name="Content Placeholder 7">
            <a:extLst>
              <a:ext uri="{FF2B5EF4-FFF2-40B4-BE49-F238E27FC236}">
                <a16:creationId xmlns:a16="http://schemas.microsoft.com/office/drawing/2014/main" id="{6F3A43C8-4CFF-41C7-B615-94BF549CA3B9}"/>
              </a:ext>
            </a:extLst>
          </p:cNvPr>
          <p:cNvPicPr>
            <a:picLocks noGrp="1" noChangeAspect="1"/>
          </p:cNvPicPr>
          <p:nvPr>
            <p:ph sz="half" idx="1"/>
          </p:nvPr>
        </p:nvPicPr>
        <p:blipFill rotWithShape="1">
          <a:blip r:embed="rId2">
            <a:extLst>
              <a:ext uri="{28A0092B-C50C-407E-A947-70E740481C1C}">
                <a14:useLocalDpi xmlns:a14="http://schemas.microsoft.com/office/drawing/2010/main" val="0"/>
              </a:ext>
            </a:extLst>
          </a:blip>
          <a:srcRect l="3185" t="3625" r="3703" b="-7"/>
          <a:stretch/>
        </p:blipFill>
        <p:spPr>
          <a:xfrm>
            <a:off x="1160890" y="1775435"/>
            <a:ext cx="6374295" cy="4466339"/>
          </a:xfrm>
        </p:spPr>
      </p:pic>
      <p:sp>
        <p:nvSpPr>
          <p:cNvPr id="6" name="Content Placeholder 5">
            <a:extLst>
              <a:ext uri="{FF2B5EF4-FFF2-40B4-BE49-F238E27FC236}">
                <a16:creationId xmlns:a16="http://schemas.microsoft.com/office/drawing/2014/main" id="{1FEA97F8-E72B-4380-ABC9-E0714F70BEAE}"/>
              </a:ext>
            </a:extLst>
          </p:cNvPr>
          <p:cNvSpPr>
            <a:spLocks noGrp="1"/>
          </p:cNvSpPr>
          <p:nvPr>
            <p:ph sz="half" idx="2"/>
          </p:nvPr>
        </p:nvSpPr>
        <p:spPr>
          <a:xfrm>
            <a:off x="7712765" y="2133599"/>
            <a:ext cx="3442914" cy="3735495"/>
          </a:xfrm>
        </p:spPr>
        <p:txBody>
          <a:bodyPr/>
          <a:lstStyle/>
          <a:p>
            <a:pPr>
              <a:buFont typeface="Wingdings" panose="05000000000000000000" pitchFamily="2" charset="2"/>
              <a:buChar char="§"/>
            </a:pPr>
            <a:r>
              <a:rPr lang="en-IN" dirty="0"/>
              <a:t>Home team wise home club goals into SQL Db</a:t>
            </a:r>
          </a:p>
          <a:p>
            <a:pPr>
              <a:buFont typeface="Wingdings" panose="05000000000000000000" pitchFamily="2" charset="2"/>
              <a:buChar char="§"/>
            </a:pPr>
            <a:r>
              <a:rPr lang="en-IN" dirty="0"/>
              <a:t>Away team wise away club goals into SQL Db</a:t>
            </a:r>
          </a:p>
          <a:p>
            <a:pPr>
              <a:buFont typeface="Wingdings" panose="05000000000000000000" pitchFamily="2" charset="2"/>
              <a:buChar char="§"/>
            </a:pPr>
            <a:r>
              <a:rPr lang="en-IN" dirty="0"/>
              <a:t>Inner join on club name to get total goals per team</a:t>
            </a:r>
          </a:p>
          <a:p>
            <a:pPr>
              <a:buFont typeface="Wingdings" panose="05000000000000000000" pitchFamily="2" charset="2"/>
              <a:buChar char="§"/>
            </a:pPr>
            <a:r>
              <a:rPr lang="en-IN" dirty="0"/>
              <a:t>Read from </a:t>
            </a:r>
            <a:r>
              <a:rPr lang="en-IN" dirty="0" err="1"/>
              <a:t>MySql</a:t>
            </a:r>
            <a:endParaRPr lang="en-IN" dirty="0"/>
          </a:p>
        </p:txBody>
      </p:sp>
    </p:spTree>
    <p:extLst>
      <p:ext uri="{BB962C8B-B14F-4D97-AF65-F5344CB8AC3E}">
        <p14:creationId xmlns:p14="http://schemas.microsoft.com/office/powerpoint/2010/main" val="1080215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37310-8B2F-4ACF-A48D-8BAFF02B285D}"/>
              </a:ext>
            </a:extLst>
          </p:cNvPr>
          <p:cNvSpPr>
            <a:spLocks noGrp="1"/>
          </p:cNvSpPr>
          <p:nvPr>
            <p:ph type="title"/>
          </p:nvPr>
        </p:nvSpPr>
        <p:spPr/>
        <p:txBody>
          <a:bodyPr>
            <a:normAutofit/>
          </a:bodyPr>
          <a:lstStyle/>
          <a:p>
            <a:r>
              <a:rPr lang="en-IN" sz="3200" dirty="0">
                <a:latin typeface="+mn-lt"/>
              </a:rPr>
              <a:t>Hypothesis Testing ( Team comparison)</a:t>
            </a:r>
          </a:p>
        </p:txBody>
      </p:sp>
      <p:sp>
        <p:nvSpPr>
          <p:cNvPr id="3" name="Content Placeholder 2">
            <a:extLst>
              <a:ext uri="{FF2B5EF4-FFF2-40B4-BE49-F238E27FC236}">
                <a16:creationId xmlns:a16="http://schemas.microsoft.com/office/drawing/2014/main" id="{D1378030-1B9A-4987-8B00-0710FBD73D8F}"/>
              </a:ext>
            </a:extLst>
          </p:cNvPr>
          <p:cNvSpPr>
            <a:spLocks noGrp="1"/>
          </p:cNvSpPr>
          <p:nvPr>
            <p:ph idx="1"/>
          </p:nvPr>
        </p:nvSpPr>
        <p:spPr>
          <a:xfrm>
            <a:off x="1097280" y="1845733"/>
            <a:ext cx="10058400" cy="4343031"/>
          </a:xfrm>
        </p:spPr>
        <p:txBody>
          <a:bodyPr>
            <a:normAutofit/>
          </a:bodyPr>
          <a:lstStyle/>
          <a:p>
            <a:r>
              <a:rPr lang="en-IN" dirty="0"/>
              <a:t>1. Is there a significant difference between the average number of goals scored in 2018 and 2019 by Team Borussia Dortmund in their Home ground? </a:t>
            </a:r>
          </a:p>
          <a:p>
            <a:r>
              <a:rPr lang="en-IN" dirty="0">
                <a:sym typeface="Wingdings" panose="05000000000000000000" pitchFamily="2" charset="2"/>
              </a:rPr>
              <a:t> Two tailed Z test  </a:t>
            </a:r>
            <a:r>
              <a:rPr lang="en-IN" dirty="0"/>
              <a:t>Reject null hypothesis. </a:t>
            </a:r>
          </a:p>
          <a:p>
            <a:r>
              <a:rPr lang="en-IN" dirty="0"/>
              <a:t>Yes, there is significant difference between the average number of goals scored in 2018 and 2019 by Team Borussia Dortmund in their Home ground</a:t>
            </a:r>
          </a:p>
          <a:p>
            <a:endParaRPr lang="en-IN" dirty="0"/>
          </a:p>
          <a:p>
            <a:r>
              <a:rPr lang="en-IN" dirty="0"/>
              <a:t>2</a:t>
            </a:r>
            <a:r>
              <a:rPr lang="en-IN" b="1" dirty="0"/>
              <a:t>. </a:t>
            </a:r>
            <a:r>
              <a:rPr lang="en-IN" dirty="0"/>
              <a:t>Is there a significant difference between the average number of goals scored by </a:t>
            </a:r>
            <a:r>
              <a:rPr lang="en-IN" dirty="0" err="1"/>
              <a:t>Hoboro</a:t>
            </a:r>
            <a:r>
              <a:rPr lang="en-IN" dirty="0"/>
              <a:t> IK in home ground and away ground?</a:t>
            </a:r>
          </a:p>
          <a:p>
            <a:r>
              <a:rPr lang="en-IN" dirty="0">
                <a:sym typeface="Wingdings" panose="05000000000000000000" pitchFamily="2" charset="2"/>
              </a:rPr>
              <a:t> Two tailed t test  </a:t>
            </a:r>
            <a:r>
              <a:rPr lang="en-IN" dirty="0"/>
              <a:t>Accept Null hypothesis. </a:t>
            </a:r>
          </a:p>
          <a:p>
            <a:r>
              <a:rPr lang="en-IN" dirty="0"/>
              <a:t>No, there is no significant difference between the average number of goals scored by </a:t>
            </a:r>
            <a:r>
              <a:rPr lang="en-IN" dirty="0" err="1"/>
              <a:t>Hoboro</a:t>
            </a:r>
            <a:r>
              <a:rPr lang="en-IN" dirty="0"/>
              <a:t> IK in home ground and away ground</a:t>
            </a:r>
          </a:p>
          <a:p>
            <a:endParaRPr lang="en-IN" dirty="0"/>
          </a:p>
        </p:txBody>
      </p:sp>
    </p:spTree>
    <p:extLst>
      <p:ext uri="{BB962C8B-B14F-4D97-AF65-F5344CB8AC3E}">
        <p14:creationId xmlns:p14="http://schemas.microsoft.com/office/powerpoint/2010/main" val="3940428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413944B-A2BF-4ED6-A531-8C6A2AD9ABC5}"/>
              </a:ext>
            </a:extLst>
          </p:cNvPr>
          <p:cNvPicPr>
            <a:picLocks noChangeAspect="1"/>
          </p:cNvPicPr>
          <p:nvPr/>
        </p:nvPicPr>
        <p:blipFill rotWithShape="1">
          <a:blip r:embed="rId2">
            <a:extLst>
              <a:ext uri="{28A0092B-C50C-407E-A947-70E740481C1C}">
                <a14:useLocalDpi xmlns:a14="http://schemas.microsoft.com/office/drawing/2010/main" val="0"/>
              </a:ext>
            </a:extLst>
          </a:blip>
          <a:srcRect l="870" t="1754" r="3152" b="2929"/>
          <a:stretch/>
        </p:blipFill>
        <p:spPr>
          <a:xfrm>
            <a:off x="0" y="0"/>
            <a:ext cx="12191999" cy="6347791"/>
          </a:xfrm>
          <a:prstGeom prst="rect">
            <a:avLst/>
          </a:prstGeom>
        </p:spPr>
      </p:pic>
    </p:spTree>
    <p:extLst>
      <p:ext uri="{BB962C8B-B14F-4D97-AF65-F5344CB8AC3E}">
        <p14:creationId xmlns:p14="http://schemas.microsoft.com/office/powerpoint/2010/main" val="1964897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388CA-FA01-41E6-BDB0-34820FA13B9F}"/>
              </a:ext>
            </a:extLst>
          </p:cNvPr>
          <p:cNvSpPr>
            <a:spLocks noGrp="1"/>
          </p:cNvSpPr>
          <p:nvPr>
            <p:ph type="title"/>
          </p:nvPr>
        </p:nvSpPr>
        <p:spPr/>
        <p:txBody>
          <a:bodyPr>
            <a:normAutofit/>
          </a:bodyPr>
          <a:lstStyle/>
          <a:p>
            <a:r>
              <a:rPr lang="en-IN" sz="3200" b="1" dirty="0">
                <a:solidFill>
                  <a:schemeClr val="tx1">
                    <a:lumMod val="75000"/>
                    <a:lumOff val="25000"/>
                  </a:schemeClr>
                </a:solidFill>
              </a:rPr>
              <a:t>KN Neighbours classifier:</a:t>
            </a:r>
            <a:endParaRPr lang="en-IN" sz="3200" dirty="0">
              <a:latin typeface="+mn-lt"/>
            </a:endParaRPr>
          </a:p>
        </p:txBody>
      </p:sp>
      <p:sp>
        <p:nvSpPr>
          <p:cNvPr id="4" name="Content Placeholder 3">
            <a:extLst>
              <a:ext uri="{FF2B5EF4-FFF2-40B4-BE49-F238E27FC236}">
                <a16:creationId xmlns:a16="http://schemas.microsoft.com/office/drawing/2014/main" id="{1C037B41-F571-436C-9176-24BD78A02669}"/>
              </a:ext>
            </a:extLst>
          </p:cNvPr>
          <p:cNvSpPr>
            <a:spLocks noGrp="1"/>
          </p:cNvSpPr>
          <p:nvPr>
            <p:ph idx="1"/>
          </p:nvPr>
        </p:nvSpPr>
        <p:spPr/>
        <p:txBody>
          <a:bodyPr/>
          <a:lstStyle/>
          <a:p>
            <a:r>
              <a:rPr lang="en-IN" sz="2000" dirty="0">
                <a:solidFill>
                  <a:schemeClr val="tx1">
                    <a:lumMod val="75000"/>
                    <a:lumOff val="25000"/>
                  </a:schemeClr>
                </a:solidFill>
              </a:rPr>
              <a:t>1.Prediction of High, medium and low attendance in the game:</a:t>
            </a:r>
          </a:p>
          <a:p>
            <a:r>
              <a:rPr lang="en-IN" sz="2000" dirty="0">
                <a:solidFill>
                  <a:schemeClr val="tx1">
                    <a:lumMod val="75000"/>
                    <a:lumOff val="25000"/>
                  </a:schemeClr>
                </a:solidFill>
              </a:rPr>
              <a:t> Factors considered: goals, minutes played, stadium, competition type, yellow cards and season.</a:t>
            </a:r>
          </a:p>
          <a:p>
            <a:r>
              <a:rPr lang="en-IN" dirty="0"/>
              <a:t>Score (accuracy, f1, recall, precision) = 0.98174</a:t>
            </a:r>
          </a:p>
          <a:p>
            <a:r>
              <a:rPr lang="en-IN" sz="2000" dirty="0">
                <a:solidFill>
                  <a:schemeClr val="tx1">
                    <a:lumMod val="75000"/>
                    <a:lumOff val="25000"/>
                  </a:schemeClr>
                </a:solidFill>
              </a:rPr>
              <a:t>Roc </a:t>
            </a:r>
            <a:r>
              <a:rPr lang="en-IN" sz="2000" dirty="0" err="1">
                <a:solidFill>
                  <a:schemeClr val="tx1">
                    <a:lumMod val="75000"/>
                    <a:lumOff val="25000"/>
                  </a:schemeClr>
                </a:solidFill>
              </a:rPr>
              <a:t>auc</a:t>
            </a:r>
            <a:r>
              <a:rPr lang="en-IN" sz="2000" dirty="0">
                <a:solidFill>
                  <a:schemeClr val="tx1">
                    <a:lumMod val="75000"/>
                    <a:lumOff val="25000"/>
                  </a:schemeClr>
                </a:solidFill>
              </a:rPr>
              <a:t> = 0.98634</a:t>
            </a:r>
          </a:p>
          <a:p>
            <a:r>
              <a:rPr lang="en-IN" sz="2000" dirty="0">
                <a:solidFill>
                  <a:schemeClr val="tx1">
                    <a:lumMod val="75000"/>
                    <a:lumOff val="25000"/>
                  </a:schemeClr>
                </a:solidFill>
              </a:rPr>
              <a:t> 2.Prediction of competition type based on attendance and stadium. </a:t>
            </a:r>
          </a:p>
          <a:p>
            <a:r>
              <a:rPr lang="en-IN" dirty="0"/>
              <a:t>Score (accuracy, f1, recall, precision) = 0.9746</a:t>
            </a:r>
          </a:p>
          <a:p>
            <a:r>
              <a:rPr lang="en-IN" sz="2000" dirty="0">
                <a:solidFill>
                  <a:schemeClr val="tx1">
                    <a:lumMod val="75000"/>
                    <a:lumOff val="25000"/>
                  </a:schemeClr>
                </a:solidFill>
              </a:rPr>
              <a:t>Roc </a:t>
            </a:r>
            <a:r>
              <a:rPr lang="en-IN" sz="2000" dirty="0" err="1">
                <a:solidFill>
                  <a:schemeClr val="tx1">
                    <a:lumMod val="75000"/>
                    <a:lumOff val="25000"/>
                  </a:schemeClr>
                </a:solidFill>
              </a:rPr>
              <a:t>auc</a:t>
            </a:r>
            <a:r>
              <a:rPr lang="en-IN" sz="2000" dirty="0">
                <a:solidFill>
                  <a:schemeClr val="tx1">
                    <a:lumMod val="75000"/>
                    <a:lumOff val="25000"/>
                  </a:schemeClr>
                </a:solidFill>
              </a:rPr>
              <a:t> = 0.8939</a:t>
            </a:r>
          </a:p>
          <a:p>
            <a:r>
              <a:rPr lang="en-IN" dirty="0"/>
              <a:t>Confusion Matrix( 4 types of competition): </a:t>
            </a:r>
            <a:endParaRPr lang="en-IN" sz="2000" dirty="0">
              <a:solidFill>
                <a:schemeClr val="tx1">
                  <a:lumMod val="75000"/>
                  <a:lumOff val="25000"/>
                </a:schemeClr>
              </a:solidFill>
            </a:endParaRPr>
          </a:p>
          <a:p>
            <a:endParaRPr lang="en-IN" sz="2000" dirty="0">
              <a:solidFill>
                <a:schemeClr val="tx1">
                  <a:lumMod val="75000"/>
                  <a:lumOff val="25000"/>
                </a:schemeClr>
              </a:solidFill>
            </a:endParaRPr>
          </a:p>
          <a:p>
            <a:endParaRPr lang="en-IN" dirty="0"/>
          </a:p>
        </p:txBody>
      </p:sp>
      <p:graphicFrame>
        <p:nvGraphicFramePr>
          <p:cNvPr id="5" name="Table 5">
            <a:extLst>
              <a:ext uri="{FF2B5EF4-FFF2-40B4-BE49-F238E27FC236}">
                <a16:creationId xmlns:a16="http://schemas.microsoft.com/office/drawing/2014/main" id="{6A6CB436-A744-4EAF-A114-34441E39FDD3}"/>
              </a:ext>
            </a:extLst>
          </p:cNvPr>
          <p:cNvGraphicFramePr>
            <a:graphicFrameLocks noGrp="1"/>
          </p:cNvGraphicFramePr>
          <p:nvPr>
            <p:extLst>
              <p:ext uri="{D42A27DB-BD31-4B8C-83A1-F6EECF244321}">
                <p14:modId xmlns:p14="http://schemas.microsoft.com/office/powerpoint/2010/main" val="1391048033"/>
              </p:ext>
            </p:extLst>
          </p:nvPr>
        </p:nvGraphicFramePr>
        <p:xfrm>
          <a:off x="7873557" y="4148668"/>
          <a:ext cx="3282123" cy="1828800"/>
        </p:xfrm>
        <a:graphic>
          <a:graphicData uri="http://schemas.openxmlformats.org/drawingml/2006/table">
            <a:tbl>
              <a:tblPr firstRow="1" bandRow="1">
                <a:tableStyleId>{5940675A-B579-460E-94D1-54222C63F5DA}</a:tableStyleId>
              </a:tblPr>
              <a:tblGrid>
                <a:gridCol w="554751">
                  <a:extLst>
                    <a:ext uri="{9D8B030D-6E8A-4147-A177-3AD203B41FA5}">
                      <a16:colId xmlns:a16="http://schemas.microsoft.com/office/drawing/2014/main" val="1158702699"/>
                    </a:ext>
                  </a:extLst>
                </a:gridCol>
                <a:gridCol w="758100">
                  <a:extLst>
                    <a:ext uri="{9D8B030D-6E8A-4147-A177-3AD203B41FA5}">
                      <a16:colId xmlns:a16="http://schemas.microsoft.com/office/drawing/2014/main" val="3008064799"/>
                    </a:ext>
                  </a:extLst>
                </a:gridCol>
                <a:gridCol w="656424">
                  <a:extLst>
                    <a:ext uri="{9D8B030D-6E8A-4147-A177-3AD203B41FA5}">
                      <a16:colId xmlns:a16="http://schemas.microsoft.com/office/drawing/2014/main" val="3836883511"/>
                    </a:ext>
                  </a:extLst>
                </a:gridCol>
                <a:gridCol w="656424">
                  <a:extLst>
                    <a:ext uri="{9D8B030D-6E8A-4147-A177-3AD203B41FA5}">
                      <a16:colId xmlns:a16="http://schemas.microsoft.com/office/drawing/2014/main" val="3631108417"/>
                    </a:ext>
                  </a:extLst>
                </a:gridCol>
                <a:gridCol w="656424">
                  <a:extLst>
                    <a:ext uri="{9D8B030D-6E8A-4147-A177-3AD203B41FA5}">
                      <a16:colId xmlns:a16="http://schemas.microsoft.com/office/drawing/2014/main" val="132411986"/>
                    </a:ext>
                  </a:extLst>
                </a:gridCol>
              </a:tblGrid>
              <a:tr h="323353">
                <a:tc>
                  <a:txBody>
                    <a:bodyPr/>
                    <a:lstStyle/>
                    <a:p>
                      <a:endParaRPr lang="en-IN" dirty="0"/>
                    </a:p>
                  </a:txBody>
                  <a:tcPr/>
                </a:tc>
                <a:tc>
                  <a:txBody>
                    <a:bodyPr/>
                    <a:lstStyle/>
                    <a:p>
                      <a:r>
                        <a:rPr lang="en-IN" dirty="0">
                          <a:solidFill>
                            <a:schemeClr val="tx1">
                              <a:lumMod val="95000"/>
                              <a:lumOff val="5000"/>
                            </a:schemeClr>
                          </a:solidFill>
                        </a:rPr>
                        <a:t>0</a:t>
                      </a:r>
                    </a:p>
                  </a:txBody>
                  <a:tcPr/>
                </a:tc>
                <a:tc>
                  <a:txBody>
                    <a:bodyPr/>
                    <a:lstStyle/>
                    <a:p>
                      <a:r>
                        <a:rPr lang="en-IN" dirty="0">
                          <a:solidFill>
                            <a:schemeClr val="tx1">
                              <a:lumMod val="95000"/>
                              <a:lumOff val="5000"/>
                            </a:schemeClr>
                          </a:solidFill>
                        </a:rPr>
                        <a:t>1</a:t>
                      </a:r>
                    </a:p>
                  </a:txBody>
                  <a:tcPr/>
                </a:tc>
                <a:tc>
                  <a:txBody>
                    <a:bodyPr/>
                    <a:lstStyle/>
                    <a:p>
                      <a:r>
                        <a:rPr lang="en-IN" dirty="0">
                          <a:solidFill>
                            <a:schemeClr val="tx1">
                              <a:lumMod val="95000"/>
                              <a:lumOff val="5000"/>
                            </a:schemeClr>
                          </a:solidFill>
                        </a:rPr>
                        <a:t>2</a:t>
                      </a:r>
                    </a:p>
                  </a:txBody>
                  <a:tcPr/>
                </a:tc>
                <a:tc>
                  <a:txBody>
                    <a:bodyPr/>
                    <a:lstStyle/>
                    <a:p>
                      <a:r>
                        <a:rPr lang="en-IN" dirty="0">
                          <a:solidFill>
                            <a:schemeClr val="tx1">
                              <a:lumMod val="95000"/>
                              <a:lumOff val="5000"/>
                            </a:schemeClr>
                          </a:solidFill>
                        </a:rPr>
                        <a:t>3</a:t>
                      </a:r>
                    </a:p>
                  </a:txBody>
                  <a:tcPr/>
                </a:tc>
                <a:extLst>
                  <a:ext uri="{0D108BD9-81ED-4DB2-BD59-A6C34878D82A}">
                    <a16:rowId xmlns:a16="http://schemas.microsoft.com/office/drawing/2014/main" val="1190720546"/>
                  </a:ext>
                </a:extLst>
              </a:tr>
              <a:tr h="323353">
                <a:tc>
                  <a:txBody>
                    <a:bodyPr/>
                    <a:lstStyle/>
                    <a:p>
                      <a:r>
                        <a:rPr lang="en-IN" dirty="0"/>
                        <a:t>0</a:t>
                      </a:r>
                    </a:p>
                  </a:txBody>
                  <a:tcPr/>
                </a:tc>
                <a:tc>
                  <a:txBody>
                    <a:bodyPr/>
                    <a:lstStyle/>
                    <a:p>
                      <a:r>
                        <a:rPr lang="en-IN" dirty="0">
                          <a:solidFill>
                            <a:schemeClr val="tx1">
                              <a:lumMod val="75000"/>
                              <a:lumOff val="25000"/>
                            </a:schemeClr>
                          </a:solidFill>
                        </a:rPr>
                        <a:t>105</a:t>
                      </a:r>
                    </a:p>
                  </a:txBody>
                  <a:tcPr/>
                </a:tc>
                <a:tc>
                  <a:txBody>
                    <a:bodyPr/>
                    <a:lstStyle/>
                    <a:p>
                      <a:r>
                        <a:rPr lang="en-IN" dirty="0">
                          <a:solidFill>
                            <a:schemeClr val="tx1">
                              <a:lumMod val="75000"/>
                              <a:lumOff val="25000"/>
                            </a:schemeClr>
                          </a:solidFill>
                        </a:rPr>
                        <a:t>10</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0</a:t>
                      </a:r>
                    </a:p>
                  </a:txBody>
                  <a:tcPr/>
                </a:tc>
                <a:extLst>
                  <a:ext uri="{0D108BD9-81ED-4DB2-BD59-A6C34878D82A}">
                    <a16:rowId xmlns:a16="http://schemas.microsoft.com/office/drawing/2014/main" val="889385865"/>
                  </a:ext>
                </a:extLst>
              </a:tr>
              <a:tr h="323353">
                <a:tc>
                  <a:txBody>
                    <a:bodyPr/>
                    <a:lstStyle/>
                    <a:p>
                      <a:r>
                        <a:rPr lang="en-IN" dirty="0"/>
                        <a:t>1</a:t>
                      </a:r>
                    </a:p>
                  </a:txBody>
                  <a:tcPr/>
                </a:tc>
                <a:tc>
                  <a:txBody>
                    <a:bodyPr/>
                    <a:lstStyle/>
                    <a:p>
                      <a:r>
                        <a:rPr lang="en-IN" dirty="0">
                          <a:solidFill>
                            <a:schemeClr val="tx1">
                              <a:lumMod val="75000"/>
                              <a:lumOff val="25000"/>
                            </a:schemeClr>
                          </a:solidFill>
                        </a:rPr>
                        <a:t>4</a:t>
                      </a:r>
                    </a:p>
                  </a:txBody>
                  <a:tcPr/>
                </a:tc>
                <a:tc>
                  <a:txBody>
                    <a:bodyPr/>
                    <a:lstStyle/>
                    <a:p>
                      <a:r>
                        <a:rPr lang="en-IN" dirty="0">
                          <a:solidFill>
                            <a:schemeClr val="tx1">
                              <a:lumMod val="75000"/>
                              <a:lumOff val="25000"/>
                            </a:schemeClr>
                          </a:solidFill>
                        </a:rPr>
                        <a:t>1037</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14</a:t>
                      </a:r>
                    </a:p>
                  </a:txBody>
                  <a:tcPr/>
                </a:tc>
                <a:extLst>
                  <a:ext uri="{0D108BD9-81ED-4DB2-BD59-A6C34878D82A}">
                    <a16:rowId xmlns:a16="http://schemas.microsoft.com/office/drawing/2014/main" val="744276721"/>
                  </a:ext>
                </a:extLst>
              </a:tr>
              <a:tr h="323353">
                <a:tc>
                  <a:txBody>
                    <a:bodyPr/>
                    <a:lstStyle/>
                    <a:p>
                      <a:r>
                        <a:rPr lang="en-IN" dirty="0"/>
                        <a:t>2</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4</a:t>
                      </a:r>
                    </a:p>
                  </a:txBody>
                  <a:tcPr/>
                </a:tc>
                <a:tc>
                  <a:txBody>
                    <a:bodyPr/>
                    <a:lstStyle/>
                    <a:p>
                      <a:r>
                        <a:rPr lang="en-IN" dirty="0">
                          <a:solidFill>
                            <a:schemeClr val="tx1">
                              <a:lumMod val="75000"/>
                              <a:lumOff val="25000"/>
                            </a:schemeClr>
                          </a:solidFill>
                        </a:rPr>
                        <a:t>80</a:t>
                      </a:r>
                    </a:p>
                  </a:txBody>
                  <a:tcPr/>
                </a:tc>
                <a:tc>
                  <a:txBody>
                    <a:bodyPr/>
                    <a:lstStyle/>
                    <a:p>
                      <a:r>
                        <a:rPr lang="en-IN" dirty="0">
                          <a:solidFill>
                            <a:schemeClr val="tx1">
                              <a:lumMod val="75000"/>
                              <a:lumOff val="25000"/>
                            </a:schemeClr>
                          </a:solidFill>
                        </a:rPr>
                        <a:t>0</a:t>
                      </a:r>
                    </a:p>
                  </a:txBody>
                  <a:tcPr/>
                </a:tc>
                <a:extLst>
                  <a:ext uri="{0D108BD9-81ED-4DB2-BD59-A6C34878D82A}">
                    <a16:rowId xmlns:a16="http://schemas.microsoft.com/office/drawing/2014/main" val="1753948535"/>
                  </a:ext>
                </a:extLst>
              </a:tr>
              <a:tr h="323353">
                <a:tc>
                  <a:txBody>
                    <a:bodyPr/>
                    <a:lstStyle/>
                    <a:p>
                      <a:r>
                        <a:rPr lang="en-IN" dirty="0"/>
                        <a:t>3</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0</a:t>
                      </a:r>
                    </a:p>
                  </a:txBody>
                  <a:tcPr/>
                </a:tc>
                <a:tc>
                  <a:txBody>
                    <a:bodyPr/>
                    <a:lstStyle/>
                    <a:p>
                      <a:r>
                        <a:rPr lang="en-IN" dirty="0">
                          <a:solidFill>
                            <a:schemeClr val="tx1">
                              <a:lumMod val="75000"/>
                              <a:lumOff val="25000"/>
                            </a:schemeClr>
                          </a:solidFill>
                        </a:rPr>
                        <a:t>6</a:t>
                      </a:r>
                    </a:p>
                  </a:txBody>
                  <a:tcPr/>
                </a:tc>
                <a:extLst>
                  <a:ext uri="{0D108BD9-81ED-4DB2-BD59-A6C34878D82A}">
                    <a16:rowId xmlns:a16="http://schemas.microsoft.com/office/drawing/2014/main" val="3038312406"/>
                  </a:ext>
                </a:extLst>
              </a:tr>
            </a:tbl>
          </a:graphicData>
        </a:graphic>
      </p:graphicFrame>
    </p:spTree>
    <p:extLst>
      <p:ext uri="{BB962C8B-B14F-4D97-AF65-F5344CB8AC3E}">
        <p14:creationId xmlns:p14="http://schemas.microsoft.com/office/powerpoint/2010/main" val="116287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1B9F03-59AC-4034-9954-93A5572897E3}"/>
              </a:ext>
            </a:extLst>
          </p:cNvPr>
          <p:cNvPicPr>
            <a:picLocks noChangeAspect="1"/>
          </p:cNvPicPr>
          <p:nvPr/>
        </p:nvPicPr>
        <p:blipFill rotWithShape="1">
          <a:blip r:embed="rId2">
            <a:extLst>
              <a:ext uri="{28A0092B-C50C-407E-A947-70E740481C1C}">
                <a14:useLocalDpi xmlns:a14="http://schemas.microsoft.com/office/drawing/2010/main" val="0"/>
              </a:ext>
            </a:extLst>
          </a:blip>
          <a:srcRect l="761" t="2135" r="3370" b="2003"/>
          <a:stretch/>
        </p:blipFill>
        <p:spPr>
          <a:xfrm>
            <a:off x="0" y="0"/>
            <a:ext cx="12191999" cy="6308035"/>
          </a:xfrm>
          <a:prstGeom prst="rect">
            <a:avLst/>
          </a:prstGeom>
        </p:spPr>
      </p:pic>
    </p:spTree>
    <p:extLst>
      <p:ext uri="{BB962C8B-B14F-4D97-AF65-F5344CB8AC3E}">
        <p14:creationId xmlns:p14="http://schemas.microsoft.com/office/powerpoint/2010/main" val="3694147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53AE0-0E47-4817-87B4-5B7569B17C5D}"/>
              </a:ext>
            </a:extLst>
          </p:cNvPr>
          <p:cNvSpPr>
            <a:spLocks noGrp="1"/>
          </p:cNvSpPr>
          <p:nvPr>
            <p:ph type="title"/>
          </p:nvPr>
        </p:nvSpPr>
        <p:spPr/>
        <p:txBody>
          <a:bodyPr/>
          <a:lstStyle/>
          <a:p>
            <a:pPr algn="ctr"/>
            <a:r>
              <a:rPr lang="en-IN" dirty="0">
                <a:latin typeface="+mn-lt"/>
              </a:rPr>
              <a:t>Introduction:</a:t>
            </a:r>
          </a:p>
        </p:txBody>
      </p:sp>
      <p:sp>
        <p:nvSpPr>
          <p:cNvPr id="3" name="Content Placeholder 2">
            <a:extLst>
              <a:ext uri="{FF2B5EF4-FFF2-40B4-BE49-F238E27FC236}">
                <a16:creationId xmlns:a16="http://schemas.microsoft.com/office/drawing/2014/main" id="{F81B1814-CAFB-4B0E-8544-0F7F9AF00451}"/>
              </a:ext>
            </a:extLst>
          </p:cNvPr>
          <p:cNvSpPr>
            <a:spLocks noGrp="1"/>
          </p:cNvSpPr>
          <p:nvPr>
            <p:ph idx="1"/>
          </p:nvPr>
        </p:nvSpPr>
        <p:spPr>
          <a:xfrm>
            <a:off x="1097280" y="2160104"/>
            <a:ext cx="10058400" cy="3708990"/>
          </a:xfrm>
        </p:spPr>
        <p:txBody>
          <a:bodyPr/>
          <a:lstStyle/>
          <a:p>
            <a:pPr algn="ctr"/>
            <a:r>
              <a:rPr lang="en-IN" dirty="0">
                <a:effectLst/>
              </a:rPr>
              <a:t>Analysing the football dataset to delve into various facets of the sport, from individual player attributes to overarching team strategies. By analysing this data, we can uncover patterns and insights that inform performance analysis, market valuations, and strategic decisions. This project leverages comprehensive football datasets to explore key areas such as player profiles, team comparisons, stadium attendance, and competition analyses, aiming to provide actionable insights.</a:t>
            </a:r>
            <a:endParaRPr lang="en-IN" dirty="0"/>
          </a:p>
        </p:txBody>
      </p:sp>
    </p:spTree>
    <p:extLst>
      <p:ext uri="{BB962C8B-B14F-4D97-AF65-F5344CB8AC3E}">
        <p14:creationId xmlns:p14="http://schemas.microsoft.com/office/powerpoint/2010/main" val="263226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FF30F1C-5765-4F1C-AF99-51AE10552751}"/>
              </a:ext>
            </a:extLst>
          </p:cNvPr>
          <p:cNvPicPr>
            <a:picLocks noChangeAspect="1"/>
          </p:cNvPicPr>
          <p:nvPr/>
        </p:nvPicPr>
        <p:blipFill rotWithShape="1">
          <a:blip r:embed="rId2">
            <a:extLst>
              <a:ext uri="{28A0092B-C50C-407E-A947-70E740481C1C}">
                <a14:useLocalDpi xmlns:a14="http://schemas.microsoft.com/office/drawing/2010/main" val="0"/>
              </a:ext>
            </a:extLst>
          </a:blip>
          <a:srcRect l="1195" t="2135" r="4130" b="2267"/>
          <a:stretch/>
        </p:blipFill>
        <p:spPr>
          <a:xfrm>
            <a:off x="0" y="-1"/>
            <a:ext cx="12192000" cy="6361044"/>
          </a:xfrm>
          <a:prstGeom prst="rect">
            <a:avLst/>
          </a:prstGeom>
        </p:spPr>
      </p:pic>
    </p:spTree>
    <p:extLst>
      <p:ext uri="{BB962C8B-B14F-4D97-AF65-F5344CB8AC3E}">
        <p14:creationId xmlns:p14="http://schemas.microsoft.com/office/powerpoint/2010/main" val="3231779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1AF7-CB32-4AE6-969A-6D40D2CA974A}"/>
              </a:ext>
            </a:extLst>
          </p:cNvPr>
          <p:cNvSpPr>
            <a:spLocks noGrp="1"/>
          </p:cNvSpPr>
          <p:nvPr>
            <p:ph type="title"/>
          </p:nvPr>
        </p:nvSpPr>
        <p:spPr/>
        <p:txBody>
          <a:bodyPr>
            <a:normAutofit/>
          </a:bodyPr>
          <a:lstStyle/>
          <a:p>
            <a:r>
              <a:rPr lang="en-IN" sz="3200" dirty="0">
                <a:latin typeface="+mn-lt"/>
              </a:rPr>
              <a:t>Hypothesis testing ( event analysis)</a:t>
            </a:r>
          </a:p>
        </p:txBody>
      </p:sp>
      <p:sp>
        <p:nvSpPr>
          <p:cNvPr id="4" name="Content Placeholder 3">
            <a:extLst>
              <a:ext uri="{FF2B5EF4-FFF2-40B4-BE49-F238E27FC236}">
                <a16:creationId xmlns:a16="http://schemas.microsoft.com/office/drawing/2014/main" id="{4FAB3C55-0DF6-477B-A05E-EC0846C63911}"/>
              </a:ext>
            </a:extLst>
          </p:cNvPr>
          <p:cNvSpPr>
            <a:spLocks noGrp="1"/>
          </p:cNvSpPr>
          <p:nvPr>
            <p:ph idx="1"/>
          </p:nvPr>
        </p:nvSpPr>
        <p:spPr>
          <a:xfrm>
            <a:off x="1097280" y="2093842"/>
            <a:ext cx="10058400" cy="3775251"/>
          </a:xfrm>
        </p:spPr>
        <p:txBody>
          <a:bodyPr/>
          <a:lstStyle/>
          <a:p>
            <a:r>
              <a:rPr lang="en-IN" sz="2000" dirty="0">
                <a:solidFill>
                  <a:schemeClr val="tx1">
                    <a:lumMod val="75000"/>
                    <a:lumOff val="25000"/>
                  </a:schemeClr>
                </a:solidFill>
              </a:rPr>
              <a:t>1. The average number of yellow cards drawn in domestic league is 0.174. To check whether the average is higher than that of 0.174.standard deviation of the population is 0.379. with 5% significance level.</a:t>
            </a:r>
          </a:p>
          <a:p>
            <a:r>
              <a:rPr lang="en-IN" sz="2000" dirty="0">
                <a:solidFill>
                  <a:schemeClr val="tx1">
                    <a:lumMod val="75000"/>
                    <a:lumOff val="25000"/>
                  </a:schemeClr>
                </a:solidFill>
                <a:sym typeface="Wingdings" panose="05000000000000000000" pitchFamily="2" charset="2"/>
              </a:rPr>
              <a:t> One sided Z test    </a:t>
            </a:r>
            <a:r>
              <a:rPr lang="en-IN" sz="2000" dirty="0">
                <a:solidFill>
                  <a:schemeClr val="tx1">
                    <a:lumMod val="75000"/>
                    <a:lumOff val="25000"/>
                  </a:schemeClr>
                </a:solidFill>
              </a:rPr>
              <a:t>Accept Null hypothesis</a:t>
            </a:r>
          </a:p>
          <a:p>
            <a:r>
              <a:rPr lang="en-IN" sz="2000" dirty="0">
                <a:solidFill>
                  <a:schemeClr val="tx1">
                    <a:lumMod val="75000"/>
                    <a:lumOff val="25000"/>
                  </a:schemeClr>
                </a:solidFill>
              </a:rPr>
              <a:t>The average number of yellow cards drawn in domestic league is lesser than or equal to 0.174</a:t>
            </a:r>
          </a:p>
          <a:p>
            <a:endParaRPr lang="en-IN" sz="2000"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49803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1D9E79-14BE-498E-B63F-D8B7862C1732}"/>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2136" r="3261" b="1740"/>
          <a:stretch/>
        </p:blipFill>
        <p:spPr>
          <a:xfrm>
            <a:off x="0" y="0"/>
            <a:ext cx="12205071" cy="6361043"/>
          </a:xfrm>
          <a:prstGeom prst="rect">
            <a:avLst/>
          </a:prstGeom>
        </p:spPr>
      </p:pic>
    </p:spTree>
    <p:extLst>
      <p:ext uri="{BB962C8B-B14F-4D97-AF65-F5344CB8AC3E}">
        <p14:creationId xmlns:p14="http://schemas.microsoft.com/office/powerpoint/2010/main" val="1040913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9A00E9F-BCC8-4777-8EC3-67754A913D59}"/>
              </a:ext>
            </a:extLst>
          </p:cNvPr>
          <p:cNvPicPr>
            <a:picLocks noChangeAspect="1"/>
          </p:cNvPicPr>
          <p:nvPr/>
        </p:nvPicPr>
        <p:blipFill rotWithShape="1">
          <a:blip r:embed="rId2">
            <a:extLst>
              <a:ext uri="{28A0092B-C50C-407E-A947-70E740481C1C}">
                <a14:useLocalDpi xmlns:a14="http://schemas.microsoft.com/office/drawing/2010/main" val="0"/>
              </a:ext>
            </a:extLst>
          </a:blip>
          <a:srcRect l="979" t="2015" r="3370" b="2930"/>
          <a:stretch/>
        </p:blipFill>
        <p:spPr>
          <a:xfrm>
            <a:off x="0" y="0"/>
            <a:ext cx="12192000" cy="6347791"/>
          </a:xfrm>
          <a:prstGeom prst="rect">
            <a:avLst/>
          </a:prstGeom>
        </p:spPr>
      </p:pic>
    </p:spTree>
    <p:extLst>
      <p:ext uri="{BB962C8B-B14F-4D97-AF65-F5344CB8AC3E}">
        <p14:creationId xmlns:p14="http://schemas.microsoft.com/office/powerpoint/2010/main" val="176292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9715-078C-41F9-BFDF-0DB938D71577}"/>
              </a:ext>
            </a:extLst>
          </p:cNvPr>
          <p:cNvSpPr>
            <a:spLocks noGrp="1"/>
          </p:cNvSpPr>
          <p:nvPr>
            <p:ph type="title"/>
          </p:nvPr>
        </p:nvSpPr>
        <p:spPr/>
        <p:txBody>
          <a:bodyPr>
            <a:normAutofit/>
          </a:bodyPr>
          <a:lstStyle/>
          <a:p>
            <a:r>
              <a:rPr lang="en-IN" sz="2800" dirty="0">
                <a:latin typeface="+mn-lt"/>
              </a:rPr>
              <a:t>Contract Management ( Key points)</a:t>
            </a:r>
          </a:p>
        </p:txBody>
      </p:sp>
      <p:sp>
        <p:nvSpPr>
          <p:cNvPr id="3" name="Content Placeholder 2">
            <a:extLst>
              <a:ext uri="{FF2B5EF4-FFF2-40B4-BE49-F238E27FC236}">
                <a16:creationId xmlns:a16="http://schemas.microsoft.com/office/drawing/2014/main" id="{A5750F31-0BC2-43C6-B732-23D23DD53696}"/>
              </a:ext>
            </a:extLst>
          </p:cNvPr>
          <p:cNvSpPr>
            <a:spLocks noGrp="1"/>
          </p:cNvSpPr>
          <p:nvPr>
            <p:ph idx="1"/>
          </p:nvPr>
        </p:nvSpPr>
        <p:spPr/>
        <p:txBody>
          <a:bodyPr/>
          <a:lstStyle/>
          <a:p>
            <a:pPr>
              <a:buFont typeface="Wingdings" panose="05000000000000000000" pitchFamily="2" charset="2"/>
              <a:buChar char="§"/>
            </a:pPr>
            <a:r>
              <a:rPr lang="en-IN" dirty="0"/>
              <a:t>The players contract expiration year in all clubs vary from 2024 to 2028. </a:t>
            </a:r>
          </a:p>
          <a:p>
            <a:pPr>
              <a:buFont typeface="Wingdings" panose="05000000000000000000" pitchFamily="2" charset="2"/>
              <a:buChar char="§"/>
            </a:pPr>
            <a:r>
              <a:rPr lang="en-IN" dirty="0"/>
              <a:t>Football club </a:t>
            </a:r>
            <a:r>
              <a:rPr lang="en-IN" dirty="0" err="1"/>
              <a:t>nords</a:t>
            </a:r>
            <a:r>
              <a:rPr lang="en-IN" dirty="0"/>
              <a:t> has highest number of players for contract expiration in the year 2024. </a:t>
            </a:r>
          </a:p>
          <a:p>
            <a:pPr>
              <a:buFont typeface="Wingdings" panose="05000000000000000000" pitchFamily="2" charset="2"/>
              <a:buChar char="§"/>
            </a:pPr>
            <a:r>
              <a:rPr lang="en-IN" dirty="0"/>
              <a:t>The highest  number of players are in Borussia Dortmund whose contract are to be expired in 2027</a:t>
            </a:r>
          </a:p>
          <a:p>
            <a:pPr>
              <a:buFont typeface="Wingdings" panose="05000000000000000000" pitchFamily="2" charset="2"/>
              <a:buChar char="§"/>
            </a:pPr>
            <a:r>
              <a:rPr lang="en-IN" dirty="0"/>
              <a:t>Market value of players who contract expires in 2028 has range in higher scale from 13M to 20M while players whose contract expires in 2024 has very small range lying lower scale of maximum up to 10M</a:t>
            </a:r>
          </a:p>
          <a:p>
            <a:pPr>
              <a:buFont typeface="Wingdings" panose="05000000000000000000" pitchFamily="2" charset="2"/>
              <a:buChar char="§"/>
            </a:pPr>
            <a:r>
              <a:rPr lang="en-IN" dirty="0"/>
              <a:t>June is the only month where all 24 players contract expires irrespective of the year.</a:t>
            </a:r>
          </a:p>
        </p:txBody>
      </p:sp>
    </p:spTree>
    <p:extLst>
      <p:ext uri="{BB962C8B-B14F-4D97-AF65-F5344CB8AC3E}">
        <p14:creationId xmlns:p14="http://schemas.microsoft.com/office/powerpoint/2010/main" val="42667610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0B7B0-EC3E-4EC2-9E85-5A2C2AC5027E}"/>
              </a:ext>
            </a:extLst>
          </p:cNvPr>
          <p:cNvSpPr>
            <a:spLocks noGrp="1"/>
          </p:cNvSpPr>
          <p:nvPr>
            <p:ph type="title" idx="4294967295"/>
          </p:nvPr>
        </p:nvSpPr>
        <p:spPr>
          <a:xfrm>
            <a:off x="887896" y="523875"/>
            <a:ext cx="10058400" cy="852349"/>
          </a:xfrm>
        </p:spPr>
        <p:txBody>
          <a:bodyPr>
            <a:normAutofit/>
          </a:bodyPr>
          <a:lstStyle/>
          <a:p>
            <a:r>
              <a:rPr lang="en-IN" sz="3200" dirty="0">
                <a:latin typeface="+mn-lt"/>
              </a:rPr>
              <a:t>K Means Clustering</a:t>
            </a:r>
          </a:p>
        </p:txBody>
      </p:sp>
      <p:pic>
        <p:nvPicPr>
          <p:cNvPr id="6" name="Content Placeholder 5">
            <a:extLst>
              <a:ext uri="{FF2B5EF4-FFF2-40B4-BE49-F238E27FC236}">
                <a16:creationId xmlns:a16="http://schemas.microsoft.com/office/drawing/2014/main" id="{CFBE85FE-4ABA-4E46-A2CA-69C54E7DF7EB}"/>
              </a:ext>
            </a:extLst>
          </p:cNvPr>
          <p:cNvPicPr>
            <a:picLocks noGrp="1" noChangeAspect="1"/>
          </p:cNvPicPr>
          <p:nvPr>
            <p:ph sz="half" idx="4294967295"/>
          </p:nvPr>
        </p:nvPicPr>
        <p:blipFill rotWithShape="1">
          <a:blip r:embed="rId2">
            <a:extLst>
              <a:ext uri="{28A0092B-C50C-407E-A947-70E740481C1C}">
                <a14:useLocalDpi xmlns:a14="http://schemas.microsoft.com/office/drawing/2010/main" val="0"/>
              </a:ext>
            </a:extLst>
          </a:blip>
          <a:srcRect t="7628"/>
          <a:stretch/>
        </p:blipFill>
        <p:spPr>
          <a:xfrm>
            <a:off x="490330" y="1411287"/>
            <a:ext cx="10058400" cy="4487862"/>
          </a:xfrm>
        </p:spPr>
      </p:pic>
      <p:sp>
        <p:nvSpPr>
          <p:cNvPr id="4" name="Content Placeholder 3">
            <a:extLst>
              <a:ext uri="{FF2B5EF4-FFF2-40B4-BE49-F238E27FC236}">
                <a16:creationId xmlns:a16="http://schemas.microsoft.com/office/drawing/2014/main" id="{24280046-FA99-463C-88D6-16759A5DA930}"/>
              </a:ext>
            </a:extLst>
          </p:cNvPr>
          <p:cNvSpPr>
            <a:spLocks noGrp="1"/>
          </p:cNvSpPr>
          <p:nvPr>
            <p:ph sz="half" idx="4294967295"/>
          </p:nvPr>
        </p:nvSpPr>
        <p:spPr>
          <a:xfrm>
            <a:off x="9223961" y="2349499"/>
            <a:ext cx="2649537" cy="2611438"/>
          </a:xfrm>
        </p:spPr>
        <p:txBody>
          <a:bodyPr>
            <a:normAutofit lnSpcReduction="10000"/>
          </a:bodyPr>
          <a:lstStyle/>
          <a:p>
            <a:r>
              <a:rPr lang="en-IN" dirty="0" err="1"/>
              <a:t>Calinski</a:t>
            </a:r>
            <a:r>
              <a:rPr lang="en-IN" dirty="0"/>
              <a:t> </a:t>
            </a:r>
            <a:r>
              <a:rPr lang="en-IN" dirty="0" err="1"/>
              <a:t>Harabasz</a:t>
            </a:r>
            <a:r>
              <a:rPr lang="en-IN" dirty="0"/>
              <a:t> index:</a:t>
            </a:r>
          </a:p>
          <a:p>
            <a:pPr algn="ctr"/>
            <a:r>
              <a:rPr lang="en-IN" dirty="0"/>
              <a:t>7770.968</a:t>
            </a:r>
          </a:p>
          <a:p>
            <a:r>
              <a:rPr lang="en-IN" dirty="0"/>
              <a:t>Davies Bouldin index:</a:t>
            </a:r>
          </a:p>
          <a:p>
            <a:pPr algn="ctr"/>
            <a:r>
              <a:rPr lang="en-IN" dirty="0"/>
              <a:t>0.6168</a:t>
            </a:r>
          </a:p>
          <a:p>
            <a:r>
              <a:rPr lang="en-IN" dirty="0"/>
              <a:t>Silhouette score:</a:t>
            </a:r>
          </a:p>
          <a:p>
            <a:pPr algn="ctr"/>
            <a:r>
              <a:rPr lang="en-IN" dirty="0"/>
              <a:t>0.5972</a:t>
            </a:r>
          </a:p>
          <a:p>
            <a:pPr algn="r"/>
            <a:endParaRPr lang="en-IN" dirty="0"/>
          </a:p>
          <a:p>
            <a:endParaRPr lang="en-IN" dirty="0"/>
          </a:p>
          <a:p>
            <a:endParaRPr lang="en-IN" dirty="0"/>
          </a:p>
          <a:p>
            <a:endParaRPr lang="en-IN" dirty="0"/>
          </a:p>
        </p:txBody>
      </p:sp>
    </p:spTree>
    <p:extLst>
      <p:ext uri="{BB962C8B-B14F-4D97-AF65-F5344CB8AC3E}">
        <p14:creationId xmlns:p14="http://schemas.microsoft.com/office/powerpoint/2010/main" val="17112109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2CD50-1261-4454-8A39-3BA42CDD9B73}"/>
              </a:ext>
            </a:extLst>
          </p:cNvPr>
          <p:cNvSpPr>
            <a:spLocks noGrp="1"/>
          </p:cNvSpPr>
          <p:nvPr>
            <p:ph type="title"/>
          </p:nvPr>
        </p:nvSpPr>
        <p:spPr/>
        <p:txBody>
          <a:bodyPr>
            <a:normAutofit/>
          </a:bodyPr>
          <a:lstStyle/>
          <a:p>
            <a:r>
              <a:rPr lang="en-IN" sz="3600" dirty="0">
                <a:latin typeface="+mn-lt"/>
              </a:rPr>
              <a:t>Key In takes</a:t>
            </a:r>
          </a:p>
        </p:txBody>
      </p:sp>
      <p:sp>
        <p:nvSpPr>
          <p:cNvPr id="3" name="Content Placeholder 2">
            <a:extLst>
              <a:ext uri="{FF2B5EF4-FFF2-40B4-BE49-F238E27FC236}">
                <a16:creationId xmlns:a16="http://schemas.microsoft.com/office/drawing/2014/main" id="{1F282FE1-45E2-4828-8988-16F468FE5C25}"/>
              </a:ext>
            </a:extLst>
          </p:cNvPr>
          <p:cNvSpPr>
            <a:spLocks noGrp="1"/>
          </p:cNvSpPr>
          <p:nvPr>
            <p:ph idx="1"/>
          </p:nvPr>
        </p:nvSpPr>
        <p:spPr>
          <a:xfrm>
            <a:off x="1097280" y="1974573"/>
            <a:ext cx="10644145" cy="4691269"/>
          </a:xfrm>
        </p:spPr>
        <p:txBody>
          <a:bodyPr>
            <a:normAutofit/>
          </a:bodyPr>
          <a:lstStyle/>
          <a:p>
            <a:pPr marL="0" indent="0">
              <a:buNone/>
            </a:pPr>
            <a:r>
              <a:rPr lang="en-IN" b="1" dirty="0"/>
              <a:t>Player performance</a:t>
            </a:r>
            <a:r>
              <a:rPr lang="en-IN" dirty="0"/>
              <a:t>:</a:t>
            </a:r>
          </a:p>
          <a:p>
            <a:pPr>
              <a:buFont typeface="Arial" panose="020B0604020202020204" pitchFamily="34" charset="0"/>
              <a:buChar char="•"/>
            </a:pPr>
            <a:r>
              <a:rPr lang="en-IN" dirty="0"/>
              <a:t>Christian Pulisic scores highest number of goals and also shows good performance growth every year.</a:t>
            </a:r>
          </a:p>
          <a:p>
            <a:pPr>
              <a:buFont typeface="Arial" panose="020B0604020202020204" pitchFamily="34" charset="0"/>
              <a:buChar char="•"/>
            </a:pPr>
            <a:r>
              <a:rPr lang="en-IN" dirty="0"/>
              <a:t>Christian Pulisic scores 20% Of his goals with the help of assist</a:t>
            </a:r>
          </a:p>
          <a:p>
            <a:pPr>
              <a:buFont typeface="Wingdings" panose="05000000000000000000" pitchFamily="2" charset="2"/>
              <a:buChar char="§"/>
            </a:pPr>
            <a:r>
              <a:rPr lang="en-IN" dirty="0"/>
              <a:t>Giovanni Reyna and Christian Pulisic has the highest average market value </a:t>
            </a:r>
          </a:p>
          <a:p>
            <a:pPr marL="0" indent="0">
              <a:buNone/>
            </a:pPr>
            <a:r>
              <a:rPr lang="en-IN" b="1" dirty="0"/>
              <a:t>Position:</a:t>
            </a:r>
          </a:p>
          <a:p>
            <a:pPr>
              <a:buFont typeface="Wingdings" panose="05000000000000000000" pitchFamily="2" charset="2"/>
              <a:buChar char="§"/>
            </a:pPr>
            <a:r>
              <a:rPr lang="en-IN" dirty="0"/>
              <a:t>Right winger scores more than 50% of goals compared to other position</a:t>
            </a:r>
          </a:p>
          <a:p>
            <a:pPr>
              <a:buFont typeface="Wingdings" panose="05000000000000000000" pitchFamily="2" charset="2"/>
              <a:buChar char="§"/>
            </a:pPr>
            <a:r>
              <a:rPr lang="en-IN" dirty="0"/>
              <a:t>Both Midfielder and defender scores goals on same scale except. </a:t>
            </a:r>
            <a:r>
              <a:rPr lang="en-IN" sz="2000" dirty="0">
                <a:solidFill>
                  <a:schemeClr val="tx1">
                    <a:lumMod val="75000"/>
                    <a:lumOff val="25000"/>
                  </a:schemeClr>
                </a:solidFill>
              </a:rPr>
              <a:t>Attackers and defenders are more prone to receive warnings than midfielder.</a:t>
            </a:r>
            <a:endParaRPr lang="en-IN" dirty="0"/>
          </a:p>
          <a:p>
            <a:endParaRPr lang="en-IN" dirty="0"/>
          </a:p>
        </p:txBody>
      </p:sp>
    </p:spTree>
    <p:extLst>
      <p:ext uri="{BB962C8B-B14F-4D97-AF65-F5344CB8AC3E}">
        <p14:creationId xmlns:p14="http://schemas.microsoft.com/office/powerpoint/2010/main" val="84809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23786-097D-46CC-ACC9-5FA462FB4505}"/>
              </a:ext>
            </a:extLst>
          </p:cNvPr>
          <p:cNvSpPr>
            <a:spLocks noGrp="1"/>
          </p:cNvSpPr>
          <p:nvPr>
            <p:ph idx="4294967295"/>
          </p:nvPr>
        </p:nvSpPr>
        <p:spPr>
          <a:xfrm>
            <a:off x="801756" y="957468"/>
            <a:ext cx="10588487" cy="4704523"/>
          </a:xfrm>
        </p:spPr>
        <p:txBody>
          <a:bodyPr>
            <a:normAutofit/>
          </a:bodyPr>
          <a:lstStyle/>
          <a:p>
            <a:pPr marL="0" indent="0">
              <a:buNone/>
            </a:pPr>
            <a:r>
              <a:rPr lang="en-IN" sz="2800" dirty="0">
                <a:solidFill>
                  <a:schemeClr val="tx1">
                    <a:lumMod val="75000"/>
                    <a:lumOff val="25000"/>
                  </a:schemeClr>
                </a:solidFill>
              </a:rPr>
              <a:t>(</a:t>
            </a:r>
            <a:r>
              <a:rPr lang="en-IN" sz="2800" dirty="0" err="1">
                <a:solidFill>
                  <a:schemeClr val="tx1">
                    <a:lumMod val="75000"/>
                    <a:lumOff val="25000"/>
                  </a:schemeClr>
                </a:solidFill>
              </a:rPr>
              <a:t>contnd</a:t>
            </a:r>
            <a:r>
              <a:rPr lang="en-IN" sz="2800" dirty="0">
                <a:solidFill>
                  <a:schemeClr val="tx1">
                    <a:lumMod val="75000"/>
                    <a:lumOff val="25000"/>
                  </a:schemeClr>
                </a:solidFill>
              </a:rPr>
              <a:t>)</a:t>
            </a:r>
          </a:p>
          <a:p>
            <a:pPr>
              <a:buFont typeface="Arial" panose="020B0604020202020204" pitchFamily="34" charset="0"/>
              <a:buChar char="•"/>
            </a:pPr>
            <a:r>
              <a:rPr lang="en-IN" sz="2000" dirty="0">
                <a:solidFill>
                  <a:schemeClr val="tx1">
                    <a:lumMod val="75000"/>
                    <a:lumOff val="25000"/>
                  </a:schemeClr>
                </a:solidFill>
              </a:rPr>
              <a:t>Mostly </a:t>
            </a:r>
            <a:r>
              <a:rPr lang="en-IN" sz="2000" b="1" dirty="0">
                <a:solidFill>
                  <a:schemeClr val="tx1">
                    <a:lumMod val="75000"/>
                    <a:lumOff val="25000"/>
                  </a:schemeClr>
                </a:solidFill>
              </a:rPr>
              <a:t>home</a:t>
            </a:r>
            <a:r>
              <a:rPr lang="en-IN" sz="2000" dirty="0">
                <a:solidFill>
                  <a:schemeClr val="tx1">
                    <a:lumMod val="75000"/>
                    <a:lumOff val="25000"/>
                  </a:schemeClr>
                </a:solidFill>
              </a:rPr>
              <a:t> teams score more goals than </a:t>
            </a:r>
            <a:r>
              <a:rPr lang="en-IN" sz="2000" b="1" dirty="0">
                <a:solidFill>
                  <a:schemeClr val="tx1">
                    <a:lumMod val="75000"/>
                    <a:lumOff val="25000"/>
                  </a:schemeClr>
                </a:solidFill>
              </a:rPr>
              <a:t>away</a:t>
            </a:r>
            <a:r>
              <a:rPr lang="en-IN" sz="2000" dirty="0">
                <a:solidFill>
                  <a:schemeClr val="tx1">
                    <a:lumMod val="75000"/>
                    <a:lumOff val="25000"/>
                  </a:schemeClr>
                </a:solidFill>
              </a:rPr>
              <a:t> teams. Analysing top performing teams, more than 60% of the teams perform better in home ground while the rest teams perform better in away ground. Especially FC Schalke 04 and Hamburger SV significantly score more goals in away ground</a:t>
            </a:r>
            <a:endParaRPr lang="en-IN" b="1" dirty="0"/>
          </a:p>
          <a:p>
            <a:pPr>
              <a:buFont typeface="Arial" panose="020B0604020202020204" pitchFamily="34" charset="0"/>
              <a:buChar char="•"/>
            </a:pPr>
            <a:r>
              <a:rPr lang="en-IN" b="1" dirty="0"/>
              <a:t>Foot:</a:t>
            </a:r>
            <a:r>
              <a:rPr lang="en-IN" dirty="0"/>
              <a:t> The probability of receiving yellow card given that the player is left footed 24% which is higher than for right footed 14%. Right footed players scores high number of goals and less number of yellow cards received. It is reverse in case of both footed players. Right footed players are ideal for matches while both footed affects the performance.</a:t>
            </a:r>
          </a:p>
          <a:p>
            <a:pPr>
              <a:buFont typeface="Wingdings" panose="05000000000000000000" pitchFamily="2" charset="2"/>
              <a:buChar char="§"/>
            </a:pPr>
            <a:r>
              <a:rPr lang="en-IN" dirty="0"/>
              <a:t>The maximum number of </a:t>
            </a:r>
            <a:r>
              <a:rPr lang="en-IN" b="1" dirty="0"/>
              <a:t>assist</a:t>
            </a:r>
            <a:r>
              <a:rPr lang="en-IN" dirty="0"/>
              <a:t> a player had in these games is 2. higher the number of assist, higher the chance for goals.</a:t>
            </a:r>
          </a:p>
          <a:p>
            <a:pPr>
              <a:buFont typeface="Wingdings" panose="05000000000000000000" pitchFamily="2" charset="2"/>
              <a:buChar char="§"/>
            </a:pPr>
            <a:r>
              <a:rPr lang="en-IN" b="1" dirty="0"/>
              <a:t>Nationality</a:t>
            </a:r>
            <a:r>
              <a:rPr lang="en-IN" dirty="0"/>
              <a:t>: Players from United states are high in numbers. Despite producing moderate players, players from Netherland has the highest average goals scored. Players from England followed by United States yield more market value.</a:t>
            </a:r>
          </a:p>
        </p:txBody>
      </p:sp>
    </p:spTree>
    <p:extLst>
      <p:ext uri="{BB962C8B-B14F-4D97-AF65-F5344CB8AC3E}">
        <p14:creationId xmlns:p14="http://schemas.microsoft.com/office/powerpoint/2010/main" val="126743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FAA4D9CB-6C39-4CAC-9DF7-34501631A1E3}"/>
              </a:ext>
            </a:extLst>
          </p:cNvPr>
          <p:cNvSpPr>
            <a:spLocks noGrp="1"/>
          </p:cNvSpPr>
          <p:nvPr>
            <p:ph idx="4294967295"/>
          </p:nvPr>
        </p:nvSpPr>
        <p:spPr>
          <a:xfrm>
            <a:off x="736255" y="933450"/>
            <a:ext cx="10931525" cy="4991100"/>
          </a:xfrm>
        </p:spPr>
        <p:txBody>
          <a:bodyPr>
            <a:normAutofit/>
          </a:bodyPr>
          <a:lstStyle/>
          <a:p>
            <a:pPr marL="0" indent="0">
              <a:buNone/>
            </a:pPr>
            <a:r>
              <a:rPr lang="en-IN" sz="2800" dirty="0">
                <a:solidFill>
                  <a:schemeClr val="tx1">
                    <a:lumMod val="75000"/>
                    <a:lumOff val="25000"/>
                  </a:schemeClr>
                </a:solidFill>
              </a:rPr>
              <a:t>(</a:t>
            </a:r>
            <a:r>
              <a:rPr lang="en-IN" sz="2800" dirty="0" err="1">
                <a:solidFill>
                  <a:schemeClr val="tx1">
                    <a:lumMod val="75000"/>
                    <a:lumOff val="25000"/>
                  </a:schemeClr>
                </a:solidFill>
              </a:rPr>
              <a:t>contnd</a:t>
            </a:r>
            <a:r>
              <a:rPr lang="en-IN" sz="2800" dirty="0">
                <a:solidFill>
                  <a:schemeClr val="tx1">
                    <a:lumMod val="75000"/>
                    <a:lumOff val="25000"/>
                  </a:schemeClr>
                </a:solidFill>
              </a:rPr>
              <a:t>)</a:t>
            </a:r>
          </a:p>
          <a:p>
            <a:pPr>
              <a:buFont typeface="Arial" panose="020B0604020202020204" pitchFamily="34" charset="0"/>
              <a:buChar char="•"/>
            </a:pPr>
            <a:r>
              <a:rPr lang="en-IN" sz="2000" dirty="0">
                <a:solidFill>
                  <a:schemeClr val="tx1">
                    <a:lumMod val="75000"/>
                    <a:lumOff val="25000"/>
                  </a:schemeClr>
                </a:solidFill>
              </a:rPr>
              <a:t>Borussia Dortmund </a:t>
            </a:r>
            <a:r>
              <a:rPr lang="en-IN" sz="2000" b="1" dirty="0">
                <a:solidFill>
                  <a:schemeClr val="tx1">
                    <a:lumMod val="75000"/>
                    <a:lumOff val="25000"/>
                  </a:schemeClr>
                </a:solidFill>
              </a:rPr>
              <a:t>team</a:t>
            </a:r>
            <a:r>
              <a:rPr lang="en-IN" sz="2000" dirty="0">
                <a:solidFill>
                  <a:schemeClr val="tx1">
                    <a:lumMod val="75000"/>
                    <a:lumOff val="25000"/>
                  </a:schemeClr>
                </a:solidFill>
              </a:rPr>
              <a:t> has the highest goals. Chelsea football club has the highest market value of 3500M in 2020. </a:t>
            </a:r>
            <a:r>
              <a:rPr lang="en-IN" sz="2000" dirty="0" err="1">
                <a:solidFill>
                  <a:schemeClr val="tx1">
                    <a:lumMod val="75000"/>
                    <a:lumOff val="25000"/>
                  </a:schemeClr>
                </a:solidFill>
              </a:rPr>
              <a:t>Hoboro</a:t>
            </a:r>
            <a:r>
              <a:rPr lang="en-IN" sz="2000" dirty="0">
                <a:solidFill>
                  <a:schemeClr val="tx1">
                    <a:lumMod val="75000"/>
                    <a:lumOff val="25000"/>
                  </a:schemeClr>
                </a:solidFill>
              </a:rPr>
              <a:t> IK team receives most yellow cards. </a:t>
            </a:r>
          </a:p>
          <a:p>
            <a:pPr>
              <a:buFont typeface="Wingdings" panose="05000000000000000000" pitchFamily="2" charset="2"/>
              <a:buChar char="§"/>
            </a:pPr>
            <a:r>
              <a:rPr lang="en-IN" sz="2000" dirty="0">
                <a:solidFill>
                  <a:schemeClr val="tx1">
                    <a:lumMod val="75000"/>
                    <a:lumOff val="25000"/>
                  </a:schemeClr>
                </a:solidFill>
              </a:rPr>
              <a:t>There is no significant difference between the average number of goals scored by </a:t>
            </a:r>
            <a:r>
              <a:rPr lang="en-IN" sz="2000" b="1" dirty="0" err="1">
                <a:solidFill>
                  <a:schemeClr val="tx1">
                    <a:lumMod val="75000"/>
                    <a:lumOff val="25000"/>
                  </a:schemeClr>
                </a:solidFill>
              </a:rPr>
              <a:t>Hobro</a:t>
            </a:r>
            <a:r>
              <a:rPr lang="en-IN" sz="2000" b="1" dirty="0">
                <a:solidFill>
                  <a:schemeClr val="tx1">
                    <a:lumMod val="75000"/>
                    <a:lumOff val="25000"/>
                  </a:schemeClr>
                </a:solidFill>
              </a:rPr>
              <a:t> IK </a:t>
            </a:r>
            <a:r>
              <a:rPr lang="en-IN" sz="2000" dirty="0">
                <a:solidFill>
                  <a:schemeClr val="tx1">
                    <a:lumMod val="75000"/>
                    <a:lumOff val="25000"/>
                  </a:schemeClr>
                </a:solidFill>
              </a:rPr>
              <a:t>in home ground and away ground</a:t>
            </a:r>
          </a:p>
          <a:p>
            <a:pPr marL="0" indent="0">
              <a:buNone/>
            </a:pPr>
            <a:r>
              <a:rPr lang="en-IN" sz="2000" b="1" dirty="0">
                <a:solidFill>
                  <a:schemeClr val="tx1">
                    <a:lumMod val="75000"/>
                    <a:lumOff val="25000"/>
                  </a:schemeClr>
                </a:solidFill>
              </a:rPr>
              <a:t>Borussia Dortmund:</a:t>
            </a:r>
          </a:p>
          <a:p>
            <a:pPr>
              <a:buFont typeface="Arial" panose="020B0604020202020204" pitchFamily="34" charset="0"/>
              <a:buChar char="•"/>
            </a:pPr>
            <a:r>
              <a:rPr lang="en-IN" sz="2000" dirty="0">
                <a:solidFill>
                  <a:schemeClr val="tx1">
                    <a:lumMod val="75000"/>
                    <a:lumOff val="25000"/>
                  </a:schemeClr>
                </a:solidFill>
              </a:rPr>
              <a:t>There is significant difference between the average number of goals scored in 2018 and 2019 by Team Borussia Dortmund in their Home ground</a:t>
            </a:r>
          </a:p>
          <a:p>
            <a:pPr>
              <a:buFont typeface="Arial" panose="020B0604020202020204" pitchFamily="34" charset="0"/>
              <a:buChar char="•"/>
            </a:pPr>
            <a:r>
              <a:rPr lang="en-IN" sz="2000" dirty="0">
                <a:solidFill>
                  <a:schemeClr val="tx1">
                    <a:lumMod val="75000"/>
                    <a:lumOff val="25000"/>
                  </a:schemeClr>
                </a:solidFill>
              </a:rPr>
              <a:t>In average, most goals are scored at the later part of first half and the initial part  of second half.</a:t>
            </a:r>
          </a:p>
          <a:p>
            <a:pPr>
              <a:buFont typeface="Arial" panose="020B0604020202020204" pitchFamily="34" charset="0"/>
              <a:buChar char="•"/>
            </a:pPr>
            <a:r>
              <a:rPr lang="en-IN" sz="2000" dirty="0">
                <a:solidFill>
                  <a:schemeClr val="tx1">
                    <a:lumMod val="75000"/>
                    <a:lumOff val="25000"/>
                  </a:schemeClr>
                </a:solidFill>
              </a:rPr>
              <a:t>Borussia Dortmund receives only half the yellow cards of </a:t>
            </a:r>
            <a:r>
              <a:rPr lang="en-IN" sz="2000" dirty="0" err="1">
                <a:solidFill>
                  <a:schemeClr val="tx1">
                    <a:lumMod val="75000"/>
                    <a:lumOff val="25000"/>
                  </a:schemeClr>
                </a:solidFill>
              </a:rPr>
              <a:t>Hoboro</a:t>
            </a:r>
            <a:r>
              <a:rPr lang="en-IN" sz="2000" dirty="0">
                <a:solidFill>
                  <a:schemeClr val="tx1">
                    <a:lumMod val="75000"/>
                    <a:lumOff val="25000"/>
                  </a:schemeClr>
                </a:solidFill>
              </a:rPr>
              <a:t> IK</a:t>
            </a:r>
          </a:p>
          <a:p>
            <a:pPr>
              <a:buFont typeface="Arial" panose="020B0604020202020204" pitchFamily="34" charset="0"/>
              <a:buChar char="•"/>
            </a:pPr>
            <a:r>
              <a:rPr lang="en-IN" sz="2000" dirty="0">
                <a:solidFill>
                  <a:schemeClr val="tx1">
                    <a:lumMod val="75000"/>
                    <a:lumOff val="25000"/>
                  </a:schemeClr>
                </a:solidFill>
              </a:rPr>
              <a:t>Teams peak market value in 2017 and has been decreasing most in recent years.</a:t>
            </a:r>
          </a:p>
          <a:p>
            <a:pPr>
              <a:buFont typeface="Arial" panose="020B0604020202020204" pitchFamily="34" charset="0"/>
              <a:buChar char="•"/>
            </a:pPr>
            <a:r>
              <a:rPr lang="en-IN" sz="2000" dirty="0">
                <a:solidFill>
                  <a:schemeClr val="tx1">
                    <a:lumMod val="75000"/>
                    <a:lumOff val="25000"/>
                  </a:schemeClr>
                </a:solidFill>
              </a:rPr>
              <a:t>Most players in Borussia Dortmund contract are to be expired in 2027</a:t>
            </a:r>
          </a:p>
          <a:p>
            <a:pPr marL="0" indent="0">
              <a:buNone/>
            </a:pPr>
            <a:endParaRPr lang="en-IN" dirty="0"/>
          </a:p>
        </p:txBody>
      </p:sp>
    </p:spTree>
    <p:extLst>
      <p:ext uri="{BB962C8B-B14F-4D97-AF65-F5344CB8AC3E}">
        <p14:creationId xmlns:p14="http://schemas.microsoft.com/office/powerpoint/2010/main" val="26171982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577AFB-B2EE-49C3-A8F7-F317BE2EA66E}"/>
              </a:ext>
            </a:extLst>
          </p:cNvPr>
          <p:cNvSpPr>
            <a:spLocks noGrp="1"/>
          </p:cNvSpPr>
          <p:nvPr>
            <p:ph idx="4294967295"/>
          </p:nvPr>
        </p:nvSpPr>
        <p:spPr>
          <a:xfrm>
            <a:off x="901148" y="844826"/>
            <a:ext cx="10628244" cy="5168348"/>
          </a:xfrm>
        </p:spPr>
        <p:txBody>
          <a:bodyPr>
            <a:normAutofit/>
          </a:bodyPr>
          <a:lstStyle/>
          <a:p>
            <a:pPr marL="0" indent="0">
              <a:buNone/>
            </a:pPr>
            <a:r>
              <a:rPr lang="en-IN" sz="2800" dirty="0">
                <a:solidFill>
                  <a:schemeClr val="tx1">
                    <a:lumMod val="75000"/>
                    <a:lumOff val="25000"/>
                  </a:schemeClr>
                </a:solidFill>
              </a:rPr>
              <a:t>(</a:t>
            </a:r>
            <a:r>
              <a:rPr lang="en-IN" sz="2800" dirty="0" err="1">
                <a:solidFill>
                  <a:schemeClr val="tx1">
                    <a:lumMod val="75000"/>
                    <a:lumOff val="25000"/>
                  </a:schemeClr>
                </a:solidFill>
              </a:rPr>
              <a:t>Contnd</a:t>
            </a:r>
            <a:r>
              <a:rPr lang="en-IN" sz="2800" dirty="0">
                <a:solidFill>
                  <a:schemeClr val="tx1">
                    <a:lumMod val="75000"/>
                    <a:lumOff val="25000"/>
                  </a:schemeClr>
                </a:solidFill>
              </a:rPr>
              <a:t>)</a:t>
            </a:r>
          </a:p>
          <a:p>
            <a:pPr marL="0" indent="0">
              <a:buNone/>
            </a:pPr>
            <a:r>
              <a:rPr lang="en-IN" sz="2000" b="1" dirty="0">
                <a:solidFill>
                  <a:schemeClr val="tx1">
                    <a:lumMod val="75000"/>
                    <a:lumOff val="25000"/>
                  </a:schemeClr>
                </a:solidFill>
              </a:rPr>
              <a:t>Competition Type:</a:t>
            </a:r>
          </a:p>
          <a:p>
            <a:pPr>
              <a:buFont typeface="Wingdings" panose="05000000000000000000" pitchFamily="2" charset="2"/>
              <a:buChar char="§"/>
            </a:pPr>
            <a:r>
              <a:rPr lang="en-IN" dirty="0"/>
              <a:t>Goals are highly scored in competition type other than domestic and international cup. Domestic league receives high number of yellow goals in average.</a:t>
            </a:r>
          </a:p>
          <a:p>
            <a:pPr>
              <a:buFont typeface="Wingdings" panose="05000000000000000000" pitchFamily="2" charset="2"/>
              <a:buChar char="§"/>
            </a:pPr>
            <a:r>
              <a:rPr lang="en-IN" dirty="0"/>
              <a:t>The highest number of audience is in category which is displayed as other. </a:t>
            </a:r>
            <a:r>
              <a:rPr lang="en-IN" sz="2000" dirty="0">
                <a:solidFill>
                  <a:schemeClr val="tx1">
                    <a:lumMod val="75000"/>
                    <a:lumOff val="25000"/>
                  </a:schemeClr>
                </a:solidFill>
              </a:rPr>
              <a:t>In international cup, there is no relation between audience and number of goals scored. While competition type other than domestic league and international cup, shows good relation</a:t>
            </a:r>
          </a:p>
          <a:p>
            <a:pPr>
              <a:buFont typeface="Wingdings" panose="05000000000000000000" pitchFamily="2" charset="2"/>
              <a:buChar char="§"/>
            </a:pPr>
            <a:r>
              <a:rPr lang="en-IN" dirty="0"/>
              <a:t>Domestic league has high spread of market value compared to other competition types.</a:t>
            </a:r>
          </a:p>
          <a:p>
            <a:pPr>
              <a:buFont typeface="Wingdings" panose="05000000000000000000" pitchFamily="2" charset="2"/>
              <a:buChar char="§"/>
            </a:pPr>
            <a:r>
              <a:rPr lang="en-IN" b="1" dirty="0"/>
              <a:t>Stadium</a:t>
            </a:r>
            <a:r>
              <a:rPr lang="en-IN" dirty="0"/>
              <a:t>: </a:t>
            </a:r>
            <a:r>
              <a:rPr lang="en-IN" sz="2000" dirty="0">
                <a:solidFill>
                  <a:schemeClr val="tx1">
                    <a:lumMod val="75000"/>
                    <a:lumOff val="25000"/>
                  </a:schemeClr>
                </a:solidFill>
              </a:rPr>
              <a:t>signal </a:t>
            </a:r>
            <a:r>
              <a:rPr lang="en-IN" sz="2000" dirty="0" err="1">
                <a:solidFill>
                  <a:schemeClr val="tx1">
                    <a:lumMod val="75000"/>
                    <a:lumOff val="25000"/>
                  </a:schemeClr>
                </a:solidFill>
              </a:rPr>
              <a:t>iduna</a:t>
            </a:r>
            <a:r>
              <a:rPr lang="en-IN" sz="2000" dirty="0">
                <a:solidFill>
                  <a:schemeClr val="tx1">
                    <a:lumMod val="75000"/>
                    <a:lumOff val="25000"/>
                  </a:schemeClr>
                </a:solidFill>
              </a:rPr>
              <a:t> park holds the most number of matches</a:t>
            </a:r>
          </a:p>
          <a:p>
            <a:pPr>
              <a:buFont typeface="Wingdings" panose="05000000000000000000" pitchFamily="2" charset="2"/>
              <a:buChar char="§"/>
            </a:pPr>
            <a:r>
              <a:rPr lang="en-IN" sz="2000" b="1" dirty="0">
                <a:solidFill>
                  <a:schemeClr val="tx1">
                    <a:lumMod val="75000"/>
                    <a:lumOff val="25000"/>
                  </a:schemeClr>
                </a:solidFill>
              </a:rPr>
              <a:t>Referee</a:t>
            </a:r>
            <a:r>
              <a:rPr lang="en-IN" sz="2000" dirty="0">
                <a:solidFill>
                  <a:schemeClr val="tx1">
                    <a:lumMod val="75000"/>
                    <a:lumOff val="25000"/>
                  </a:schemeClr>
                </a:solidFill>
              </a:rPr>
              <a:t>: Felix </a:t>
            </a:r>
            <a:r>
              <a:rPr lang="en-IN" sz="2000" dirty="0" err="1">
                <a:solidFill>
                  <a:schemeClr val="tx1">
                    <a:lumMod val="75000"/>
                    <a:lumOff val="25000"/>
                  </a:schemeClr>
                </a:solidFill>
              </a:rPr>
              <a:t>Zwayer</a:t>
            </a:r>
            <a:r>
              <a:rPr lang="en-IN" sz="2000" dirty="0">
                <a:solidFill>
                  <a:schemeClr val="tx1">
                    <a:lumMod val="75000"/>
                    <a:lumOff val="25000"/>
                  </a:schemeClr>
                </a:solidFill>
              </a:rPr>
              <a:t> issues the most number of yellow cards and presides most number of matches.</a:t>
            </a:r>
          </a:p>
          <a:p>
            <a:pPr>
              <a:buFont typeface="Wingdings" panose="05000000000000000000" pitchFamily="2" charset="2"/>
              <a:buChar char="§"/>
            </a:pPr>
            <a:r>
              <a:rPr lang="en-IN" b="1" dirty="0"/>
              <a:t>Minute</a:t>
            </a:r>
            <a:r>
              <a:rPr lang="en-IN" dirty="0"/>
              <a:t>: 50% of the substitution occurs between 60 to 80 minutes, while goals are spread from 10 to 110 minutes and cards are mostly issued between  30 to 70 minutes. In the last quarter, very few yellow cards issued and high number of substitution occurs. </a:t>
            </a:r>
          </a:p>
          <a:p>
            <a:pPr>
              <a:buFont typeface="Arial" panose="020B0604020202020204" pitchFamily="34" charset="0"/>
              <a:buChar char="•"/>
            </a:pPr>
            <a:endParaRPr lang="en-IN" sz="2000" dirty="0">
              <a:solidFill>
                <a:schemeClr val="tx1">
                  <a:lumMod val="75000"/>
                  <a:lumOff val="25000"/>
                </a:schemeClr>
              </a:solidFill>
            </a:endParaRPr>
          </a:p>
          <a:p>
            <a:pPr>
              <a:buFont typeface="Arial" panose="020B0604020202020204" pitchFamily="34" charset="0"/>
              <a:buChar char="•"/>
            </a:pPr>
            <a:endParaRPr lang="en-IN" sz="2000" dirty="0">
              <a:solidFill>
                <a:schemeClr val="tx1">
                  <a:lumMod val="75000"/>
                  <a:lumOff val="25000"/>
                </a:schemeClr>
              </a:solidFill>
            </a:endParaRPr>
          </a:p>
          <a:p>
            <a:endParaRPr lang="en-IN" dirty="0"/>
          </a:p>
        </p:txBody>
      </p:sp>
    </p:spTree>
    <p:extLst>
      <p:ext uri="{BB962C8B-B14F-4D97-AF65-F5344CB8AC3E}">
        <p14:creationId xmlns:p14="http://schemas.microsoft.com/office/powerpoint/2010/main" val="34058120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1B993-F619-4595-83E2-CFC4435581C9}"/>
              </a:ext>
            </a:extLst>
          </p:cNvPr>
          <p:cNvSpPr>
            <a:spLocks noGrp="1"/>
          </p:cNvSpPr>
          <p:nvPr>
            <p:ph type="title"/>
          </p:nvPr>
        </p:nvSpPr>
        <p:spPr/>
        <p:txBody>
          <a:bodyPr/>
          <a:lstStyle/>
          <a:p>
            <a:r>
              <a:rPr lang="en-IN" dirty="0">
                <a:latin typeface="+mn-lt"/>
              </a:rPr>
              <a:t>Objectives</a:t>
            </a:r>
          </a:p>
        </p:txBody>
      </p:sp>
      <p:sp>
        <p:nvSpPr>
          <p:cNvPr id="3" name="Content Placeholder 2">
            <a:extLst>
              <a:ext uri="{FF2B5EF4-FFF2-40B4-BE49-F238E27FC236}">
                <a16:creationId xmlns:a16="http://schemas.microsoft.com/office/drawing/2014/main" id="{F36208E4-4C9D-42F6-B3BD-74B45B98797B}"/>
              </a:ext>
            </a:extLst>
          </p:cNvPr>
          <p:cNvSpPr>
            <a:spLocks noGrp="1"/>
          </p:cNvSpPr>
          <p:nvPr>
            <p:ph idx="1"/>
          </p:nvPr>
        </p:nvSpPr>
        <p:spPr>
          <a:xfrm>
            <a:off x="1097280" y="2001078"/>
            <a:ext cx="10058400" cy="4412974"/>
          </a:xfrm>
        </p:spPr>
        <p:txBody>
          <a:bodyPr numCol="2">
            <a:normAutofit/>
          </a:bodyPr>
          <a:lstStyle/>
          <a:p>
            <a:pPr>
              <a:buFont typeface="Wingdings" panose="05000000000000000000" pitchFamily="2" charset="2"/>
              <a:buChar char="q"/>
            </a:pPr>
            <a:r>
              <a:rPr lang="en-IN" dirty="0"/>
              <a:t>Data cleaning &amp; pre-processing</a:t>
            </a:r>
          </a:p>
          <a:p>
            <a:pPr>
              <a:buFont typeface="Wingdings" panose="05000000000000000000" pitchFamily="2" charset="2"/>
              <a:buChar char="q"/>
            </a:pPr>
            <a:r>
              <a:rPr lang="en-IN" dirty="0"/>
              <a:t>Player’s performance Analysis</a:t>
            </a:r>
          </a:p>
          <a:p>
            <a:pPr>
              <a:buFont typeface="Wingdings" panose="05000000000000000000" pitchFamily="2" charset="2"/>
              <a:buChar char="q"/>
            </a:pPr>
            <a:r>
              <a:rPr lang="en-IN" dirty="0"/>
              <a:t>Player’s profile and Market value</a:t>
            </a:r>
          </a:p>
          <a:p>
            <a:pPr>
              <a:buFont typeface="Wingdings" panose="05000000000000000000" pitchFamily="2" charset="2"/>
              <a:buChar char="q"/>
            </a:pPr>
            <a:r>
              <a:rPr lang="en-IN" dirty="0"/>
              <a:t>Team comparison</a:t>
            </a:r>
          </a:p>
          <a:p>
            <a:pPr>
              <a:buFont typeface="Wingdings" panose="05000000000000000000" pitchFamily="2" charset="2"/>
              <a:buChar char="q"/>
            </a:pPr>
            <a:r>
              <a:rPr lang="en-IN" dirty="0"/>
              <a:t>Stadium and Attendance Analysis</a:t>
            </a:r>
          </a:p>
          <a:p>
            <a:pPr>
              <a:buFont typeface="Wingdings" panose="05000000000000000000" pitchFamily="2" charset="2"/>
              <a:buChar char="q"/>
            </a:pPr>
            <a:r>
              <a:rPr lang="en-IN" dirty="0"/>
              <a:t>Referee Analysis</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marL="0" indent="0">
              <a:buNone/>
            </a:pPr>
            <a:endParaRPr lang="en-IN" dirty="0"/>
          </a:p>
          <a:p>
            <a:pPr>
              <a:buFont typeface="Wingdings" panose="05000000000000000000" pitchFamily="2" charset="2"/>
              <a:buChar char="q"/>
            </a:pPr>
            <a:r>
              <a:rPr lang="en-IN" dirty="0"/>
              <a:t>Substitution patterns</a:t>
            </a:r>
          </a:p>
          <a:p>
            <a:pPr>
              <a:buFont typeface="Wingdings" panose="05000000000000000000" pitchFamily="2" charset="2"/>
              <a:buChar char="q"/>
            </a:pPr>
            <a:r>
              <a:rPr lang="en-IN" dirty="0"/>
              <a:t>Event Analysis</a:t>
            </a:r>
          </a:p>
          <a:p>
            <a:pPr>
              <a:buFont typeface="Wingdings" panose="05000000000000000000" pitchFamily="2" charset="2"/>
              <a:buChar char="q"/>
            </a:pPr>
            <a:r>
              <a:rPr lang="en-IN" dirty="0"/>
              <a:t>Competition Analysis</a:t>
            </a:r>
          </a:p>
          <a:p>
            <a:pPr>
              <a:buFont typeface="Wingdings" panose="05000000000000000000" pitchFamily="2" charset="2"/>
              <a:buChar char="q"/>
            </a:pPr>
            <a:r>
              <a:rPr lang="en-IN" dirty="0"/>
              <a:t>Player’s attributes and Demographics</a:t>
            </a:r>
          </a:p>
          <a:p>
            <a:pPr>
              <a:buFont typeface="Wingdings" panose="05000000000000000000" pitchFamily="2" charset="2"/>
              <a:buChar char="q"/>
            </a:pPr>
            <a:r>
              <a:rPr lang="en-IN" dirty="0"/>
              <a:t>Contract Management</a:t>
            </a:r>
          </a:p>
          <a:p>
            <a:pPr marL="0" indent="0">
              <a:buNone/>
            </a:pPr>
            <a:endParaRPr lang="en-IN" dirty="0"/>
          </a:p>
        </p:txBody>
      </p:sp>
    </p:spTree>
    <p:extLst>
      <p:ext uri="{BB962C8B-B14F-4D97-AF65-F5344CB8AC3E}">
        <p14:creationId xmlns:p14="http://schemas.microsoft.com/office/powerpoint/2010/main" val="4114090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700B2-BDA4-420A-AB78-8363587E9F14}"/>
              </a:ext>
            </a:extLst>
          </p:cNvPr>
          <p:cNvSpPr>
            <a:spLocks noGrp="1"/>
          </p:cNvSpPr>
          <p:nvPr>
            <p:ph type="title"/>
          </p:nvPr>
        </p:nvSpPr>
        <p:spPr/>
        <p:txBody>
          <a:bodyPr/>
          <a:lstStyle/>
          <a:p>
            <a:pPr algn="ctr"/>
            <a:r>
              <a:rPr lang="en-IN" dirty="0">
                <a:latin typeface="+mn-lt"/>
              </a:rPr>
              <a:t>Conclusion</a:t>
            </a:r>
          </a:p>
        </p:txBody>
      </p:sp>
      <p:sp>
        <p:nvSpPr>
          <p:cNvPr id="3" name="Content Placeholder 2">
            <a:extLst>
              <a:ext uri="{FF2B5EF4-FFF2-40B4-BE49-F238E27FC236}">
                <a16:creationId xmlns:a16="http://schemas.microsoft.com/office/drawing/2014/main" id="{840E25E4-8A44-47FC-A15E-F50739A06516}"/>
              </a:ext>
            </a:extLst>
          </p:cNvPr>
          <p:cNvSpPr>
            <a:spLocks noGrp="1"/>
          </p:cNvSpPr>
          <p:nvPr>
            <p:ph idx="1"/>
          </p:nvPr>
        </p:nvSpPr>
        <p:spPr/>
        <p:txBody>
          <a:bodyPr/>
          <a:lstStyle/>
          <a:p>
            <a:pPr algn="ctr"/>
            <a:r>
              <a:rPr lang="en-IN" dirty="0"/>
              <a:t>Extracted </a:t>
            </a:r>
            <a:r>
              <a:rPr lang="en-IN" dirty="0">
                <a:effectLst/>
              </a:rPr>
              <a:t>valuable insights into various aspects of football, helping to understand performance trends, market value, and game dynamics. The predictive models and statistical analysis highlighted key patterns in player attributes, team strategies, and match events. The dashboards offer a user-friendly way to explore data and make informed decisions. This study showcases the power of data science in sports analytics, providing actionable insights.</a:t>
            </a:r>
            <a:endParaRPr lang="en-IN" dirty="0"/>
          </a:p>
          <a:p>
            <a:pPr algn="ctr"/>
            <a:endParaRPr lang="en-IN" dirty="0"/>
          </a:p>
        </p:txBody>
      </p:sp>
      <p:sp>
        <p:nvSpPr>
          <p:cNvPr id="4" name="Rectangle 3">
            <a:extLst>
              <a:ext uri="{FF2B5EF4-FFF2-40B4-BE49-F238E27FC236}">
                <a16:creationId xmlns:a16="http://schemas.microsoft.com/office/drawing/2014/main" id="{097A60F0-7ADA-41C7-893A-4536FA98CA64}"/>
              </a:ext>
            </a:extLst>
          </p:cNvPr>
          <p:cNvSpPr/>
          <p:nvPr/>
        </p:nvSpPr>
        <p:spPr>
          <a:xfrm>
            <a:off x="3894770" y="4668765"/>
            <a:ext cx="4057906" cy="1200329"/>
          </a:xfrm>
          <a:prstGeom prst="rect">
            <a:avLst/>
          </a:prstGeom>
          <a:noFill/>
        </p:spPr>
        <p:txBody>
          <a:bodyPr wrap="none" lIns="91440" tIns="45720" rIns="91440" bIns="45720">
            <a:spAutoFit/>
          </a:bodyPr>
          <a:lstStyle/>
          <a:p>
            <a:pPr algn="ctr"/>
            <a:r>
              <a:rPr lang="en-US" sz="7200" b="0" cap="none" spc="0" dirty="0">
                <a:ln w="0"/>
                <a:solidFill>
                  <a:schemeClr val="accent4">
                    <a:lumMod val="50000"/>
                  </a:schemeClr>
                </a:soli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1973062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B2E44-CB05-4A47-B812-C6E87B2604E5}"/>
              </a:ext>
            </a:extLst>
          </p:cNvPr>
          <p:cNvSpPr>
            <a:spLocks noGrp="1"/>
          </p:cNvSpPr>
          <p:nvPr>
            <p:ph type="title"/>
          </p:nvPr>
        </p:nvSpPr>
        <p:spPr>
          <a:xfrm>
            <a:off x="1097280" y="286604"/>
            <a:ext cx="10058400" cy="1303658"/>
          </a:xfrm>
        </p:spPr>
        <p:txBody>
          <a:bodyPr>
            <a:normAutofit/>
          </a:bodyPr>
          <a:lstStyle/>
          <a:p>
            <a:r>
              <a:rPr lang="en-IN" sz="3600" dirty="0">
                <a:latin typeface="+mn-lt"/>
              </a:rPr>
              <a:t>Tools &amp; Techniques</a:t>
            </a:r>
          </a:p>
        </p:txBody>
      </p:sp>
      <p:graphicFrame>
        <p:nvGraphicFramePr>
          <p:cNvPr id="4" name="Content Placeholder 3">
            <a:extLst>
              <a:ext uri="{FF2B5EF4-FFF2-40B4-BE49-F238E27FC236}">
                <a16:creationId xmlns:a16="http://schemas.microsoft.com/office/drawing/2014/main" id="{4E5E76C7-5445-8D32-5475-B4067AC0F012}"/>
              </a:ext>
            </a:extLst>
          </p:cNvPr>
          <p:cNvGraphicFramePr>
            <a:graphicFrameLocks noGrp="1"/>
          </p:cNvGraphicFramePr>
          <p:nvPr>
            <p:ph idx="1"/>
            <p:extLst>
              <p:ext uri="{D42A27DB-BD31-4B8C-83A1-F6EECF244321}">
                <p14:modId xmlns:p14="http://schemas.microsoft.com/office/powerpoint/2010/main" val="1247523767"/>
              </p:ext>
            </p:extLst>
          </p:nvPr>
        </p:nvGraphicFramePr>
        <p:xfrm>
          <a:off x="1097280" y="1908313"/>
          <a:ext cx="10058400" cy="32600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7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F9C58-8375-4A93-A715-CFEBB7B5B9B3}"/>
              </a:ext>
            </a:extLst>
          </p:cNvPr>
          <p:cNvSpPr>
            <a:spLocks noGrp="1"/>
          </p:cNvSpPr>
          <p:nvPr>
            <p:ph type="title"/>
          </p:nvPr>
        </p:nvSpPr>
        <p:spPr/>
        <p:txBody>
          <a:bodyPr>
            <a:normAutofit/>
          </a:bodyPr>
          <a:lstStyle/>
          <a:p>
            <a:r>
              <a:rPr lang="en-IN" sz="4000" dirty="0">
                <a:latin typeface="+mn-lt"/>
              </a:rPr>
              <a:t>Data cleaning &amp; pre-processing</a:t>
            </a:r>
          </a:p>
        </p:txBody>
      </p:sp>
      <p:sp>
        <p:nvSpPr>
          <p:cNvPr id="3" name="Content Placeholder 2">
            <a:extLst>
              <a:ext uri="{FF2B5EF4-FFF2-40B4-BE49-F238E27FC236}">
                <a16:creationId xmlns:a16="http://schemas.microsoft.com/office/drawing/2014/main" id="{6A2AA31B-4E02-4C09-8C08-491D245DB534}"/>
              </a:ext>
            </a:extLst>
          </p:cNvPr>
          <p:cNvSpPr>
            <a:spLocks noGrp="1"/>
          </p:cNvSpPr>
          <p:nvPr>
            <p:ph idx="1"/>
          </p:nvPr>
        </p:nvSpPr>
        <p:spPr>
          <a:xfrm>
            <a:off x="1097280" y="2054086"/>
            <a:ext cx="10058400" cy="3815007"/>
          </a:xfrm>
        </p:spPr>
        <p:txBody>
          <a:bodyPr/>
          <a:lstStyle/>
          <a:p>
            <a:pPr>
              <a:buFont typeface="Arial" panose="020B0604020202020204" pitchFamily="34" charset="0"/>
              <a:buChar char="•"/>
            </a:pPr>
            <a:r>
              <a:rPr lang="en-IN" dirty="0"/>
              <a:t>Merge (inner)</a:t>
            </a:r>
          </a:p>
          <a:p>
            <a:pPr>
              <a:buFont typeface="Arial" panose="020B0604020202020204" pitchFamily="34" charset="0"/>
              <a:buChar char="•"/>
            </a:pPr>
            <a:r>
              <a:rPr lang="en-IN" dirty="0"/>
              <a:t>Drop duplicate columns</a:t>
            </a:r>
          </a:p>
          <a:p>
            <a:pPr>
              <a:buFont typeface="Arial" panose="020B0604020202020204" pitchFamily="34" charset="0"/>
              <a:buChar char="•"/>
            </a:pPr>
            <a:r>
              <a:rPr lang="en-IN" dirty="0"/>
              <a:t>Rename columns </a:t>
            </a:r>
          </a:p>
          <a:p>
            <a:pPr>
              <a:buFont typeface="Arial" panose="020B0604020202020204" pitchFamily="34" charset="0"/>
              <a:buChar char="•"/>
            </a:pPr>
            <a:r>
              <a:rPr lang="en-IN" dirty="0"/>
              <a:t>Missing value treatment</a:t>
            </a:r>
          </a:p>
          <a:p>
            <a:pPr>
              <a:buFont typeface="Arial" panose="020B0604020202020204" pitchFamily="34" charset="0"/>
              <a:buChar char="•"/>
            </a:pPr>
            <a:r>
              <a:rPr lang="en-IN" dirty="0"/>
              <a:t>Outlier Analysis</a:t>
            </a:r>
          </a:p>
          <a:p>
            <a:pPr>
              <a:buFont typeface="Arial" panose="020B0604020202020204" pitchFamily="34" charset="0"/>
              <a:buChar char="•"/>
            </a:pPr>
            <a:r>
              <a:rPr lang="en-IN" dirty="0"/>
              <a:t>‘Age’ column from date of birth</a:t>
            </a:r>
          </a:p>
          <a:p>
            <a:pPr>
              <a:buFont typeface="Arial" panose="020B0604020202020204" pitchFamily="34" charset="0"/>
              <a:buChar char="•"/>
            </a:pPr>
            <a:r>
              <a:rPr lang="en-IN" dirty="0"/>
              <a:t>Check for irrelevant entries ( excel )</a:t>
            </a:r>
          </a:p>
        </p:txBody>
      </p:sp>
    </p:spTree>
    <p:extLst>
      <p:ext uri="{BB962C8B-B14F-4D97-AF65-F5344CB8AC3E}">
        <p14:creationId xmlns:p14="http://schemas.microsoft.com/office/powerpoint/2010/main" val="871596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8DD2A7-5F86-48FC-BF7B-9D5CA017660C}"/>
              </a:ext>
            </a:extLst>
          </p:cNvPr>
          <p:cNvPicPr>
            <a:picLocks noChangeAspect="1"/>
          </p:cNvPicPr>
          <p:nvPr/>
        </p:nvPicPr>
        <p:blipFill rotWithShape="1">
          <a:blip r:embed="rId2">
            <a:extLst>
              <a:ext uri="{28A0092B-C50C-407E-A947-70E740481C1C}">
                <a14:useLocalDpi xmlns:a14="http://schemas.microsoft.com/office/drawing/2010/main" val="0"/>
              </a:ext>
            </a:extLst>
          </a:blip>
          <a:srcRect l="1088" t="2015" r="3152" b="2930"/>
          <a:stretch/>
        </p:blipFill>
        <p:spPr>
          <a:xfrm>
            <a:off x="1" y="1"/>
            <a:ext cx="12192000" cy="6334538"/>
          </a:xfrm>
          <a:prstGeom prst="rect">
            <a:avLst/>
          </a:prstGeom>
        </p:spPr>
      </p:pic>
    </p:spTree>
    <p:extLst>
      <p:ext uri="{BB962C8B-B14F-4D97-AF65-F5344CB8AC3E}">
        <p14:creationId xmlns:p14="http://schemas.microsoft.com/office/powerpoint/2010/main" val="2327467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9ECB-3A2D-43BA-AEFB-4A486021A3D0}"/>
              </a:ext>
            </a:extLst>
          </p:cNvPr>
          <p:cNvSpPr>
            <a:spLocks noGrp="1"/>
          </p:cNvSpPr>
          <p:nvPr>
            <p:ph type="title"/>
          </p:nvPr>
        </p:nvSpPr>
        <p:spPr>
          <a:xfrm>
            <a:off x="1188720" y="502197"/>
            <a:ext cx="10058400" cy="736282"/>
          </a:xfrm>
        </p:spPr>
        <p:txBody>
          <a:bodyPr>
            <a:normAutofit/>
          </a:bodyPr>
          <a:lstStyle/>
          <a:p>
            <a:r>
              <a:rPr lang="en-IN" sz="3200" dirty="0">
                <a:solidFill>
                  <a:schemeClr val="tx1">
                    <a:lumMod val="65000"/>
                    <a:lumOff val="35000"/>
                  </a:schemeClr>
                </a:solidFill>
                <a:latin typeface="+mn-lt"/>
              </a:rPr>
              <a:t>Logistic Regression:</a:t>
            </a:r>
          </a:p>
        </p:txBody>
      </p:sp>
      <p:sp>
        <p:nvSpPr>
          <p:cNvPr id="10" name="Text Placeholder 9">
            <a:extLst>
              <a:ext uri="{FF2B5EF4-FFF2-40B4-BE49-F238E27FC236}">
                <a16:creationId xmlns:a16="http://schemas.microsoft.com/office/drawing/2014/main" id="{EBF6B2A0-EBAA-48DF-9C25-ADA5A9F8F882}"/>
              </a:ext>
            </a:extLst>
          </p:cNvPr>
          <p:cNvSpPr>
            <a:spLocks noGrp="1"/>
          </p:cNvSpPr>
          <p:nvPr>
            <p:ph type="body" idx="1"/>
          </p:nvPr>
        </p:nvSpPr>
        <p:spPr>
          <a:xfrm>
            <a:off x="1102209" y="1207027"/>
            <a:ext cx="8319715" cy="736282"/>
          </a:xfrm>
        </p:spPr>
        <p:txBody>
          <a:bodyPr/>
          <a:lstStyle/>
          <a:p>
            <a:r>
              <a:rPr lang="en-IN" cap="none" dirty="0"/>
              <a:t>1. Predict whether yellow card warning will be issued or not?</a:t>
            </a:r>
          </a:p>
        </p:txBody>
      </p:sp>
      <p:pic>
        <p:nvPicPr>
          <p:cNvPr id="6" name="Content Placeholder 5">
            <a:extLst>
              <a:ext uri="{FF2B5EF4-FFF2-40B4-BE49-F238E27FC236}">
                <a16:creationId xmlns:a16="http://schemas.microsoft.com/office/drawing/2014/main" id="{1320FDDD-CCB1-4C9E-987D-FBF0040BA07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t="4721"/>
          <a:stretch/>
        </p:blipFill>
        <p:spPr>
          <a:xfrm>
            <a:off x="608902" y="1943309"/>
            <a:ext cx="5911167" cy="4152691"/>
          </a:xfrm>
        </p:spPr>
      </p:pic>
      <p:sp>
        <p:nvSpPr>
          <p:cNvPr id="5" name="Content Placeholder 4">
            <a:extLst>
              <a:ext uri="{FF2B5EF4-FFF2-40B4-BE49-F238E27FC236}">
                <a16:creationId xmlns:a16="http://schemas.microsoft.com/office/drawing/2014/main" id="{AE4DCCB9-E4A5-4AF8-9AC8-4F5B6FC79EE2}"/>
              </a:ext>
            </a:extLst>
          </p:cNvPr>
          <p:cNvSpPr>
            <a:spLocks noGrp="1"/>
          </p:cNvSpPr>
          <p:nvPr>
            <p:ph sz="quarter" idx="4"/>
          </p:nvPr>
        </p:nvSpPr>
        <p:spPr>
          <a:xfrm>
            <a:off x="6309360" y="2343344"/>
            <a:ext cx="4937760" cy="8024917"/>
          </a:xfrm>
        </p:spPr>
        <p:txBody>
          <a:bodyPr>
            <a:normAutofit/>
          </a:bodyPr>
          <a:lstStyle/>
          <a:p>
            <a:r>
              <a:rPr lang="en-IN" dirty="0"/>
              <a:t>Roc </a:t>
            </a:r>
            <a:r>
              <a:rPr lang="en-IN" dirty="0" err="1"/>
              <a:t>auc</a:t>
            </a:r>
            <a:r>
              <a:rPr lang="en-IN" dirty="0"/>
              <a:t> score:  0.748</a:t>
            </a:r>
          </a:p>
          <a:p>
            <a:r>
              <a:rPr lang="en-IN" dirty="0"/>
              <a:t>Confusion Matrix: [[1044  11] [198  7]]</a:t>
            </a:r>
          </a:p>
          <a:p>
            <a:r>
              <a:rPr lang="en-IN" dirty="0"/>
              <a:t>Accuracy: 0.8341</a:t>
            </a:r>
          </a:p>
          <a:p>
            <a:r>
              <a:rPr lang="en-IN" dirty="0"/>
              <a:t>Precision: 0.3888</a:t>
            </a:r>
          </a:p>
          <a:p>
            <a:r>
              <a:rPr lang="en-IN" dirty="0"/>
              <a:t>Recall: 0.03414</a:t>
            </a:r>
          </a:p>
          <a:p>
            <a:r>
              <a:rPr lang="en-IN" dirty="0"/>
              <a:t>F1: 0.06278</a:t>
            </a:r>
          </a:p>
          <a:p>
            <a:r>
              <a:rPr lang="en-IN" dirty="0"/>
              <a:t>Good logistic Model to predict whether a warning will be issued in game or not?</a:t>
            </a:r>
          </a:p>
        </p:txBody>
      </p:sp>
    </p:spTree>
    <p:extLst>
      <p:ext uri="{BB962C8B-B14F-4D97-AF65-F5344CB8AC3E}">
        <p14:creationId xmlns:p14="http://schemas.microsoft.com/office/powerpoint/2010/main" val="53055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36AD-79D2-4601-99E4-516AA770AE66}"/>
              </a:ext>
            </a:extLst>
          </p:cNvPr>
          <p:cNvSpPr>
            <a:spLocks noGrp="1"/>
          </p:cNvSpPr>
          <p:nvPr>
            <p:ph type="title"/>
          </p:nvPr>
        </p:nvSpPr>
        <p:spPr/>
        <p:txBody>
          <a:bodyPr>
            <a:normAutofit/>
          </a:bodyPr>
          <a:lstStyle/>
          <a:p>
            <a:r>
              <a:rPr lang="en-IN" sz="3600" dirty="0">
                <a:solidFill>
                  <a:schemeClr val="tx1">
                    <a:lumMod val="65000"/>
                    <a:lumOff val="35000"/>
                  </a:schemeClr>
                </a:solidFill>
                <a:latin typeface="+mn-lt"/>
              </a:rPr>
              <a:t>Logistic Regression (</a:t>
            </a:r>
            <a:r>
              <a:rPr lang="en-IN" sz="3600" dirty="0" err="1">
                <a:solidFill>
                  <a:schemeClr val="tx1">
                    <a:lumMod val="65000"/>
                    <a:lumOff val="35000"/>
                  </a:schemeClr>
                </a:solidFill>
                <a:latin typeface="+mn-lt"/>
              </a:rPr>
              <a:t>contnd</a:t>
            </a:r>
            <a:r>
              <a:rPr lang="en-IN" sz="3600" dirty="0">
                <a:solidFill>
                  <a:schemeClr val="tx1">
                    <a:lumMod val="65000"/>
                    <a:lumOff val="35000"/>
                  </a:schemeClr>
                </a:solidFill>
                <a:latin typeface="+mn-lt"/>
              </a:rPr>
              <a:t>):</a:t>
            </a:r>
            <a:br>
              <a:rPr lang="en-IN" sz="3600" dirty="0">
                <a:solidFill>
                  <a:schemeClr val="tx1">
                    <a:lumMod val="65000"/>
                    <a:lumOff val="35000"/>
                  </a:schemeClr>
                </a:solidFill>
                <a:latin typeface="+mn-lt"/>
              </a:rPr>
            </a:br>
            <a:br>
              <a:rPr lang="en-IN" sz="3600" dirty="0">
                <a:solidFill>
                  <a:schemeClr val="tx1">
                    <a:lumMod val="65000"/>
                    <a:lumOff val="35000"/>
                  </a:schemeClr>
                </a:solidFill>
                <a:latin typeface="+mn-lt"/>
              </a:rPr>
            </a:br>
            <a:r>
              <a:rPr lang="en-IN" sz="2000" dirty="0"/>
              <a:t>Predict whether goal will be scored in the game or not?</a:t>
            </a:r>
            <a:endParaRPr lang="en-IN" sz="3600" dirty="0"/>
          </a:p>
        </p:txBody>
      </p:sp>
      <p:sp>
        <p:nvSpPr>
          <p:cNvPr id="3" name="Content Placeholder 2">
            <a:extLst>
              <a:ext uri="{FF2B5EF4-FFF2-40B4-BE49-F238E27FC236}">
                <a16:creationId xmlns:a16="http://schemas.microsoft.com/office/drawing/2014/main" id="{EC8DB8C2-1466-4734-9278-0509274E31AB}"/>
              </a:ext>
            </a:extLst>
          </p:cNvPr>
          <p:cNvSpPr>
            <a:spLocks noGrp="1"/>
          </p:cNvSpPr>
          <p:nvPr>
            <p:ph sz="half" idx="1"/>
          </p:nvPr>
        </p:nvSpPr>
        <p:spPr/>
        <p:txBody>
          <a:bodyPr/>
          <a:lstStyle/>
          <a:p>
            <a:endParaRPr lang="en-IN" dirty="0"/>
          </a:p>
        </p:txBody>
      </p:sp>
      <p:sp>
        <p:nvSpPr>
          <p:cNvPr id="4" name="Content Placeholder 3">
            <a:extLst>
              <a:ext uri="{FF2B5EF4-FFF2-40B4-BE49-F238E27FC236}">
                <a16:creationId xmlns:a16="http://schemas.microsoft.com/office/drawing/2014/main" id="{FFE09A51-5945-441D-A9A8-45736FC12F66}"/>
              </a:ext>
            </a:extLst>
          </p:cNvPr>
          <p:cNvSpPr>
            <a:spLocks noGrp="1"/>
          </p:cNvSpPr>
          <p:nvPr>
            <p:ph sz="half" idx="2"/>
          </p:nvPr>
        </p:nvSpPr>
        <p:spPr>
          <a:xfrm>
            <a:off x="6390198" y="2258759"/>
            <a:ext cx="4937760" cy="4023360"/>
          </a:xfrm>
        </p:spPr>
        <p:txBody>
          <a:bodyPr/>
          <a:lstStyle/>
          <a:p>
            <a:r>
              <a:rPr lang="en-IN" dirty="0"/>
              <a:t>Roc </a:t>
            </a:r>
            <a:r>
              <a:rPr lang="en-IN" dirty="0" err="1"/>
              <a:t>auc</a:t>
            </a:r>
            <a:r>
              <a:rPr lang="en-IN" dirty="0"/>
              <a:t> score:  0.668</a:t>
            </a:r>
          </a:p>
          <a:p>
            <a:r>
              <a:rPr lang="en-IN" dirty="0"/>
              <a:t>Confusion Matrix: [[704 84] [ 310 162]]</a:t>
            </a:r>
          </a:p>
          <a:p>
            <a:r>
              <a:rPr lang="en-IN" dirty="0"/>
              <a:t>Accuracy: 0.6873</a:t>
            </a:r>
          </a:p>
          <a:p>
            <a:r>
              <a:rPr lang="en-IN" dirty="0"/>
              <a:t>Precision: 0.6585</a:t>
            </a:r>
          </a:p>
          <a:p>
            <a:r>
              <a:rPr lang="en-IN" dirty="0"/>
              <a:t>Recall: 0.34322</a:t>
            </a:r>
          </a:p>
          <a:p>
            <a:r>
              <a:rPr lang="en-IN" dirty="0"/>
              <a:t>F1: 0.45125</a:t>
            </a:r>
          </a:p>
          <a:p>
            <a:r>
              <a:rPr lang="en-IN" dirty="0"/>
              <a:t>Moderate Model to distinguish between goal scored and not scored in the game</a:t>
            </a:r>
          </a:p>
          <a:p>
            <a:endParaRPr lang="en-IN" dirty="0"/>
          </a:p>
        </p:txBody>
      </p:sp>
      <p:pic>
        <p:nvPicPr>
          <p:cNvPr id="5" name="Content Placeholder 7">
            <a:extLst>
              <a:ext uri="{FF2B5EF4-FFF2-40B4-BE49-F238E27FC236}">
                <a16:creationId xmlns:a16="http://schemas.microsoft.com/office/drawing/2014/main" id="{55ECA697-A531-4D50-864B-93BDA31EC4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4525" y="1812015"/>
            <a:ext cx="5433395" cy="4204471"/>
          </a:xfrm>
          <a:prstGeom prst="rect">
            <a:avLst/>
          </a:prstGeom>
        </p:spPr>
      </p:pic>
    </p:spTree>
    <p:extLst>
      <p:ext uri="{BB962C8B-B14F-4D97-AF65-F5344CB8AC3E}">
        <p14:creationId xmlns:p14="http://schemas.microsoft.com/office/powerpoint/2010/main" val="428144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9B69-0C84-42CF-AF2E-FBB126E087AA}"/>
              </a:ext>
            </a:extLst>
          </p:cNvPr>
          <p:cNvSpPr>
            <a:spLocks noGrp="1"/>
          </p:cNvSpPr>
          <p:nvPr>
            <p:ph type="title"/>
          </p:nvPr>
        </p:nvSpPr>
        <p:spPr/>
        <p:txBody>
          <a:bodyPr>
            <a:normAutofit/>
          </a:bodyPr>
          <a:lstStyle/>
          <a:p>
            <a:r>
              <a:rPr lang="en-IN" sz="3200" dirty="0">
                <a:latin typeface="+mn-lt"/>
              </a:rPr>
              <a:t>Probability on performance:</a:t>
            </a:r>
          </a:p>
        </p:txBody>
      </p:sp>
      <p:sp>
        <p:nvSpPr>
          <p:cNvPr id="3" name="Content Placeholder 2">
            <a:extLst>
              <a:ext uri="{FF2B5EF4-FFF2-40B4-BE49-F238E27FC236}">
                <a16:creationId xmlns:a16="http://schemas.microsoft.com/office/drawing/2014/main" id="{FDA42183-84D9-40BD-87F1-32474C9FC779}"/>
              </a:ext>
            </a:extLst>
          </p:cNvPr>
          <p:cNvSpPr>
            <a:spLocks noGrp="1"/>
          </p:cNvSpPr>
          <p:nvPr>
            <p:ph idx="1"/>
          </p:nvPr>
        </p:nvSpPr>
        <p:spPr/>
        <p:txBody>
          <a:bodyPr>
            <a:normAutofit/>
          </a:bodyPr>
          <a:lstStyle/>
          <a:p>
            <a:r>
              <a:rPr lang="en-IN" dirty="0"/>
              <a:t>1.The probability of scoring 3 goals in a game is, 1%</a:t>
            </a:r>
          </a:p>
          <a:p>
            <a:r>
              <a:rPr lang="en-IN" dirty="0"/>
              <a:t>2.The probability of player from England scoring goal is 2%</a:t>
            </a:r>
          </a:p>
          <a:p>
            <a:r>
              <a:rPr lang="en-IN" dirty="0"/>
              <a:t>3.The probability of player whose age is above 28: 32%</a:t>
            </a:r>
          </a:p>
          <a:p>
            <a:r>
              <a:rPr lang="en-IN" dirty="0"/>
              <a:t>4.The probability of receiving yellow card given that the player is left footed 24%</a:t>
            </a:r>
          </a:p>
          <a:p>
            <a:r>
              <a:rPr lang="en-IN" dirty="0"/>
              <a:t>5.The probability of receiving yellow card given that the player is right footed 14%</a:t>
            </a:r>
          </a:p>
          <a:p>
            <a:r>
              <a:rPr lang="en-IN" dirty="0"/>
              <a:t>6.The probability that the attendance is at most 50000 given its an international cup is 60%</a:t>
            </a:r>
          </a:p>
        </p:txBody>
      </p:sp>
    </p:spTree>
    <p:extLst>
      <p:ext uri="{BB962C8B-B14F-4D97-AF65-F5344CB8AC3E}">
        <p14:creationId xmlns:p14="http://schemas.microsoft.com/office/powerpoint/2010/main" val="468806051"/>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852</TotalTime>
  <Words>1742</Words>
  <Application>Microsoft Office PowerPoint</Application>
  <PresentationFormat>Widescreen</PresentationFormat>
  <Paragraphs>209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Wingdings</vt:lpstr>
      <vt:lpstr>Retrospect</vt:lpstr>
      <vt:lpstr>Unleashing insights from Football data</vt:lpstr>
      <vt:lpstr>Introduction:</vt:lpstr>
      <vt:lpstr>Objectives</vt:lpstr>
      <vt:lpstr>Tools &amp; Techniques</vt:lpstr>
      <vt:lpstr>Data cleaning &amp; pre-processing</vt:lpstr>
      <vt:lpstr>PowerPoint Presentation</vt:lpstr>
      <vt:lpstr>Logistic Regression:</vt:lpstr>
      <vt:lpstr>Logistic Regression (contnd):  Predict whether goal will be scored in the game or not?</vt:lpstr>
      <vt:lpstr>Probability on performance:</vt:lpstr>
      <vt:lpstr>Central Limit Theorem</vt:lpstr>
      <vt:lpstr>PowerPoint Presentation</vt:lpstr>
      <vt:lpstr>Regression to predict Market value</vt:lpstr>
      <vt:lpstr>Regression (contnd)</vt:lpstr>
      <vt:lpstr>PowerPoint Presentation</vt:lpstr>
      <vt:lpstr>MYSQL work </vt:lpstr>
      <vt:lpstr>Hypothesis Testing ( Team comparison)</vt:lpstr>
      <vt:lpstr>PowerPoint Presentation</vt:lpstr>
      <vt:lpstr>KN Neighbours classifier:</vt:lpstr>
      <vt:lpstr>PowerPoint Presentation</vt:lpstr>
      <vt:lpstr>PowerPoint Presentation</vt:lpstr>
      <vt:lpstr>Hypothesis testing ( event analysis)</vt:lpstr>
      <vt:lpstr>PowerPoint Presentation</vt:lpstr>
      <vt:lpstr>PowerPoint Presentation</vt:lpstr>
      <vt:lpstr>Contract Management ( Key points)</vt:lpstr>
      <vt:lpstr>K Means Clustering</vt:lpstr>
      <vt:lpstr>Key In takes</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insights from Football data</dc:title>
  <dc:creator>Windows User</dc:creator>
  <cp:lastModifiedBy>Windows User</cp:lastModifiedBy>
  <cp:revision>41</cp:revision>
  <dcterms:created xsi:type="dcterms:W3CDTF">2025-02-17T12:54:44Z</dcterms:created>
  <dcterms:modified xsi:type="dcterms:W3CDTF">2025-02-19T07:24:12Z</dcterms:modified>
</cp:coreProperties>
</file>