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60" r:id="rId5"/>
    <p:sldId id="261" r:id="rId6"/>
    <p:sldId id="262" r:id="rId7"/>
    <p:sldId id="263" r:id="rId8"/>
    <p:sldId id="265" r:id="rId9"/>
    <p:sldId id="266" r:id="rId10"/>
    <p:sldId id="267" r:id="rId11"/>
    <p:sldId id="268" r:id="rId12"/>
    <p:sldId id="269" r:id="rId13"/>
    <p:sldId id="271" r:id="rId14"/>
    <p:sldId id="270" r:id="rId15"/>
    <p:sldId id="273" r:id="rId16"/>
    <p:sldId id="274" r:id="rId17"/>
    <p:sldId id="275" r:id="rId18"/>
    <p:sldId id="276" r:id="rId19"/>
    <p:sldId id="277" r:id="rId20"/>
    <p:sldId id="278" r:id="rId21"/>
    <p:sldId id="279" r:id="rId22"/>
    <p:sldId id="264" r:id="rId23"/>
    <p:sldId id="272" r:id="rId24"/>
    <p:sldId id="25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7" autoAdjust="0"/>
    <p:restoredTop sz="94660"/>
  </p:normalViewPr>
  <p:slideViewPr>
    <p:cSldViewPr snapToGrid="0">
      <p:cViewPr varScale="1">
        <p:scale>
          <a:sx n="85" d="100"/>
          <a:sy n="85" d="100"/>
        </p:scale>
        <p:origin x="9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EF630B3-45C8-4C05-9A4C-66F483BD0607}"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732FD2-7AFE-4392-BAED-912527B7DCF1}" type="slidenum">
              <a:rPr lang="en-IN" smtClean="0"/>
              <a:t>‹#›</a:t>
            </a:fld>
            <a:endParaRPr lang="en-IN"/>
          </a:p>
        </p:txBody>
      </p:sp>
    </p:spTree>
    <p:extLst>
      <p:ext uri="{BB962C8B-B14F-4D97-AF65-F5344CB8AC3E}">
        <p14:creationId xmlns:p14="http://schemas.microsoft.com/office/powerpoint/2010/main" val="30047344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630B3-45C8-4C05-9A4C-66F483BD0607}"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32FD2-7AFE-4392-BAED-912527B7DCF1}" type="slidenum">
              <a:rPr lang="en-IN" smtClean="0"/>
              <a:t>‹#›</a:t>
            </a:fld>
            <a:endParaRPr lang="en-IN"/>
          </a:p>
        </p:txBody>
      </p:sp>
    </p:spTree>
    <p:extLst>
      <p:ext uri="{BB962C8B-B14F-4D97-AF65-F5344CB8AC3E}">
        <p14:creationId xmlns:p14="http://schemas.microsoft.com/office/powerpoint/2010/main" val="26366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F630B3-45C8-4C05-9A4C-66F483BD0607}"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732FD2-7AFE-4392-BAED-912527B7DCF1}" type="slidenum">
              <a:rPr lang="en-IN" smtClean="0"/>
              <a:t>‹#›</a:t>
            </a:fld>
            <a:endParaRPr lang="en-IN"/>
          </a:p>
        </p:txBody>
      </p:sp>
    </p:spTree>
    <p:extLst>
      <p:ext uri="{BB962C8B-B14F-4D97-AF65-F5344CB8AC3E}">
        <p14:creationId xmlns:p14="http://schemas.microsoft.com/office/powerpoint/2010/main" val="193143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F630B3-45C8-4C05-9A4C-66F483BD0607}"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732FD2-7AFE-4392-BAED-912527B7DCF1}" type="slidenum">
              <a:rPr lang="en-IN" smtClean="0"/>
              <a:t>‹#›</a:t>
            </a:fld>
            <a:endParaRPr lang="en-IN"/>
          </a:p>
        </p:txBody>
      </p:sp>
    </p:spTree>
    <p:extLst>
      <p:ext uri="{BB962C8B-B14F-4D97-AF65-F5344CB8AC3E}">
        <p14:creationId xmlns:p14="http://schemas.microsoft.com/office/powerpoint/2010/main" val="2815878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EF630B3-45C8-4C05-9A4C-66F483BD0607}"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732FD2-7AFE-4392-BAED-912527B7DCF1}" type="slidenum">
              <a:rPr lang="en-IN" smtClean="0"/>
              <a:t>‹#›</a:t>
            </a:fld>
            <a:endParaRPr lang="en-IN"/>
          </a:p>
        </p:txBody>
      </p:sp>
    </p:spTree>
    <p:extLst>
      <p:ext uri="{BB962C8B-B14F-4D97-AF65-F5344CB8AC3E}">
        <p14:creationId xmlns:p14="http://schemas.microsoft.com/office/powerpoint/2010/main" val="38111397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EF630B3-45C8-4C05-9A4C-66F483BD0607}" type="datetimeFigureOut">
              <a:rPr lang="en-IN" smtClean="0"/>
              <a:t>08-12-2024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2732FD2-7AFE-4392-BAED-912527B7DCF1}" type="slidenum">
              <a:rPr lang="en-IN" smtClean="0"/>
              <a:t>‹#›</a:t>
            </a:fld>
            <a:endParaRPr lang="en-IN"/>
          </a:p>
        </p:txBody>
      </p:sp>
    </p:spTree>
    <p:extLst>
      <p:ext uri="{BB962C8B-B14F-4D97-AF65-F5344CB8AC3E}">
        <p14:creationId xmlns:p14="http://schemas.microsoft.com/office/powerpoint/2010/main" val="82472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EF630B3-45C8-4C05-9A4C-66F483BD0607}"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732FD2-7AFE-4392-BAED-912527B7DCF1}"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4789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F630B3-45C8-4C05-9A4C-66F483BD0607}" type="datetimeFigureOut">
              <a:rPr lang="en-IN" smtClean="0"/>
              <a:t>08-12-2024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732FD2-7AFE-4392-BAED-912527B7DCF1}" type="slidenum">
              <a:rPr lang="en-IN" smtClean="0"/>
              <a:t>‹#›</a:t>
            </a:fld>
            <a:endParaRPr lang="en-IN"/>
          </a:p>
        </p:txBody>
      </p:sp>
    </p:spTree>
    <p:extLst>
      <p:ext uri="{BB962C8B-B14F-4D97-AF65-F5344CB8AC3E}">
        <p14:creationId xmlns:p14="http://schemas.microsoft.com/office/powerpoint/2010/main" val="2024542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630B3-45C8-4C05-9A4C-66F483BD0607}" type="datetimeFigureOut">
              <a:rPr lang="en-IN" smtClean="0"/>
              <a:t>08-12-2024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732FD2-7AFE-4392-BAED-912527B7DCF1}" type="slidenum">
              <a:rPr lang="en-IN" smtClean="0"/>
              <a:t>‹#›</a:t>
            </a:fld>
            <a:endParaRPr lang="en-IN"/>
          </a:p>
        </p:txBody>
      </p:sp>
    </p:spTree>
    <p:extLst>
      <p:ext uri="{BB962C8B-B14F-4D97-AF65-F5344CB8AC3E}">
        <p14:creationId xmlns:p14="http://schemas.microsoft.com/office/powerpoint/2010/main" val="270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EF630B3-45C8-4C05-9A4C-66F483BD0607}" type="datetimeFigureOut">
              <a:rPr lang="en-IN" smtClean="0"/>
              <a:t>08-12-2024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B2732FD2-7AFE-4392-BAED-912527B7DCF1}" type="slidenum">
              <a:rPr lang="en-IN" smtClean="0"/>
              <a:t>‹#›</a:t>
            </a:fld>
            <a:endParaRPr lang="en-IN"/>
          </a:p>
        </p:txBody>
      </p:sp>
    </p:spTree>
    <p:extLst>
      <p:ext uri="{BB962C8B-B14F-4D97-AF65-F5344CB8AC3E}">
        <p14:creationId xmlns:p14="http://schemas.microsoft.com/office/powerpoint/2010/main" val="4206557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EF630B3-45C8-4C05-9A4C-66F483BD0607}" type="datetimeFigureOut">
              <a:rPr lang="en-IN" smtClean="0"/>
              <a:t>08-12-2024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B2732FD2-7AFE-4392-BAED-912527B7DCF1}" type="slidenum">
              <a:rPr lang="en-IN" smtClean="0"/>
              <a:t>‹#›</a:t>
            </a:fld>
            <a:endParaRPr lang="en-IN"/>
          </a:p>
        </p:txBody>
      </p:sp>
    </p:spTree>
    <p:extLst>
      <p:ext uri="{BB962C8B-B14F-4D97-AF65-F5344CB8AC3E}">
        <p14:creationId xmlns:p14="http://schemas.microsoft.com/office/powerpoint/2010/main" val="3060905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EF630B3-45C8-4C05-9A4C-66F483BD0607}" type="datetimeFigureOut">
              <a:rPr lang="en-IN" smtClean="0"/>
              <a:t>08-12-2024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2732FD2-7AFE-4392-BAED-912527B7DCF1}" type="slidenum">
              <a:rPr lang="en-IN" smtClean="0"/>
              <a:t>‹#›</a:t>
            </a:fld>
            <a:endParaRPr lang="en-IN"/>
          </a:p>
        </p:txBody>
      </p:sp>
    </p:spTree>
    <p:extLst>
      <p:ext uri="{BB962C8B-B14F-4D97-AF65-F5344CB8AC3E}">
        <p14:creationId xmlns:p14="http://schemas.microsoft.com/office/powerpoint/2010/main" val="223632589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B91F-433E-4CAB-AED4-13E454AE91DA}"/>
              </a:ext>
            </a:extLst>
          </p:cNvPr>
          <p:cNvSpPr>
            <a:spLocks noGrp="1"/>
          </p:cNvSpPr>
          <p:nvPr>
            <p:ph type="ctrTitle"/>
          </p:nvPr>
        </p:nvSpPr>
        <p:spPr/>
        <p:txBody>
          <a:bodyPr/>
          <a:lstStyle/>
          <a:p>
            <a:r>
              <a:rPr lang="en-IN" dirty="0"/>
              <a:t>AUTOMOBILE SALES TREND</a:t>
            </a:r>
          </a:p>
        </p:txBody>
      </p:sp>
      <p:sp>
        <p:nvSpPr>
          <p:cNvPr id="3" name="Subtitle 2">
            <a:extLst>
              <a:ext uri="{FF2B5EF4-FFF2-40B4-BE49-F238E27FC236}">
                <a16:creationId xmlns:a16="http://schemas.microsoft.com/office/drawing/2014/main" id="{C7DEF917-2AB2-4C8D-9E08-50BD498E969B}"/>
              </a:ext>
            </a:extLst>
          </p:cNvPr>
          <p:cNvSpPr>
            <a:spLocks noGrp="1"/>
          </p:cNvSpPr>
          <p:nvPr>
            <p:ph type="subTitle" idx="1"/>
          </p:nvPr>
        </p:nvSpPr>
        <p:spPr/>
        <p:txBody>
          <a:bodyPr>
            <a:normAutofit/>
          </a:bodyPr>
          <a:lstStyle/>
          <a:p>
            <a:r>
              <a:rPr lang="en-IN" sz="2400" dirty="0"/>
              <a:t>By M PRIYA</a:t>
            </a:r>
          </a:p>
          <a:p>
            <a:r>
              <a:rPr lang="en-IN" sz="2400" dirty="0"/>
              <a:t>Mentor:  JAYA PANDEY</a:t>
            </a:r>
          </a:p>
        </p:txBody>
      </p:sp>
    </p:spTree>
    <p:extLst>
      <p:ext uri="{BB962C8B-B14F-4D97-AF65-F5344CB8AC3E}">
        <p14:creationId xmlns:p14="http://schemas.microsoft.com/office/powerpoint/2010/main" val="2396404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C858-7546-4558-94E8-01F868334512}"/>
              </a:ext>
            </a:extLst>
          </p:cNvPr>
          <p:cNvSpPr>
            <a:spLocks noGrp="1"/>
          </p:cNvSpPr>
          <p:nvPr>
            <p:ph type="title"/>
          </p:nvPr>
        </p:nvSpPr>
        <p:spPr>
          <a:xfrm>
            <a:off x="2231136" y="109469"/>
            <a:ext cx="7729728" cy="482959"/>
          </a:xfrm>
        </p:spPr>
        <p:txBody>
          <a:bodyPr>
            <a:normAutofit fontScale="90000"/>
          </a:bodyPr>
          <a:lstStyle/>
          <a:p>
            <a:r>
              <a:rPr lang="en-IN" dirty="0"/>
              <a:t>Trend analysis</a:t>
            </a:r>
          </a:p>
        </p:txBody>
      </p:sp>
      <p:pic>
        <p:nvPicPr>
          <p:cNvPr id="5" name="Content Placeholder 4">
            <a:extLst>
              <a:ext uri="{FF2B5EF4-FFF2-40B4-BE49-F238E27FC236}">
                <a16:creationId xmlns:a16="http://schemas.microsoft.com/office/drawing/2014/main" id="{B3734C67-A9C4-4E52-8802-415F20DFA7F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459" r="35205" b="19398"/>
          <a:stretch/>
        </p:blipFill>
        <p:spPr>
          <a:xfrm>
            <a:off x="5589431" y="682581"/>
            <a:ext cx="6181858" cy="6065950"/>
          </a:xfrm>
          <a:ln>
            <a:solidFill>
              <a:schemeClr val="tx1"/>
            </a:solidFill>
          </a:ln>
        </p:spPr>
      </p:pic>
      <p:pic>
        <p:nvPicPr>
          <p:cNvPr id="7" name="Picture 6">
            <a:extLst>
              <a:ext uri="{FF2B5EF4-FFF2-40B4-BE49-F238E27FC236}">
                <a16:creationId xmlns:a16="http://schemas.microsoft.com/office/drawing/2014/main" id="{F25B5A96-EF40-4163-A54C-C2A2FAF831EB}"/>
              </a:ext>
            </a:extLst>
          </p:cNvPr>
          <p:cNvPicPr>
            <a:picLocks noChangeAspect="1"/>
          </p:cNvPicPr>
          <p:nvPr/>
        </p:nvPicPr>
        <p:blipFill rotWithShape="1">
          <a:blip r:embed="rId2">
            <a:extLst>
              <a:ext uri="{28A0092B-C50C-407E-A947-70E740481C1C}">
                <a14:useLocalDpi xmlns:a14="http://schemas.microsoft.com/office/drawing/2010/main" val="0"/>
              </a:ext>
            </a:extLst>
          </a:blip>
          <a:srcRect l="63672" t="5712" b="83845"/>
          <a:stretch/>
        </p:blipFill>
        <p:spPr>
          <a:xfrm>
            <a:off x="10238704" y="3850783"/>
            <a:ext cx="1532585" cy="1416676"/>
          </a:xfrm>
          <a:prstGeom prst="rect">
            <a:avLst/>
          </a:prstGeom>
        </p:spPr>
      </p:pic>
      <p:sp>
        <p:nvSpPr>
          <p:cNvPr id="8" name="TextBox 7">
            <a:extLst>
              <a:ext uri="{FF2B5EF4-FFF2-40B4-BE49-F238E27FC236}">
                <a16:creationId xmlns:a16="http://schemas.microsoft.com/office/drawing/2014/main" id="{CDFE7F08-447C-4209-8BC5-7D505B14FD2B}"/>
              </a:ext>
            </a:extLst>
          </p:cNvPr>
          <p:cNvSpPr txBox="1"/>
          <p:nvPr/>
        </p:nvSpPr>
        <p:spPr>
          <a:xfrm>
            <a:off x="914400" y="682581"/>
            <a:ext cx="4675031" cy="5632311"/>
          </a:xfrm>
          <a:prstGeom prst="homePlate">
            <a:avLst>
              <a:gd name="adj" fmla="val 9420"/>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Wingdings" panose="05000000000000000000" pitchFamily="2" charset="2"/>
              <a:buChar char="ü"/>
            </a:pPr>
            <a:r>
              <a:rPr lang="en-IN" dirty="0"/>
              <a:t>There seems to be a seasonal trend during the period September to November.</a:t>
            </a:r>
          </a:p>
          <a:p>
            <a:pPr marL="285750" indent="-285750">
              <a:buFont typeface="Wingdings" panose="05000000000000000000" pitchFamily="2" charset="2"/>
              <a:buChar char="ü"/>
            </a:pPr>
            <a:r>
              <a:rPr lang="en-IN" dirty="0"/>
              <a:t>Month wise, August, January, February, December,.. month has increased in sales highly from 2003 to 2004. </a:t>
            </a:r>
          </a:p>
          <a:p>
            <a:pPr marL="285750" indent="-285750">
              <a:buFont typeface="Wingdings" panose="05000000000000000000" pitchFamily="2" charset="2"/>
              <a:buChar char="ü"/>
            </a:pPr>
            <a:r>
              <a:rPr lang="en-IN" dirty="0"/>
              <a:t>April month has constantly low sales for all years.</a:t>
            </a:r>
          </a:p>
          <a:p>
            <a:pPr marL="285750" indent="-285750">
              <a:buFont typeface="Wingdings" panose="05000000000000000000" pitchFamily="2" charset="2"/>
              <a:buChar char="ü"/>
            </a:pPr>
            <a:r>
              <a:rPr lang="en-IN" dirty="0"/>
              <a:t>Territory wise EMEA has highest sales. </a:t>
            </a:r>
          </a:p>
          <a:p>
            <a:pPr marL="285750" indent="-285750">
              <a:buFont typeface="Wingdings" panose="05000000000000000000" pitchFamily="2" charset="2"/>
              <a:buChar char="ü"/>
            </a:pPr>
            <a:r>
              <a:rPr lang="en-IN" dirty="0"/>
              <a:t>Year wise, Japan has decline in sales year by year.</a:t>
            </a:r>
          </a:p>
          <a:p>
            <a:pPr marL="285750" indent="-285750">
              <a:buFont typeface="Wingdings" panose="05000000000000000000" pitchFamily="2" charset="2"/>
              <a:buChar char="ü"/>
            </a:pPr>
            <a:r>
              <a:rPr lang="en-IN" dirty="0"/>
              <a:t>In case of EMEA, 2004 has better sales than 2003 but slight decline in the year 2005.</a:t>
            </a:r>
          </a:p>
          <a:p>
            <a:pPr marL="285750" indent="-285750">
              <a:buFont typeface="Wingdings" panose="05000000000000000000" pitchFamily="2" charset="2"/>
              <a:buChar char="ü"/>
            </a:pPr>
            <a:r>
              <a:rPr lang="en-IN" dirty="0"/>
              <a:t>Product line wise, all category has similar performance in sales. </a:t>
            </a:r>
          </a:p>
          <a:p>
            <a:pPr marL="285750" indent="-285750">
              <a:buFont typeface="Wingdings" panose="05000000000000000000" pitchFamily="2" charset="2"/>
              <a:buChar char="ü"/>
            </a:pPr>
            <a:r>
              <a:rPr lang="en-IN" dirty="0"/>
              <a:t>Classic cars and trucks have 2</a:t>
            </a:r>
            <a:r>
              <a:rPr lang="en-IN" baseline="30000" dirty="0"/>
              <a:t>nd</a:t>
            </a:r>
            <a:r>
              <a:rPr lang="en-IN" dirty="0"/>
              <a:t> high sales in May</a:t>
            </a:r>
          </a:p>
          <a:p>
            <a:pPr marL="285750" indent="-285750">
              <a:buFont typeface="Wingdings" panose="05000000000000000000" pitchFamily="2" charset="2"/>
              <a:buChar char="ü"/>
            </a:pPr>
            <a:r>
              <a:rPr lang="en-IN" dirty="0"/>
              <a:t>Vintage cars has 2nd high sales in March while motorcycle has its least sale in the month</a:t>
            </a:r>
          </a:p>
        </p:txBody>
      </p:sp>
    </p:spTree>
    <p:extLst>
      <p:ext uri="{BB962C8B-B14F-4D97-AF65-F5344CB8AC3E}">
        <p14:creationId xmlns:p14="http://schemas.microsoft.com/office/powerpoint/2010/main" val="282457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81A7AE-0A32-496B-BE70-B49EEAF8D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solidFill>
              <a:schemeClr val="tx1"/>
            </a:solidFill>
          </a:ln>
        </p:spPr>
      </p:pic>
    </p:spTree>
    <p:extLst>
      <p:ext uri="{BB962C8B-B14F-4D97-AF65-F5344CB8AC3E}">
        <p14:creationId xmlns:p14="http://schemas.microsoft.com/office/powerpoint/2010/main" val="46759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DE2E-12DC-4DB0-8602-7A8B6F31E288}"/>
              </a:ext>
            </a:extLst>
          </p:cNvPr>
          <p:cNvSpPr>
            <a:spLocks noGrp="1"/>
          </p:cNvSpPr>
          <p:nvPr>
            <p:ph type="title"/>
          </p:nvPr>
        </p:nvSpPr>
        <p:spPr>
          <a:xfrm>
            <a:off x="2347046" y="369109"/>
            <a:ext cx="7729728" cy="594360"/>
          </a:xfrm>
        </p:spPr>
        <p:txBody>
          <a:bodyPr>
            <a:normAutofit fontScale="90000"/>
          </a:bodyPr>
          <a:lstStyle/>
          <a:p>
            <a:r>
              <a:rPr lang="en-IN" dirty="0"/>
              <a:t>Product performance</a:t>
            </a:r>
          </a:p>
        </p:txBody>
      </p:sp>
      <p:pic>
        <p:nvPicPr>
          <p:cNvPr id="5" name="Content Placeholder 4">
            <a:extLst>
              <a:ext uri="{FF2B5EF4-FFF2-40B4-BE49-F238E27FC236}">
                <a16:creationId xmlns:a16="http://schemas.microsoft.com/office/drawing/2014/main" id="{18B26136-4216-48EC-917D-20CDF3C214B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638" r="34919" b="10786"/>
          <a:stretch/>
        </p:blipFill>
        <p:spPr>
          <a:xfrm>
            <a:off x="7315200" y="1081824"/>
            <a:ext cx="4417452" cy="5499279"/>
          </a:xfrm>
          <a:ln>
            <a:solidFill>
              <a:schemeClr val="tx1"/>
            </a:solidFill>
          </a:ln>
        </p:spPr>
      </p:pic>
      <p:pic>
        <p:nvPicPr>
          <p:cNvPr id="7" name="Picture 6">
            <a:extLst>
              <a:ext uri="{FF2B5EF4-FFF2-40B4-BE49-F238E27FC236}">
                <a16:creationId xmlns:a16="http://schemas.microsoft.com/office/drawing/2014/main" id="{413B931B-DF24-4F57-9697-E0669A411524}"/>
              </a:ext>
            </a:extLst>
          </p:cNvPr>
          <p:cNvPicPr>
            <a:picLocks noChangeAspect="1"/>
          </p:cNvPicPr>
          <p:nvPr/>
        </p:nvPicPr>
        <p:blipFill rotWithShape="1">
          <a:blip r:embed="rId3">
            <a:extLst>
              <a:ext uri="{28A0092B-C50C-407E-A947-70E740481C1C}">
                <a14:useLocalDpi xmlns:a14="http://schemas.microsoft.com/office/drawing/2010/main" val="0"/>
              </a:ext>
            </a:extLst>
          </a:blip>
          <a:srcRect r="14927" b="5053"/>
          <a:stretch/>
        </p:blipFill>
        <p:spPr>
          <a:xfrm>
            <a:off x="909980" y="1081823"/>
            <a:ext cx="6405220" cy="5499279"/>
          </a:xfrm>
          <a:prstGeom prst="rect">
            <a:avLst/>
          </a:prstGeom>
          <a:ln>
            <a:solidFill>
              <a:schemeClr val="tx1"/>
            </a:solidFill>
          </a:ln>
        </p:spPr>
      </p:pic>
      <p:sp>
        <p:nvSpPr>
          <p:cNvPr id="8" name="TextBox 7">
            <a:extLst>
              <a:ext uri="{FF2B5EF4-FFF2-40B4-BE49-F238E27FC236}">
                <a16:creationId xmlns:a16="http://schemas.microsoft.com/office/drawing/2014/main" id="{F856448B-602C-4E38-9192-321FEDAF46B9}"/>
              </a:ext>
            </a:extLst>
          </p:cNvPr>
          <p:cNvSpPr txBox="1"/>
          <p:nvPr/>
        </p:nvSpPr>
        <p:spPr>
          <a:xfrm>
            <a:off x="3915178" y="2949261"/>
            <a:ext cx="3090930" cy="3092172"/>
          </a:xfrm>
          <a:prstGeom prst="cloudCallout">
            <a:avLst/>
          </a:prstGeom>
          <a:noFill/>
          <a:ln>
            <a:solidFill>
              <a:schemeClr val="tx1"/>
            </a:solidFill>
          </a:ln>
        </p:spPr>
        <p:txBody>
          <a:bodyPr wrap="square" rtlCol="0">
            <a:spAutoFit/>
          </a:bodyPr>
          <a:lstStyle/>
          <a:p>
            <a:r>
              <a:rPr lang="en-IN" dirty="0"/>
              <a:t>Both in quantity ordered wise an total sales wise classic cars dominates while trains perform least in both criteria</a:t>
            </a:r>
          </a:p>
        </p:txBody>
      </p:sp>
    </p:spTree>
    <p:extLst>
      <p:ext uri="{BB962C8B-B14F-4D97-AF65-F5344CB8AC3E}">
        <p14:creationId xmlns:p14="http://schemas.microsoft.com/office/powerpoint/2010/main" val="1042856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68EEC-7FFA-483A-9A74-F73A517F03AB}"/>
              </a:ext>
            </a:extLst>
          </p:cNvPr>
          <p:cNvSpPr>
            <a:spLocks noGrp="1"/>
          </p:cNvSpPr>
          <p:nvPr>
            <p:ph type="title"/>
          </p:nvPr>
        </p:nvSpPr>
        <p:spPr>
          <a:xfrm>
            <a:off x="2334167" y="256354"/>
            <a:ext cx="7729728" cy="432666"/>
          </a:xfrm>
        </p:spPr>
        <p:txBody>
          <a:bodyPr>
            <a:normAutofit fontScale="90000"/>
          </a:bodyPr>
          <a:lstStyle/>
          <a:p>
            <a:r>
              <a:rPr lang="en-IN" sz="2700" cap="none" dirty="0"/>
              <a:t>Total sales of each variant in all product line</a:t>
            </a:r>
            <a:r>
              <a:rPr lang="en-IN" dirty="0"/>
              <a:t>.</a:t>
            </a:r>
          </a:p>
        </p:txBody>
      </p:sp>
      <p:pic>
        <p:nvPicPr>
          <p:cNvPr id="5" name="Content Placeholder 4">
            <a:extLst>
              <a:ext uri="{FF2B5EF4-FFF2-40B4-BE49-F238E27FC236}">
                <a16:creationId xmlns:a16="http://schemas.microsoft.com/office/drawing/2014/main" id="{48E77A4F-BF45-4C50-A512-205D013D81C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7228" r="2357" b="9018"/>
          <a:stretch/>
        </p:blipFill>
        <p:spPr>
          <a:xfrm>
            <a:off x="875763" y="901521"/>
            <a:ext cx="10959922" cy="5700125"/>
          </a:xfrm>
          <a:ln>
            <a:solidFill>
              <a:schemeClr val="tx1"/>
            </a:solidFill>
          </a:ln>
        </p:spPr>
      </p:pic>
      <p:sp>
        <p:nvSpPr>
          <p:cNvPr id="6" name="TextBox 5">
            <a:extLst>
              <a:ext uri="{FF2B5EF4-FFF2-40B4-BE49-F238E27FC236}">
                <a16:creationId xmlns:a16="http://schemas.microsoft.com/office/drawing/2014/main" id="{6F2F2334-F3A1-4F45-97B3-5F5BD9327BE4}"/>
              </a:ext>
            </a:extLst>
          </p:cNvPr>
          <p:cNvSpPr txBox="1"/>
          <p:nvPr/>
        </p:nvSpPr>
        <p:spPr>
          <a:xfrm>
            <a:off x="7740203" y="1716800"/>
            <a:ext cx="3734331" cy="3779758"/>
          </a:xfrm>
          <a:prstGeom prst="wedgeRoundRectCallou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IN" dirty="0"/>
              <a:t>The distribution of total sales of variants under each product line is shown using dot strip plot.</a:t>
            </a:r>
          </a:p>
          <a:p>
            <a:pPr marL="285750" indent="-285750">
              <a:buFont typeface="Arial" panose="020B0604020202020204" pitchFamily="34" charset="0"/>
              <a:buChar char="•"/>
            </a:pPr>
            <a:r>
              <a:rPr lang="en-IN" dirty="0"/>
              <a:t>A product under classic cars has highest sales</a:t>
            </a:r>
          </a:p>
          <a:p>
            <a:pPr marL="285750" indent="-285750">
              <a:buFont typeface="Arial" panose="020B0604020202020204" pitchFamily="34" charset="0"/>
              <a:buChar char="•"/>
            </a:pPr>
            <a:r>
              <a:rPr lang="en-IN" dirty="0"/>
              <a:t>Train has the highest minimum sales made</a:t>
            </a:r>
          </a:p>
          <a:p>
            <a:pPr marL="285750" indent="-285750">
              <a:buFont typeface="Arial" panose="020B0604020202020204" pitchFamily="34" charset="0"/>
              <a:buChar char="•"/>
            </a:pPr>
            <a:r>
              <a:rPr lang="en-IN" dirty="0"/>
              <a:t>Range wise, classic cars are widely spread</a:t>
            </a:r>
          </a:p>
          <a:p>
            <a:pPr marL="285750" indent="-285750">
              <a:buFont typeface="Arial" panose="020B0604020202020204" pitchFamily="34" charset="0"/>
              <a:buChar char="•"/>
            </a:pPr>
            <a:r>
              <a:rPr lang="en-IN" dirty="0"/>
              <a:t>Trucks and buses have highest average</a:t>
            </a:r>
          </a:p>
        </p:txBody>
      </p:sp>
    </p:spTree>
    <p:extLst>
      <p:ext uri="{BB962C8B-B14F-4D97-AF65-F5344CB8AC3E}">
        <p14:creationId xmlns:p14="http://schemas.microsoft.com/office/powerpoint/2010/main" val="1224094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1D6E0F-0D40-42CA-86E2-43F9AC1E0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a:ln>
            <a:solidFill>
              <a:schemeClr val="tx1"/>
            </a:solidFill>
          </a:ln>
        </p:spPr>
      </p:pic>
    </p:spTree>
    <p:extLst>
      <p:ext uri="{BB962C8B-B14F-4D97-AF65-F5344CB8AC3E}">
        <p14:creationId xmlns:p14="http://schemas.microsoft.com/office/powerpoint/2010/main" val="1124785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4243D0E-BD79-43BD-96BD-FE1DE7D7A8DF}"/>
              </a:ext>
            </a:extLst>
          </p:cNvPr>
          <p:cNvSpPr txBox="1"/>
          <p:nvPr/>
        </p:nvSpPr>
        <p:spPr>
          <a:xfrm>
            <a:off x="9221271" y="1056068"/>
            <a:ext cx="2833353" cy="5632311"/>
          </a:xfrm>
          <a:prstGeom prst="leftArrowCallout">
            <a:avLst>
              <a:gd name="adj1" fmla="val 13182"/>
              <a:gd name="adj2" fmla="val 30000"/>
              <a:gd name="adj3" fmla="val 10000"/>
              <a:gd name="adj4" fmla="val 90000"/>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IN" dirty="0">
                <a:solidFill>
                  <a:schemeClr val="tx1">
                    <a:lumMod val="65000"/>
                    <a:lumOff val="35000"/>
                  </a:schemeClr>
                </a:solidFill>
              </a:rPr>
              <a:t>The quantity ordered for each product line on every quarter of the years from 2003-2005 is shown using bar code plot.</a:t>
            </a:r>
          </a:p>
          <a:p>
            <a:pPr marL="285750" indent="-285750">
              <a:buFont typeface="Arial" panose="020B0604020202020204" pitchFamily="34" charset="0"/>
              <a:buChar char="•"/>
            </a:pPr>
            <a:r>
              <a:rPr lang="en-IN" dirty="0">
                <a:solidFill>
                  <a:schemeClr val="tx1">
                    <a:lumMod val="65000"/>
                    <a:lumOff val="35000"/>
                  </a:schemeClr>
                </a:solidFill>
              </a:rPr>
              <a:t>Every quarter classic cars and motorcycles are ordered above average</a:t>
            </a:r>
          </a:p>
          <a:p>
            <a:pPr marL="285750" indent="-285750">
              <a:buFont typeface="Arial" panose="020B0604020202020204" pitchFamily="34" charset="0"/>
              <a:buChar char="•"/>
            </a:pPr>
            <a:r>
              <a:rPr lang="en-IN" dirty="0">
                <a:solidFill>
                  <a:schemeClr val="tx1">
                    <a:lumMod val="65000"/>
                    <a:lumOff val="35000"/>
                  </a:schemeClr>
                </a:solidFill>
              </a:rPr>
              <a:t>Trains are least ordered every time</a:t>
            </a:r>
          </a:p>
          <a:p>
            <a:pPr marL="285750" indent="-285750">
              <a:buFont typeface="Arial" panose="020B0604020202020204" pitchFamily="34" charset="0"/>
              <a:buChar char="•"/>
            </a:pPr>
            <a:r>
              <a:rPr lang="en-IN" dirty="0">
                <a:solidFill>
                  <a:schemeClr val="tx1">
                    <a:lumMod val="65000"/>
                    <a:lumOff val="35000"/>
                  </a:schemeClr>
                </a:solidFill>
              </a:rPr>
              <a:t>Quarter wise there is increase in orders every year except quarter 2. </a:t>
            </a:r>
          </a:p>
          <a:p>
            <a:pPr marL="285750" indent="-285750">
              <a:buFont typeface="Arial" panose="020B0604020202020204" pitchFamily="34" charset="0"/>
              <a:buChar char="•"/>
            </a:pPr>
            <a:r>
              <a:rPr lang="en-IN" dirty="0">
                <a:solidFill>
                  <a:schemeClr val="tx1">
                    <a:lumMod val="65000"/>
                    <a:lumOff val="35000"/>
                  </a:schemeClr>
                </a:solidFill>
              </a:rPr>
              <a:t>Especially quarter 2 in 2005 has the least quantity ordered in all categories</a:t>
            </a:r>
          </a:p>
        </p:txBody>
      </p:sp>
      <p:sp>
        <p:nvSpPr>
          <p:cNvPr id="2" name="Title 1">
            <a:extLst>
              <a:ext uri="{FF2B5EF4-FFF2-40B4-BE49-F238E27FC236}">
                <a16:creationId xmlns:a16="http://schemas.microsoft.com/office/drawing/2014/main" id="{02C7BDB2-255C-4CA7-B7F6-DF02F705D47C}"/>
              </a:ext>
            </a:extLst>
          </p:cNvPr>
          <p:cNvSpPr>
            <a:spLocks noGrp="1"/>
          </p:cNvSpPr>
          <p:nvPr>
            <p:ph type="title"/>
          </p:nvPr>
        </p:nvSpPr>
        <p:spPr>
          <a:xfrm>
            <a:off x="2231136" y="153323"/>
            <a:ext cx="7729728" cy="748198"/>
          </a:xfrm>
        </p:spPr>
        <p:txBody>
          <a:bodyPr>
            <a:normAutofit fontScale="90000"/>
          </a:bodyPr>
          <a:lstStyle/>
          <a:p>
            <a:r>
              <a:rPr lang="en-IN" dirty="0"/>
              <a:t>Inventory management</a:t>
            </a:r>
          </a:p>
        </p:txBody>
      </p:sp>
      <p:pic>
        <p:nvPicPr>
          <p:cNvPr id="7" name="Content Placeholder 6">
            <a:extLst>
              <a:ext uri="{FF2B5EF4-FFF2-40B4-BE49-F238E27FC236}">
                <a16:creationId xmlns:a16="http://schemas.microsoft.com/office/drawing/2014/main" id="{69D83ADC-62A5-42E3-B216-69136D9A78C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1857" b="10264"/>
          <a:stretch/>
        </p:blipFill>
        <p:spPr>
          <a:xfrm>
            <a:off x="489397" y="1056068"/>
            <a:ext cx="8731875" cy="5648609"/>
          </a:xfrm>
          <a:ln>
            <a:solidFill>
              <a:schemeClr val="tx1"/>
            </a:solidFill>
          </a:ln>
        </p:spPr>
      </p:pic>
      <p:pic>
        <p:nvPicPr>
          <p:cNvPr id="9" name="Picture 8">
            <a:extLst>
              <a:ext uri="{FF2B5EF4-FFF2-40B4-BE49-F238E27FC236}">
                <a16:creationId xmlns:a16="http://schemas.microsoft.com/office/drawing/2014/main" id="{41BFE543-01B8-41B6-B5EC-0E5880722466}"/>
              </a:ext>
            </a:extLst>
          </p:cNvPr>
          <p:cNvPicPr>
            <a:picLocks noChangeAspect="1"/>
          </p:cNvPicPr>
          <p:nvPr/>
        </p:nvPicPr>
        <p:blipFill rotWithShape="1">
          <a:blip r:embed="rId2">
            <a:extLst>
              <a:ext uri="{28A0092B-C50C-407E-A947-70E740481C1C}">
                <a14:useLocalDpi xmlns:a14="http://schemas.microsoft.com/office/drawing/2010/main" val="0"/>
              </a:ext>
            </a:extLst>
          </a:blip>
          <a:srcRect l="88944" t="4310" r="1233" b="68221"/>
          <a:stretch/>
        </p:blipFill>
        <p:spPr>
          <a:xfrm>
            <a:off x="7289441" y="1519707"/>
            <a:ext cx="1197736" cy="1596982"/>
          </a:xfrm>
          <a:prstGeom prst="rect">
            <a:avLst/>
          </a:prstGeom>
        </p:spPr>
      </p:pic>
    </p:spTree>
    <p:extLst>
      <p:ext uri="{BB962C8B-B14F-4D97-AF65-F5344CB8AC3E}">
        <p14:creationId xmlns:p14="http://schemas.microsoft.com/office/powerpoint/2010/main" val="1892511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EEC4-8FFF-4D46-AE96-63FDE563F7AD}"/>
              </a:ext>
            </a:extLst>
          </p:cNvPr>
          <p:cNvSpPr>
            <a:spLocks noGrp="1"/>
          </p:cNvSpPr>
          <p:nvPr>
            <p:ph type="title"/>
          </p:nvPr>
        </p:nvSpPr>
        <p:spPr>
          <a:xfrm>
            <a:off x="2231136" y="237172"/>
            <a:ext cx="7729728" cy="559378"/>
          </a:xfrm>
        </p:spPr>
        <p:txBody>
          <a:bodyPr>
            <a:normAutofit fontScale="90000"/>
          </a:bodyPr>
          <a:lstStyle/>
          <a:p>
            <a:r>
              <a:rPr lang="en-IN" cap="none" dirty="0"/>
              <a:t>Relationship of sales with quantity ordered</a:t>
            </a:r>
          </a:p>
        </p:txBody>
      </p:sp>
      <p:pic>
        <p:nvPicPr>
          <p:cNvPr id="5" name="Content Placeholder 4">
            <a:extLst>
              <a:ext uri="{FF2B5EF4-FFF2-40B4-BE49-F238E27FC236}">
                <a16:creationId xmlns:a16="http://schemas.microsoft.com/office/drawing/2014/main" id="{05B1216E-C31B-4C7A-B4B4-5F13C3D213E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131" r="11061" b="6943"/>
          <a:stretch/>
        </p:blipFill>
        <p:spPr>
          <a:xfrm>
            <a:off x="577403" y="977649"/>
            <a:ext cx="11037193" cy="5717367"/>
          </a:xfrm>
          <a:ln>
            <a:solidFill>
              <a:schemeClr val="tx1"/>
            </a:solidFill>
          </a:ln>
        </p:spPr>
      </p:pic>
      <p:pic>
        <p:nvPicPr>
          <p:cNvPr id="7" name="Picture 6">
            <a:extLst>
              <a:ext uri="{FF2B5EF4-FFF2-40B4-BE49-F238E27FC236}">
                <a16:creationId xmlns:a16="http://schemas.microsoft.com/office/drawing/2014/main" id="{22912EC8-A2CA-4056-8BD2-9C732D551C28}"/>
              </a:ext>
            </a:extLst>
          </p:cNvPr>
          <p:cNvPicPr>
            <a:picLocks noChangeAspect="1"/>
          </p:cNvPicPr>
          <p:nvPr/>
        </p:nvPicPr>
        <p:blipFill rotWithShape="1">
          <a:blip r:embed="rId2">
            <a:extLst>
              <a:ext uri="{28A0092B-C50C-407E-A947-70E740481C1C}">
                <a14:useLocalDpi xmlns:a14="http://schemas.microsoft.com/office/drawing/2010/main" val="0"/>
              </a:ext>
            </a:extLst>
          </a:blip>
          <a:srcRect l="88838" t="5659" b="82927"/>
          <a:stretch/>
        </p:blipFill>
        <p:spPr>
          <a:xfrm>
            <a:off x="8474299" y="1197735"/>
            <a:ext cx="1832148" cy="643944"/>
          </a:xfrm>
          <a:prstGeom prst="rect">
            <a:avLst/>
          </a:prstGeom>
        </p:spPr>
      </p:pic>
      <p:sp>
        <p:nvSpPr>
          <p:cNvPr id="8" name="TextBox 7">
            <a:extLst>
              <a:ext uri="{FF2B5EF4-FFF2-40B4-BE49-F238E27FC236}">
                <a16:creationId xmlns:a16="http://schemas.microsoft.com/office/drawing/2014/main" id="{2DEBF350-C5A5-4713-8CF2-C02A2C721566}"/>
              </a:ext>
            </a:extLst>
          </p:cNvPr>
          <p:cNvSpPr txBox="1"/>
          <p:nvPr/>
        </p:nvSpPr>
        <p:spPr>
          <a:xfrm>
            <a:off x="1305059" y="1197735"/>
            <a:ext cx="5794550" cy="1323439"/>
          </a:xfrm>
          <a:prstGeom prst="homePlate">
            <a:avLst/>
          </a:prstGeom>
          <a:noFill/>
          <a:ln>
            <a:solidFill>
              <a:schemeClr val="tx1"/>
            </a:solidFill>
          </a:ln>
        </p:spPr>
        <p:txBody>
          <a:bodyPr wrap="square" rtlCol="0">
            <a:spAutoFit/>
          </a:bodyPr>
          <a:lstStyle/>
          <a:p>
            <a:pPr algn="ctr"/>
            <a:r>
              <a:rPr lang="en-IN" sz="1600" dirty="0">
                <a:solidFill>
                  <a:schemeClr val="tx1">
                    <a:lumMod val="75000"/>
                    <a:lumOff val="25000"/>
                  </a:schemeClr>
                </a:solidFill>
              </a:rPr>
              <a:t>The relationship is shown using scatter plot.</a:t>
            </a:r>
          </a:p>
          <a:p>
            <a:pPr algn="ctr"/>
            <a:r>
              <a:rPr lang="en-IN" sz="1600" dirty="0">
                <a:solidFill>
                  <a:schemeClr val="tx1">
                    <a:lumMod val="75000"/>
                    <a:lumOff val="25000"/>
                  </a:schemeClr>
                </a:solidFill>
              </a:rPr>
              <a:t>A moderate positive relation with 0.344, implying sales slightly depends on quantity ordered</a:t>
            </a:r>
          </a:p>
          <a:p>
            <a:pPr algn="ctr"/>
            <a:r>
              <a:rPr lang="en-IN" sz="1600" dirty="0">
                <a:solidFill>
                  <a:schemeClr val="tx1">
                    <a:lumMod val="75000"/>
                    <a:lumOff val="25000"/>
                  </a:schemeClr>
                </a:solidFill>
              </a:rPr>
              <a:t>S18_3232 of classic cars has both high sales and quantity ordered</a:t>
            </a:r>
          </a:p>
        </p:txBody>
      </p:sp>
    </p:spTree>
    <p:extLst>
      <p:ext uri="{BB962C8B-B14F-4D97-AF65-F5344CB8AC3E}">
        <p14:creationId xmlns:p14="http://schemas.microsoft.com/office/powerpoint/2010/main" val="2220586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2902D-6367-4063-848D-10B76F063A9F}"/>
              </a:ext>
            </a:extLst>
          </p:cNvPr>
          <p:cNvSpPr>
            <a:spLocks noGrp="1"/>
          </p:cNvSpPr>
          <p:nvPr>
            <p:ph type="title"/>
          </p:nvPr>
        </p:nvSpPr>
        <p:spPr>
          <a:xfrm>
            <a:off x="2321288" y="327800"/>
            <a:ext cx="7729728" cy="689632"/>
          </a:xfrm>
        </p:spPr>
        <p:txBody>
          <a:bodyPr>
            <a:normAutofit fontScale="90000"/>
          </a:bodyPr>
          <a:lstStyle/>
          <a:p>
            <a:r>
              <a:rPr lang="en-IN" dirty="0"/>
              <a:t>Order fulfilment analysis</a:t>
            </a:r>
          </a:p>
        </p:txBody>
      </p:sp>
      <p:pic>
        <p:nvPicPr>
          <p:cNvPr id="5" name="Content Placeholder 4">
            <a:extLst>
              <a:ext uri="{FF2B5EF4-FFF2-40B4-BE49-F238E27FC236}">
                <a16:creationId xmlns:a16="http://schemas.microsoft.com/office/drawing/2014/main" id="{160D87ED-16B0-4928-B181-0E4332F4A33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2983" b="6112"/>
          <a:stretch/>
        </p:blipFill>
        <p:spPr>
          <a:xfrm>
            <a:off x="862885" y="1159099"/>
            <a:ext cx="10740980" cy="5536313"/>
          </a:xfrm>
          <a:ln>
            <a:solidFill>
              <a:schemeClr val="tx1"/>
            </a:solidFill>
          </a:ln>
        </p:spPr>
      </p:pic>
      <p:pic>
        <p:nvPicPr>
          <p:cNvPr id="7" name="Picture 6">
            <a:extLst>
              <a:ext uri="{FF2B5EF4-FFF2-40B4-BE49-F238E27FC236}">
                <a16:creationId xmlns:a16="http://schemas.microsoft.com/office/drawing/2014/main" id="{61FFF6A6-5D2B-4BA1-AEE0-312C18215D63}"/>
              </a:ext>
            </a:extLst>
          </p:cNvPr>
          <p:cNvPicPr>
            <a:picLocks noChangeAspect="1"/>
          </p:cNvPicPr>
          <p:nvPr/>
        </p:nvPicPr>
        <p:blipFill rotWithShape="1">
          <a:blip r:embed="rId2">
            <a:extLst>
              <a:ext uri="{28A0092B-C50C-407E-A947-70E740481C1C}">
                <a14:useLocalDpi xmlns:a14="http://schemas.microsoft.com/office/drawing/2010/main" val="0"/>
              </a:ext>
            </a:extLst>
          </a:blip>
          <a:srcRect l="89155" t="3606" r="3556" b="72608"/>
          <a:stretch/>
        </p:blipFill>
        <p:spPr>
          <a:xfrm>
            <a:off x="10715223" y="1159099"/>
            <a:ext cx="888642" cy="1342042"/>
          </a:xfrm>
          <a:prstGeom prst="rect">
            <a:avLst/>
          </a:prstGeom>
        </p:spPr>
      </p:pic>
      <p:sp>
        <p:nvSpPr>
          <p:cNvPr id="8" name="Flowchart: Preparation 7">
            <a:extLst>
              <a:ext uri="{FF2B5EF4-FFF2-40B4-BE49-F238E27FC236}">
                <a16:creationId xmlns:a16="http://schemas.microsoft.com/office/drawing/2014/main" id="{3C7D2179-889B-4980-80E6-926A14ECF695}"/>
              </a:ext>
            </a:extLst>
          </p:cNvPr>
          <p:cNvSpPr/>
          <p:nvPr/>
        </p:nvSpPr>
        <p:spPr>
          <a:xfrm>
            <a:off x="6671256" y="2897746"/>
            <a:ext cx="4765183" cy="1738648"/>
          </a:xfrm>
          <a:prstGeom prst="flowChartPreparatio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65000"/>
                    <a:lumOff val="35000"/>
                  </a:schemeClr>
                </a:solidFill>
              </a:rPr>
              <a:t>The orders are categorised under status and the count is shown for each quarters.</a:t>
            </a:r>
          </a:p>
          <a:p>
            <a:pPr algn="ctr"/>
            <a:r>
              <a:rPr lang="en-IN" sz="1600" dirty="0">
                <a:solidFill>
                  <a:schemeClr val="tx1">
                    <a:lumMod val="65000"/>
                    <a:lumOff val="35000"/>
                  </a:schemeClr>
                </a:solidFill>
              </a:rPr>
              <a:t>Shipped orders gets increased every year.</a:t>
            </a:r>
          </a:p>
          <a:p>
            <a:pPr algn="ctr"/>
            <a:r>
              <a:rPr lang="en-IN" sz="1600" dirty="0">
                <a:solidFill>
                  <a:schemeClr val="tx1">
                    <a:lumMod val="65000"/>
                    <a:lumOff val="35000"/>
                  </a:schemeClr>
                </a:solidFill>
              </a:rPr>
              <a:t>Few orders are under dispute and in process for 2005</a:t>
            </a:r>
          </a:p>
        </p:txBody>
      </p:sp>
    </p:spTree>
    <p:extLst>
      <p:ext uri="{BB962C8B-B14F-4D97-AF65-F5344CB8AC3E}">
        <p14:creationId xmlns:p14="http://schemas.microsoft.com/office/powerpoint/2010/main" val="1575651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BE985D-579D-4805-97B1-804B4E5F1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2504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7E995-5FC7-42C3-83DE-2045E546F501}"/>
              </a:ext>
            </a:extLst>
          </p:cNvPr>
          <p:cNvSpPr>
            <a:spLocks noGrp="1"/>
          </p:cNvSpPr>
          <p:nvPr>
            <p:ph type="title"/>
          </p:nvPr>
        </p:nvSpPr>
        <p:spPr>
          <a:xfrm>
            <a:off x="2102347" y="307869"/>
            <a:ext cx="7729728" cy="683804"/>
          </a:xfrm>
        </p:spPr>
        <p:txBody>
          <a:bodyPr>
            <a:normAutofit fontScale="90000"/>
          </a:bodyPr>
          <a:lstStyle/>
          <a:p>
            <a:r>
              <a:rPr lang="en-IN" dirty="0"/>
              <a:t>Pricing strategy</a:t>
            </a:r>
          </a:p>
        </p:txBody>
      </p:sp>
      <p:pic>
        <p:nvPicPr>
          <p:cNvPr id="7" name="Picture 6">
            <a:extLst>
              <a:ext uri="{FF2B5EF4-FFF2-40B4-BE49-F238E27FC236}">
                <a16:creationId xmlns:a16="http://schemas.microsoft.com/office/drawing/2014/main" id="{05F3EA2E-4D4D-4712-8A14-DCC160867405}"/>
              </a:ext>
            </a:extLst>
          </p:cNvPr>
          <p:cNvPicPr>
            <a:picLocks noChangeAspect="1"/>
          </p:cNvPicPr>
          <p:nvPr/>
        </p:nvPicPr>
        <p:blipFill rotWithShape="1">
          <a:blip r:embed="rId2">
            <a:extLst>
              <a:ext uri="{28A0092B-C50C-407E-A947-70E740481C1C}">
                <a14:useLocalDpi xmlns:a14="http://schemas.microsoft.com/office/drawing/2010/main" val="0"/>
              </a:ext>
            </a:extLst>
          </a:blip>
          <a:srcRect r="11653" b="5630"/>
          <a:stretch/>
        </p:blipFill>
        <p:spPr>
          <a:xfrm>
            <a:off x="446214" y="1117974"/>
            <a:ext cx="11234924" cy="5294376"/>
          </a:xfrm>
          <a:prstGeom prst="rect">
            <a:avLst/>
          </a:prstGeom>
          <a:ln>
            <a:solidFill>
              <a:schemeClr val="tx1"/>
            </a:solidFill>
          </a:ln>
        </p:spPr>
      </p:pic>
      <p:sp>
        <p:nvSpPr>
          <p:cNvPr id="9" name="Content Placeholder 8">
            <a:extLst>
              <a:ext uri="{FF2B5EF4-FFF2-40B4-BE49-F238E27FC236}">
                <a16:creationId xmlns:a16="http://schemas.microsoft.com/office/drawing/2014/main" id="{2D3B2479-952B-4E2A-8509-3B625F8C35C9}"/>
              </a:ext>
            </a:extLst>
          </p:cNvPr>
          <p:cNvSpPr>
            <a:spLocks noGrp="1"/>
          </p:cNvSpPr>
          <p:nvPr>
            <p:ph idx="1"/>
          </p:nvPr>
        </p:nvSpPr>
        <p:spPr/>
        <p:txBody>
          <a:bodyPr/>
          <a:lstStyle/>
          <a:p>
            <a:endParaRPr lang="en-IN" dirty="0"/>
          </a:p>
        </p:txBody>
      </p:sp>
      <p:sp>
        <p:nvSpPr>
          <p:cNvPr id="10" name="TextBox 9">
            <a:extLst>
              <a:ext uri="{FF2B5EF4-FFF2-40B4-BE49-F238E27FC236}">
                <a16:creationId xmlns:a16="http://schemas.microsoft.com/office/drawing/2014/main" id="{2F15C424-7070-46B3-A75E-1CB536AFB365}"/>
              </a:ext>
            </a:extLst>
          </p:cNvPr>
          <p:cNvSpPr txBox="1"/>
          <p:nvPr/>
        </p:nvSpPr>
        <p:spPr>
          <a:xfrm>
            <a:off x="7321639" y="2054194"/>
            <a:ext cx="4340181" cy="1077218"/>
          </a:xfrm>
          <a:prstGeom prst="rect">
            <a:avLst/>
          </a:prstGeom>
          <a:noFill/>
          <a:ln>
            <a:solidFill>
              <a:schemeClr val="tx1"/>
            </a:solidFill>
          </a:ln>
        </p:spPr>
        <p:txBody>
          <a:bodyPr wrap="square" rtlCol="0">
            <a:spAutoFit/>
          </a:bodyPr>
          <a:lstStyle/>
          <a:p>
            <a:r>
              <a:rPr lang="en-IN" sz="1600" dirty="0">
                <a:solidFill>
                  <a:schemeClr val="tx1">
                    <a:lumMod val="75000"/>
                    <a:lumOff val="25000"/>
                  </a:schemeClr>
                </a:solidFill>
              </a:rPr>
              <a:t>The comparison of MSRP and price of each product line is shown. Only classic cars, trucks and buses have slight variation while other product line are similar.</a:t>
            </a:r>
          </a:p>
        </p:txBody>
      </p:sp>
    </p:spTree>
    <p:extLst>
      <p:ext uri="{BB962C8B-B14F-4D97-AF65-F5344CB8AC3E}">
        <p14:creationId xmlns:p14="http://schemas.microsoft.com/office/powerpoint/2010/main" val="200652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71A3-2DFC-456C-981A-FA7B662FB71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F2B7C89-0A7E-45DB-BC1D-37AA0FBA326A}"/>
              </a:ext>
            </a:extLst>
          </p:cNvPr>
          <p:cNvSpPr>
            <a:spLocks noGrp="1"/>
          </p:cNvSpPr>
          <p:nvPr>
            <p:ph idx="1"/>
          </p:nvPr>
        </p:nvSpPr>
        <p:spPr/>
        <p:txBody>
          <a:bodyPr/>
          <a:lstStyle/>
          <a:p>
            <a:pPr marL="0" indent="0" algn="ctr">
              <a:buNone/>
            </a:pPr>
            <a:r>
              <a:rPr lang="en-IN" dirty="0"/>
              <a:t>To conduct an exploratory data analysis utilizing Tableau’s visualization capabilities and dashboards. For in depth analysis of sales data of miniature automobiles that are sought after by hobbyists and collectors all over the world. To extract actionable insights focusing on key areas such as sales analysis, customer segmentation, product performance, stock and order status.</a:t>
            </a:r>
          </a:p>
        </p:txBody>
      </p:sp>
    </p:spTree>
    <p:extLst>
      <p:ext uri="{BB962C8B-B14F-4D97-AF65-F5344CB8AC3E}">
        <p14:creationId xmlns:p14="http://schemas.microsoft.com/office/powerpoint/2010/main" val="1997142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6EF596F-057E-4C05-9010-A14F33322B13}"/>
              </a:ext>
            </a:extLst>
          </p:cNvPr>
          <p:cNvSpPr>
            <a:spLocks noGrp="1"/>
          </p:cNvSpPr>
          <p:nvPr>
            <p:ph type="title"/>
          </p:nvPr>
        </p:nvSpPr>
        <p:spPr>
          <a:xfrm>
            <a:off x="2231136" y="372264"/>
            <a:ext cx="7729728" cy="632288"/>
          </a:xfrm>
        </p:spPr>
        <p:txBody>
          <a:bodyPr>
            <a:normAutofit fontScale="90000"/>
          </a:bodyPr>
          <a:lstStyle/>
          <a:p>
            <a:r>
              <a:rPr lang="en-IN" cap="none" dirty="0"/>
              <a:t>Relationship of price with sales and</a:t>
            </a:r>
            <a:r>
              <a:rPr lang="en-IN" dirty="0"/>
              <a:t> </a:t>
            </a:r>
            <a:r>
              <a:rPr lang="en-IN" dirty="0" err="1"/>
              <a:t>msrp</a:t>
            </a:r>
            <a:endParaRPr lang="en-IN" dirty="0"/>
          </a:p>
        </p:txBody>
      </p:sp>
      <p:pic>
        <p:nvPicPr>
          <p:cNvPr id="5" name="Content Placeholder 4">
            <a:extLst>
              <a:ext uri="{FF2B5EF4-FFF2-40B4-BE49-F238E27FC236}">
                <a16:creationId xmlns:a16="http://schemas.microsoft.com/office/drawing/2014/main" id="{08B32958-B32D-483E-9122-2813D44A5F8C}"/>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r="1418" b="10240"/>
          <a:stretch/>
        </p:blipFill>
        <p:spPr>
          <a:xfrm>
            <a:off x="382073" y="1378454"/>
            <a:ext cx="5713927" cy="4909488"/>
          </a:xfrm>
          <a:ln>
            <a:solidFill>
              <a:schemeClr val="tx1"/>
            </a:solidFill>
          </a:ln>
        </p:spPr>
      </p:pic>
      <p:sp>
        <p:nvSpPr>
          <p:cNvPr id="9" name="Content Placeholder 8">
            <a:extLst>
              <a:ext uri="{FF2B5EF4-FFF2-40B4-BE49-F238E27FC236}">
                <a16:creationId xmlns:a16="http://schemas.microsoft.com/office/drawing/2014/main" id="{6A587F58-FCBF-4F9F-8BCA-91F2E433F12E}"/>
              </a:ext>
            </a:extLst>
          </p:cNvPr>
          <p:cNvSpPr>
            <a:spLocks noGrp="1"/>
          </p:cNvSpPr>
          <p:nvPr>
            <p:ph sz="half" idx="2"/>
          </p:nvPr>
        </p:nvSpPr>
        <p:spPr/>
        <p:txBody>
          <a:bodyPr/>
          <a:lstStyle/>
          <a:p>
            <a:endParaRPr lang="en-IN"/>
          </a:p>
        </p:txBody>
      </p:sp>
      <p:pic>
        <p:nvPicPr>
          <p:cNvPr id="7" name="Picture 6">
            <a:extLst>
              <a:ext uri="{FF2B5EF4-FFF2-40B4-BE49-F238E27FC236}">
                <a16:creationId xmlns:a16="http://schemas.microsoft.com/office/drawing/2014/main" id="{0E99F6F6-AD2A-463E-98E5-3ABBD7E9A784}"/>
              </a:ext>
            </a:extLst>
          </p:cNvPr>
          <p:cNvPicPr>
            <a:picLocks noChangeAspect="1"/>
          </p:cNvPicPr>
          <p:nvPr/>
        </p:nvPicPr>
        <p:blipFill rotWithShape="1">
          <a:blip r:embed="rId3">
            <a:extLst>
              <a:ext uri="{28A0092B-C50C-407E-A947-70E740481C1C}">
                <a14:useLocalDpi xmlns:a14="http://schemas.microsoft.com/office/drawing/2010/main" val="0"/>
              </a:ext>
            </a:extLst>
          </a:blip>
          <a:srcRect r="10772" b="6563"/>
          <a:stretch/>
        </p:blipFill>
        <p:spPr>
          <a:xfrm>
            <a:off x="6096000" y="1378454"/>
            <a:ext cx="5713927" cy="4909488"/>
          </a:xfrm>
          <a:prstGeom prst="rect">
            <a:avLst/>
          </a:prstGeom>
          <a:ln>
            <a:solidFill>
              <a:schemeClr val="tx1"/>
            </a:solidFill>
          </a:ln>
        </p:spPr>
      </p:pic>
      <p:sp>
        <p:nvSpPr>
          <p:cNvPr id="10" name="TextBox 9">
            <a:extLst>
              <a:ext uri="{FF2B5EF4-FFF2-40B4-BE49-F238E27FC236}">
                <a16:creationId xmlns:a16="http://schemas.microsoft.com/office/drawing/2014/main" id="{5044C093-49DF-4C13-988F-55EE07F392FC}"/>
              </a:ext>
            </a:extLst>
          </p:cNvPr>
          <p:cNvSpPr txBox="1"/>
          <p:nvPr/>
        </p:nvSpPr>
        <p:spPr>
          <a:xfrm>
            <a:off x="1275008" y="2125014"/>
            <a:ext cx="3108102" cy="584775"/>
          </a:xfrm>
          <a:prstGeom prst="rect">
            <a:avLst/>
          </a:prstGeom>
          <a:noFill/>
        </p:spPr>
        <p:txBody>
          <a:bodyPr wrap="square" rtlCol="0">
            <a:spAutoFit/>
          </a:bodyPr>
          <a:lstStyle/>
          <a:p>
            <a:r>
              <a:rPr lang="en-IN" sz="1600" dirty="0">
                <a:solidFill>
                  <a:schemeClr val="tx1">
                    <a:lumMod val="75000"/>
                    <a:lumOff val="25000"/>
                  </a:schemeClr>
                </a:solidFill>
              </a:rPr>
              <a:t>Strong positive relation between sales &amp; price, with factor 0.886</a:t>
            </a:r>
          </a:p>
        </p:txBody>
      </p:sp>
      <p:sp>
        <p:nvSpPr>
          <p:cNvPr id="11" name="TextBox 10">
            <a:extLst>
              <a:ext uri="{FF2B5EF4-FFF2-40B4-BE49-F238E27FC236}">
                <a16:creationId xmlns:a16="http://schemas.microsoft.com/office/drawing/2014/main" id="{8DAB7992-7576-4557-B5D5-AB29EDF3F0DC}"/>
              </a:ext>
            </a:extLst>
          </p:cNvPr>
          <p:cNvSpPr txBox="1"/>
          <p:nvPr/>
        </p:nvSpPr>
        <p:spPr>
          <a:xfrm>
            <a:off x="7147775" y="2125014"/>
            <a:ext cx="2949262" cy="584775"/>
          </a:xfrm>
          <a:prstGeom prst="rect">
            <a:avLst/>
          </a:prstGeom>
          <a:noFill/>
        </p:spPr>
        <p:txBody>
          <a:bodyPr wrap="square" rtlCol="0">
            <a:spAutoFit/>
          </a:bodyPr>
          <a:lstStyle/>
          <a:p>
            <a:r>
              <a:rPr lang="en-IN" sz="1600" dirty="0">
                <a:solidFill>
                  <a:schemeClr val="tx1">
                    <a:lumMod val="75000"/>
                    <a:lumOff val="25000"/>
                  </a:schemeClr>
                </a:solidFill>
              </a:rPr>
              <a:t>Strong positive relation between price and MSRP, with factor 0.813</a:t>
            </a:r>
          </a:p>
        </p:txBody>
      </p:sp>
    </p:spTree>
    <p:extLst>
      <p:ext uri="{BB962C8B-B14F-4D97-AF65-F5344CB8AC3E}">
        <p14:creationId xmlns:p14="http://schemas.microsoft.com/office/powerpoint/2010/main" val="1681060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2AAEB9-784B-4BE2-98C2-0230EEE44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94674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2003-FA2F-4D46-9A15-DC0C48CFFEA4}"/>
              </a:ext>
            </a:extLst>
          </p:cNvPr>
          <p:cNvSpPr>
            <a:spLocks noGrp="1"/>
          </p:cNvSpPr>
          <p:nvPr>
            <p:ph type="title"/>
          </p:nvPr>
        </p:nvSpPr>
        <p:spPr>
          <a:xfrm>
            <a:off x="2231136" y="459927"/>
            <a:ext cx="7729728" cy="658046"/>
          </a:xfrm>
        </p:spPr>
        <p:txBody>
          <a:bodyPr>
            <a:normAutofit fontScale="90000"/>
          </a:bodyPr>
          <a:lstStyle/>
          <a:p>
            <a:r>
              <a:rPr lang="en-IN" dirty="0"/>
              <a:t>summary</a:t>
            </a:r>
          </a:p>
        </p:txBody>
      </p:sp>
      <p:sp>
        <p:nvSpPr>
          <p:cNvPr id="3" name="Content Placeholder 2">
            <a:extLst>
              <a:ext uri="{FF2B5EF4-FFF2-40B4-BE49-F238E27FC236}">
                <a16:creationId xmlns:a16="http://schemas.microsoft.com/office/drawing/2014/main" id="{65854DC4-A1F5-4761-95B5-A7A25D1BB684}"/>
              </a:ext>
            </a:extLst>
          </p:cNvPr>
          <p:cNvSpPr>
            <a:spLocks noGrp="1"/>
          </p:cNvSpPr>
          <p:nvPr>
            <p:ph idx="1"/>
          </p:nvPr>
        </p:nvSpPr>
        <p:spPr>
          <a:xfrm>
            <a:off x="2231135" y="1275008"/>
            <a:ext cx="7840143" cy="4687910"/>
          </a:xfrm>
        </p:spPr>
        <p:txBody>
          <a:bodyPr>
            <a:normAutofit/>
          </a:bodyPr>
          <a:lstStyle/>
          <a:p>
            <a:pPr>
              <a:buFont typeface="Wingdings" panose="05000000000000000000" pitchFamily="2" charset="2"/>
              <a:buChar char="Ø"/>
            </a:pPr>
            <a:r>
              <a:rPr lang="en-IN" b="1" dirty="0"/>
              <a:t>Year: </a:t>
            </a:r>
            <a:r>
              <a:rPr lang="en-IN" dirty="0"/>
              <a:t>Year wise, 2004 performs best compared to 2003 and 2005</a:t>
            </a:r>
          </a:p>
          <a:p>
            <a:pPr>
              <a:buFont typeface="Wingdings" panose="05000000000000000000" pitchFamily="2" charset="2"/>
              <a:buChar char="Ø"/>
            </a:pPr>
            <a:r>
              <a:rPr lang="en-IN" b="1" dirty="0"/>
              <a:t>Quarter: </a:t>
            </a:r>
            <a:r>
              <a:rPr lang="en-IN" dirty="0"/>
              <a:t>Quarter 4  has the highest sale every year and also highest number of orders, while Quarter 2 does poorly.  </a:t>
            </a:r>
          </a:p>
          <a:p>
            <a:pPr>
              <a:buFont typeface="Wingdings" panose="05000000000000000000" pitchFamily="2" charset="2"/>
              <a:buChar char="Ø"/>
            </a:pPr>
            <a:r>
              <a:rPr lang="en-IN" b="1" dirty="0"/>
              <a:t>Month: </a:t>
            </a:r>
            <a:r>
              <a:rPr lang="en-IN" dirty="0"/>
              <a:t>November high sales, while April has lowest sales in all years</a:t>
            </a:r>
          </a:p>
          <a:p>
            <a:pPr>
              <a:buFont typeface="Wingdings" panose="05000000000000000000" pitchFamily="2" charset="2"/>
              <a:buChar char="Ø"/>
            </a:pPr>
            <a:r>
              <a:rPr lang="en-IN" b="1" dirty="0"/>
              <a:t>Customer distribution: </a:t>
            </a:r>
            <a:r>
              <a:rPr lang="en-IN" dirty="0"/>
              <a:t>USA high number of customer, followed by France.</a:t>
            </a:r>
          </a:p>
          <a:p>
            <a:pPr>
              <a:buFont typeface="Wingdings" panose="05000000000000000000" pitchFamily="2" charset="2"/>
              <a:buChar char="Ø"/>
            </a:pPr>
            <a:r>
              <a:rPr lang="en-IN" b="1" dirty="0"/>
              <a:t>Regional sales: </a:t>
            </a:r>
            <a:r>
              <a:rPr lang="en-IN" dirty="0"/>
              <a:t>USA has the highest sales. California state in the US makes the highest sale and San Rafael is the highest sales making city in California.</a:t>
            </a:r>
          </a:p>
          <a:p>
            <a:pPr>
              <a:buFont typeface="Wingdings" panose="05000000000000000000" pitchFamily="2" charset="2"/>
              <a:buChar char="Ø"/>
            </a:pPr>
            <a:r>
              <a:rPr lang="en-IN" dirty="0"/>
              <a:t>EMEA has sales increase in 2004 compared to 2003 but decline in 2005</a:t>
            </a:r>
          </a:p>
          <a:p>
            <a:pPr>
              <a:buFont typeface="Wingdings" panose="05000000000000000000" pitchFamily="2" charset="2"/>
              <a:buChar char="Ø"/>
            </a:pPr>
            <a:r>
              <a:rPr lang="en-IN" b="1" dirty="0"/>
              <a:t>Japan</a:t>
            </a:r>
            <a:r>
              <a:rPr lang="en-IN" dirty="0"/>
              <a:t> has gradual decline in sales year after year</a:t>
            </a:r>
          </a:p>
          <a:p>
            <a:pPr>
              <a:buFont typeface="Wingdings" panose="05000000000000000000" pitchFamily="2" charset="2"/>
              <a:buChar char="Ø"/>
            </a:pPr>
            <a:r>
              <a:rPr lang="en-IN" b="1" dirty="0"/>
              <a:t>Product line: </a:t>
            </a:r>
            <a:r>
              <a:rPr lang="en-IN" dirty="0"/>
              <a:t>Classic cars dominates sales and number of quantity ordered while trains has lowest performance in both criteria</a:t>
            </a:r>
          </a:p>
          <a:p>
            <a:pPr>
              <a:buFont typeface="Wingdings" panose="05000000000000000000" pitchFamily="2" charset="2"/>
              <a:buChar char="Ø"/>
            </a:pPr>
            <a:r>
              <a:rPr lang="en-IN" b="1" dirty="0"/>
              <a:t>Best product</a:t>
            </a:r>
            <a:r>
              <a:rPr lang="en-IN" dirty="0"/>
              <a:t>: S18_3232 of classic cars does an exemplary performance in sales</a:t>
            </a:r>
          </a:p>
          <a:p>
            <a:pPr>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1939166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54DC-4DCF-4E3A-8E5E-4991C8689A8D}"/>
              </a:ext>
            </a:extLst>
          </p:cNvPr>
          <p:cNvSpPr>
            <a:spLocks noGrp="1"/>
          </p:cNvSpPr>
          <p:nvPr>
            <p:ph type="title"/>
          </p:nvPr>
        </p:nvSpPr>
        <p:spPr>
          <a:xfrm>
            <a:off x="2231136" y="964692"/>
            <a:ext cx="7729728" cy="696683"/>
          </a:xfrm>
        </p:spPr>
        <p:txBody>
          <a:bodyPr>
            <a:normAutofit fontScale="90000"/>
          </a:bodyPr>
          <a:lstStyle/>
          <a:p>
            <a:r>
              <a:rPr lang="en-IN" dirty="0"/>
              <a:t>summary</a:t>
            </a:r>
          </a:p>
        </p:txBody>
      </p:sp>
      <p:sp>
        <p:nvSpPr>
          <p:cNvPr id="3" name="Content Placeholder 2">
            <a:extLst>
              <a:ext uri="{FF2B5EF4-FFF2-40B4-BE49-F238E27FC236}">
                <a16:creationId xmlns:a16="http://schemas.microsoft.com/office/drawing/2014/main" id="{8751ED5F-A9F3-4406-8689-F02BC7DCA679}"/>
              </a:ext>
            </a:extLst>
          </p:cNvPr>
          <p:cNvSpPr>
            <a:spLocks noGrp="1"/>
          </p:cNvSpPr>
          <p:nvPr>
            <p:ph idx="1"/>
          </p:nvPr>
        </p:nvSpPr>
        <p:spPr>
          <a:xfrm>
            <a:off x="2231136" y="1867437"/>
            <a:ext cx="7729728" cy="4391695"/>
          </a:xfrm>
        </p:spPr>
        <p:txBody>
          <a:bodyPr>
            <a:normAutofit/>
          </a:bodyPr>
          <a:lstStyle/>
          <a:p>
            <a:pPr marL="0" indent="0">
              <a:buNone/>
            </a:pPr>
            <a:r>
              <a:rPr lang="en-IN" b="1" dirty="0"/>
              <a:t>Key points observed:</a:t>
            </a:r>
          </a:p>
          <a:p>
            <a:pPr>
              <a:buFont typeface="Wingdings" panose="05000000000000000000" pitchFamily="2" charset="2"/>
              <a:buChar char="Ø"/>
            </a:pPr>
            <a:r>
              <a:rPr lang="en-IN" dirty="0"/>
              <a:t>Classic cars and motorcycles are ordered above average every year while trains are ordered the least every time</a:t>
            </a:r>
          </a:p>
          <a:p>
            <a:pPr>
              <a:buFont typeface="Wingdings" panose="05000000000000000000" pitchFamily="2" charset="2"/>
              <a:buChar char="Ø"/>
            </a:pPr>
            <a:r>
              <a:rPr lang="en-IN" dirty="0"/>
              <a:t>Quarter wise considering quantity ordered, it seems that quarter 2 in every years gets low orders especially in the year 2005</a:t>
            </a:r>
          </a:p>
          <a:p>
            <a:pPr>
              <a:buFont typeface="Wingdings" panose="05000000000000000000" pitchFamily="2" charset="2"/>
              <a:buChar char="Ø"/>
            </a:pPr>
            <a:r>
              <a:rPr lang="en-IN" dirty="0"/>
              <a:t>There seems to be a moderate dependency of sales on quantity ordered</a:t>
            </a:r>
          </a:p>
          <a:p>
            <a:pPr>
              <a:buFont typeface="Wingdings" panose="05000000000000000000" pitchFamily="2" charset="2"/>
              <a:buChar char="Ø"/>
            </a:pPr>
            <a:r>
              <a:rPr lang="en-IN" dirty="0"/>
              <a:t>Few orders are under dispute, on hold, in process, cancelled,… The number of cancelled orders is 0 in 2005.</a:t>
            </a:r>
          </a:p>
          <a:p>
            <a:pPr>
              <a:buFont typeface="Wingdings" panose="05000000000000000000" pitchFamily="2" charset="2"/>
              <a:buChar char="Ø"/>
            </a:pPr>
            <a:r>
              <a:rPr lang="en-IN" dirty="0"/>
              <a:t>The comparison of MSRP with price for each product line shows not much difference except for classic cars, trucks and buses.</a:t>
            </a:r>
          </a:p>
          <a:p>
            <a:pPr>
              <a:buFont typeface="Wingdings" panose="05000000000000000000" pitchFamily="2" charset="2"/>
              <a:buChar char="Ø"/>
            </a:pPr>
            <a:r>
              <a:rPr lang="en-IN" dirty="0"/>
              <a:t>Relationship of price with sales and MSRP is strongly positive. </a:t>
            </a:r>
          </a:p>
          <a:p>
            <a:endParaRPr lang="en-IN" dirty="0"/>
          </a:p>
        </p:txBody>
      </p:sp>
    </p:spTree>
    <p:extLst>
      <p:ext uri="{BB962C8B-B14F-4D97-AF65-F5344CB8AC3E}">
        <p14:creationId xmlns:p14="http://schemas.microsoft.com/office/powerpoint/2010/main" val="3522434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25BC7-1BEF-4A91-AD2A-11D0F27A78B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8F25444-4A71-4370-8996-705CF1C5E63A}"/>
              </a:ext>
            </a:extLst>
          </p:cNvPr>
          <p:cNvSpPr>
            <a:spLocks noGrp="1"/>
          </p:cNvSpPr>
          <p:nvPr>
            <p:ph idx="1"/>
          </p:nvPr>
        </p:nvSpPr>
        <p:spPr/>
        <p:txBody>
          <a:bodyPr/>
          <a:lstStyle/>
          <a:p>
            <a:pPr marL="0" indent="0" algn="ctr">
              <a:buNone/>
            </a:pPr>
            <a:r>
              <a:rPr lang="en-IN" dirty="0"/>
              <a:t>The analysis of miniature automobile sales data was conducted. This includes examining on sales performance, customer segmentation, sales forecast and product performance. Further analysis on inventory management, order fulfilment and pricing strategy were also done. The factors affecting all these features were looked upon and summarized for better insights.</a:t>
            </a:r>
          </a:p>
        </p:txBody>
      </p:sp>
    </p:spTree>
    <p:extLst>
      <p:ext uri="{BB962C8B-B14F-4D97-AF65-F5344CB8AC3E}">
        <p14:creationId xmlns:p14="http://schemas.microsoft.com/office/powerpoint/2010/main" val="1700143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E99E8F-FAEA-4D28-9639-3F77D3BF18D1}"/>
              </a:ext>
            </a:extLst>
          </p:cNvPr>
          <p:cNvSpPr/>
          <p:nvPr/>
        </p:nvSpPr>
        <p:spPr>
          <a:xfrm>
            <a:off x="3470085" y="939454"/>
            <a:ext cx="4762436" cy="2800767"/>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prst="angle"/>
            </a:sp3d>
          </a:bodyPr>
          <a:lstStyle/>
          <a:p>
            <a:pPr algn="ctr"/>
            <a:r>
              <a:rPr lang="en-US" sz="8800" b="1" cap="none" spc="0" dirty="0">
                <a:ln/>
                <a:solidFill>
                  <a:schemeClr val="accent4"/>
                </a:solidFill>
                <a:effectLst>
                  <a:glow rad="139700">
                    <a:schemeClr val="accent2">
                      <a:satMod val="175000"/>
                      <a:alpha val="40000"/>
                    </a:schemeClr>
                  </a:glow>
                </a:effectLst>
              </a:rPr>
              <a:t>Thank you</a:t>
            </a:r>
          </a:p>
        </p:txBody>
      </p:sp>
      <p:sp>
        <p:nvSpPr>
          <p:cNvPr id="15" name="TextBox 14">
            <a:extLst>
              <a:ext uri="{FF2B5EF4-FFF2-40B4-BE49-F238E27FC236}">
                <a16:creationId xmlns:a16="http://schemas.microsoft.com/office/drawing/2014/main" id="{95B42D6F-B7E5-4C60-9577-3E343A846508}"/>
              </a:ext>
            </a:extLst>
          </p:cNvPr>
          <p:cNvSpPr txBox="1"/>
          <p:nvPr/>
        </p:nvSpPr>
        <p:spPr>
          <a:xfrm>
            <a:off x="4671512" y="3753884"/>
            <a:ext cx="6735650" cy="3154710"/>
          </a:xfrm>
          <a:prstGeom prst="rect">
            <a:avLst/>
          </a:prstGeom>
          <a:noFill/>
        </p:spPr>
        <p:txBody>
          <a:bodyPr wrap="square">
            <a:spAutoFit/>
          </a:bodyPr>
          <a:lstStyle/>
          <a:p>
            <a:pPr algn="r"/>
            <a:r>
              <a:rPr lang="en-IN" sz="19900" dirty="0"/>
              <a:t>🚚</a:t>
            </a:r>
            <a:r>
              <a:rPr lang="en-IN" sz="16600" dirty="0"/>
              <a:t>🚗</a:t>
            </a:r>
          </a:p>
        </p:txBody>
      </p:sp>
      <p:sp>
        <p:nvSpPr>
          <p:cNvPr id="17" name="TextBox 16">
            <a:extLst>
              <a:ext uri="{FF2B5EF4-FFF2-40B4-BE49-F238E27FC236}">
                <a16:creationId xmlns:a16="http://schemas.microsoft.com/office/drawing/2014/main" id="{0B6C09A2-D639-407E-8896-F51263234AB0}"/>
              </a:ext>
            </a:extLst>
          </p:cNvPr>
          <p:cNvSpPr txBox="1"/>
          <p:nvPr/>
        </p:nvSpPr>
        <p:spPr>
          <a:xfrm>
            <a:off x="543985" y="645773"/>
            <a:ext cx="7070500" cy="2215991"/>
          </a:xfrm>
          <a:prstGeom prst="rect">
            <a:avLst/>
          </a:prstGeom>
          <a:noFill/>
        </p:spPr>
        <p:txBody>
          <a:bodyPr wrap="square">
            <a:spAutoFit/>
          </a:bodyPr>
          <a:lstStyle/>
          <a:p>
            <a:r>
              <a:rPr lang="en-IN" sz="13800" dirty="0"/>
              <a:t>✈</a:t>
            </a:r>
          </a:p>
        </p:txBody>
      </p:sp>
    </p:spTree>
    <p:extLst>
      <p:ext uri="{BB962C8B-B14F-4D97-AF65-F5344CB8AC3E}">
        <p14:creationId xmlns:p14="http://schemas.microsoft.com/office/powerpoint/2010/main" val="467060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C9128-5FC3-441E-9073-B35326B868B5}"/>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09CF21BB-950F-463E-8F9B-CED6BA3BF837}"/>
              </a:ext>
            </a:extLst>
          </p:cNvPr>
          <p:cNvSpPr>
            <a:spLocks noGrp="1"/>
          </p:cNvSpPr>
          <p:nvPr>
            <p:ph idx="1"/>
          </p:nvPr>
        </p:nvSpPr>
        <p:spPr>
          <a:xfrm>
            <a:off x="2231136" y="2343955"/>
            <a:ext cx="7729728" cy="4031087"/>
          </a:xfrm>
        </p:spPr>
        <p:txBody>
          <a:bodyPr>
            <a:normAutofit/>
          </a:bodyPr>
          <a:lstStyle/>
          <a:p>
            <a:pPr>
              <a:buFont typeface="Wingdings" panose="05000000000000000000" pitchFamily="2" charset="2"/>
              <a:buChar char="§"/>
            </a:pPr>
            <a:r>
              <a:rPr lang="en-IN" dirty="0"/>
              <a:t>Data cleaning</a:t>
            </a:r>
          </a:p>
          <a:p>
            <a:pPr>
              <a:buFont typeface="Wingdings" panose="05000000000000000000" pitchFamily="2" charset="2"/>
              <a:buChar char="§"/>
            </a:pPr>
            <a:r>
              <a:rPr lang="en-IN" dirty="0"/>
              <a:t>Data pre processing</a:t>
            </a:r>
          </a:p>
          <a:p>
            <a:pPr>
              <a:buFont typeface="Wingdings" panose="05000000000000000000" pitchFamily="2" charset="2"/>
              <a:buChar char="§"/>
            </a:pPr>
            <a:r>
              <a:rPr lang="en-IN" dirty="0"/>
              <a:t>Sales performance</a:t>
            </a:r>
          </a:p>
          <a:p>
            <a:pPr>
              <a:buFont typeface="Wingdings" panose="05000000000000000000" pitchFamily="2" charset="2"/>
              <a:buChar char="§"/>
            </a:pPr>
            <a:r>
              <a:rPr lang="en-IN" dirty="0"/>
              <a:t>Customer segmentation</a:t>
            </a:r>
          </a:p>
          <a:p>
            <a:pPr>
              <a:buFont typeface="Wingdings" panose="05000000000000000000" pitchFamily="2" charset="2"/>
              <a:buChar char="§"/>
            </a:pPr>
            <a:r>
              <a:rPr lang="en-IN" dirty="0"/>
              <a:t>Sales forecast</a:t>
            </a:r>
          </a:p>
          <a:p>
            <a:pPr>
              <a:buFont typeface="Wingdings" panose="05000000000000000000" pitchFamily="2" charset="2"/>
              <a:buChar char="§"/>
            </a:pPr>
            <a:r>
              <a:rPr lang="en-IN" dirty="0"/>
              <a:t>Product performance</a:t>
            </a:r>
          </a:p>
          <a:p>
            <a:pPr>
              <a:buFont typeface="Wingdings" panose="05000000000000000000" pitchFamily="2" charset="2"/>
              <a:buChar char="§"/>
            </a:pPr>
            <a:r>
              <a:rPr lang="en-IN" dirty="0"/>
              <a:t>Inventory management</a:t>
            </a:r>
          </a:p>
          <a:p>
            <a:pPr>
              <a:buFont typeface="Wingdings" panose="05000000000000000000" pitchFamily="2" charset="2"/>
              <a:buChar char="§"/>
            </a:pPr>
            <a:r>
              <a:rPr lang="en-IN" dirty="0"/>
              <a:t>Order fulfilment analysis</a:t>
            </a:r>
          </a:p>
          <a:p>
            <a:pPr>
              <a:buFont typeface="Wingdings" panose="05000000000000000000" pitchFamily="2" charset="2"/>
              <a:buChar char="§"/>
            </a:pPr>
            <a:r>
              <a:rPr lang="en-IN" dirty="0"/>
              <a:t>Pricing strategy</a:t>
            </a:r>
          </a:p>
        </p:txBody>
      </p:sp>
    </p:spTree>
    <p:extLst>
      <p:ext uri="{BB962C8B-B14F-4D97-AF65-F5344CB8AC3E}">
        <p14:creationId xmlns:p14="http://schemas.microsoft.com/office/powerpoint/2010/main" val="303408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BF1E-3AFB-4EB2-BEF0-925B9C8035D1}"/>
              </a:ext>
            </a:extLst>
          </p:cNvPr>
          <p:cNvSpPr>
            <a:spLocks noGrp="1"/>
          </p:cNvSpPr>
          <p:nvPr>
            <p:ph type="title"/>
          </p:nvPr>
        </p:nvSpPr>
        <p:spPr/>
        <p:txBody>
          <a:bodyPr/>
          <a:lstStyle/>
          <a:p>
            <a:r>
              <a:rPr lang="en-IN" dirty="0"/>
              <a:t>Data cleaning &amp; pre processing</a:t>
            </a:r>
          </a:p>
        </p:txBody>
      </p:sp>
      <p:sp>
        <p:nvSpPr>
          <p:cNvPr id="3" name="Content Placeholder 2">
            <a:extLst>
              <a:ext uri="{FF2B5EF4-FFF2-40B4-BE49-F238E27FC236}">
                <a16:creationId xmlns:a16="http://schemas.microsoft.com/office/drawing/2014/main" id="{37D592DA-1370-4F20-BB5E-C65DC2B41291}"/>
              </a:ext>
            </a:extLst>
          </p:cNvPr>
          <p:cNvSpPr>
            <a:spLocks noGrp="1"/>
          </p:cNvSpPr>
          <p:nvPr>
            <p:ph idx="1"/>
          </p:nvPr>
        </p:nvSpPr>
        <p:spPr/>
        <p:txBody>
          <a:bodyPr/>
          <a:lstStyle/>
          <a:p>
            <a:r>
              <a:rPr lang="en-IN" dirty="0"/>
              <a:t>The type of information given in data set was looked upon.</a:t>
            </a:r>
          </a:p>
          <a:p>
            <a:r>
              <a:rPr lang="en-IN" b="1" dirty="0">
                <a:solidFill>
                  <a:schemeClr val="accent3">
                    <a:lumMod val="50000"/>
                  </a:schemeClr>
                </a:solidFill>
              </a:rPr>
              <a:t>Missing value treatment:  </a:t>
            </a:r>
            <a:r>
              <a:rPr lang="en-IN" dirty="0"/>
              <a:t>The columns with missing values were filled with the most occurring value in the column for categorical type column and mean for the column of numerical type column.</a:t>
            </a:r>
          </a:p>
          <a:p>
            <a:r>
              <a:rPr lang="en-IN" b="1" dirty="0">
                <a:solidFill>
                  <a:schemeClr val="accent3">
                    <a:lumMod val="50000"/>
                  </a:schemeClr>
                </a:solidFill>
              </a:rPr>
              <a:t>Outlier treatment</a:t>
            </a:r>
            <a:r>
              <a:rPr lang="en-IN" dirty="0"/>
              <a:t>:  The outliers in the columns if exist were replaced with average of the column.</a:t>
            </a:r>
          </a:p>
        </p:txBody>
      </p:sp>
    </p:spTree>
    <p:extLst>
      <p:ext uri="{BB962C8B-B14F-4D97-AF65-F5344CB8AC3E}">
        <p14:creationId xmlns:p14="http://schemas.microsoft.com/office/powerpoint/2010/main" val="3315529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FCD7-1556-42B9-A9F6-75B1F1653120}"/>
              </a:ext>
            </a:extLst>
          </p:cNvPr>
          <p:cNvSpPr>
            <a:spLocks noGrp="1"/>
          </p:cNvSpPr>
          <p:nvPr>
            <p:ph type="title"/>
          </p:nvPr>
        </p:nvSpPr>
        <p:spPr>
          <a:xfrm>
            <a:off x="2231136" y="513932"/>
            <a:ext cx="7729728" cy="594360"/>
          </a:xfrm>
        </p:spPr>
        <p:txBody>
          <a:bodyPr>
            <a:normAutofit fontScale="90000"/>
          </a:bodyPr>
          <a:lstStyle/>
          <a:p>
            <a:r>
              <a:rPr lang="en-IN" dirty="0"/>
              <a:t>Sales performance</a:t>
            </a:r>
          </a:p>
        </p:txBody>
      </p:sp>
      <p:pic>
        <p:nvPicPr>
          <p:cNvPr id="5" name="Content Placeholder 4">
            <a:extLst>
              <a:ext uri="{FF2B5EF4-FFF2-40B4-BE49-F238E27FC236}">
                <a16:creationId xmlns:a16="http://schemas.microsoft.com/office/drawing/2014/main" id="{129E0EF1-6F53-4096-B662-2F99DDFEC39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0805" b="5361"/>
          <a:stretch/>
        </p:blipFill>
        <p:spPr>
          <a:xfrm>
            <a:off x="1207967" y="2640169"/>
            <a:ext cx="5939808" cy="3846215"/>
          </a:xfrm>
          <a:ln>
            <a:solidFill>
              <a:schemeClr val="tx1"/>
            </a:solidFill>
          </a:ln>
        </p:spPr>
      </p:pic>
      <p:pic>
        <p:nvPicPr>
          <p:cNvPr id="7" name="Picture 6">
            <a:extLst>
              <a:ext uri="{FF2B5EF4-FFF2-40B4-BE49-F238E27FC236}">
                <a16:creationId xmlns:a16="http://schemas.microsoft.com/office/drawing/2014/main" id="{58E18D26-22A7-459A-A03D-0F90D21F35FD}"/>
              </a:ext>
            </a:extLst>
          </p:cNvPr>
          <p:cNvPicPr>
            <a:picLocks noChangeAspect="1"/>
          </p:cNvPicPr>
          <p:nvPr/>
        </p:nvPicPr>
        <p:blipFill rotWithShape="1">
          <a:blip r:embed="rId3">
            <a:extLst>
              <a:ext uri="{28A0092B-C50C-407E-A947-70E740481C1C}">
                <a14:useLocalDpi xmlns:a14="http://schemas.microsoft.com/office/drawing/2010/main" val="0"/>
              </a:ext>
            </a:extLst>
          </a:blip>
          <a:srcRect r="24848" b="13732"/>
          <a:stretch/>
        </p:blipFill>
        <p:spPr>
          <a:xfrm>
            <a:off x="7305570" y="1224202"/>
            <a:ext cx="4195266" cy="5461005"/>
          </a:xfrm>
          <a:prstGeom prst="rect">
            <a:avLst/>
          </a:prstGeom>
          <a:ln>
            <a:solidFill>
              <a:schemeClr val="tx1"/>
            </a:solidFill>
          </a:ln>
        </p:spPr>
      </p:pic>
      <p:sp>
        <p:nvSpPr>
          <p:cNvPr id="8" name="TextBox 7">
            <a:extLst>
              <a:ext uri="{FF2B5EF4-FFF2-40B4-BE49-F238E27FC236}">
                <a16:creationId xmlns:a16="http://schemas.microsoft.com/office/drawing/2014/main" id="{116211B0-687F-4A8B-A585-D6CAE34005FC}"/>
              </a:ext>
            </a:extLst>
          </p:cNvPr>
          <p:cNvSpPr txBox="1"/>
          <p:nvPr/>
        </p:nvSpPr>
        <p:spPr>
          <a:xfrm>
            <a:off x="1207967" y="1224202"/>
            <a:ext cx="5939809" cy="1200329"/>
          </a:xfrm>
          <a:prstGeom prst="rect">
            <a:avLst/>
          </a:prstGeom>
          <a:noFill/>
          <a:ln>
            <a:solidFill>
              <a:schemeClr val="tx1"/>
            </a:solidFill>
          </a:ln>
        </p:spPr>
        <p:txBody>
          <a:bodyPr wrap="square" rtlCol="0">
            <a:spAutoFit/>
          </a:bodyPr>
          <a:lstStyle/>
          <a:p>
            <a:r>
              <a:rPr lang="en-IN" dirty="0"/>
              <a:t>The sales performance quarter and yearly wise are shown:</a:t>
            </a:r>
          </a:p>
          <a:p>
            <a:r>
              <a:rPr lang="en-IN" dirty="0"/>
              <a:t>November month sees hike in sales.</a:t>
            </a:r>
          </a:p>
          <a:p>
            <a:r>
              <a:rPr lang="en-IN" dirty="0"/>
              <a:t>Quarter 4 does better than any other quarters.</a:t>
            </a:r>
          </a:p>
          <a:p>
            <a:r>
              <a:rPr lang="en-IN" dirty="0"/>
              <a:t>2004 shows better sales compared to 2003 and 2005</a:t>
            </a:r>
          </a:p>
        </p:txBody>
      </p:sp>
    </p:spTree>
    <p:extLst>
      <p:ext uri="{BB962C8B-B14F-4D97-AF65-F5344CB8AC3E}">
        <p14:creationId xmlns:p14="http://schemas.microsoft.com/office/powerpoint/2010/main" val="36609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143F-513D-41BA-AA74-7DE356441F13}"/>
              </a:ext>
            </a:extLst>
          </p:cNvPr>
          <p:cNvSpPr>
            <a:spLocks noGrp="1"/>
          </p:cNvSpPr>
          <p:nvPr>
            <p:ph type="title"/>
          </p:nvPr>
        </p:nvSpPr>
        <p:spPr>
          <a:xfrm>
            <a:off x="2231136" y="167425"/>
            <a:ext cx="7729728" cy="811370"/>
          </a:xfrm>
        </p:spPr>
        <p:txBody>
          <a:bodyPr>
            <a:normAutofit/>
          </a:bodyPr>
          <a:lstStyle/>
          <a:p>
            <a:r>
              <a:rPr lang="en-IN" dirty="0"/>
              <a:t>Customer segmentation</a:t>
            </a:r>
          </a:p>
        </p:txBody>
      </p:sp>
      <p:pic>
        <p:nvPicPr>
          <p:cNvPr id="9" name="Picture 8">
            <a:extLst>
              <a:ext uri="{FF2B5EF4-FFF2-40B4-BE49-F238E27FC236}">
                <a16:creationId xmlns:a16="http://schemas.microsoft.com/office/drawing/2014/main" id="{080D3BCF-148D-42D7-9F2F-6FB30E780D29}"/>
              </a:ext>
            </a:extLst>
          </p:cNvPr>
          <p:cNvPicPr>
            <a:picLocks noChangeAspect="1"/>
          </p:cNvPicPr>
          <p:nvPr/>
        </p:nvPicPr>
        <p:blipFill rotWithShape="1">
          <a:blip r:embed="rId2">
            <a:extLst>
              <a:ext uri="{28A0092B-C50C-407E-A947-70E740481C1C}">
                <a14:useLocalDpi xmlns:a14="http://schemas.microsoft.com/office/drawing/2010/main" val="0"/>
              </a:ext>
            </a:extLst>
          </a:blip>
          <a:srcRect r="15916" b="5219"/>
          <a:stretch/>
        </p:blipFill>
        <p:spPr>
          <a:xfrm>
            <a:off x="970208" y="1174515"/>
            <a:ext cx="10251583" cy="5215846"/>
          </a:xfrm>
          <a:prstGeom prst="rect">
            <a:avLst/>
          </a:prstGeom>
          <a:ln>
            <a:solidFill>
              <a:schemeClr val="tx1"/>
            </a:solidFill>
          </a:ln>
        </p:spPr>
      </p:pic>
      <p:sp>
        <p:nvSpPr>
          <p:cNvPr id="11" name="Content Placeholder 10">
            <a:extLst>
              <a:ext uri="{FF2B5EF4-FFF2-40B4-BE49-F238E27FC236}">
                <a16:creationId xmlns:a16="http://schemas.microsoft.com/office/drawing/2014/main" id="{9DC99649-406C-46B5-B668-FA8178C8F440}"/>
              </a:ext>
            </a:extLst>
          </p:cNvPr>
          <p:cNvSpPr>
            <a:spLocks noGrp="1"/>
          </p:cNvSpPr>
          <p:nvPr>
            <p:ph idx="1"/>
          </p:nvPr>
        </p:nvSpPr>
        <p:spPr/>
        <p:txBody>
          <a:bodyPr/>
          <a:lstStyle/>
          <a:p>
            <a:endParaRPr lang="en-IN" dirty="0"/>
          </a:p>
        </p:txBody>
      </p:sp>
      <p:sp>
        <p:nvSpPr>
          <p:cNvPr id="13" name="TextBox 12">
            <a:extLst>
              <a:ext uri="{FF2B5EF4-FFF2-40B4-BE49-F238E27FC236}">
                <a16:creationId xmlns:a16="http://schemas.microsoft.com/office/drawing/2014/main" id="{E150EC36-A3DF-4804-B7FF-77BF2FF9EF58}"/>
              </a:ext>
            </a:extLst>
          </p:cNvPr>
          <p:cNvSpPr txBox="1"/>
          <p:nvPr/>
        </p:nvSpPr>
        <p:spPr>
          <a:xfrm>
            <a:off x="5891140" y="2805374"/>
            <a:ext cx="4069724" cy="2934653"/>
          </a:xfrm>
          <a:prstGeom prst="leftArrow">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The distribution of customers is listed here. USA has high number of customers followed by France, while rest countries has less that 6 dealers each.</a:t>
            </a:r>
          </a:p>
        </p:txBody>
      </p:sp>
    </p:spTree>
    <p:extLst>
      <p:ext uri="{BB962C8B-B14F-4D97-AF65-F5344CB8AC3E}">
        <p14:creationId xmlns:p14="http://schemas.microsoft.com/office/powerpoint/2010/main" val="1737126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84E398-75A2-4F7A-932E-932ABEE70877}"/>
              </a:ext>
            </a:extLst>
          </p:cNvPr>
          <p:cNvSpPr>
            <a:spLocks noGrp="1"/>
          </p:cNvSpPr>
          <p:nvPr>
            <p:ph type="title"/>
          </p:nvPr>
        </p:nvSpPr>
        <p:spPr>
          <a:xfrm>
            <a:off x="2231136" y="798490"/>
            <a:ext cx="7729728" cy="566671"/>
          </a:xfrm>
        </p:spPr>
        <p:txBody>
          <a:bodyPr>
            <a:normAutofit fontScale="90000"/>
          </a:bodyPr>
          <a:lstStyle/>
          <a:p>
            <a:r>
              <a:rPr lang="en-IN" dirty="0"/>
              <a:t>Regional performance</a:t>
            </a:r>
          </a:p>
        </p:txBody>
      </p:sp>
      <p:pic>
        <p:nvPicPr>
          <p:cNvPr id="4" name="Content Placeholder 3">
            <a:extLst>
              <a:ext uri="{FF2B5EF4-FFF2-40B4-BE49-F238E27FC236}">
                <a16:creationId xmlns:a16="http://schemas.microsoft.com/office/drawing/2014/main" id="{23B98569-82A1-4BE7-A48C-AA34752901A9}"/>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17857" t="10697" r="32701" b="17052"/>
          <a:stretch/>
        </p:blipFill>
        <p:spPr>
          <a:xfrm>
            <a:off x="4262907" y="1506827"/>
            <a:ext cx="7353270" cy="5022761"/>
          </a:xfrm>
          <a:prstGeom prst="rect">
            <a:avLst/>
          </a:prstGeom>
          <a:ln>
            <a:solidFill>
              <a:schemeClr val="tx1"/>
            </a:solidFill>
          </a:ln>
        </p:spPr>
      </p:pic>
      <p:sp>
        <p:nvSpPr>
          <p:cNvPr id="6" name="Content Placeholder 5">
            <a:extLst>
              <a:ext uri="{FF2B5EF4-FFF2-40B4-BE49-F238E27FC236}">
                <a16:creationId xmlns:a16="http://schemas.microsoft.com/office/drawing/2014/main" id="{281E1E56-608A-4878-9FDD-3340B4E959D2}"/>
              </a:ext>
            </a:extLst>
          </p:cNvPr>
          <p:cNvSpPr>
            <a:spLocks noGrp="1"/>
          </p:cNvSpPr>
          <p:nvPr>
            <p:ph sz="half" idx="2"/>
          </p:nvPr>
        </p:nvSpPr>
        <p:spPr>
          <a:xfrm>
            <a:off x="1584102" y="1751525"/>
            <a:ext cx="2678805" cy="4533364"/>
          </a:xfrm>
          <a:prstGeom prst="rightArrowCallout">
            <a:avLst>
              <a:gd name="adj1" fmla="val 25000"/>
              <a:gd name="adj2" fmla="val 25000"/>
              <a:gd name="adj3" fmla="val 14423"/>
              <a:gd name="adj4" fmla="val 81804"/>
            </a:avLst>
          </a:prstGeom>
          <a:ln>
            <a:solidFill>
              <a:schemeClr val="tx1"/>
            </a:solidFill>
          </a:ln>
        </p:spPr>
        <p:txBody>
          <a:bodyPr>
            <a:normAutofit fontScale="92500"/>
          </a:bodyPr>
          <a:lstStyle/>
          <a:p>
            <a:r>
              <a:rPr lang="en-IN" dirty="0"/>
              <a:t>The regional sales is shown in choropleth map. The colour intensifies as the total sales increases. </a:t>
            </a:r>
          </a:p>
          <a:p>
            <a:r>
              <a:rPr lang="en-IN" dirty="0"/>
              <a:t>USA has the highest sales </a:t>
            </a:r>
          </a:p>
          <a:p>
            <a:r>
              <a:rPr lang="en-IN" dirty="0"/>
              <a:t>Upon further analysis, California state in USA makes highest sales.</a:t>
            </a:r>
          </a:p>
          <a:p>
            <a:r>
              <a:rPr lang="en-IN" dirty="0"/>
              <a:t>San Rafael is the highest sales making city in California</a:t>
            </a:r>
          </a:p>
        </p:txBody>
      </p:sp>
    </p:spTree>
    <p:extLst>
      <p:ext uri="{BB962C8B-B14F-4D97-AF65-F5344CB8AC3E}">
        <p14:creationId xmlns:p14="http://schemas.microsoft.com/office/powerpoint/2010/main" val="1488152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4C34CF-B0ED-4D82-BA57-ABD2544AC562}"/>
              </a:ext>
            </a:extLst>
          </p:cNvPr>
          <p:cNvPicPr>
            <a:picLocks noChangeAspect="1"/>
          </p:cNvPicPr>
          <p:nvPr/>
        </p:nvPicPr>
        <p:blipFill rotWithShape="1">
          <a:blip r:embed="rId2">
            <a:extLst>
              <a:ext uri="{28A0092B-C50C-407E-A947-70E740481C1C}">
                <a14:useLocalDpi xmlns:a14="http://schemas.microsoft.com/office/drawing/2010/main" val="0"/>
              </a:ext>
            </a:extLst>
          </a:blip>
          <a:srcRect t="1297" r="809" b="1388"/>
          <a:stretch/>
        </p:blipFill>
        <p:spPr>
          <a:xfrm>
            <a:off x="0" y="0"/>
            <a:ext cx="12192000" cy="6858000"/>
          </a:xfrm>
          <a:prstGeom prst="rect">
            <a:avLst/>
          </a:prstGeom>
        </p:spPr>
      </p:pic>
    </p:spTree>
    <p:extLst>
      <p:ext uri="{BB962C8B-B14F-4D97-AF65-F5344CB8AC3E}">
        <p14:creationId xmlns:p14="http://schemas.microsoft.com/office/powerpoint/2010/main" val="1612667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CAD572-3AAC-49BD-B260-EEDB3DE7620A}"/>
              </a:ext>
            </a:extLst>
          </p:cNvPr>
          <p:cNvPicPr>
            <a:picLocks noChangeAspect="1"/>
          </p:cNvPicPr>
          <p:nvPr/>
        </p:nvPicPr>
        <p:blipFill rotWithShape="1">
          <a:blip r:embed="rId2">
            <a:extLst>
              <a:ext uri="{28A0092B-C50C-407E-A947-70E740481C1C}">
                <a14:useLocalDpi xmlns:a14="http://schemas.microsoft.com/office/drawing/2010/main" val="0"/>
              </a:ext>
            </a:extLst>
          </a:blip>
          <a:srcRect r="12815" b="10348"/>
          <a:stretch/>
        </p:blipFill>
        <p:spPr>
          <a:xfrm>
            <a:off x="781191" y="824248"/>
            <a:ext cx="10912826" cy="5937160"/>
          </a:xfrm>
          <a:prstGeom prst="rect">
            <a:avLst/>
          </a:prstGeom>
          <a:ln>
            <a:solidFill>
              <a:schemeClr val="tx1"/>
            </a:solidFill>
          </a:ln>
        </p:spPr>
      </p:pic>
      <p:sp>
        <p:nvSpPr>
          <p:cNvPr id="2" name="Title 1">
            <a:extLst>
              <a:ext uri="{FF2B5EF4-FFF2-40B4-BE49-F238E27FC236}">
                <a16:creationId xmlns:a16="http://schemas.microsoft.com/office/drawing/2014/main" id="{85FD75A0-DC76-4127-B9CD-08F714E107C5}"/>
              </a:ext>
            </a:extLst>
          </p:cNvPr>
          <p:cNvSpPr>
            <a:spLocks noGrp="1"/>
          </p:cNvSpPr>
          <p:nvPr>
            <p:ph type="title"/>
          </p:nvPr>
        </p:nvSpPr>
        <p:spPr>
          <a:xfrm>
            <a:off x="2231136" y="96592"/>
            <a:ext cx="7729728" cy="627259"/>
          </a:xfrm>
        </p:spPr>
        <p:txBody>
          <a:bodyPr>
            <a:normAutofit fontScale="90000"/>
          </a:bodyPr>
          <a:lstStyle/>
          <a:p>
            <a:r>
              <a:rPr lang="en-IN" dirty="0"/>
              <a:t>Sales forecast</a:t>
            </a:r>
          </a:p>
        </p:txBody>
      </p:sp>
      <p:pic>
        <p:nvPicPr>
          <p:cNvPr id="5" name="Content Placeholder 4">
            <a:extLst>
              <a:ext uri="{FF2B5EF4-FFF2-40B4-BE49-F238E27FC236}">
                <a16:creationId xmlns:a16="http://schemas.microsoft.com/office/drawing/2014/main" id="{66D0AF36-5C5F-4BF0-9B75-E01FB239CE1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4093" b="16888"/>
          <a:stretch/>
        </p:blipFill>
        <p:spPr>
          <a:xfrm>
            <a:off x="1802175" y="1146220"/>
            <a:ext cx="6765829" cy="3296991"/>
          </a:xfrm>
          <a:ln>
            <a:solidFill>
              <a:schemeClr val="tx1"/>
            </a:solidFill>
          </a:ln>
        </p:spPr>
      </p:pic>
      <p:pic>
        <p:nvPicPr>
          <p:cNvPr id="13" name="Picture 12">
            <a:extLst>
              <a:ext uri="{FF2B5EF4-FFF2-40B4-BE49-F238E27FC236}">
                <a16:creationId xmlns:a16="http://schemas.microsoft.com/office/drawing/2014/main" id="{5E2C3526-A54E-4E3C-8082-6F0F1FCD4CD5}"/>
              </a:ext>
            </a:extLst>
          </p:cNvPr>
          <p:cNvPicPr>
            <a:picLocks noChangeAspect="1"/>
          </p:cNvPicPr>
          <p:nvPr/>
        </p:nvPicPr>
        <p:blipFill rotWithShape="1">
          <a:blip r:embed="rId3">
            <a:extLst>
              <a:ext uri="{28A0092B-C50C-407E-A947-70E740481C1C}">
                <a14:useLocalDpi xmlns:a14="http://schemas.microsoft.com/office/drawing/2010/main" val="0"/>
              </a:ext>
            </a:extLst>
          </a:blip>
          <a:srcRect l="89050" t="4421" r="2288" b="81323"/>
          <a:stretch/>
        </p:blipFill>
        <p:spPr>
          <a:xfrm>
            <a:off x="7256301" y="1429273"/>
            <a:ext cx="1056068" cy="907352"/>
          </a:xfrm>
          <a:prstGeom prst="rect">
            <a:avLst/>
          </a:prstGeom>
        </p:spPr>
      </p:pic>
      <p:pic>
        <p:nvPicPr>
          <p:cNvPr id="15" name="Picture 14">
            <a:extLst>
              <a:ext uri="{FF2B5EF4-FFF2-40B4-BE49-F238E27FC236}">
                <a16:creationId xmlns:a16="http://schemas.microsoft.com/office/drawing/2014/main" id="{DCA6ADC7-8AD7-4150-BAC9-D345ECBA0231}"/>
              </a:ext>
            </a:extLst>
          </p:cNvPr>
          <p:cNvPicPr>
            <a:picLocks noChangeAspect="1"/>
          </p:cNvPicPr>
          <p:nvPr/>
        </p:nvPicPr>
        <p:blipFill rotWithShape="1">
          <a:blip r:embed="rId2">
            <a:extLst>
              <a:ext uri="{28A0092B-C50C-407E-A947-70E740481C1C}">
                <a14:useLocalDpi xmlns:a14="http://schemas.microsoft.com/office/drawing/2010/main" val="0"/>
              </a:ext>
            </a:extLst>
          </a:blip>
          <a:srcRect l="88875" t="5208" r="1230" b="68292"/>
          <a:stretch/>
        </p:blipFill>
        <p:spPr>
          <a:xfrm>
            <a:off x="8658157" y="1753523"/>
            <a:ext cx="1206322" cy="1546688"/>
          </a:xfrm>
          <a:prstGeom prst="rect">
            <a:avLst/>
          </a:prstGeom>
        </p:spPr>
      </p:pic>
    </p:spTree>
    <p:extLst>
      <p:ext uri="{BB962C8B-B14F-4D97-AF65-F5344CB8AC3E}">
        <p14:creationId xmlns:p14="http://schemas.microsoft.com/office/powerpoint/2010/main" val="17508259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272</TotalTime>
  <Words>1005</Words>
  <Application>Microsoft Office PowerPoint</Application>
  <PresentationFormat>Widescreen</PresentationFormat>
  <Paragraphs>92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Gill Sans MT</vt:lpstr>
      <vt:lpstr>Wingdings</vt:lpstr>
      <vt:lpstr>Parcel</vt:lpstr>
      <vt:lpstr>AUTOMOBILE SALES TREND</vt:lpstr>
      <vt:lpstr>INTRODUCTION</vt:lpstr>
      <vt:lpstr>OBJECTIVE</vt:lpstr>
      <vt:lpstr>Data cleaning &amp; pre processing</vt:lpstr>
      <vt:lpstr>Sales performance</vt:lpstr>
      <vt:lpstr>Customer segmentation</vt:lpstr>
      <vt:lpstr>Regional performance</vt:lpstr>
      <vt:lpstr>PowerPoint Presentation</vt:lpstr>
      <vt:lpstr>Sales forecast</vt:lpstr>
      <vt:lpstr>Trend analysis</vt:lpstr>
      <vt:lpstr>PowerPoint Presentation</vt:lpstr>
      <vt:lpstr>Product performance</vt:lpstr>
      <vt:lpstr>Total sales of each variant in all product line.</vt:lpstr>
      <vt:lpstr>PowerPoint Presentation</vt:lpstr>
      <vt:lpstr>Inventory management</vt:lpstr>
      <vt:lpstr>Relationship of sales with quantity ordered</vt:lpstr>
      <vt:lpstr>Order fulfilment analysis</vt:lpstr>
      <vt:lpstr>PowerPoint Presentation</vt:lpstr>
      <vt:lpstr>Pricing strategy</vt:lpstr>
      <vt:lpstr>Relationship of price with sales and msrp</vt:lpstr>
      <vt:lpstr>PowerPoint Presentation</vt:lpstr>
      <vt:lpstr>summary</vt:lpstr>
      <vt:lpstr>summary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AUTOMOBILE SALES TREND</dc:title>
  <dc:creator>Windows User</dc:creator>
  <cp:lastModifiedBy>Windows User</cp:lastModifiedBy>
  <cp:revision>26</cp:revision>
  <dcterms:created xsi:type="dcterms:W3CDTF">2024-12-08T09:16:30Z</dcterms:created>
  <dcterms:modified xsi:type="dcterms:W3CDTF">2024-12-08T13:48:55Z</dcterms:modified>
</cp:coreProperties>
</file>