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6" r:id="rId5"/>
    <p:sldId id="268" r:id="rId6"/>
    <p:sldId id="267" r:id="rId7"/>
    <p:sldId id="280" r:id="rId8"/>
    <p:sldId id="269" r:id="rId9"/>
    <p:sldId id="284" r:id="rId10"/>
    <p:sldId id="283" r:id="rId11"/>
    <p:sldId id="270" r:id="rId12"/>
    <p:sldId id="271" r:id="rId13"/>
    <p:sldId id="278" r:id="rId14"/>
    <p:sldId id="272" r:id="rId15"/>
    <p:sldId id="273" r:id="rId16"/>
    <p:sldId id="279" r:id="rId17"/>
    <p:sldId id="274" r:id="rId18"/>
    <p:sldId id="275" r:id="rId19"/>
    <p:sldId id="282" r:id="rId20"/>
    <p:sldId id="276" r:id="rId21"/>
    <p:sldId id="277" r:id="rId22"/>
    <p:sldId id="281" r:id="rId23"/>
    <p:sldId id="259" r:id="rId24"/>
    <p:sldId id="263" r:id="rId25"/>
    <p:sldId id="265" r:id="rId26"/>
    <p:sldId id="261" r:id="rId27"/>
    <p:sldId id="262" r:id="rId28"/>
    <p:sldId id="2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1" autoAdjust="0"/>
    <p:restoredTop sz="94660"/>
  </p:normalViewPr>
  <p:slideViewPr>
    <p:cSldViewPr snapToGrid="0">
      <p:cViewPr varScale="1">
        <p:scale>
          <a:sx n="74" d="100"/>
          <a:sy n="74" d="100"/>
        </p:scale>
        <p:origin x="52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541D6E-5D2E-4EA9-91B2-6B74BC4890FC}"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15F630-9EB7-4A24-BA68-D3ED47714E7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047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541D6E-5D2E-4EA9-91B2-6B74BC4890FC}"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15F630-9EB7-4A24-BA68-D3ED47714E7B}" type="slidenum">
              <a:rPr lang="en-IN" smtClean="0"/>
              <a:t>‹#›</a:t>
            </a:fld>
            <a:endParaRPr lang="en-IN"/>
          </a:p>
        </p:txBody>
      </p:sp>
    </p:spTree>
    <p:extLst>
      <p:ext uri="{BB962C8B-B14F-4D97-AF65-F5344CB8AC3E}">
        <p14:creationId xmlns:p14="http://schemas.microsoft.com/office/powerpoint/2010/main" val="337849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541D6E-5D2E-4EA9-91B2-6B74BC4890FC}"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15F630-9EB7-4A24-BA68-D3ED47714E7B}" type="slidenum">
              <a:rPr lang="en-IN" smtClean="0"/>
              <a:t>‹#›</a:t>
            </a:fld>
            <a:endParaRPr lang="en-IN"/>
          </a:p>
        </p:txBody>
      </p:sp>
    </p:spTree>
    <p:extLst>
      <p:ext uri="{BB962C8B-B14F-4D97-AF65-F5344CB8AC3E}">
        <p14:creationId xmlns:p14="http://schemas.microsoft.com/office/powerpoint/2010/main" val="3542849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541D6E-5D2E-4EA9-91B2-6B74BC4890FC}"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15F630-9EB7-4A24-BA68-D3ED47714E7B}" type="slidenum">
              <a:rPr lang="en-IN" smtClean="0"/>
              <a:t>‹#›</a:t>
            </a:fld>
            <a:endParaRPr lang="en-IN"/>
          </a:p>
        </p:txBody>
      </p:sp>
    </p:spTree>
    <p:extLst>
      <p:ext uri="{BB962C8B-B14F-4D97-AF65-F5344CB8AC3E}">
        <p14:creationId xmlns:p14="http://schemas.microsoft.com/office/powerpoint/2010/main" val="2584010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541D6E-5D2E-4EA9-91B2-6B74BC4890FC}"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15F630-9EB7-4A24-BA68-D3ED47714E7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2193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541D6E-5D2E-4EA9-91B2-6B74BC4890FC}" type="datetimeFigureOut">
              <a:rPr lang="en-IN" smtClean="0"/>
              <a:t>19-12-2024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15F630-9EB7-4A24-BA68-D3ED47714E7B}" type="slidenum">
              <a:rPr lang="en-IN" smtClean="0"/>
              <a:t>‹#›</a:t>
            </a:fld>
            <a:endParaRPr lang="en-IN"/>
          </a:p>
        </p:txBody>
      </p:sp>
    </p:spTree>
    <p:extLst>
      <p:ext uri="{BB962C8B-B14F-4D97-AF65-F5344CB8AC3E}">
        <p14:creationId xmlns:p14="http://schemas.microsoft.com/office/powerpoint/2010/main" val="307049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541D6E-5D2E-4EA9-91B2-6B74BC4890FC}" type="datetimeFigureOut">
              <a:rPr lang="en-IN" smtClean="0"/>
              <a:t>19-12-2024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15F630-9EB7-4A24-BA68-D3ED47714E7B}" type="slidenum">
              <a:rPr lang="en-IN" smtClean="0"/>
              <a:t>‹#›</a:t>
            </a:fld>
            <a:endParaRPr lang="en-IN"/>
          </a:p>
        </p:txBody>
      </p:sp>
    </p:spTree>
    <p:extLst>
      <p:ext uri="{BB962C8B-B14F-4D97-AF65-F5344CB8AC3E}">
        <p14:creationId xmlns:p14="http://schemas.microsoft.com/office/powerpoint/2010/main" val="1157619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541D6E-5D2E-4EA9-91B2-6B74BC4890FC}" type="datetimeFigureOut">
              <a:rPr lang="en-IN" smtClean="0"/>
              <a:t>19-12-2024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15F630-9EB7-4A24-BA68-D3ED47714E7B}" type="slidenum">
              <a:rPr lang="en-IN" smtClean="0"/>
              <a:t>‹#›</a:t>
            </a:fld>
            <a:endParaRPr lang="en-IN"/>
          </a:p>
        </p:txBody>
      </p:sp>
    </p:spTree>
    <p:extLst>
      <p:ext uri="{BB962C8B-B14F-4D97-AF65-F5344CB8AC3E}">
        <p14:creationId xmlns:p14="http://schemas.microsoft.com/office/powerpoint/2010/main" val="334387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541D6E-5D2E-4EA9-91B2-6B74BC4890FC}" type="datetimeFigureOut">
              <a:rPr lang="en-IN" smtClean="0"/>
              <a:t>19-12-2024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415F630-9EB7-4A24-BA68-D3ED47714E7B}" type="slidenum">
              <a:rPr lang="en-IN" smtClean="0"/>
              <a:t>‹#›</a:t>
            </a:fld>
            <a:endParaRPr lang="en-IN"/>
          </a:p>
        </p:txBody>
      </p:sp>
    </p:spTree>
    <p:extLst>
      <p:ext uri="{BB962C8B-B14F-4D97-AF65-F5344CB8AC3E}">
        <p14:creationId xmlns:p14="http://schemas.microsoft.com/office/powerpoint/2010/main" val="13890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1541D6E-5D2E-4EA9-91B2-6B74BC4890FC}" type="datetimeFigureOut">
              <a:rPr lang="en-IN" smtClean="0"/>
              <a:t>19-12-2024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15F630-9EB7-4A24-BA68-D3ED47714E7B}" type="slidenum">
              <a:rPr lang="en-IN" smtClean="0"/>
              <a:t>‹#›</a:t>
            </a:fld>
            <a:endParaRPr lang="en-IN"/>
          </a:p>
        </p:txBody>
      </p:sp>
    </p:spTree>
    <p:extLst>
      <p:ext uri="{BB962C8B-B14F-4D97-AF65-F5344CB8AC3E}">
        <p14:creationId xmlns:p14="http://schemas.microsoft.com/office/powerpoint/2010/main" val="303089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541D6E-5D2E-4EA9-91B2-6B74BC4890FC}" type="datetimeFigureOut">
              <a:rPr lang="en-IN" smtClean="0"/>
              <a:t>19-12-2024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15F630-9EB7-4A24-BA68-D3ED47714E7B}" type="slidenum">
              <a:rPr lang="en-IN" smtClean="0"/>
              <a:t>‹#›</a:t>
            </a:fld>
            <a:endParaRPr lang="en-IN"/>
          </a:p>
        </p:txBody>
      </p:sp>
    </p:spTree>
    <p:extLst>
      <p:ext uri="{BB962C8B-B14F-4D97-AF65-F5344CB8AC3E}">
        <p14:creationId xmlns:p14="http://schemas.microsoft.com/office/powerpoint/2010/main" val="106997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1541D6E-5D2E-4EA9-91B2-6B74BC4890FC}" type="datetimeFigureOut">
              <a:rPr lang="en-IN" smtClean="0"/>
              <a:t>19-12-2024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15F630-9EB7-4A24-BA68-D3ED47714E7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8251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28.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AB58-7CA1-494C-8E1C-6E3E4B555DCF}"/>
              </a:ext>
            </a:extLst>
          </p:cNvPr>
          <p:cNvSpPr>
            <a:spLocks noGrp="1"/>
          </p:cNvSpPr>
          <p:nvPr>
            <p:ph type="ctrTitle"/>
          </p:nvPr>
        </p:nvSpPr>
        <p:spPr/>
        <p:txBody>
          <a:bodyPr/>
          <a:lstStyle/>
          <a:p>
            <a:r>
              <a:rPr lang="en-IN" dirty="0"/>
              <a:t>Mitigating Bird Strikes in Aviation </a:t>
            </a:r>
          </a:p>
        </p:txBody>
      </p:sp>
      <p:sp>
        <p:nvSpPr>
          <p:cNvPr id="3" name="Subtitle 2">
            <a:extLst>
              <a:ext uri="{FF2B5EF4-FFF2-40B4-BE49-F238E27FC236}">
                <a16:creationId xmlns:a16="http://schemas.microsoft.com/office/drawing/2014/main" id="{C151B2C4-0726-4346-8307-F6F1F6E7E20A}"/>
              </a:ext>
            </a:extLst>
          </p:cNvPr>
          <p:cNvSpPr>
            <a:spLocks noGrp="1"/>
          </p:cNvSpPr>
          <p:nvPr>
            <p:ph type="subTitle" idx="1"/>
          </p:nvPr>
        </p:nvSpPr>
        <p:spPr/>
        <p:txBody>
          <a:bodyPr/>
          <a:lstStyle/>
          <a:p>
            <a:pPr algn="r"/>
            <a:r>
              <a:rPr lang="en-IN" dirty="0">
                <a:solidFill>
                  <a:schemeClr val="tx1"/>
                </a:solidFill>
              </a:rPr>
              <a:t>By Priya m</a:t>
            </a:r>
          </a:p>
          <a:p>
            <a:pPr algn="r"/>
            <a:r>
              <a:rPr lang="en-IN" dirty="0">
                <a:solidFill>
                  <a:schemeClr val="tx1"/>
                </a:solidFill>
              </a:rPr>
              <a:t>Mentor: </a:t>
            </a:r>
            <a:r>
              <a:rPr lang="en-IN" dirty="0" err="1">
                <a:solidFill>
                  <a:schemeClr val="tx1"/>
                </a:solidFill>
              </a:rPr>
              <a:t>jaya</a:t>
            </a:r>
            <a:r>
              <a:rPr lang="en-IN" dirty="0">
                <a:solidFill>
                  <a:schemeClr val="tx1"/>
                </a:solidFill>
              </a:rPr>
              <a:t> </a:t>
            </a:r>
            <a:r>
              <a:rPr lang="en-IN" dirty="0" err="1">
                <a:solidFill>
                  <a:schemeClr val="tx1"/>
                </a:solidFill>
              </a:rPr>
              <a:t>pandey</a:t>
            </a:r>
            <a:endParaRPr lang="en-IN" dirty="0">
              <a:solidFill>
                <a:schemeClr val="tx1"/>
              </a:solidFill>
            </a:endParaRPr>
          </a:p>
        </p:txBody>
      </p:sp>
    </p:spTree>
    <p:extLst>
      <p:ext uri="{BB962C8B-B14F-4D97-AF65-F5344CB8AC3E}">
        <p14:creationId xmlns:p14="http://schemas.microsoft.com/office/powerpoint/2010/main" val="55077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FA87-CF7B-46D5-8128-465D39ABFD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32FC62-C22E-433A-AB0C-79F720495298}"/>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5A30674-0DB6-4C26-8CBE-6A7D588B5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 y="0"/>
            <a:ext cx="12192000" cy="6284890"/>
          </a:xfrm>
          <a:prstGeom prst="rect">
            <a:avLst/>
          </a:prstGeom>
        </p:spPr>
      </p:pic>
    </p:spTree>
    <p:extLst>
      <p:ext uri="{BB962C8B-B14F-4D97-AF65-F5344CB8AC3E}">
        <p14:creationId xmlns:p14="http://schemas.microsoft.com/office/powerpoint/2010/main" val="2086980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BEBE7C-EE75-4228-89B1-B05CFE050139}"/>
              </a:ext>
            </a:extLst>
          </p:cNvPr>
          <p:cNvPicPr>
            <a:picLocks noChangeAspect="1"/>
          </p:cNvPicPr>
          <p:nvPr/>
        </p:nvPicPr>
        <p:blipFill rotWithShape="1">
          <a:blip r:embed="rId2">
            <a:extLst>
              <a:ext uri="{28A0092B-C50C-407E-A947-70E740481C1C}">
                <a14:useLocalDpi xmlns:a14="http://schemas.microsoft.com/office/drawing/2010/main" val="0"/>
              </a:ext>
            </a:extLst>
          </a:blip>
          <a:srcRect l="27887" t="28154" r="17816" b="23103"/>
          <a:stretch/>
        </p:blipFill>
        <p:spPr>
          <a:xfrm>
            <a:off x="553791" y="1174391"/>
            <a:ext cx="6619741" cy="5058984"/>
          </a:xfrm>
          <a:prstGeom prst="rect">
            <a:avLst/>
          </a:prstGeom>
          <a:ln>
            <a:solidFill>
              <a:schemeClr val="tx1">
                <a:lumMod val="65000"/>
                <a:lumOff val="35000"/>
              </a:schemeClr>
            </a:solidFill>
          </a:ln>
        </p:spPr>
      </p:pic>
      <p:pic>
        <p:nvPicPr>
          <p:cNvPr id="6" name="Content Placeholder 4">
            <a:extLst>
              <a:ext uri="{FF2B5EF4-FFF2-40B4-BE49-F238E27FC236}">
                <a16:creationId xmlns:a16="http://schemas.microsoft.com/office/drawing/2014/main" id="{8C7A2CC3-24B4-4CCB-A98E-D8A1A4F4C1DA}"/>
              </a:ext>
            </a:extLst>
          </p:cNvPr>
          <p:cNvPicPr>
            <a:picLocks noChangeAspect="1"/>
          </p:cNvPicPr>
          <p:nvPr/>
        </p:nvPicPr>
        <p:blipFill rotWithShape="1">
          <a:blip r:embed="rId3">
            <a:extLst>
              <a:ext uri="{28A0092B-C50C-407E-A947-70E740481C1C}">
                <a14:useLocalDpi xmlns:a14="http://schemas.microsoft.com/office/drawing/2010/main" val="0"/>
              </a:ext>
            </a:extLst>
          </a:blip>
          <a:srcRect l="45470" t="26139" r="30020" b="21997"/>
          <a:stretch/>
        </p:blipFill>
        <p:spPr>
          <a:xfrm>
            <a:off x="7079087" y="1174391"/>
            <a:ext cx="4559122" cy="4129729"/>
          </a:xfrm>
          <a:prstGeom prst="rect">
            <a:avLst/>
          </a:prstGeom>
          <a:ln>
            <a:solidFill>
              <a:schemeClr val="tx1">
                <a:lumMod val="65000"/>
                <a:lumOff val="35000"/>
              </a:schemeClr>
            </a:solidFill>
          </a:ln>
        </p:spPr>
      </p:pic>
      <p:sp>
        <p:nvSpPr>
          <p:cNvPr id="8" name="Title 7">
            <a:extLst>
              <a:ext uri="{FF2B5EF4-FFF2-40B4-BE49-F238E27FC236}">
                <a16:creationId xmlns:a16="http://schemas.microsoft.com/office/drawing/2014/main" id="{B5C0CB2A-071B-4764-AA1F-7E7FCB2F25B4}"/>
              </a:ext>
            </a:extLst>
          </p:cNvPr>
          <p:cNvSpPr>
            <a:spLocks noGrp="1"/>
          </p:cNvSpPr>
          <p:nvPr>
            <p:ph type="title"/>
          </p:nvPr>
        </p:nvSpPr>
        <p:spPr>
          <a:xfrm>
            <a:off x="1097280" y="286604"/>
            <a:ext cx="10058400" cy="795222"/>
          </a:xfrm>
        </p:spPr>
        <p:txBody>
          <a:bodyPr/>
          <a:lstStyle/>
          <a:p>
            <a:pPr algn="ctr"/>
            <a:r>
              <a:rPr lang="en-IN" dirty="0"/>
              <a:t>Injury Prevention</a:t>
            </a:r>
          </a:p>
        </p:txBody>
      </p:sp>
      <p:sp>
        <p:nvSpPr>
          <p:cNvPr id="10" name="Content Placeholder 9">
            <a:extLst>
              <a:ext uri="{FF2B5EF4-FFF2-40B4-BE49-F238E27FC236}">
                <a16:creationId xmlns:a16="http://schemas.microsoft.com/office/drawing/2014/main" id="{7189C416-1137-4659-A1EF-80C411F6F252}"/>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D5DBBAEC-8391-42E5-81D4-9B1A753C6309}"/>
              </a:ext>
            </a:extLst>
          </p:cNvPr>
          <p:cNvPicPr>
            <a:picLocks noChangeAspect="1"/>
          </p:cNvPicPr>
          <p:nvPr/>
        </p:nvPicPr>
        <p:blipFill rotWithShape="1">
          <a:blip r:embed="rId2">
            <a:extLst>
              <a:ext uri="{28A0092B-C50C-407E-A947-70E740481C1C}">
                <a14:useLocalDpi xmlns:a14="http://schemas.microsoft.com/office/drawing/2010/main" val="0"/>
              </a:ext>
            </a:extLst>
          </a:blip>
          <a:srcRect l="87482" t="27041" r="1232" b="58158"/>
          <a:stretch/>
        </p:blipFill>
        <p:spPr>
          <a:xfrm>
            <a:off x="5438533" y="2240923"/>
            <a:ext cx="1375893" cy="1712891"/>
          </a:xfrm>
          <a:prstGeom prst="rect">
            <a:avLst/>
          </a:prstGeom>
        </p:spPr>
      </p:pic>
      <p:sp>
        <p:nvSpPr>
          <p:cNvPr id="11" name="TextBox 10">
            <a:extLst>
              <a:ext uri="{FF2B5EF4-FFF2-40B4-BE49-F238E27FC236}">
                <a16:creationId xmlns:a16="http://schemas.microsoft.com/office/drawing/2014/main" id="{892EA175-C229-4CCC-91EB-CBE929584386}"/>
              </a:ext>
            </a:extLst>
          </p:cNvPr>
          <p:cNvSpPr txBox="1"/>
          <p:nvPr/>
        </p:nvSpPr>
        <p:spPr>
          <a:xfrm>
            <a:off x="7079087" y="5304121"/>
            <a:ext cx="4015633" cy="923330"/>
          </a:xfrm>
          <a:prstGeom prst="rect">
            <a:avLst/>
          </a:prstGeom>
          <a:noFill/>
          <a:ln>
            <a:solidFill>
              <a:schemeClr val="tx1"/>
            </a:solidFill>
          </a:ln>
        </p:spPr>
        <p:txBody>
          <a:bodyPr wrap="square" rtlCol="0">
            <a:spAutoFit/>
          </a:bodyPr>
          <a:lstStyle/>
          <a:p>
            <a:r>
              <a:rPr lang="en-IN" dirty="0">
                <a:solidFill>
                  <a:schemeClr val="tx1">
                    <a:lumMod val="75000"/>
                    <a:lumOff val="25000"/>
                  </a:schemeClr>
                </a:solidFill>
              </a:rPr>
              <a:t>Precautionary landing causes more number of injuries followed by engine shut down</a:t>
            </a:r>
          </a:p>
        </p:txBody>
      </p:sp>
      <p:sp>
        <p:nvSpPr>
          <p:cNvPr id="12" name="Arrow: Left 11">
            <a:extLst>
              <a:ext uri="{FF2B5EF4-FFF2-40B4-BE49-F238E27FC236}">
                <a16:creationId xmlns:a16="http://schemas.microsoft.com/office/drawing/2014/main" id="{101A65BC-91C2-40B6-B3FC-1D103419C00C}"/>
              </a:ext>
            </a:extLst>
          </p:cNvPr>
          <p:cNvSpPr/>
          <p:nvPr/>
        </p:nvSpPr>
        <p:spPr>
          <a:xfrm>
            <a:off x="3515932" y="4623515"/>
            <a:ext cx="3298494" cy="1142271"/>
          </a:xfrm>
          <a:prstGeom prst="leftArrow">
            <a:avLst>
              <a:gd name="adj1" fmla="val 72550"/>
              <a:gd name="adj2" fmla="val 44363"/>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Lear jet 24 ahs recorded much injuries compared to other aircraft model </a:t>
            </a:r>
          </a:p>
        </p:txBody>
      </p:sp>
    </p:spTree>
    <p:extLst>
      <p:ext uri="{BB962C8B-B14F-4D97-AF65-F5344CB8AC3E}">
        <p14:creationId xmlns:p14="http://schemas.microsoft.com/office/powerpoint/2010/main" val="157460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FA36-C175-407E-BCD1-C6E34C6F257C}"/>
              </a:ext>
            </a:extLst>
          </p:cNvPr>
          <p:cNvSpPr>
            <a:spLocks noGrp="1"/>
          </p:cNvSpPr>
          <p:nvPr>
            <p:ph type="title"/>
          </p:nvPr>
        </p:nvSpPr>
        <p:spPr>
          <a:xfrm>
            <a:off x="1097280" y="286604"/>
            <a:ext cx="10058400" cy="643268"/>
          </a:xfrm>
        </p:spPr>
        <p:txBody>
          <a:bodyPr>
            <a:normAutofit fontScale="90000"/>
          </a:bodyPr>
          <a:lstStyle/>
          <a:p>
            <a:pPr algn="ctr"/>
            <a:r>
              <a:rPr lang="en-IN" dirty="0"/>
              <a:t>Wildlife conservation</a:t>
            </a:r>
          </a:p>
        </p:txBody>
      </p:sp>
      <p:sp>
        <p:nvSpPr>
          <p:cNvPr id="3" name="Content Placeholder 2">
            <a:extLst>
              <a:ext uri="{FF2B5EF4-FFF2-40B4-BE49-F238E27FC236}">
                <a16:creationId xmlns:a16="http://schemas.microsoft.com/office/drawing/2014/main" id="{6109EFE7-F343-47F1-AC1B-9BA0EE104856}"/>
              </a:ext>
            </a:extLst>
          </p:cNvPr>
          <p:cNvSpPr>
            <a:spLocks noGrp="1"/>
          </p:cNvSpPr>
          <p:nvPr>
            <p:ph sz="half" idx="2"/>
          </p:nvPr>
        </p:nvSpPr>
        <p:spPr/>
        <p:txBody>
          <a:bodyPr/>
          <a:lstStyle/>
          <a:p>
            <a:endParaRPr lang="en-IN" dirty="0"/>
          </a:p>
        </p:txBody>
      </p:sp>
      <p:pic>
        <p:nvPicPr>
          <p:cNvPr id="7" name="Picture 6">
            <a:extLst>
              <a:ext uri="{FF2B5EF4-FFF2-40B4-BE49-F238E27FC236}">
                <a16:creationId xmlns:a16="http://schemas.microsoft.com/office/drawing/2014/main" id="{12B0B23D-CC2B-47CC-9437-E4AF14CE3FCA}"/>
              </a:ext>
            </a:extLst>
          </p:cNvPr>
          <p:cNvPicPr>
            <a:picLocks noChangeAspect="1"/>
          </p:cNvPicPr>
          <p:nvPr/>
        </p:nvPicPr>
        <p:blipFill rotWithShape="1">
          <a:blip r:embed="rId2">
            <a:extLst>
              <a:ext uri="{28A0092B-C50C-407E-A947-70E740481C1C}">
                <a14:useLocalDpi xmlns:a14="http://schemas.microsoft.com/office/drawing/2010/main" val="0"/>
              </a:ext>
            </a:extLst>
          </a:blip>
          <a:srcRect l="27465" t="27583" r="12785" b="21989"/>
          <a:stretch/>
        </p:blipFill>
        <p:spPr>
          <a:xfrm>
            <a:off x="666619" y="977116"/>
            <a:ext cx="6860615" cy="3976115"/>
          </a:xfrm>
          <a:prstGeom prst="rect">
            <a:avLst/>
          </a:prstGeom>
        </p:spPr>
      </p:pic>
      <p:pic>
        <p:nvPicPr>
          <p:cNvPr id="4" name="Content Placeholder 4">
            <a:extLst>
              <a:ext uri="{FF2B5EF4-FFF2-40B4-BE49-F238E27FC236}">
                <a16:creationId xmlns:a16="http://schemas.microsoft.com/office/drawing/2014/main" id="{D7EA6E2C-8FEB-4FDB-9F4B-5B8B272B74DE}"/>
              </a:ext>
            </a:extLst>
          </p:cNvPr>
          <p:cNvPicPr>
            <a:picLocks noChangeAspect="1"/>
          </p:cNvPicPr>
          <p:nvPr/>
        </p:nvPicPr>
        <p:blipFill rotWithShape="1">
          <a:blip r:embed="rId3">
            <a:extLst>
              <a:ext uri="{28A0092B-C50C-407E-A947-70E740481C1C}">
                <a14:useLocalDpi xmlns:a14="http://schemas.microsoft.com/office/drawing/2010/main" val="0"/>
              </a:ext>
            </a:extLst>
          </a:blip>
          <a:srcRect l="41956" t="26459" r="27968" b="25519"/>
          <a:stretch/>
        </p:blipFill>
        <p:spPr>
          <a:xfrm>
            <a:off x="7527234" y="1313645"/>
            <a:ext cx="4220166" cy="3208819"/>
          </a:xfrm>
          <a:prstGeom prst="rect">
            <a:avLst/>
          </a:prstGeom>
        </p:spPr>
      </p:pic>
      <p:pic>
        <p:nvPicPr>
          <p:cNvPr id="6" name="Picture 5">
            <a:extLst>
              <a:ext uri="{FF2B5EF4-FFF2-40B4-BE49-F238E27FC236}">
                <a16:creationId xmlns:a16="http://schemas.microsoft.com/office/drawing/2014/main" id="{7E66B706-EBB1-4B0B-900D-1E85C86A2B09}"/>
              </a:ext>
            </a:extLst>
          </p:cNvPr>
          <p:cNvPicPr>
            <a:picLocks noChangeAspect="1"/>
          </p:cNvPicPr>
          <p:nvPr/>
        </p:nvPicPr>
        <p:blipFill rotWithShape="1">
          <a:blip r:embed="rId2">
            <a:extLst>
              <a:ext uri="{28A0092B-C50C-407E-A947-70E740481C1C}">
                <a14:useLocalDpi xmlns:a14="http://schemas.microsoft.com/office/drawing/2010/main" val="0"/>
              </a:ext>
            </a:extLst>
          </a:blip>
          <a:srcRect l="87782" t="27583" r="4189" b="60349"/>
          <a:stretch/>
        </p:blipFill>
        <p:spPr>
          <a:xfrm>
            <a:off x="720559" y="4816699"/>
            <a:ext cx="1277195" cy="1064185"/>
          </a:xfrm>
          <a:prstGeom prst="rect">
            <a:avLst/>
          </a:prstGeom>
        </p:spPr>
      </p:pic>
      <p:pic>
        <p:nvPicPr>
          <p:cNvPr id="8" name="Content Placeholder 4">
            <a:extLst>
              <a:ext uri="{FF2B5EF4-FFF2-40B4-BE49-F238E27FC236}">
                <a16:creationId xmlns:a16="http://schemas.microsoft.com/office/drawing/2014/main" id="{20AB3FF8-83E7-4BA6-B270-810D5BC34EF2}"/>
              </a:ext>
            </a:extLst>
          </p:cNvPr>
          <p:cNvPicPr>
            <a:picLocks noChangeAspect="1"/>
          </p:cNvPicPr>
          <p:nvPr/>
        </p:nvPicPr>
        <p:blipFill rotWithShape="1">
          <a:blip r:embed="rId3">
            <a:extLst>
              <a:ext uri="{28A0092B-C50C-407E-A947-70E740481C1C}">
                <a14:useLocalDpi xmlns:a14="http://schemas.microsoft.com/office/drawing/2010/main" val="0"/>
              </a:ext>
            </a:extLst>
          </a:blip>
          <a:srcRect l="87629" t="44352" r="823" b="41846"/>
          <a:stretch/>
        </p:blipFill>
        <p:spPr>
          <a:xfrm>
            <a:off x="10752571" y="4591383"/>
            <a:ext cx="1171979" cy="1289501"/>
          </a:xfrm>
          <a:prstGeom prst="rect">
            <a:avLst/>
          </a:prstGeom>
        </p:spPr>
      </p:pic>
      <p:sp>
        <p:nvSpPr>
          <p:cNvPr id="9" name="TextBox 8">
            <a:extLst>
              <a:ext uri="{FF2B5EF4-FFF2-40B4-BE49-F238E27FC236}">
                <a16:creationId xmlns:a16="http://schemas.microsoft.com/office/drawing/2014/main" id="{1A0FB00B-050E-466E-ACD2-F8179F1ACD7F}"/>
              </a:ext>
            </a:extLst>
          </p:cNvPr>
          <p:cNvSpPr txBox="1"/>
          <p:nvPr/>
        </p:nvSpPr>
        <p:spPr>
          <a:xfrm>
            <a:off x="1803042" y="5187003"/>
            <a:ext cx="4231997" cy="646331"/>
          </a:xfrm>
          <a:prstGeom prst="rect">
            <a:avLst/>
          </a:prstGeom>
          <a:noFill/>
          <a:ln>
            <a:solidFill>
              <a:schemeClr val="tx1">
                <a:lumMod val="65000"/>
                <a:lumOff val="35000"/>
              </a:schemeClr>
            </a:solidFill>
          </a:ln>
        </p:spPr>
        <p:txBody>
          <a:bodyPr wrap="square" rtlCol="0">
            <a:spAutoFit/>
          </a:bodyPr>
          <a:lstStyle/>
          <a:p>
            <a:r>
              <a:rPr lang="en-IN" dirty="0">
                <a:solidFill>
                  <a:schemeClr val="tx1">
                    <a:lumMod val="75000"/>
                    <a:lumOff val="25000"/>
                  </a:schemeClr>
                </a:solidFill>
              </a:rPr>
              <a:t>Small size species are most likely to strike and very few large species attack the flight.</a:t>
            </a:r>
          </a:p>
        </p:txBody>
      </p:sp>
      <p:sp>
        <p:nvSpPr>
          <p:cNvPr id="11" name="Content Placeholder 10">
            <a:extLst>
              <a:ext uri="{FF2B5EF4-FFF2-40B4-BE49-F238E27FC236}">
                <a16:creationId xmlns:a16="http://schemas.microsoft.com/office/drawing/2014/main" id="{7FAD299F-5060-4B47-9383-A223EA56EDE6}"/>
              </a:ext>
            </a:extLst>
          </p:cNvPr>
          <p:cNvSpPr>
            <a:spLocks noGrp="1"/>
          </p:cNvSpPr>
          <p:nvPr>
            <p:ph sz="half" idx="1"/>
          </p:nvPr>
        </p:nvSpPr>
        <p:spPr/>
        <p:txBody>
          <a:bodyPr/>
          <a:lstStyle/>
          <a:p>
            <a:endParaRPr lang="en-IN" dirty="0"/>
          </a:p>
        </p:txBody>
      </p:sp>
      <p:pic>
        <p:nvPicPr>
          <p:cNvPr id="12" name="Content Placeholder 4">
            <a:extLst>
              <a:ext uri="{FF2B5EF4-FFF2-40B4-BE49-F238E27FC236}">
                <a16:creationId xmlns:a16="http://schemas.microsoft.com/office/drawing/2014/main" id="{E27DA21F-D995-4F64-94EA-E06ED7BD3E39}"/>
              </a:ext>
            </a:extLst>
          </p:cNvPr>
          <p:cNvPicPr>
            <a:picLocks noChangeAspect="1"/>
          </p:cNvPicPr>
          <p:nvPr/>
        </p:nvPicPr>
        <p:blipFill rotWithShape="1">
          <a:blip r:embed="rId3">
            <a:extLst>
              <a:ext uri="{28A0092B-C50C-407E-A947-70E740481C1C}">
                <a14:useLocalDpi xmlns:a14="http://schemas.microsoft.com/office/drawing/2010/main" val="0"/>
              </a:ext>
            </a:extLst>
          </a:blip>
          <a:srcRect l="87629" t="27455" r="823" b="55521"/>
          <a:stretch/>
        </p:blipFill>
        <p:spPr>
          <a:xfrm>
            <a:off x="9574861" y="4290278"/>
            <a:ext cx="1171979" cy="1590606"/>
          </a:xfrm>
          <a:prstGeom prst="rect">
            <a:avLst/>
          </a:prstGeom>
        </p:spPr>
      </p:pic>
    </p:spTree>
    <p:extLst>
      <p:ext uri="{BB962C8B-B14F-4D97-AF65-F5344CB8AC3E}">
        <p14:creationId xmlns:p14="http://schemas.microsoft.com/office/powerpoint/2010/main" val="2469463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B24BE29-DDC2-43AB-9A58-85EC2A3546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349285"/>
          </a:xfrm>
        </p:spPr>
      </p:pic>
    </p:spTree>
    <p:extLst>
      <p:ext uri="{BB962C8B-B14F-4D97-AF65-F5344CB8AC3E}">
        <p14:creationId xmlns:p14="http://schemas.microsoft.com/office/powerpoint/2010/main" val="3534752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EB94DD-497E-4BE4-ABCE-50ECC1522CF8}"/>
              </a:ext>
            </a:extLst>
          </p:cNvPr>
          <p:cNvSpPr>
            <a:spLocks noGrp="1"/>
          </p:cNvSpPr>
          <p:nvPr>
            <p:ph type="title"/>
          </p:nvPr>
        </p:nvSpPr>
        <p:spPr>
          <a:xfrm>
            <a:off x="1066800" y="366782"/>
            <a:ext cx="10058400" cy="586256"/>
          </a:xfrm>
        </p:spPr>
        <p:txBody>
          <a:bodyPr>
            <a:normAutofit fontScale="90000"/>
          </a:bodyPr>
          <a:lstStyle/>
          <a:p>
            <a:pPr algn="ctr"/>
            <a:r>
              <a:rPr lang="en-IN" dirty="0"/>
              <a:t>Operational efficiency</a:t>
            </a:r>
          </a:p>
        </p:txBody>
      </p:sp>
      <p:pic>
        <p:nvPicPr>
          <p:cNvPr id="5" name="Content Placeholder 4">
            <a:extLst>
              <a:ext uri="{FF2B5EF4-FFF2-40B4-BE49-F238E27FC236}">
                <a16:creationId xmlns:a16="http://schemas.microsoft.com/office/drawing/2014/main" id="{B394FE76-CD30-43DD-8E16-12D4EFAFAD6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994" t="26459" r="14094" b="21677"/>
          <a:stretch/>
        </p:blipFill>
        <p:spPr>
          <a:xfrm>
            <a:off x="6568225" y="953037"/>
            <a:ext cx="5112913" cy="4520484"/>
          </a:xfrm>
          <a:ln>
            <a:solidFill>
              <a:schemeClr val="tx1">
                <a:lumMod val="65000"/>
                <a:lumOff val="35000"/>
              </a:schemeClr>
            </a:solidFill>
          </a:ln>
        </p:spPr>
      </p:pic>
      <p:pic>
        <p:nvPicPr>
          <p:cNvPr id="7" name="Picture 6">
            <a:extLst>
              <a:ext uri="{FF2B5EF4-FFF2-40B4-BE49-F238E27FC236}">
                <a16:creationId xmlns:a16="http://schemas.microsoft.com/office/drawing/2014/main" id="{8EAAAAE1-B497-49FB-B2E2-9E9968EB5985}"/>
              </a:ext>
            </a:extLst>
          </p:cNvPr>
          <p:cNvPicPr>
            <a:picLocks noChangeAspect="1"/>
          </p:cNvPicPr>
          <p:nvPr/>
        </p:nvPicPr>
        <p:blipFill rotWithShape="1">
          <a:blip r:embed="rId3">
            <a:extLst>
              <a:ext uri="{28A0092B-C50C-407E-A947-70E740481C1C}">
                <a14:useLocalDpi xmlns:a14="http://schemas.microsoft.com/office/drawing/2010/main" val="0"/>
              </a:ext>
            </a:extLst>
          </a:blip>
          <a:srcRect l="38240" t="26405" r="22692" b="21598"/>
          <a:stretch/>
        </p:blipFill>
        <p:spPr>
          <a:xfrm>
            <a:off x="925881" y="953037"/>
            <a:ext cx="5642344" cy="4520484"/>
          </a:xfrm>
          <a:prstGeom prst="rect">
            <a:avLst/>
          </a:prstGeom>
          <a:ln>
            <a:solidFill>
              <a:schemeClr val="tx1">
                <a:lumMod val="65000"/>
                <a:lumOff val="35000"/>
              </a:schemeClr>
            </a:solidFill>
          </a:ln>
        </p:spPr>
      </p:pic>
      <p:sp>
        <p:nvSpPr>
          <p:cNvPr id="6" name="Callout: Up Arrow 5">
            <a:extLst>
              <a:ext uri="{FF2B5EF4-FFF2-40B4-BE49-F238E27FC236}">
                <a16:creationId xmlns:a16="http://schemas.microsoft.com/office/drawing/2014/main" id="{555C5FAC-93E5-49C5-AC56-C3EFB8D8B94F}"/>
              </a:ext>
            </a:extLst>
          </p:cNvPr>
          <p:cNvSpPr/>
          <p:nvPr/>
        </p:nvSpPr>
        <p:spPr>
          <a:xfrm>
            <a:off x="2408854" y="4887264"/>
            <a:ext cx="2676397" cy="1172513"/>
          </a:xfrm>
          <a:prstGeom prst="upArrowCallou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California followed by Texas are highly risk of bird strikes </a:t>
            </a:r>
          </a:p>
        </p:txBody>
      </p:sp>
      <p:sp>
        <p:nvSpPr>
          <p:cNvPr id="8" name="Callout: Up Arrow 7">
            <a:extLst>
              <a:ext uri="{FF2B5EF4-FFF2-40B4-BE49-F238E27FC236}">
                <a16:creationId xmlns:a16="http://schemas.microsoft.com/office/drawing/2014/main" id="{38D4DA5F-28EE-4216-86A5-CDBAB823B436}"/>
              </a:ext>
            </a:extLst>
          </p:cNvPr>
          <p:cNvSpPr/>
          <p:nvPr/>
        </p:nvSpPr>
        <p:spPr>
          <a:xfrm>
            <a:off x="8051198" y="4887264"/>
            <a:ext cx="2676397" cy="1172513"/>
          </a:xfrm>
          <a:prstGeom prst="upArrowCallou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Due to bird strike flights mostly land precautionarily</a:t>
            </a:r>
          </a:p>
        </p:txBody>
      </p:sp>
    </p:spTree>
    <p:extLst>
      <p:ext uri="{BB962C8B-B14F-4D97-AF65-F5344CB8AC3E}">
        <p14:creationId xmlns:p14="http://schemas.microsoft.com/office/powerpoint/2010/main" val="239359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5115E-8863-419F-9AA8-2BEA340C0787}"/>
              </a:ext>
            </a:extLst>
          </p:cNvPr>
          <p:cNvSpPr>
            <a:spLocks noGrp="1"/>
          </p:cNvSpPr>
          <p:nvPr>
            <p:ph type="title"/>
          </p:nvPr>
        </p:nvSpPr>
        <p:spPr>
          <a:xfrm>
            <a:off x="1097280" y="286603"/>
            <a:ext cx="10058400" cy="537645"/>
          </a:xfrm>
        </p:spPr>
        <p:txBody>
          <a:bodyPr>
            <a:normAutofit fontScale="90000"/>
          </a:bodyPr>
          <a:lstStyle/>
          <a:p>
            <a:endParaRPr lang="en-IN" dirty="0"/>
          </a:p>
        </p:txBody>
      </p:sp>
      <p:pic>
        <p:nvPicPr>
          <p:cNvPr id="4" name="Content Placeholder 3">
            <a:extLst>
              <a:ext uri="{FF2B5EF4-FFF2-40B4-BE49-F238E27FC236}">
                <a16:creationId xmlns:a16="http://schemas.microsoft.com/office/drawing/2014/main" id="{6A8AF3B1-03B6-44B2-A5D6-0AB0D45ED0D4}"/>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8118" t="28429" r="12687" b="21678"/>
          <a:stretch/>
        </p:blipFill>
        <p:spPr>
          <a:xfrm>
            <a:off x="631064" y="450762"/>
            <a:ext cx="9710671" cy="4597756"/>
          </a:xfrm>
          <a:prstGeom prst="rect">
            <a:avLst/>
          </a:prstGeom>
          <a:ln>
            <a:solidFill>
              <a:schemeClr val="tx1">
                <a:lumMod val="65000"/>
                <a:lumOff val="35000"/>
              </a:schemeClr>
            </a:solidFill>
          </a:ln>
        </p:spPr>
      </p:pic>
      <p:sp>
        <p:nvSpPr>
          <p:cNvPr id="5" name="Content Placeholder 4">
            <a:extLst>
              <a:ext uri="{FF2B5EF4-FFF2-40B4-BE49-F238E27FC236}">
                <a16:creationId xmlns:a16="http://schemas.microsoft.com/office/drawing/2014/main" id="{4E5E1827-1E6A-4B20-A722-63F9A9D956F6}"/>
              </a:ext>
            </a:extLst>
          </p:cNvPr>
          <p:cNvSpPr>
            <a:spLocks noGrp="1"/>
          </p:cNvSpPr>
          <p:nvPr>
            <p:ph sz="half" idx="2"/>
          </p:nvPr>
        </p:nvSpPr>
        <p:spPr/>
        <p:txBody>
          <a:bodyPr/>
          <a:lstStyle/>
          <a:p>
            <a:endParaRPr lang="en-IN" dirty="0"/>
          </a:p>
        </p:txBody>
      </p:sp>
      <p:pic>
        <p:nvPicPr>
          <p:cNvPr id="6" name="Content Placeholder 3">
            <a:extLst>
              <a:ext uri="{FF2B5EF4-FFF2-40B4-BE49-F238E27FC236}">
                <a16:creationId xmlns:a16="http://schemas.microsoft.com/office/drawing/2014/main" id="{3BBD24BB-B533-4141-8C86-D1DCB46A4F36}"/>
              </a:ext>
            </a:extLst>
          </p:cNvPr>
          <p:cNvPicPr>
            <a:picLocks noChangeAspect="1"/>
          </p:cNvPicPr>
          <p:nvPr/>
        </p:nvPicPr>
        <p:blipFill rotWithShape="1">
          <a:blip r:embed="rId2">
            <a:extLst>
              <a:ext uri="{28A0092B-C50C-407E-A947-70E740481C1C}">
                <a14:useLocalDpi xmlns:a14="http://schemas.microsoft.com/office/drawing/2010/main" val="0"/>
              </a:ext>
            </a:extLst>
          </a:blip>
          <a:srcRect l="87640" t="45875" r="2212" b="30874"/>
          <a:stretch/>
        </p:blipFill>
        <p:spPr>
          <a:xfrm>
            <a:off x="9969535" y="1333075"/>
            <a:ext cx="1429555" cy="2095925"/>
          </a:xfrm>
          <a:prstGeom prst="rect">
            <a:avLst/>
          </a:prstGeom>
        </p:spPr>
      </p:pic>
      <p:sp>
        <p:nvSpPr>
          <p:cNvPr id="10" name="TextBox 9">
            <a:extLst>
              <a:ext uri="{FF2B5EF4-FFF2-40B4-BE49-F238E27FC236}">
                <a16:creationId xmlns:a16="http://schemas.microsoft.com/office/drawing/2014/main" id="{9E9D3422-71CA-4586-87A5-20036E896B15}"/>
              </a:ext>
            </a:extLst>
          </p:cNvPr>
          <p:cNvSpPr txBox="1"/>
          <p:nvPr/>
        </p:nvSpPr>
        <p:spPr>
          <a:xfrm>
            <a:off x="2421228" y="5191429"/>
            <a:ext cx="7920507" cy="923330"/>
          </a:xfrm>
          <a:prstGeom prst="rect">
            <a:avLst/>
          </a:prstGeom>
          <a:noFill/>
          <a:ln>
            <a:solidFill>
              <a:schemeClr val="tx1">
                <a:lumMod val="65000"/>
                <a:lumOff val="35000"/>
              </a:schemeClr>
            </a:solidFill>
          </a:ln>
        </p:spPr>
        <p:txBody>
          <a:bodyPr wrap="square" rtlCol="0">
            <a:spAutoFit/>
          </a:bodyPr>
          <a:lstStyle/>
          <a:p>
            <a:r>
              <a:rPr lang="en-IN" sz="1800">
                <a:solidFill>
                  <a:srgbClr val="333333"/>
                </a:solidFill>
                <a:effectLst/>
                <a:latin typeface="Times New Roman" panose="02020603050405020304" pitchFamily="18" charset="0"/>
                <a:ea typeface="Times New Roman" panose="02020603050405020304" pitchFamily="18" charset="0"/>
              </a:rPr>
              <a:t>Mostly, when the flight approaches the number of incidents is high in all the years. Warning could be issued to pilot before the flight approaches to reduce the impact of bird strike thus increasing flight operation.</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331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1504-695B-4EE9-8D2E-AB394D8ED023}"/>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706A4043-EDCB-4621-8BEF-BE38E7D358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375041"/>
          </a:xfrm>
        </p:spPr>
      </p:pic>
    </p:spTree>
    <p:extLst>
      <p:ext uri="{BB962C8B-B14F-4D97-AF65-F5344CB8AC3E}">
        <p14:creationId xmlns:p14="http://schemas.microsoft.com/office/powerpoint/2010/main" val="2427088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D3C5-6921-427E-8A8C-8E738BA0D8FD}"/>
              </a:ext>
            </a:extLst>
          </p:cNvPr>
          <p:cNvSpPr>
            <a:spLocks noGrp="1"/>
          </p:cNvSpPr>
          <p:nvPr>
            <p:ph type="title"/>
          </p:nvPr>
        </p:nvSpPr>
        <p:spPr>
          <a:xfrm>
            <a:off x="1097280" y="231820"/>
            <a:ext cx="10058400" cy="772732"/>
          </a:xfrm>
        </p:spPr>
        <p:txBody>
          <a:bodyPr>
            <a:normAutofit/>
          </a:bodyPr>
          <a:lstStyle/>
          <a:p>
            <a:pPr algn="ctr"/>
            <a:r>
              <a:rPr lang="en-IN" dirty="0"/>
              <a:t>Cost reduction</a:t>
            </a:r>
          </a:p>
        </p:txBody>
      </p:sp>
      <p:pic>
        <p:nvPicPr>
          <p:cNvPr id="7" name="Picture 6">
            <a:extLst>
              <a:ext uri="{FF2B5EF4-FFF2-40B4-BE49-F238E27FC236}">
                <a16:creationId xmlns:a16="http://schemas.microsoft.com/office/drawing/2014/main" id="{45A67DC6-06EA-4EA8-889E-0AFA4A040546}"/>
              </a:ext>
            </a:extLst>
          </p:cNvPr>
          <p:cNvPicPr>
            <a:picLocks noChangeAspect="1"/>
          </p:cNvPicPr>
          <p:nvPr/>
        </p:nvPicPr>
        <p:blipFill rotWithShape="1">
          <a:blip r:embed="rId2">
            <a:extLst>
              <a:ext uri="{28A0092B-C50C-407E-A947-70E740481C1C}">
                <a14:useLocalDpi xmlns:a14="http://schemas.microsoft.com/office/drawing/2010/main" val="0"/>
              </a:ext>
            </a:extLst>
          </a:blip>
          <a:srcRect l="28100" t="27190" r="12792" b="25565"/>
          <a:stretch/>
        </p:blipFill>
        <p:spPr>
          <a:xfrm>
            <a:off x="598439" y="1004552"/>
            <a:ext cx="7206532" cy="4018209"/>
          </a:xfrm>
          <a:prstGeom prst="rect">
            <a:avLst/>
          </a:prstGeom>
          <a:ln>
            <a:solidFill>
              <a:schemeClr val="tx1">
                <a:lumMod val="65000"/>
                <a:lumOff val="35000"/>
              </a:schemeClr>
            </a:solidFill>
          </a:ln>
        </p:spPr>
      </p:pic>
      <p:pic>
        <p:nvPicPr>
          <p:cNvPr id="5" name="Content Placeholder 4">
            <a:extLst>
              <a:ext uri="{FF2B5EF4-FFF2-40B4-BE49-F238E27FC236}">
                <a16:creationId xmlns:a16="http://schemas.microsoft.com/office/drawing/2014/main" id="{113B6E5F-0F74-4C95-940A-51934F78BA9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9366" t="27144" r="25129" b="22913"/>
          <a:stretch/>
        </p:blipFill>
        <p:spPr>
          <a:xfrm>
            <a:off x="7720884" y="1004552"/>
            <a:ext cx="4224271" cy="4018209"/>
          </a:xfrm>
          <a:ln>
            <a:solidFill>
              <a:schemeClr val="tx1">
                <a:lumMod val="65000"/>
                <a:lumOff val="35000"/>
              </a:schemeClr>
            </a:solidFill>
          </a:ln>
        </p:spPr>
      </p:pic>
      <p:sp>
        <p:nvSpPr>
          <p:cNvPr id="3" name="Rectangle: Rounded Corners 2">
            <a:extLst>
              <a:ext uri="{FF2B5EF4-FFF2-40B4-BE49-F238E27FC236}">
                <a16:creationId xmlns:a16="http://schemas.microsoft.com/office/drawing/2014/main" id="{2201AB05-97EA-4070-B83D-D54904AE968C}"/>
              </a:ext>
            </a:extLst>
          </p:cNvPr>
          <p:cNvSpPr/>
          <p:nvPr/>
        </p:nvSpPr>
        <p:spPr>
          <a:xfrm>
            <a:off x="746975" y="4895045"/>
            <a:ext cx="6877318" cy="1196662"/>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solidFill>
                  <a:schemeClr val="tx1">
                    <a:lumMod val="75000"/>
                    <a:lumOff val="25000"/>
                  </a:schemeClr>
                </a:solidFill>
                <a:effectLst/>
                <a:latin typeface="Times New Roman" panose="02020603050405020304" pitchFamily="18" charset="0"/>
                <a:ea typeface="Times New Roman" panose="02020603050405020304" pitchFamily="18" charset="0"/>
              </a:rPr>
              <a:t>In case of precautionary landing and engine shut down the cost of damage is same with or without the pilot being warned. </a:t>
            </a:r>
          </a:p>
          <a:p>
            <a:r>
              <a:rPr lang="en-IN" sz="1800" dirty="0">
                <a:solidFill>
                  <a:schemeClr val="tx1">
                    <a:lumMod val="75000"/>
                    <a:lumOff val="25000"/>
                  </a:schemeClr>
                </a:solidFill>
                <a:effectLst/>
                <a:latin typeface="Times New Roman" panose="02020603050405020304" pitchFamily="18" charset="0"/>
                <a:ea typeface="Times New Roman" panose="02020603050405020304" pitchFamily="18" charset="0"/>
              </a:rPr>
              <a:t>Hence, training is required to handle such situations, so that can reduce the number of incidents.</a:t>
            </a:r>
            <a:endParaRPr lang="en-IN" dirty="0">
              <a:solidFill>
                <a:schemeClr val="tx1">
                  <a:lumMod val="75000"/>
                  <a:lumOff val="25000"/>
                </a:schemeClr>
              </a:solidFill>
            </a:endParaRPr>
          </a:p>
        </p:txBody>
      </p:sp>
      <p:sp>
        <p:nvSpPr>
          <p:cNvPr id="6" name="Rectangle: Rounded Corners 5">
            <a:extLst>
              <a:ext uri="{FF2B5EF4-FFF2-40B4-BE49-F238E27FC236}">
                <a16:creationId xmlns:a16="http://schemas.microsoft.com/office/drawing/2014/main" id="{E14B0BDE-B7AC-43C3-8465-3FA612CE3644}"/>
              </a:ext>
            </a:extLst>
          </p:cNvPr>
          <p:cNvSpPr/>
          <p:nvPr/>
        </p:nvSpPr>
        <p:spPr>
          <a:xfrm>
            <a:off x="7972023" y="5022761"/>
            <a:ext cx="3721995" cy="990599"/>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lumMod val="75000"/>
                    <a:lumOff val="25000"/>
                  </a:schemeClr>
                </a:solidFill>
              </a:rPr>
              <a:t>Precautionary landing does much damage and leads to more spending on cost</a:t>
            </a:r>
          </a:p>
        </p:txBody>
      </p:sp>
    </p:spTree>
    <p:extLst>
      <p:ext uri="{BB962C8B-B14F-4D97-AF65-F5344CB8AC3E}">
        <p14:creationId xmlns:p14="http://schemas.microsoft.com/office/powerpoint/2010/main" val="2846624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E6F890-D0EC-4C6F-8265-CF2EED174B2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8167" t="27099" r="1340" b="21357"/>
          <a:stretch/>
        </p:blipFill>
        <p:spPr>
          <a:xfrm>
            <a:off x="1056068" y="1043188"/>
            <a:ext cx="10303098" cy="5125791"/>
          </a:xfrm>
          <a:ln>
            <a:solidFill>
              <a:schemeClr val="tx1">
                <a:lumMod val="75000"/>
                <a:lumOff val="25000"/>
              </a:schemeClr>
            </a:solidFill>
          </a:ln>
        </p:spPr>
      </p:pic>
      <p:sp>
        <p:nvSpPr>
          <p:cNvPr id="3" name="Callout: Left Arrow 2">
            <a:extLst>
              <a:ext uri="{FF2B5EF4-FFF2-40B4-BE49-F238E27FC236}">
                <a16:creationId xmlns:a16="http://schemas.microsoft.com/office/drawing/2014/main" id="{7380B389-3EFE-49FD-AF58-30B5F88A026A}"/>
              </a:ext>
            </a:extLst>
          </p:cNvPr>
          <p:cNvSpPr/>
          <p:nvPr/>
        </p:nvSpPr>
        <p:spPr>
          <a:xfrm>
            <a:off x="9092484" y="2833351"/>
            <a:ext cx="2266682" cy="2981461"/>
          </a:xfrm>
          <a:prstGeom prst="leftArrowCallout">
            <a:avLst>
              <a:gd name="adj1" fmla="val 25000"/>
              <a:gd name="adj2" fmla="val 25000"/>
              <a:gd name="adj3" fmla="val 16237"/>
              <a:gd name="adj4" fmla="val 79925"/>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Aircraft wise total cost is shown. Business airlines inflicted much cost damage. Cost due to various action because of bird strike</a:t>
            </a:r>
          </a:p>
        </p:txBody>
      </p:sp>
    </p:spTree>
    <p:extLst>
      <p:ext uri="{BB962C8B-B14F-4D97-AF65-F5344CB8AC3E}">
        <p14:creationId xmlns:p14="http://schemas.microsoft.com/office/powerpoint/2010/main" val="4217300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F95A283-A8CB-47A0-AFE9-593E1ABEB1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362163"/>
          </a:xfrm>
        </p:spPr>
      </p:pic>
    </p:spTree>
    <p:extLst>
      <p:ext uri="{BB962C8B-B14F-4D97-AF65-F5344CB8AC3E}">
        <p14:creationId xmlns:p14="http://schemas.microsoft.com/office/powerpoint/2010/main" val="358520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8433-683B-4686-8DBD-C047A0AEDF1B}"/>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8B167564-2E5B-4DE3-BF92-3C4EF8F83B49}"/>
              </a:ext>
            </a:extLst>
          </p:cNvPr>
          <p:cNvSpPr>
            <a:spLocks noGrp="1"/>
          </p:cNvSpPr>
          <p:nvPr>
            <p:ph idx="1"/>
          </p:nvPr>
        </p:nvSpPr>
        <p:spPr/>
        <p:txBody>
          <a:bodyPr/>
          <a:lstStyle/>
          <a:p>
            <a:pPr algn="ctr"/>
            <a:r>
              <a:rPr lang="en-IN" dirty="0"/>
              <a:t>To conduct an exploratory data analysis on wildlife strike in Aviation. To identify patterns and discover key risk factors contributing to bird strikes. To extract actionable insights focusing on key areas such as operational efficiency, injury prevention, wildlife conservation, cost reduction, safety management.  To analyse communication and training of pilots, risk management and regulatory compliance. Actionable insights to reduce the number of insights to be given from the analysis.</a:t>
            </a:r>
          </a:p>
        </p:txBody>
      </p:sp>
    </p:spTree>
    <p:extLst>
      <p:ext uri="{BB962C8B-B14F-4D97-AF65-F5344CB8AC3E}">
        <p14:creationId xmlns:p14="http://schemas.microsoft.com/office/powerpoint/2010/main" val="264266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0455-4BCD-4623-8148-B57BA790B7C0}"/>
              </a:ext>
            </a:extLst>
          </p:cNvPr>
          <p:cNvSpPr>
            <a:spLocks noGrp="1"/>
          </p:cNvSpPr>
          <p:nvPr>
            <p:ph type="title"/>
          </p:nvPr>
        </p:nvSpPr>
        <p:spPr>
          <a:xfrm>
            <a:off x="1097280" y="286603"/>
            <a:ext cx="10058400" cy="692191"/>
          </a:xfrm>
        </p:spPr>
        <p:txBody>
          <a:bodyPr>
            <a:normAutofit fontScale="90000"/>
          </a:bodyPr>
          <a:lstStyle/>
          <a:p>
            <a:pPr algn="ctr"/>
            <a:r>
              <a:rPr lang="en-IN" dirty="0"/>
              <a:t>Risk Management</a:t>
            </a:r>
          </a:p>
        </p:txBody>
      </p:sp>
      <p:pic>
        <p:nvPicPr>
          <p:cNvPr id="5" name="Content Placeholder 4">
            <a:extLst>
              <a:ext uri="{FF2B5EF4-FFF2-40B4-BE49-F238E27FC236}">
                <a16:creationId xmlns:a16="http://schemas.microsoft.com/office/drawing/2014/main" id="{976AB76A-F104-4B4D-A2A5-4C6A3B81DD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651" t="27099" r="14474" b="21357"/>
          <a:stretch/>
        </p:blipFill>
        <p:spPr>
          <a:xfrm>
            <a:off x="6334539" y="978791"/>
            <a:ext cx="5698435" cy="4600372"/>
          </a:xfrm>
          <a:ln>
            <a:solidFill>
              <a:schemeClr val="tx1">
                <a:lumMod val="75000"/>
                <a:lumOff val="25000"/>
              </a:schemeClr>
            </a:solidFill>
          </a:ln>
        </p:spPr>
      </p:pic>
      <p:pic>
        <p:nvPicPr>
          <p:cNvPr id="7" name="Picture 6">
            <a:extLst>
              <a:ext uri="{FF2B5EF4-FFF2-40B4-BE49-F238E27FC236}">
                <a16:creationId xmlns:a16="http://schemas.microsoft.com/office/drawing/2014/main" id="{819D52B9-A448-412B-BB4A-DA568BF98393}"/>
              </a:ext>
            </a:extLst>
          </p:cNvPr>
          <p:cNvPicPr>
            <a:picLocks noChangeAspect="1"/>
          </p:cNvPicPr>
          <p:nvPr/>
        </p:nvPicPr>
        <p:blipFill rotWithShape="1">
          <a:blip r:embed="rId3">
            <a:extLst>
              <a:ext uri="{28A0092B-C50C-407E-A947-70E740481C1C}">
                <a14:useLocalDpi xmlns:a14="http://schemas.microsoft.com/office/drawing/2010/main" val="0"/>
              </a:ext>
            </a:extLst>
          </a:blip>
          <a:srcRect l="28408" t="26789" r="14093" b="22382"/>
          <a:stretch/>
        </p:blipFill>
        <p:spPr>
          <a:xfrm>
            <a:off x="450575" y="978793"/>
            <a:ext cx="5883964" cy="4600372"/>
          </a:xfrm>
          <a:prstGeom prst="rect">
            <a:avLst/>
          </a:prstGeom>
          <a:ln>
            <a:solidFill>
              <a:schemeClr val="tx1">
                <a:lumMod val="75000"/>
                <a:lumOff val="25000"/>
              </a:schemeClr>
            </a:solidFill>
          </a:ln>
        </p:spPr>
      </p:pic>
      <p:pic>
        <p:nvPicPr>
          <p:cNvPr id="6" name="Content Placeholder 4">
            <a:extLst>
              <a:ext uri="{FF2B5EF4-FFF2-40B4-BE49-F238E27FC236}">
                <a16:creationId xmlns:a16="http://schemas.microsoft.com/office/drawing/2014/main" id="{2206BD96-B429-4C3A-8514-6CB5B7B38901}"/>
              </a:ext>
            </a:extLst>
          </p:cNvPr>
          <p:cNvPicPr>
            <a:picLocks noChangeAspect="1"/>
          </p:cNvPicPr>
          <p:nvPr/>
        </p:nvPicPr>
        <p:blipFill rotWithShape="1">
          <a:blip r:embed="rId2">
            <a:extLst>
              <a:ext uri="{28A0092B-C50C-407E-A947-70E740481C1C}">
                <a14:useLocalDpi xmlns:a14="http://schemas.microsoft.com/office/drawing/2010/main" val="0"/>
              </a:ext>
            </a:extLst>
          </a:blip>
          <a:srcRect l="87912" t="27100" r="1945" b="49770"/>
          <a:stretch/>
        </p:blipFill>
        <p:spPr>
          <a:xfrm>
            <a:off x="10628242" y="1102315"/>
            <a:ext cx="1371601" cy="1584472"/>
          </a:xfrm>
          <a:prstGeom prst="rect">
            <a:avLst/>
          </a:prstGeom>
        </p:spPr>
      </p:pic>
      <p:pic>
        <p:nvPicPr>
          <p:cNvPr id="8" name="Picture 7">
            <a:extLst>
              <a:ext uri="{FF2B5EF4-FFF2-40B4-BE49-F238E27FC236}">
                <a16:creationId xmlns:a16="http://schemas.microsoft.com/office/drawing/2014/main" id="{EAB39364-8EA3-43AD-AAD6-4F66F357E747}"/>
              </a:ext>
            </a:extLst>
          </p:cNvPr>
          <p:cNvPicPr>
            <a:picLocks noChangeAspect="1"/>
          </p:cNvPicPr>
          <p:nvPr/>
        </p:nvPicPr>
        <p:blipFill rotWithShape="1">
          <a:blip r:embed="rId3">
            <a:extLst>
              <a:ext uri="{28A0092B-C50C-407E-A947-70E740481C1C}">
                <a14:useLocalDpi xmlns:a14="http://schemas.microsoft.com/office/drawing/2010/main" val="0"/>
              </a:ext>
            </a:extLst>
          </a:blip>
          <a:srcRect l="87701" t="26601" r="3580" b="62853"/>
          <a:stretch/>
        </p:blipFill>
        <p:spPr>
          <a:xfrm>
            <a:off x="5271567" y="4262260"/>
            <a:ext cx="1062972" cy="692191"/>
          </a:xfrm>
          <a:prstGeom prst="rect">
            <a:avLst/>
          </a:prstGeom>
        </p:spPr>
      </p:pic>
      <p:sp>
        <p:nvSpPr>
          <p:cNvPr id="3" name="TextBox 2">
            <a:extLst>
              <a:ext uri="{FF2B5EF4-FFF2-40B4-BE49-F238E27FC236}">
                <a16:creationId xmlns:a16="http://schemas.microsoft.com/office/drawing/2014/main" id="{8340845A-D243-4DBC-82FE-A870077331FC}"/>
              </a:ext>
            </a:extLst>
          </p:cNvPr>
          <p:cNvSpPr txBox="1"/>
          <p:nvPr/>
        </p:nvSpPr>
        <p:spPr>
          <a:xfrm>
            <a:off x="861391" y="5579163"/>
            <a:ext cx="5234609" cy="646331"/>
          </a:xfrm>
          <a:prstGeom prst="rect">
            <a:avLst/>
          </a:prstGeom>
          <a:noFill/>
          <a:ln>
            <a:solidFill>
              <a:schemeClr val="tx1">
                <a:lumMod val="65000"/>
                <a:lumOff val="35000"/>
              </a:schemeClr>
            </a:solidFill>
          </a:ln>
        </p:spPr>
        <p:txBody>
          <a:bodyPr wrap="square" rtlCol="0">
            <a:spAutoFit/>
          </a:bodyPr>
          <a:lstStyle/>
          <a:p>
            <a:r>
              <a:rPr lang="en-IN" dirty="0">
                <a:solidFill>
                  <a:schemeClr val="tx1">
                    <a:lumMod val="75000"/>
                    <a:lumOff val="25000"/>
                  </a:schemeClr>
                </a:solidFill>
              </a:rPr>
              <a:t>Only few large sized models are attacked. Large &amp; visible aircraft can reduce number of incidents</a:t>
            </a:r>
          </a:p>
        </p:txBody>
      </p:sp>
      <p:sp>
        <p:nvSpPr>
          <p:cNvPr id="4" name="TextBox 3">
            <a:extLst>
              <a:ext uri="{FF2B5EF4-FFF2-40B4-BE49-F238E27FC236}">
                <a16:creationId xmlns:a16="http://schemas.microsoft.com/office/drawing/2014/main" id="{A598DF06-3885-4731-9F2C-89544442E853}"/>
              </a:ext>
            </a:extLst>
          </p:cNvPr>
          <p:cNvSpPr txBox="1"/>
          <p:nvPr/>
        </p:nvSpPr>
        <p:spPr>
          <a:xfrm>
            <a:off x="6559826" y="5579163"/>
            <a:ext cx="5181599" cy="646331"/>
          </a:xfrm>
          <a:prstGeom prst="rect">
            <a:avLst/>
          </a:prstGeom>
          <a:noFill/>
          <a:ln>
            <a:solidFill>
              <a:schemeClr val="tx1">
                <a:lumMod val="65000"/>
                <a:lumOff val="35000"/>
              </a:schemeClr>
            </a:solidFill>
          </a:ln>
        </p:spPr>
        <p:txBody>
          <a:bodyPr wrap="square" rtlCol="0">
            <a:spAutoFit/>
          </a:bodyPr>
          <a:lstStyle/>
          <a:p>
            <a:r>
              <a:rPr lang="en-IN" dirty="0">
                <a:solidFill>
                  <a:schemeClr val="tx1">
                    <a:lumMod val="75000"/>
                    <a:lumOff val="25000"/>
                  </a:schemeClr>
                </a:solidFill>
              </a:rPr>
              <a:t>July to November has high number of incidents and most strikes happen during approach or landing. </a:t>
            </a:r>
          </a:p>
        </p:txBody>
      </p:sp>
    </p:spTree>
    <p:extLst>
      <p:ext uri="{BB962C8B-B14F-4D97-AF65-F5344CB8AC3E}">
        <p14:creationId xmlns:p14="http://schemas.microsoft.com/office/powerpoint/2010/main" val="7758380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C39D-0F3F-46F3-A2C9-7FF2649718AA}"/>
              </a:ext>
            </a:extLst>
          </p:cNvPr>
          <p:cNvSpPr>
            <a:spLocks noGrp="1"/>
          </p:cNvSpPr>
          <p:nvPr>
            <p:ph type="title"/>
          </p:nvPr>
        </p:nvSpPr>
        <p:spPr>
          <a:xfrm>
            <a:off x="1097280" y="286604"/>
            <a:ext cx="10058400" cy="664178"/>
          </a:xfrm>
        </p:spPr>
        <p:txBody>
          <a:bodyPr>
            <a:normAutofit fontScale="90000"/>
          </a:bodyPr>
          <a:lstStyle/>
          <a:p>
            <a:pPr algn="ctr"/>
            <a:r>
              <a:rPr lang="en-IN" dirty="0"/>
              <a:t>Communication &amp; Training</a:t>
            </a:r>
          </a:p>
        </p:txBody>
      </p:sp>
      <p:pic>
        <p:nvPicPr>
          <p:cNvPr id="5" name="Content Placeholder 4">
            <a:extLst>
              <a:ext uri="{FF2B5EF4-FFF2-40B4-BE49-F238E27FC236}">
                <a16:creationId xmlns:a16="http://schemas.microsoft.com/office/drawing/2014/main" id="{A6FB8F7C-1249-487D-BB23-A671DB97504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994" t="26138" r="13921" b="21356"/>
          <a:stretch/>
        </p:blipFill>
        <p:spPr>
          <a:xfrm>
            <a:off x="6233377" y="950780"/>
            <a:ext cx="5958623" cy="4393952"/>
          </a:xfrm>
          <a:ln>
            <a:solidFill>
              <a:schemeClr val="tx1">
                <a:lumMod val="75000"/>
                <a:lumOff val="25000"/>
              </a:schemeClr>
            </a:solidFill>
          </a:ln>
        </p:spPr>
      </p:pic>
      <p:pic>
        <p:nvPicPr>
          <p:cNvPr id="7" name="Picture 6">
            <a:extLst>
              <a:ext uri="{FF2B5EF4-FFF2-40B4-BE49-F238E27FC236}">
                <a16:creationId xmlns:a16="http://schemas.microsoft.com/office/drawing/2014/main" id="{DA5BFC95-95D1-45F4-A1E9-678F2DA240CB}"/>
              </a:ext>
            </a:extLst>
          </p:cNvPr>
          <p:cNvPicPr>
            <a:picLocks noChangeAspect="1"/>
          </p:cNvPicPr>
          <p:nvPr/>
        </p:nvPicPr>
        <p:blipFill rotWithShape="1">
          <a:blip r:embed="rId3">
            <a:extLst>
              <a:ext uri="{28A0092B-C50C-407E-A947-70E740481C1C}">
                <a14:useLocalDpi xmlns:a14="http://schemas.microsoft.com/office/drawing/2010/main" val="0"/>
              </a:ext>
            </a:extLst>
          </a:blip>
          <a:srcRect l="27677" t="26405" r="12957" b="20813"/>
          <a:stretch/>
        </p:blipFill>
        <p:spPr>
          <a:xfrm>
            <a:off x="837128" y="950781"/>
            <a:ext cx="5396248" cy="5398504"/>
          </a:xfrm>
          <a:prstGeom prst="rect">
            <a:avLst/>
          </a:prstGeom>
          <a:ln>
            <a:solidFill>
              <a:schemeClr val="tx1">
                <a:lumMod val="75000"/>
                <a:lumOff val="25000"/>
              </a:schemeClr>
            </a:solidFill>
          </a:ln>
        </p:spPr>
      </p:pic>
      <p:pic>
        <p:nvPicPr>
          <p:cNvPr id="6" name="Picture 5">
            <a:extLst>
              <a:ext uri="{FF2B5EF4-FFF2-40B4-BE49-F238E27FC236}">
                <a16:creationId xmlns:a16="http://schemas.microsoft.com/office/drawing/2014/main" id="{DECE2171-C665-40D0-82BA-C5372C23DA72}"/>
              </a:ext>
            </a:extLst>
          </p:cNvPr>
          <p:cNvPicPr>
            <a:picLocks noChangeAspect="1"/>
          </p:cNvPicPr>
          <p:nvPr/>
        </p:nvPicPr>
        <p:blipFill rotWithShape="1">
          <a:blip r:embed="rId3">
            <a:extLst>
              <a:ext uri="{28A0092B-C50C-407E-A947-70E740481C1C}">
                <a14:useLocalDpi xmlns:a14="http://schemas.microsoft.com/office/drawing/2010/main" val="0"/>
              </a:ext>
            </a:extLst>
          </a:blip>
          <a:srcRect l="87604" t="26405" r="3450" b="63821"/>
          <a:stretch/>
        </p:blipFill>
        <p:spPr>
          <a:xfrm>
            <a:off x="10947043" y="1397407"/>
            <a:ext cx="1090692" cy="641533"/>
          </a:xfrm>
          <a:prstGeom prst="rect">
            <a:avLst/>
          </a:prstGeom>
        </p:spPr>
      </p:pic>
      <p:sp>
        <p:nvSpPr>
          <p:cNvPr id="3" name="TextBox 2">
            <a:extLst>
              <a:ext uri="{FF2B5EF4-FFF2-40B4-BE49-F238E27FC236}">
                <a16:creationId xmlns:a16="http://schemas.microsoft.com/office/drawing/2014/main" id="{44026409-193E-4F90-8A66-24B864CE74AF}"/>
              </a:ext>
            </a:extLst>
          </p:cNvPr>
          <p:cNvSpPr txBox="1"/>
          <p:nvPr/>
        </p:nvSpPr>
        <p:spPr>
          <a:xfrm>
            <a:off x="6233376" y="5148956"/>
            <a:ext cx="5958624" cy="1200329"/>
          </a:xfrm>
          <a:prstGeom prst="rect">
            <a:avLst/>
          </a:prstGeom>
          <a:noFill/>
          <a:ln>
            <a:solidFill>
              <a:schemeClr val="tx1">
                <a:lumMod val="65000"/>
                <a:lumOff val="35000"/>
              </a:schemeClr>
            </a:solidFill>
          </a:ln>
        </p:spPr>
        <p:txBody>
          <a:bodyPr wrap="square" rtlCol="0">
            <a:spAutoFit/>
          </a:bodyPr>
          <a:lstStyle/>
          <a:p>
            <a:r>
              <a:rPr lang="en-IN" dirty="0">
                <a:solidFill>
                  <a:schemeClr val="tx1">
                    <a:lumMod val="75000"/>
                    <a:lumOff val="25000"/>
                  </a:schemeClr>
                </a:solidFill>
              </a:rPr>
              <a:t>Pilot warned or not doesn’t differentiate number of cases. Hence, need more efficient training to handle such situations.</a:t>
            </a:r>
            <a:r>
              <a:rPr lang="en-IN"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r>
              <a:rPr lang="en-IN" dirty="0">
                <a:solidFill>
                  <a:srgbClr val="333333"/>
                </a:solidFill>
                <a:effectLst/>
                <a:ea typeface="Times New Roman" panose="02020603050405020304" pitchFamily="18" charset="0"/>
                <a:cs typeface="Times New Roman" panose="02020603050405020304" pitchFamily="18" charset="0"/>
              </a:rPr>
              <a:t>Also pre checking before landing and take off can be done by the respective airports to reduce number of incidents</a:t>
            </a:r>
            <a:endParaRPr lang="en-IN" dirty="0">
              <a:solidFill>
                <a:schemeClr val="tx1">
                  <a:lumMod val="75000"/>
                  <a:lumOff val="25000"/>
                </a:schemeClr>
              </a:solidFill>
            </a:endParaRPr>
          </a:p>
        </p:txBody>
      </p:sp>
    </p:spTree>
    <p:extLst>
      <p:ext uri="{BB962C8B-B14F-4D97-AF65-F5344CB8AC3E}">
        <p14:creationId xmlns:p14="http://schemas.microsoft.com/office/powerpoint/2010/main" val="4139844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9CA8B-7A93-48DE-94AA-A1CB4AC3246D}"/>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3BE4107-CAF9-4FFE-9038-B99AD87C1A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284889"/>
          </a:xfrm>
          <a:prstGeom prst="rect">
            <a:avLst/>
          </a:prstGeom>
        </p:spPr>
      </p:pic>
    </p:spTree>
    <p:extLst>
      <p:ext uri="{BB962C8B-B14F-4D97-AF65-F5344CB8AC3E}">
        <p14:creationId xmlns:p14="http://schemas.microsoft.com/office/powerpoint/2010/main" val="4261913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A929-04C1-4AA6-969C-9DCC6C0A68A0}"/>
              </a:ext>
            </a:extLst>
          </p:cNvPr>
          <p:cNvSpPr>
            <a:spLocks noGrp="1"/>
          </p:cNvSpPr>
          <p:nvPr>
            <p:ph type="title"/>
          </p:nvPr>
        </p:nvSpPr>
        <p:spPr>
          <a:xfrm>
            <a:off x="1097280" y="569938"/>
            <a:ext cx="10058400" cy="924011"/>
          </a:xfrm>
        </p:spPr>
        <p:txBody>
          <a:bodyPr/>
          <a:lstStyle/>
          <a:p>
            <a:r>
              <a:rPr lang="en-IN" dirty="0"/>
              <a:t>Summary</a:t>
            </a:r>
          </a:p>
        </p:txBody>
      </p:sp>
      <p:sp>
        <p:nvSpPr>
          <p:cNvPr id="3" name="Content Placeholder 2">
            <a:extLst>
              <a:ext uri="{FF2B5EF4-FFF2-40B4-BE49-F238E27FC236}">
                <a16:creationId xmlns:a16="http://schemas.microsoft.com/office/drawing/2014/main" id="{80691F25-028D-4F3D-AE2A-450F341FCD6D}"/>
              </a:ext>
            </a:extLst>
          </p:cNvPr>
          <p:cNvSpPr>
            <a:spLocks noGrp="1"/>
          </p:cNvSpPr>
          <p:nvPr>
            <p:ph idx="1"/>
          </p:nvPr>
        </p:nvSpPr>
        <p:spPr>
          <a:xfrm>
            <a:off x="1097280" y="1725769"/>
            <a:ext cx="10058400" cy="4845627"/>
          </a:xfrm>
        </p:spPr>
        <p:txBody>
          <a:bodyPr>
            <a:normAutofit fontScale="92500" lnSpcReduction="20000"/>
          </a:bodyPr>
          <a:lstStyle/>
          <a:p>
            <a:pPr>
              <a:lnSpc>
                <a:spcPct val="107000"/>
              </a:lnSpc>
              <a:spcAft>
                <a:spcPts val="800"/>
              </a:spcAft>
              <a:buFont typeface="Wingdings" panose="05000000000000000000" pitchFamily="2" charset="2"/>
              <a:buChar char="Ø"/>
            </a:pP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Effect: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Most of the bird strikes lead to precautionary landing, while small number of incidents resulted in engine shut down and take off abort.</a:t>
            </a:r>
          </a:p>
          <a:p>
            <a:pPr>
              <a:lnSpc>
                <a:spcPct val="107000"/>
              </a:lnSpc>
              <a:spcAft>
                <a:spcPts val="800"/>
              </a:spcAft>
              <a:buFont typeface="Wingdings" panose="05000000000000000000" pitchFamily="2" charset="2"/>
              <a:buChar char="Ø"/>
            </a:pPr>
            <a:r>
              <a:rPr lang="en-IN" sz="1800" b="1" dirty="0">
                <a:latin typeface="Calibri" panose="020F0502020204030204" pitchFamily="34" charset="0"/>
                <a:ea typeface="Calibri" panose="020F0502020204030204" pitchFamily="34" charset="0"/>
                <a:cs typeface="Times New Roman" panose="02020603050405020304" pitchFamily="18" charset="0"/>
              </a:rPr>
              <a:t> Phase of flight :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Most incidents happened during flight approach; the next more incidents occur when flight in landing roll phase.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b="1" dirty="0">
                <a:latin typeface="Calibri" panose="020F0502020204030204" pitchFamily="34" charset="0"/>
                <a:ea typeface="Calibri" panose="020F0502020204030204" pitchFamily="34" charset="0"/>
                <a:cs typeface="Times New Roman" panose="02020603050405020304" pitchFamily="18" charset="0"/>
              </a:rPr>
              <a:t>Most </a:t>
            </a:r>
            <a:r>
              <a:rPr lang="en-IN" sz="1800" b="1" dirty="0" err="1">
                <a:latin typeface="Calibri" panose="020F0502020204030204" pitchFamily="34" charset="0"/>
                <a:ea typeface="Calibri" panose="020F0502020204030204" pitchFamily="34" charset="0"/>
                <a:cs typeface="Times New Roman" panose="02020603050405020304" pitchFamily="18" charset="0"/>
              </a:rPr>
              <a:t>striked</a:t>
            </a:r>
            <a:r>
              <a:rPr lang="en-IN" sz="1800" b="1"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species: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Small unknown birds have highest number of incidents. </a:t>
            </a:r>
          </a:p>
          <a:p>
            <a:pPr>
              <a:lnSpc>
                <a:spcPct val="107000"/>
              </a:lnSpc>
              <a:spcAft>
                <a:spcPts val="800"/>
              </a:spcAft>
              <a:buFont typeface="Wingdings" panose="05000000000000000000" pitchFamily="2" charset="2"/>
              <a:buChar char="Ø"/>
            </a:pPr>
            <a:r>
              <a:rPr lang="en-IN" sz="1800" b="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Year &amp; State: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California has wide number of bird strike especially in the year 2003, followed by Texas and New York. The number of incidents has increased recently for California, Texas and Pennsylvania. In Kentucky, there is decrease in number of incidents from the year 2006, except at 2009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Altitude: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number of incidents occur mostly in the altitude below 1000 ft. especially while precautionary landing both above or below 1000 ft altitude.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b="1" dirty="0">
                <a:effectLst/>
                <a:latin typeface="Calibri" panose="020F0502020204030204" pitchFamily="34" charset="0"/>
                <a:ea typeface="Calibri" panose="020F0502020204030204" pitchFamily="34" charset="0"/>
                <a:cs typeface="Times New Roman" panose="02020603050405020304" pitchFamily="18" charset="0"/>
              </a:rPr>
              <a:t> Sky conditions: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Almost half of incidents has occurred when the sky has no clouds. The second likely sky condition is overcast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b="1" dirty="0">
                <a:latin typeface="Calibri" panose="020F0502020204030204" pitchFamily="34" charset="0"/>
                <a:ea typeface="Calibri" panose="020F0502020204030204" pitchFamily="34" charset="0"/>
                <a:cs typeface="Times New Roman" panose="02020603050405020304" pitchFamily="18" charset="0"/>
              </a:rPr>
              <a:t> Airport: </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Dallas international has high number of 3074 incidents, followed by Sacramento airport.</a:t>
            </a:r>
          </a:p>
          <a:p>
            <a:pPr>
              <a:lnSpc>
                <a:spcPct val="107000"/>
              </a:lnSpc>
              <a:spcAft>
                <a:spcPts val="800"/>
              </a:spcAft>
              <a:buFont typeface="Wingdings" panose="05000000000000000000" pitchFamily="2" charset="2"/>
              <a:buChar char="Ø"/>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52698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9654-2BE7-42F0-A5AE-4ABD7918942B}"/>
              </a:ext>
            </a:extLst>
          </p:cNvPr>
          <p:cNvSpPr>
            <a:spLocks noGrp="1"/>
          </p:cNvSpPr>
          <p:nvPr>
            <p:ph type="title"/>
          </p:nvPr>
        </p:nvSpPr>
        <p:spPr>
          <a:xfrm>
            <a:off x="1097280" y="286603"/>
            <a:ext cx="10058400" cy="1155831"/>
          </a:xfrm>
        </p:spPr>
        <p:txBody>
          <a:bodyPr/>
          <a:lstStyle/>
          <a:p>
            <a:endParaRPr lang="en-IN" dirty="0"/>
          </a:p>
        </p:txBody>
      </p:sp>
      <p:sp>
        <p:nvSpPr>
          <p:cNvPr id="3" name="Content Placeholder 2">
            <a:extLst>
              <a:ext uri="{FF2B5EF4-FFF2-40B4-BE49-F238E27FC236}">
                <a16:creationId xmlns:a16="http://schemas.microsoft.com/office/drawing/2014/main" id="{7C0F1CF5-F260-430E-A6C0-8557C2DAA93F}"/>
              </a:ext>
            </a:extLst>
          </p:cNvPr>
          <p:cNvSpPr>
            <a:spLocks noGrp="1"/>
          </p:cNvSpPr>
          <p:nvPr>
            <p:ph idx="1"/>
          </p:nvPr>
        </p:nvSpPr>
        <p:spPr>
          <a:xfrm>
            <a:off x="1097280" y="1700011"/>
            <a:ext cx="10467948" cy="4169083"/>
          </a:xfrm>
        </p:spPr>
        <p:txBody>
          <a:bodyPr>
            <a:noAutofit/>
          </a:bodyPr>
          <a:lstStyle/>
          <a:p>
            <a:pPr>
              <a:lnSpc>
                <a:spcPct val="100000"/>
              </a:lnSpc>
              <a:spcBef>
                <a:spcPts val="600"/>
              </a:spcBef>
              <a:spcAft>
                <a:spcPts val="600"/>
              </a:spcAft>
              <a:buFont typeface="Wingdings" panose="05000000000000000000" pitchFamily="2" charset="2"/>
              <a:buChar char="Ø"/>
            </a:pPr>
            <a:r>
              <a:rPr lang="en-IN" sz="1700" b="1"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Injury</a:t>
            </a:r>
            <a:r>
              <a:rPr lang="en-IN" sz="17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IN" sz="17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Most number of injuries happened during precautionary landing, followed by engine shut down. No injuries were recorded when the flight aborted take-off. Lear jet 24 model aircraft when its engine was shut down has highest number of injuries</a:t>
            </a:r>
          </a:p>
          <a:p>
            <a:pPr>
              <a:lnSpc>
                <a:spcPct val="100000"/>
              </a:lnSpc>
              <a:spcAft>
                <a:spcPts val="800"/>
              </a:spcAft>
              <a:buFont typeface="Wingdings" panose="05000000000000000000" pitchFamily="2" charset="2"/>
              <a:buChar char="Ø"/>
            </a:pPr>
            <a:r>
              <a:rPr lang="en-IN" sz="1700" b="1" dirty="0">
                <a:effectLst/>
                <a:latin typeface="Times New Roman" panose="02020603050405020304" pitchFamily="18" charset="0"/>
                <a:ea typeface="Times New Roman" panose="02020603050405020304" pitchFamily="18" charset="0"/>
                <a:cs typeface="Times New Roman" panose="02020603050405020304" pitchFamily="18" charset="0"/>
              </a:rPr>
              <a:t>Period:</a:t>
            </a:r>
            <a:r>
              <a:rPr lang="en-IN" sz="1700" b="1"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7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strike is high during the period June to November. </a:t>
            </a:r>
            <a:r>
              <a:rPr lang="en-IN" sz="1700" dirty="0">
                <a:solidFill>
                  <a:srgbClr val="666666"/>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0000"/>
              </a:lnSpc>
              <a:spcAft>
                <a:spcPts val="800"/>
              </a:spcAft>
              <a:buFont typeface="Wingdings" panose="05000000000000000000" pitchFamily="2" charset="2"/>
              <a:buChar char="Ø"/>
            </a:pPr>
            <a:r>
              <a:rPr lang="en-IN" sz="17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Size: </a:t>
            </a:r>
            <a:r>
              <a:rPr lang="en-IN" sz="17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Small sized birds mostly strike compared to medium and large sized birds</a:t>
            </a:r>
          </a:p>
          <a:p>
            <a:pPr>
              <a:lnSpc>
                <a:spcPct val="100000"/>
              </a:lnSpc>
              <a:spcAft>
                <a:spcPts val="800"/>
              </a:spcAft>
              <a:buFont typeface="Wingdings" panose="05000000000000000000" pitchFamily="2" charset="2"/>
              <a:buChar char="Ø"/>
            </a:pPr>
            <a:r>
              <a:rPr lang="en-IN" sz="17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State: </a:t>
            </a:r>
            <a:r>
              <a:rPr lang="en-IN" sz="17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California has the highest number of 8527 bird strikes, followed by Texas with 6051 total incidents</a:t>
            </a:r>
          </a:p>
          <a:p>
            <a:pPr>
              <a:lnSpc>
                <a:spcPct val="100000"/>
              </a:lnSpc>
              <a:spcAft>
                <a:spcPts val="800"/>
              </a:spcAft>
              <a:buFont typeface="Wingdings" panose="05000000000000000000" pitchFamily="2" charset="2"/>
              <a:buChar char="Ø"/>
            </a:pPr>
            <a:r>
              <a:rPr lang="en-IN" sz="17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Cost: </a:t>
            </a:r>
            <a:r>
              <a:rPr lang="en-IN" sz="17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Expenditure </a:t>
            </a:r>
            <a:r>
              <a:rPr lang="en-IN" sz="17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is high if the flight does precautionary landing. Business airlines has faced heavy cost of damage of total 54M</a:t>
            </a:r>
          </a:p>
          <a:p>
            <a:pPr>
              <a:lnSpc>
                <a:spcPct val="100000"/>
              </a:lnSpc>
              <a:spcAft>
                <a:spcPts val="800"/>
              </a:spcAft>
              <a:buFont typeface="Wingdings" panose="05000000000000000000" pitchFamily="2" charset="2"/>
              <a:buChar char="Ø"/>
            </a:pPr>
            <a:r>
              <a:rPr lang="en-IN" sz="17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Aircraft size: </a:t>
            </a:r>
            <a:r>
              <a:rPr lang="en-IN" sz="17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In models that have less than 20 attacks each, seems to be of large body type aircraft. only two in the list of aircraft with less than 20 bird strikes is small body type aircraft. This implies that, the aircraft of notable size avoids wildlife strike. </a:t>
            </a:r>
            <a:r>
              <a:rPr lang="en-IN"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No particular type is prone to bird strike</a:t>
            </a:r>
            <a:endParaRPr lang="en-IN" sz="17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spcAft>
                <a:spcPts val="800"/>
              </a:spcAft>
              <a:buFont typeface="Wingdings" panose="05000000000000000000" pitchFamily="2" charset="2"/>
              <a:buChar char="Ø"/>
            </a:pPr>
            <a:r>
              <a:rPr lang="en-IN" sz="17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Pilot warned: </a:t>
            </a:r>
            <a:r>
              <a:rPr lang="en-IN" sz="17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Recently, the number of cases even though the pilot was warned is getting higher.</a:t>
            </a:r>
            <a:endParaRPr lang="en-IN" sz="17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5455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1D718-9ADB-4D47-8611-EAB85EEAA87B}"/>
              </a:ext>
            </a:extLst>
          </p:cNvPr>
          <p:cNvSpPr>
            <a:spLocks noGrp="1"/>
          </p:cNvSpPr>
          <p:nvPr>
            <p:ph type="title"/>
          </p:nvPr>
        </p:nvSpPr>
        <p:spPr/>
        <p:txBody>
          <a:bodyPr/>
          <a:lstStyle/>
          <a:p>
            <a:r>
              <a:rPr lang="en-IN" dirty="0"/>
              <a:t>Suggestion:</a:t>
            </a:r>
          </a:p>
        </p:txBody>
      </p:sp>
      <p:sp>
        <p:nvSpPr>
          <p:cNvPr id="3" name="Content Placeholder 2">
            <a:extLst>
              <a:ext uri="{FF2B5EF4-FFF2-40B4-BE49-F238E27FC236}">
                <a16:creationId xmlns:a16="http://schemas.microsoft.com/office/drawing/2014/main" id="{04451809-43FF-4E9A-BC2E-3BD7CBD7102C}"/>
              </a:ext>
            </a:extLst>
          </p:cNvPr>
          <p:cNvSpPr>
            <a:spLocks noGrp="1"/>
          </p:cNvSpPr>
          <p:nvPr>
            <p:ph idx="1"/>
          </p:nvPr>
        </p:nvSpPr>
        <p:spPr/>
        <p:txBody>
          <a:bodyPr>
            <a:normAutofit/>
          </a:bodyPr>
          <a:lstStyle/>
          <a:p>
            <a:r>
              <a:rPr lang="en-IN" sz="1800" b="1" dirty="0">
                <a:solidFill>
                  <a:srgbClr val="333333"/>
                </a:solidFill>
                <a:effectLst/>
                <a:latin typeface="Times New Roman" panose="02020603050405020304" pitchFamily="18" charset="0"/>
                <a:ea typeface="Times New Roman" panose="02020603050405020304" pitchFamily="18" charset="0"/>
              </a:rPr>
              <a:t>Visibility: </a:t>
            </a:r>
            <a:r>
              <a:rPr lang="en-IN" sz="1800" dirty="0">
                <a:solidFill>
                  <a:srgbClr val="333333"/>
                </a:solidFill>
                <a:effectLst/>
                <a:latin typeface="Times New Roman" panose="02020603050405020304" pitchFamily="18" charset="0"/>
                <a:ea typeface="Times New Roman" panose="02020603050405020304" pitchFamily="18" charset="0"/>
              </a:rPr>
              <a:t>The aircrafts could be coloured in bright colours for better visibility. </a:t>
            </a:r>
          </a:p>
          <a:p>
            <a:r>
              <a:rPr lang="en-IN" sz="1800" b="1" dirty="0">
                <a:solidFill>
                  <a:srgbClr val="333333"/>
                </a:solidFill>
                <a:latin typeface="Times New Roman" panose="02020603050405020304" pitchFamily="18" charset="0"/>
                <a:ea typeface="Times New Roman" panose="02020603050405020304" pitchFamily="18" charset="0"/>
              </a:rPr>
              <a:t>Size: </a:t>
            </a:r>
            <a:r>
              <a:rPr lang="en-IN" sz="1800" dirty="0">
                <a:solidFill>
                  <a:srgbClr val="333333"/>
                </a:solidFill>
                <a:latin typeface="Times New Roman" panose="02020603050405020304" pitchFamily="18" charset="0"/>
                <a:ea typeface="Times New Roman" panose="02020603050405020304" pitchFamily="18" charset="0"/>
              </a:rPr>
              <a:t>Notable size aircrafts can reduces the number of incidents</a:t>
            </a:r>
            <a:endParaRPr lang="en-IN" sz="1800" b="1" dirty="0">
              <a:effectLst/>
              <a:latin typeface="Times New Roman" panose="02020603050405020304" pitchFamily="18" charset="0"/>
              <a:ea typeface="Times New Roman" panose="02020603050405020304" pitchFamily="18" charset="0"/>
            </a:endParaRPr>
          </a:p>
          <a:p>
            <a:r>
              <a:rPr lang="en-IN" sz="1800" b="1" dirty="0">
                <a:solidFill>
                  <a:srgbClr val="333333"/>
                </a:solidFill>
                <a:effectLst/>
                <a:latin typeface="Times New Roman" panose="02020603050405020304" pitchFamily="18" charset="0"/>
                <a:ea typeface="Times New Roman" panose="02020603050405020304" pitchFamily="18" charset="0"/>
              </a:rPr>
              <a:t>Training: </a:t>
            </a:r>
            <a:r>
              <a:rPr lang="en-IN" sz="1800" dirty="0">
                <a:solidFill>
                  <a:srgbClr val="333333"/>
                </a:solidFill>
                <a:effectLst/>
                <a:latin typeface="Times New Roman" panose="02020603050405020304" pitchFamily="18" charset="0"/>
                <a:ea typeface="Times New Roman" panose="02020603050405020304" pitchFamily="18" charset="0"/>
              </a:rPr>
              <a:t>The incidents are high even though pilots are warned, this implies that the current pilot training programs need updates. </a:t>
            </a:r>
          </a:p>
          <a:p>
            <a:r>
              <a:rPr lang="en-IN" sz="1800" b="1" dirty="0">
                <a:solidFill>
                  <a:srgbClr val="333333"/>
                </a:solidFill>
                <a:latin typeface="Times New Roman" panose="02020603050405020304" pitchFamily="18" charset="0"/>
                <a:ea typeface="Times New Roman" panose="02020603050405020304" pitchFamily="18" charset="0"/>
              </a:rPr>
              <a:t>Communication: </a:t>
            </a:r>
            <a:r>
              <a:rPr lang="en-IN" sz="1800" dirty="0">
                <a:solidFill>
                  <a:srgbClr val="333333"/>
                </a:solidFill>
                <a:latin typeface="Times New Roman" panose="02020603050405020304" pitchFamily="18" charset="0"/>
                <a:ea typeface="Times New Roman" panose="02020603050405020304" pitchFamily="18" charset="0"/>
              </a:rPr>
              <a:t> better communication need to be done between pilot and airports. </a:t>
            </a:r>
            <a:r>
              <a:rPr lang="en-IN" sz="1800" dirty="0">
                <a:solidFill>
                  <a:srgbClr val="333333"/>
                </a:solidFill>
                <a:effectLst/>
                <a:latin typeface="Times New Roman" panose="02020603050405020304" pitchFamily="18" charset="0"/>
                <a:ea typeface="Times New Roman" panose="02020603050405020304" pitchFamily="18" charset="0"/>
              </a:rPr>
              <a:t>Warning could be issued to pilot before the flight approaches to reduce the impact of bird strike thus increasing flight operation.</a:t>
            </a:r>
            <a:endParaRPr lang="en-IN" sz="1800" b="1" dirty="0">
              <a:effectLst/>
              <a:latin typeface="Times New Roman" panose="02020603050405020304" pitchFamily="18" charset="0"/>
              <a:ea typeface="Times New Roman" panose="02020603050405020304" pitchFamily="18" charset="0"/>
            </a:endParaRPr>
          </a:p>
          <a:p>
            <a:pPr>
              <a:lnSpc>
                <a:spcPct val="107000"/>
              </a:lnSpc>
              <a:spcAft>
                <a:spcPts val="800"/>
              </a:spcAft>
            </a:pPr>
            <a:r>
              <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Airport Check:</a:t>
            </a:r>
            <a:r>
              <a:rPr lang="en-IN"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Prior check before landing and take off need to be done by the respective airports to reduce number of incidents.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8033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9ED8-70F5-43AF-B6D5-9F00A00EB043}"/>
              </a:ext>
            </a:extLst>
          </p:cNvPr>
          <p:cNvSpPr>
            <a:spLocks noGrp="1"/>
          </p:cNvSpPr>
          <p:nvPr>
            <p:ph type="title"/>
          </p:nvPr>
        </p:nvSpPr>
        <p:spPr/>
        <p:txBody>
          <a:bodyPr/>
          <a:lstStyle/>
          <a:p>
            <a:r>
              <a:rPr lang="en-IN" dirty="0"/>
              <a:t>Story 1</a:t>
            </a:r>
          </a:p>
        </p:txBody>
      </p:sp>
      <p:sp>
        <p:nvSpPr>
          <p:cNvPr id="3" name="Content Placeholder 2">
            <a:extLst>
              <a:ext uri="{FF2B5EF4-FFF2-40B4-BE49-F238E27FC236}">
                <a16:creationId xmlns:a16="http://schemas.microsoft.com/office/drawing/2014/main" id="{F0F7D3D2-5CF2-4F3E-A135-B193350595E4}"/>
              </a:ext>
            </a:extLst>
          </p:cNvPr>
          <p:cNvSpPr>
            <a:spLocks noGrp="1"/>
          </p:cNvSpPr>
          <p:nvPr>
            <p:ph idx="1"/>
          </p:nvPr>
        </p:nvSpPr>
        <p:spPr>
          <a:xfrm>
            <a:off x="1112735" y="1737360"/>
            <a:ext cx="10058400" cy="402336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Bird strikes are most common during the flight approach phase, followed by the landing roll. The majority of incidents result in precautionary landings, with a smaller number leading to engine shutdowns or aborted take-off. Small unknown birds are the most frequent cause of strikes, particularly during the approach, climb, and take-off phases. These incidents mostly occur at altitudes below 1,000 feet. Weather conditions with no clouds are associated with nearly half of all bird strikes, while overcast conditions are the second most likely scenario.</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Geographically, California reports the highest number of bird strikes, especially in 2003, with Texas and New York following closely behind. The frequency of bird strikes in California, Texas, and Pennsylvania has increased in recent years. Notably, the Learjet 24 model is linked to the highest number of injuries due to engine shutdowns, while the C-172 model also sees injuries during precautionary landings.</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To reduce bird strike incidents, implementing bright- </a:t>
            </a:r>
            <a:r>
              <a:rPr kumimoji="0" lang="en-US" altLang="en-US" sz="18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coloured</a:t>
            </a:r>
            <a:r>
              <a:rPr kumimoji="0" lang="en-US" altLang="en-US" sz="18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aircraft and conducting thorough pre-landing checks could help mitigate risks, especially during low-altitude flight phases when strikes are most likely to occur.</a:t>
            </a:r>
            <a:endPar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endParaRPr lang="en-IN" dirty="0"/>
          </a:p>
        </p:txBody>
      </p:sp>
      <p:sp>
        <p:nvSpPr>
          <p:cNvPr id="7" name="Rectangle 4">
            <a:extLst>
              <a:ext uri="{FF2B5EF4-FFF2-40B4-BE49-F238E27FC236}">
                <a16:creationId xmlns:a16="http://schemas.microsoft.com/office/drawing/2014/main" id="{BE7ABEDA-DF8D-4D9F-93BA-8F5F61BCC5A5}"/>
              </a:ext>
            </a:extLst>
          </p:cNvPr>
          <p:cNvSpPr>
            <a:spLocks noChangeArrowheads="1"/>
          </p:cNvSpPr>
          <p:nvPr/>
        </p:nvSpPr>
        <p:spPr bwMode="auto">
          <a:xfrm>
            <a:off x="0" y="457200"/>
            <a:ext cx="12192000" cy="17463"/>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05575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434D-E03F-42BC-BBA3-B440C853539C}"/>
              </a:ext>
            </a:extLst>
          </p:cNvPr>
          <p:cNvSpPr>
            <a:spLocks noGrp="1"/>
          </p:cNvSpPr>
          <p:nvPr>
            <p:ph type="title"/>
          </p:nvPr>
        </p:nvSpPr>
        <p:spPr/>
        <p:txBody>
          <a:bodyPr/>
          <a:lstStyle/>
          <a:p>
            <a:r>
              <a:rPr lang="en-IN" dirty="0"/>
              <a:t>Story 2</a:t>
            </a:r>
          </a:p>
        </p:txBody>
      </p:sp>
      <p:sp>
        <p:nvSpPr>
          <p:cNvPr id="3" name="Content Placeholder 2">
            <a:extLst>
              <a:ext uri="{FF2B5EF4-FFF2-40B4-BE49-F238E27FC236}">
                <a16:creationId xmlns:a16="http://schemas.microsoft.com/office/drawing/2014/main" id="{CE49D517-0717-46E5-8447-CAE7A58D04AA}"/>
              </a:ext>
            </a:extLst>
          </p:cNvPr>
          <p:cNvSpPr>
            <a:spLocks noGrp="1"/>
          </p:cNvSpPr>
          <p:nvPr>
            <p:ph idx="1"/>
          </p:nvPr>
        </p:nvSpPr>
        <p:spPr>
          <a:xfrm>
            <a:off x="991673" y="1737361"/>
            <a:ext cx="10164007" cy="4508894"/>
          </a:xfrm>
        </p:spPr>
        <p:txBody>
          <a:bodyPr>
            <a:noAutofit/>
          </a:bodyPr>
          <a:lstStyle/>
          <a:p>
            <a:pPr>
              <a:lnSpc>
                <a:spcPct val="100000"/>
              </a:lnSpc>
              <a:spcAft>
                <a:spcPts val="800"/>
              </a:spcAft>
            </a:pPr>
            <a:r>
              <a:rPr lang="en-IN" sz="1800" dirty="0">
                <a:effectLst/>
                <a:ea typeface="Times New Roman" panose="02020603050405020304" pitchFamily="18" charset="0"/>
                <a:cs typeface="Times New Roman" panose="02020603050405020304" pitchFamily="18" charset="0"/>
              </a:rPr>
              <a:t>Bird strikes are a growing concern for airlines, with California reporting the highest number of incidents at 8,527, followed by Texas with 6,051. Most bird strikes occur when flights are approaching their destination, suggesting that earlier warnings could help pilots take precautionary measures. Despite pilot warnings, the damage from bird strikes remains the same, indicating that current training programs may not be sufficient.</a:t>
            </a:r>
            <a:endParaRPr lang="en-IN" sz="1800" dirty="0">
              <a:ea typeface="Times New Roman" panose="02020603050405020304" pitchFamily="18" charset="0"/>
              <a:cs typeface="Times New Roman" panose="02020603050405020304" pitchFamily="18" charset="0"/>
            </a:endParaRPr>
          </a:p>
          <a:p>
            <a:pPr>
              <a:lnSpc>
                <a:spcPct val="100000"/>
              </a:lnSpc>
              <a:spcAft>
                <a:spcPts val="800"/>
              </a:spcAft>
            </a:pPr>
            <a:r>
              <a:rPr lang="en-IN" sz="1800" dirty="0">
                <a:effectLst/>
                <a:ea typeface="Times New Roman" panose="02020603050405020304" pitchFamily="18" charset="0"/>
                <a:cs typeface="Times New Roman" panose="02020603050405020304" pitchFamily="18" charset="0"/>
              </a:rPr>
              <a:t>Also, there seems to be a peak in number of incidents during the period June to November. More prudent pre checks might reduce the number of incidents.</a:t>
            </a:r>
            <a:endParaRPr lang="en-IN" sz="1800" dirty="0">
              <a:effectLst/>
              <a:ea typeface="Calibri" panose="020F0502020204030204" pitchFamily="34" charset="0"/>
              <a:cs typeface="Times New Roman" panose="02020603050405020304" pitchFamily="18" charset="0"/>
            </a:endParaRPr>
          </a:p>
          <a:p>
            <a:pPr>
              <a:lnSpc>
                <a:spcPct val="100000"/>
              </a:lnSpc>
              <a:spcAft>
                <a:spcPts val="800"/>
              </a:spcAft>
            </a:pPr>
            <a:r>
              <a:rPr lang="en-IN" sz="1800" dirty="0">
                <a:effectLst/>
                <a:ea typeface="Times New Roman" panose="02020603050405020304" pitchFamily="18" charset="0"/>
                <a:cs typeface="Times New Roman" panose="02020603050405020304" pitchFamily="18" charset="0"/>
              </a:rPr>
              <a:t>Business airlines have faced significant costs incurring $54 million in damage, much higher than the $10 million for United Airlines. However, more than half of the airlines reporting bird strikes have not suffered economically. Larger aircraft tend to have fewer bird strikes, suggesting that size and visibility might play a role in avoiding wildlife collisions.</a:t>
            </a:r>
            <a:endParaRPr lang="en-IN" sz="1800" dirty="0">
              <a:effectLst/>
              <a:ea typeface="Calibri" panose="020F0502020204030204" pitchFamily="34" charset="0"/>
              <a:cs typeface="Times New Roman" panose="02020603050405020304" pitchFamily="18" charset="0"/>
            </a:endParaRPr>
          </a:p>
          <a:p>
            <a:pPr>
              <a:lnSpc>
                <a:spcPct val="100000"/>
              </a:lnSpc>
              <a:spcAft>
                <a:spcPts val="800"/>
              </a:spcAft>
            </a:pPr>
            <a:r>
              <a:rPr lang="en-IN" sz="1800" dirty="0">
                <a:effectLst/>
                <a:ea typeface="Times New Roman" panose="02020603050405020304" pitchFamily="18" charset="0"/>
                <a:cs typeface="Times New Roman" panose="02020603050405020304" pitchFamily="18" charset="0"/>
              </a:rPr>
              <a:t>To reduce incidents, better pilot training, pre-checks by airports, and possibly brighter aircraft colours for better visibility could help minimize the risk of bird strikes, especially from June to November.</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19130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B010-64D9-4A66-8115-85CD09D952DB}"/>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38E57F8E-B66F-4852-87B0-AEA892B5A2BF}"/>
              </a:ext>
            </a:extLst>
          </p:cNvPr>
          <p:cNvSpPr>
            <a:spLocks noGrp="1"/>
          </p:cNvSpPr>
          <p:nvPr>
            <p:ph idx="1"/>
          </p:nvPr>
        </p:nvSpPr>
        <p:spPr>
          <a:xfrm>
            <a:off x="1097280" y="2125014"/>
            <a:ext cx="10058400" cy="3744080"/>
          </a:xfrm>
        </p:spPr>
        <p:txBody>
          <a:bodyPr/>
          <a:lstStyle/>
          <a:p>
            <a:pPr algn="ctr"/>
            <a:r>
              <a:rPr lang="en-IN" dirty="0"/>
              <a:t>Detailed analysis on bird strike in aviation was done. Analysed the frequency of incidents based on sky condition, phase of flight, aircraft type, altitude, bird species, etc.. Some of key factors influencing wildlife strike were found. The cost implicated due to damage created from bird strike were looked upon. Various factors were analysed to increase operational efficiency. Preventive measures were recommended to reduce wildlife strike increasing operational efficiency, also wildlife conservation.</a:t>
            </a:r>
          </a:p>
        </p:txBody>
      </p:sp>
      <p:sp>
        <p:nvSpPr>
          <p:cNvPr id="4" name="Rectangle 3">
            <a:extLst>
              <a:ext uri="{FF2B5EF4-FFF2-40B4-BE49-F238E27FC236}">
                <a16:creationId xmlns:a16="http://schemas.microsoft.com/office/drawing/2014/main" id="{9CF8DEA6-622D-4A87-87FC-EC70D66FA286}"/>
              </a:ext>
            </a:extLst>
          </p:cNvPr>
          <p:cNvSpPr/>
          <p:nvPr/>
        </p:nvSpPr>
        <p:spPr>
          <a:xfrm>
            <a:off x="3464417" y="4358253"/>
            <a:ext cx="5215944" cy="1107996"/>
          </a:xfrm>
          <a:prstGeom prst="rect">
            <a:avLst/>
          </a:prstGeom>
          <a:noFill/>
        </p:spPr>
        <p:txBody>
          <a:bodyPr wrap="square" lIns="91440" tIns="45720" rIns="91440" bIns="45720">
            <a:spAutoFit/>
          </a:bodyPr>
          <a:lstStyle/>
          <a:p>
            <a:pPr algn="ctr"/>
            <a:r>
              <a:rPr lang="en-US" sz="6600" b="0" cap="none" spc="0" dirty="0">
                <a:ln w="0"/>
                <a:solidFill>
                  <a:schemeClr val="accent1">
                    <a:lumMod val="75000"/>
                  </a:schemeClr>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51442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1CE2-A0AF-4862-BF1C-D0DD10CF2CCA}"/>
              </a:ext>
            </a:extLst>
          </p:cNvPr>
          <p:cNvSpPr>
            <a:spLocks noGrp="1"/>
          </p:cNvSpPr>
          <p:nvPr>
            <p:ph type="title"/>
          </p:nvPr>
        </p:nvSpPr>
        <p:spPr/>
        <p:txBody>
          <a:bodyPr/>
          <a:lstStyle/>
          <a:p>
            <a:pPr algn="ctr"/>
            <a:r>
              <a:rPr lang="en-IN" dirty="0"/>
              <a:t>Objective</a:t>
            </a:r>
          </a:p>
        </p:txBody>
      </p:sp>
      <p:sp>
        <p:nvSpPr>
          <p:cNvPr id="3" name="Content Placeholder 2">
            <a:extLst>
              <a:ext uri="{FF2B5EF4-FFF2-40B4-BE49-F238E27FC236}">
                <a16:creationId xmlns:a16="http://schemas.microsoft.com/office/drawing/2014/main" id="{F0B7DEEA-9138-4DBA-BC09-6CBCE9EA35AC}"/>
              </a:ext>
            </a:extLst>
          </p:cNvPr>
          <p:cNvSpPr>
            <a:spLocks noGrp="1"/>
          </p:cNvSpPr>
          <p:nvPr>
            <p:ph idx="1"/>
          </p:nvPr>
        </p:nvSpPr>
        <p:spPr>
          <a:xfrm>
            <a:off x="2743200" y="1845734"/>
            <a:ext cx="8126569" cy="4023360"/>
          </a:xfrm>
        </p:spPr>
        <p:txBody>
          <a:bodyPr/>
          <a:lstStyle/>
          <a:p>
            <a:pPr>
              <a:buFont typeface="Wingdings" panose="05000000000000000000" pitchFamily="2" charset="2"/>
              <a:buChar char="§"/>
            </a:pPr>
            <a:r>
              <a:rPr lang="en-IN" dirty="0"/>
              <a:t>Data cleaning and pre processing</a:t>
            </a:r>
          </a:p>
          <a:p>
            <a:pPr>
              <a:buFont typeface="Wingdings" panose="05000000000000000000" pitchFamily="2" charset="2"/>
              <a:buChar char="§"/>
            </a:pPr>
            <a:r>
              <a:rPr lang="en-IN" dirty="0"/>
              <a:t>Safety improvement</a:t>
            </a:r>
          </a:p>
          <a:p>
            <a:pPr>
              <a:buFont typeface="Wingdings" panose="05000000000000000000" pitchFamily="2" charset="2"/>
              <a:buChar char="§"/>
            </a:pPr>
            <a:r>
              <a:rPr lang="en-IN" dirty="0"/>
              <a:t>Regulatory compliance</a:t>
            </a:r>
          </a:p>
          <a:p>
            <a:pPr>
              <a:buFont typeface="Wingdings" panose="05000000000000000000" pitchFamily="2" charset="2"/>
              <a:buChar char="§"/>
            </a:pPr>
            <a:r>
              <a:rPr lang="en-IN" dirty="0"/>
              <a:t>Injury prevention</a:t>
            </a:r>
          </a:p>
          <a:p>
            <a:pPr>
              <a:buFont typeface="Wingdings" panose="05000000000000000000" pitchFamily="2" charset="2"/>
              <a:buChar char="§"/>
            </a:pPr>
            <a:r>
              <a:rPr lang="en-IN" dirty="0"/>
              <a:t>Wildlife conservation</a:t>
            </a:r>
          </a:p>
          <a:p>
            <a:pPr>
              <a:buFont typeface="Wingdings" panose="05000000000000000000" pitchFamily="2" charset="2"/>
              <a:buChar char="§"/>
            </a:pPr>
            <a:r>
              <a:rPr lang="en-IN" dirty="0"/>
              <a:t>Operational efficiency</a:t>
            </a:r>
          </a:p>
          <a:p>
            <a:pPr>
              <a:buFont typeface="Wingdings" panose="05000000000000000000" pitchFamily="2" charset="2"/>
              <a:buChar char="§"/>
            </a:pPr>
            <a:r>
              <a:rPr lang="en-IN" dirty="0"/>
              <a:t>Cost reduction</a:t>
            </a:r>
          </a:p>
          <a:p>
            <a:pPr>
              <a:buFont typeface="Wingdings" panose="05000000000000000000" pitchFamily="2" charset="2"/>
              <a:buChar char="§"/>
            </a:pPr>
            <a:r>
              <a:rPr lang="en-IN" dirty="0"/>
              <a:t>Risk management</a:t>
            </a:r>
          </a:p>
          <a:p>
            <a:pPr>
              <a:buFont typeface="Wingdings" panose="05000000000000000000" pitchFamily="2" charset="2"/>
              <a:buChar char="§"/>
            </a:pPr>
            <a:r>
              <a:rPr lang="en-IN" dirty="0"/>
              <a:t>Communication management</a:t>
            </a:r>
          </a:p>
        </p:txBody>
      </p:sp>
    </p:spTree>
    <p:extLst>
      <p:ext uri="{BB962C8B-B14F-4D97-AF65-F5344CB8AC3E}">
        <p14:creationId xmlns:p14="http://schemas.microsoft.com/office/powerpoint/2010/main" val="310486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B2888-1030-4204-BB6E-2EB8F91E02EA}"/>
              </a:ext>
            </a:extLst>
          </p:cNvPr>
          <p:cNvSpPr>
            <a:spLocks noGrp="1"/>
          </p:cNvSpPr>
          <p:nvPr>
            <p:ph type="title"/>
          </p:nvPr>
        </p:nvSpPr>
        <p:spPr>
          <a:xfrm>
            <a:off x="1033056" y="535367"/>
            <a:ext cx="10058400" cy="607671"/>
          </a:xfrm>
        </p:spPr>
        <p:txBody>
          <a:bodyPr>
            <a:normAutofit fontScale="90000"/>
          </a:bodyPr>
          <a:lstStyle/>
          <a:p>
            <a:r>
              <a:rPr lang="en-IN" dirty="0"/>
              <a:t>Safety Improvement</a:t>
            </a:r>
          </a:p>
        </p:txBody>
      </p:sp>
      <p:pic>
        <p:nvPicPr>
          <p:cNvPr id="5" name="Content Placeholder 4">
            <a:extLst>
              <a:ext uri="{FF2B5EF4-FFF2-40B4-BE49-F238E27FC236}">
                <a16:creationId xmlns:a16="http://schemas.microsoft.com/office/drawing/2014/main" id="{F1D7F75E-2214-497E-8600-F6BCD6F73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056" y="1384480"/>
            <a:ext cx="10313232" cy="4848896"/>
          </a:xfrm>
          <a:ln>
            <a:solidFill>
              <a:schemeClr val="tx1"/>
            </a:solidFill>
          </a:ln>
        </p:spPr>
      </p:pic>
      <p:pic>
        <p:nvPicPr>
          <p:cNvPr id="7" name="Picture 6">
            <a:extLst>
              <a:ext uri="{FF2B5EF4-FFF2-40B4-BE49-F238E27FC236}">
                <a16:creationId xmlns:a16="http://schemas.microsoft.com/office/drawing/2014/main" id="{2D5B8441-ACC1-4A25-830D-8CC5A3E09ACE}"/>
              </a:ext>
            </a:extLst>
          </p:cNvPr>
          <p:cNvPicPr>
            <a:picLocks noChangeAspect="1"/>
          </p:cNvPicPr>
          <p:nvPr/>
        </p:nvPicPr>
        <p:blipFill rotWithShape="1">
          <a:blip r:embed="rId3">
            <a:extLst>
              <a:ext uri="{28A0092B-C50C-407E-A947-70E740481C1C}">
                <a14:useLocalDpi xmlns:a14="http://schemas.microsoft.com/office/drawing/2010/main" val="0"/>
              </a:ext>
            </a:extLst>
          </a:blip>
          <a:srcRect l="15739" t="71927" r="73380" b="11166"/>
          <a:stretch/>
        </p:blipFill>
        <p:spPr>
          <a:xfrm>
            <a:off x="9829156" y="3090929"/>
            <a:ext cx="1326524" cy="1109678"/>
          </a:xfrm>
          <a:prstGeom prst="rect">
            <a:avLst/>
          </a:prstGeom>
          <a:ln>
            <a:solidFill>
              <a:schemeClr val="tx1"/>
            </a:solidFill>
          </a:ln>
        </p:spPr>
      </p:pic>
      <p:sp>
        <p:nvSpPr>
          <p:cNvPr id="3" name="Rectangle: Rounded Corners 2">
            <a:extLst>
              <a:ext uri="{FF2B5EF4-FFF2-40B4-BE49-F238E27FC236}">
                <a16:creationId xmlns:a16="http://schemas.microsoft.com/office/drawing/2014/main" id="{3AFD2F68-38F7-4235-8B9F-4E34B6D3C912}"/>
              </a:ext>
            </a:extLst>
          </p:cNvPr>
          <p:cNvSpPr/>
          <p:nvPr/>
        </p:nvSpPr>
        <p:spPr>
          <a:xfrm>
            <a:off x="6096000" y="3979572"/>
            <a:ext cx="3228304" cy="14939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The small sized unknown birds are the most common species that strike the flight. Mostly, flight has to land with precautions</a:t>
            </a:r>
          </a:p>
        </p:txBody>
      </p:sp>
    </p:spTree>
    <p:extLst>
      <p:ext uri="{BB962C8B-B14F-4D97-AF65-F5344CB8AC3E}">
        <p14:creationId xmlns:p14="http://schemas.microsoft.com/office/powerpoint/2010/main" val="325569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A2CC2AA-501F-470B-BAFE-0734554C6DB4}"/>
              </a:ext>
            </a:extLst>
          </p:cNvPr>
          <p:cNvPicPr>
            <a:picLocks noChangeAspect="1"/>
          </p:cNvPicPr>
          <p:nvPr/>
        </p:nvPicPr>
        <p:blipFill rotWithShape="1">
          <a:blip r:embed="rId2">
            <a:extLst>
              <a:ext uri="{28A0092B-C50C-407E-A947-70E740481C1C}">
                <a14:useLocalDpi xmlns:a14="http://schemas.microsoft.com/office/drawing/2010/main" val="0"/>
              </a:ext>
            </a:extLst>
          </a:blip>
          <a:srcRect l="28416" t="26405" r="3451" b="22186"/>
          <a:stretch/>
        </p:blipFill>
        <p:spPr>
          <a:xfrm>
            <a:off x="0" y="90153"/>
            <a:ext cx="12028867" cy="3657600"/>
          </a:xfrm>
          <a:prstGeom prst="rect">
            <a:avLst/>
          </a:prstGeom>
        </p:spPr>
      </p:pic>
      <p:pic>
        <p:nvPicPr>
          <p:cNvPr id="9" name="Content Placeholder 8">
            <a:extLst>
              <a:ext uri="{FF2B5EF4-FFF2-40B4-BE49-F238E27FC236}">
                <a16:creationId xmlns:a16="http://schemas.microsoft.com/office/drawing/2014/main" id="{9FB4CE72-753A-493E-B74B-1FD7C3E0507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7477" t="25819" b="22317"/>
          <a:stretch/>
        </p:blipFill>
        <p:spPr>
          <a:xfrm>
            <a:off x="0" y="3429000"/>
            <a:ext cx="12191999" cy="2855890"/>
          </a:xfrm>
        </p:spPr>
      </p:pic>
      <p:sp>
        <p:nvSpPr>
          <p:cNvPr id="2" name="TextBox 1">
            <a:extLst>
              <a:ext uri="{FF2B5EF4-FFF2-40B4-BE49-F238E27FC236}">
                <a16:creationId xmlns:a16="http://schemas.microsoft.com/office/drawing/2014/main" id="{92EFF867-0F14-4F1B-9C38-3C8815F64812}"/>
              </a:ext>
            </a:extLst>
          </p:cNvPr>
          <p:cNvSpPr txBox="1"/>
          <p:nvPr/>
        </p:nvSpPr>
        <p:spPr>
          <a:xfrm>
            <a:off x="6671256" y="1594842"/>
            <a:ext cx="3258355" cy="1650742"/>
          </a:xfrm>
          <a:prstGeom prst="leftArrow">
            <a:avLst>
              <a:gd name="adj1" fmla="val 50000"/>
              <a:gd name="adj2" fmla="val 35254"/>
            </a:avLst>
          </a:prstGeom>
          <a:noFill/>
          <a:ln>
            <a:solidFill>
              <a:schemeClr val="tx1">
                <a:lumMod val="65000"/>
                <a:lumOff val="35000"/>
              </a:schemeClr>
            </a:solidFill>
          </a:ln>
        </p:spPr>
        <p:txBody>
          <a:bodyPr wrap="square" rtlCol="0">
            <a:spAutoFit/>
          </a:bodyPr>
          <a:lstStyle/>
          <a:p>
            <a:r>
              <a:rPr lang="en-IN" sz="1600" dirty="0">
                <a:solidFill>
                  <a:schemeClr val="tx1">
                    <a:lumMod val="75000"/>
                    <a:lumOff val="25000"/>
                  </a:schemeClr>
                </a:solidFill>
              </a:rPr>
              <a:t>State wise &amp; year wise number of attacks: California has wide range of attacks</a:t>
            </a:r>
          </a:p>
        </p:txBody>
      </p:sp>
      <p:sp>
        <p:nvSpPr>
          <p:cNvPr id="3" name="Arrow: Left 2">
            <a:extLst>
              <a:ext uri="{FF2B5EF4-FFF2-40B4-BE49-F238E27FC236}">
                <a16:creationId xmlns:a16="http://schemas.microsoft.com/office/drawing/2014/main" id="{2DE30A7C-361C-4EE9-BBF6-21989B9397D9}"/>
              </a:ext>
            </a:extLst>
          </p:cNvPr>
          <p:cNvSpPr/>
          <p:nvPr/>
        </p:nvSpPr>
        <p:spPr>
          <a:xfrm>
            <a:off x="6096000" y="4597758"/>
            <a:ext cx="3576034" cy="1262129"/>
          </a:xfrm>
          <a:prstGeom prst="leftArrow">
            <a:avLst>
              <a:gd name="adj1" fmla="val 64286"/>
              <a:gd name="adj2" fmla="val 36735"/>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75000"/>
                    <a:lumOff val="25000"/>
                  </a:schemeClr>
                </a:solidFill>
              </a:rPr>
              <a:t>Unknown small sized birds mostly strike the flight when the flight approaches</a:t>
            </a:r>
          </a:p>
        </p:txBody>
      </p:sp>
    </p:spTree>
    <p:extLst>
      <p:ext uri="{BB962C8B-B14F-4D97-AF65-F5344CB8AC3E}">
        <p14:creationId xmlns:p14="http://schemas.microsoft.com/office/powerpoint/2010/main" val="214763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11E02-7ACF-43C3-B9FA-96790E681D8B}"/>
              </a:ext>
            </a:extLst>
          </p:cNvPr>
          <p:cNvSpPr>
            <a:spLocks noGrp="1"/>
          </p:cNvSpPr>
          <p:nvPr>
            <p:ph sz="half" idx="2"/>
          </p:nvPr>
        </p:nvSpPr>
        <p:spPr>
          <a:xfrm>
            <a:off x="6217920" y="283527"/>
            <a:ext cx="5648752" cy="6027120"/>
          </a:xfrm>
        </p:spPr>
        <p:txBody>
          <a:bodyPr/>
          <a:lstStyle/>
          <a:p>
            <a:endParaRPr lang="en-IN" dirty="0"/>
          </a:p>
        </p:txBody>
      </p:sp>
      <p:pic>
        <p:nvPicPr>
          <p:cNvPr id="7" name="Picture 6">
            <a:extLst>
              <a:ext uri="{FF2B5EF4-FFF2-40B4-BE49-F238E27FC236}">
                <a16:creationId xmlns:a16="http://schemas.microsoft.com/office/drawing/2014/main" id="{C89434C9-F31A-49A8-8151-9072723582D6}"/>
              </a:ext>
            </a:extLst>
          </p:cNvPr>
          <p:cNvPicPr>
            <a:picLocks noChangeAspect="1"/>
          </p:cNvPicPr>
          <p:nvPr/>
        </p:nvPicPr>
        <p:blipFill rotWithShape="1">
          <a:blip r:embed="rId2">
            <a:extLst>
              <a:ext uri="{28A0092B-C50C-407E-A947-70E740481C1C}">
                <a14:useLocalDpi xmlns:a14="http://schemas.microsoft.com/office/drawing/2010/main" val="0"/>
              </a:ext>
            </a:extLst>
          </a:blip>
          <a:srcRect l="40987" t="26405" r="25950" b="19146"/>
          <a:stretch/>
        </p:blipFill>
        <p:spPr>
          <a:xfrm>
            <a:off x="765394" y="751130"/>
            <a:ext cx="4829578" cy="4368206"/>
          </a:xfrm>
          <a:prstGeom prst="rect">
            <a:avLst/>
          </a:prstGeom>
        </p:spPr>
      </p:pic>
      <p:pic>
        <p:nvPicPr>
          <p:cNvPr id="6" name="Content Placeholder 4">
            <a:extLst>
              <a:ext uri="{FF2B5EF4-FFF2-40B4-BE49-F238E27FC236}">
                <a16:creationId xmlns:a16="http://schemas.microsoft.com/office/drawing/2014/main" id="{2C983E03-F2F2-4AEE-84AD-257D258DE81F}"/>
              </a:ext>
            </a:extLst>
          </p:cNvPr>
          <p:cNvPicPr>
            <a:picLocks noChangeAspect="1"/>
          </p:cNvPicPr>
          <p:nvPr/>
        </p:nvPicPr>
        <p:blipFill rotWithShape="1">
          <a:blip r:embed="rId3">
            <a:extLst>
              <a:ext uri="{28A0092B-C50C-407E-A947-70E740481C1C}">
                <a14:useLocalDpi xmlns:a14="http://schemas.microsoft.com/office/drawing/2010/main" val="0"/>
              </a:ext>
            </a:extLst>
          </a:blip>
          <a:srcRect l="40105" t="26777" r="25849" b="23751"/>
          <a:stretch/>
        </p:blipFill>
        <p:spPr>
          <a:xfrm>
            <a:off x="6096000" y="751130"/>
            <a:ext cx="5770671" cy="4368206"/>
          </a:xfrm>
          <a:prstGeom prst="rect">
            <a:avLst/>
          </a:prstGeom>
          <a:ln>
            <a:solidFill>
              <a:schemeClr val="tx1">
                <a:lumMod val="75000"/>
                <a:lumOff val="25000"/>
              </a:schemeClr>
            </a:solidFill>
          </a:ln>
        </p:spPr>
      </p:pic>
      <p:sp>
        <p:nvSpPr>
          <p:cNvPr id="9" name="Content Placeholder 8">
            <a:extLst>
              <a:ext uri="{FF2B5EF4-FFF2-40B4-BE49-F238E27FC236}">
                <a16:creationId xmlns:a16="http://schemas.microsoft.com/office/drawing/2014/main" id="{5AA4CC22-459A-4F0F-A475-7B0996C1F2CA}"/>
              </a:ext>
            </a:extLst>
          </p:cNvPr>
          <p:cNvSpPr>
            <a:spLocks noGrp="1"/>
          </p:cNvSpPr>
          <p:nvPr>
            <p:ph sz="half" idx="1"/>
          </p:nvPr>
        </p:nvSpPr>
        <p:spPr>
          <a:xfrm>
            <a:off x="325328" y="528034"/>
            <a:ext cx="5709711" cy="5782614"/>
          </a:xfrm>
        </p:spPr>
        <p:txBody>
          <a:bodyPr/>
          <a:lstStyle/>
          <a:p>
            <a:endParaRPr lang="en-IN" dirty="0"/>
          </a:p>
        </p:txBody>
      </p:sp>
      <p:sp>
        <p:nvSpPr>
          <p:cNvPr id="11" name="TextBox 10">
            <a:extLst>
              <a:ext uri="{FF2B5EF4-FFF2-40B4-BE49-F238E27FC236}">
                <a16:creationId xmlns:a16="http://schemas.microsoft.com/office/drawing/2014/main" id="{53EDDC00-61A8-4E05-A3D9-2324EAE9B1EE}"/>
              </a:ext>
            </a:extLst>
          </p:cNvPr>
          <p:cNvSpPr txBox="1"/>
          <p:nvPr/>
        </p:nvSpPr>
        <p:spPr>
          <a:xfrm>
            <a:off x="6611847" y="5257836"/>
            <a:ext cx="4860896" cy="646331"/>
          </a:xfrm>
          <a:prstGeom prst="rect">
            <a:avLst/>
          </a:prstGeom>
          <a:noFill/>
        </p:spPr>
        <p:txBody>
          <a:bodyPr wrap="square" rtlCol="0">
            <a:spAutoFit/>
          </a:bodyPr>
          <a:lstStyle/>
          <a:p>
            <a:pPr algn="ctr"/>
            <a:r>
              <a:rPr lang="en-IN" dirty="0">
                <a:solidFill>
                  <a:schemeClr val="tx1">
                    <a:lumMod val="75000"/>
                    <a:lumOff val="25000"/>
                  </a:schemeClr>
                </a:solidFill>
              </a:rPr>
              <a:t>Most bird strike occurs when the flight approaches, also when landing</a:t>
            </a:r>
          </a:p>
        </p:txBody>
      </p:sp>
      <p:sp>
        <p:nvSpPr>
          <p:cNvPr id="12" name="TextBox 11">
            <a:extLst>
              <a:ext uri="{FF2B5EF4-FFF2-40B4-BE49-F238E27FC236}">
                <a16:creationId xmlns:a16="http://schemas.microsoft.com/office/drawing/2014/main" id="{72A90553-4375-4FF4-A710-E19088057D90}"/>
              </a:ext>
            </a:extLst>
          </p:cNvPr>
          <p:cNvSpPr txBox="1"/>
          <p:nvPr/>
        </p:nvSpPr>
        <p:spPr>
          <a:xfrm>
            <a:off x="325328" y="5119336"/>
            <a:ext cx="5709711" cy="923330"/>
          </a:xfrm>
          <a:prstGeom prst="rect">
            <a:avLst/>
          </a:prstGeom>
          <a:noFill/>
        </p:spPr>
        <p:txBody>
          <a:bodyPr wrap="square" rtlCol="0">
            <a:spAutoFit/>
          </a:bodyPr>
          <a:lstStyle/>
          <a:p>
            <a:pPr algn="ctr"/>
            <a:r>
              <a:rPr lang="en-IN" dirty="0">
                <a:solidFill>
                  <a:schemeClr val="tx1">
                    <a:lumMod val="75000"/>
                    <a:lumOff val="25000"/>
                  </a:schemeClr>
                </a:solidFill>
              </a:rPr>
              <a:t>Top 10 aircraft based on number of bird strike each faced is shown. CL-RJ100/200 has faced high number of attacks compared to others</a:t>
            </a:r>
          </a:p>
        </p:txBody>
      </p:sp>
    </p:spTree>
    <p:extLst>
      <p:ext uri="{BB962C8B-B14F-4D97-AF65-F5344CB8AC3E}">
        <p14:creationId xmlns:p14="http://schemas.microsoft.com/office/powerpoint/2010/main" val="3406453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AB7D59-4F6D-4047-AA04-CCC14E42784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782"/>
          <a:stretch/>
        </p:blipFill>
        <p:spPr>
          <a:xfrm>
            <a:off x="0" y="0"/>
            <a:ext cx="12191999" cy="6426557"/>
          </a:xfrm>
          <a:prstGeom prst="rect">
            <a:avLst/>
          </a:prstGeom>
        </p:spPr>
      </p:pic>
    </p:spTree>
    <p:extLst>
      <p:ext uri="{BB962C8B-B14F-4D97-AF65-F5344CB8AC3E}">
        <p14:creationId xmlns:p14="http://schemas.microsoft.com/office/powerpoint/2010/main" val="343068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7BF5914-9B51-42BE-9B66-45BE91804C79}"/>
              </a:ext>
            </a:extLst>
          </p:cNvPr>
          <p:cNvPicPr>
            <a:picLocks noChangeAspect="1"/>
          </p:cNvPicPr>
          <p:nvPr/>
        </p:nvPicPr>
        <p:blipFill rotWithShape="1">
          <a:blip r:embed="rId2">
            <a:extLst>
              <a:ext uri="{28A0092B-C50C-407E-A947-70E740481C1C}">
                <a14:useLocalDpi xmlns:a14="http://schemas.microsoft.com/office/drawing/2010/main" val="0"/>
              </a:ext>
            </a:extLst>
          </a:blip>
          <a:srcRect l="27484" t="26405" r="1440" b="20420"/>
          <a:stretch/>
        </p:blipFill>
        <p:spPr>
          <a:xfrm>
            <a:off x="337426" y="1339403"/>
            <a:ext cx="11578107" cy="4984123"/>
          </a:xfrm>
          <a:prstGeom prst="rect">
            <a:avLst/>
          </a:prstGeom>
          <a:ln>
            <a:solidFill>
              <a:schemeClr val="tx1">
                <a:lumMod val="65000"/>
                <a:lumOff val="35000"/>
              </a:schemeClr>
            </a:solidFill>
          </a:ln>
        </p:spPr>
      </p:pic>
      <p:sp>
        <p:nvSpPr>
          <p:cNvPr id="16" name="Title 15">
            <a:extLst>
              <a:ext uri="{FF2B5EF4-FFF2-40B4-BE49-F238E27FC236}">
                <a16:creationId xmlns:a16="http://schemas.microsoft.com/office/drawing/2014/main" id="{8CB360DA-160A-44C9-8AB8-C8BDBC62A513}"/>
              </a:ext>
            </a:extLst>
          </p:cNvPr>
          <p:cNvSpPr>
            <a:spLocks noGrp="1"/>
          </p:cNvSpPr>
          <p:nvPr>
            <p:ph type="title"/>
          </p:nvPr>
        </p:nvSpPr>
        <p:spPr>
          <a:xfrm>
            <a:off x="1097280" y="534474"/>
            <a:ext cx="10058400" cy="717949"/>
          </a:xfrm>
        </p:spPr>
        <p:txBody>
          <a:bodyPr>
            <a:normAutofit fontScale="90000"/>
          </a:bodyPr>
          <a:lstStyle/>
          <a:p>
            <a:pPr algn="ctr"/>
            <a:r>
              <a:rPr lang="en-IN" dirty="0"/>
              <a:t>Regulatory Compliance</a:t>
            </a:r>
          </a:p>
        </p:txBody>
      </p:sp>
      <p:sp>
        <p:nvSpPr>
          <p:cNvPr id="17" name="Content Placeholder 16">
            <a:extLst>
              <a:ext uri="{FF2B5EF4-FFF2-40B4-BE49-F238E27FC236}">
                <a16:creationId xmlns:a16="http://schemas.microsoft.com/office/drawing/2014/main" id="{29B0B33E-F891-44A7-852A-1B37E2CAAEFE}"/>
              </a:ext>
            </a:extLst>
          </p:cNvPr>
          <p:cNvSpPr>
            <a:spLocks noGrp="1"/>
          </p:cNvSpPr>
          <p:nvPr>
            <p:ph idx="1"/>
          </p:nvPr>
        </p:nvSpPr>
        <p:spPr>
          <a:xfrm>
            <a:off x="1097280" y="1845734"/>
            <a:ext cx="10058400" cy="2752024"/>
          </a:xfrm>
        </p:spPr>
        <p:txBody>
          <a:bodyPr/>
          <a:lstStyle/>
          <a:p>
            <a:endParaRPr lang="en-IN" dirty="0"/>
          </a:p>
        </p:txBody>
      </p:sp>
      <p:sp>
        <p:nvSpPr>
          <p:cNvPr id="18" name="Callout: Left Arrow 17">
            <a:extLst>
              <a:ext uri="{FF2B5EF4-FFF2-40B4-BE49-F238E27FC236}">
                <a16:creationId xmlns:a16="http://schemas.microsoft.com/office/drawing/2014/main" id="{40F9DCD3-654C-4A58-BD1B-F4DC428CCBD0}"/>
              </a:ext>
            </a:extLst>
          </p:cNvPr>
          <p:cNvSpPr/>
          <p:nvPr/>
        </p:nvSpPr>
        <p:spPr>
          <a:xfrm>
            <a:off x="10154562" y="2605587"/>
            <a:ext cx="1700012" cy="2752024"/>
          </a:xfrm>
          <a:prstGeom prst="leftArrowCallout">
            <a:avLst>
              <a:gd name="adj1" fmla="val 25000"/>
              <a:gd name="adj2" fmla="val 25000"/>
              <a:gd name="adj3" fmla="val 12978"/>
              <a:gd name="adj4" fmla="val 8525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Dallas / Fort worth international airport has faced high number of strikes compared to other airports</a:t>
            </a:r>
          </a:p>
        </p:txBody>
      </p:sp>
    </p:spTree>
    <p:extLst>
      <p:ext uri="{BB962C8B-B14F-4D97-AF65-F5344CB8AC3E}">
        <p14:creationId xmlns:p14="http://schemas.microsoft.com/office/powerpoint/2010/main" val="217262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8">
            <a:extLst>
              <a:ext uri="{FF2B5EF4-FFF2-40B4-BE49-F238E27FC236}">
                <a16:creationId xmlns:a16="http://schemas.microsoft.com/office/drawing/2014/main" id="{228C0EE2-1EE3-44F1-BC0C-4855311E5033}"/>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2936" t="26686" r="21266" b="20338"/>
          <a:stretch/>
        </p:blipFill>
        <p:spPr>
          <a:xfrm>
            <a:off x="1096963" y="785610"/>
            <a:ext cx="5707888" cy="4022301"/>
          </a:xfrm>
          <a:ln>
            <a:solidFill>
              <a:schemeClr val="tx1">
                <a:lumMod val="75000"/>
                <a:lumOff val="25000"/>
              </a:schemeClr>
            </a:solidFill>
          </a:ln>
        </p:spPr>
      </p:pic>
      <p:pic>
        <p:nvPicPr>
          <p:cNvPr id="10" name="Content Placeholder 9">
            <a:extLst>
              <a:ext uri="{FF2B5EF4-FFF2-40B4-BE49-F238E27FC236}">
                <a16:creationId xmlns:a16="http://schemas.microsoft.com/office/drawing/2014/main" id="{0D57BD45-CDE9-44CC-8810-ED0DA06B58D5}"/>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44302" t="26405" r="28063" b="25139"/>
          <a:stretch/>
        </p:blipFill>
        <p:spPr>
          <a:xfrm>
            <a:off x="6804851" y="785611"/>
            <a:ext cx="4290186" cy="4022300"/>
          </a:xfrm>
          <a:prstGeom prst="rect">
            <a:avLst/>
          </a:prstGeom>
          <a:ln>
            <a:solidFill>
              <a:schemeClr val="tx1">
                <a:lumMod val="75000"/>
                <a:lumOff val="25000"/>
              </a:schemeClr>
            </a:solidFill>
          </a:ln>
        </p:spPr>
      </p:pic>
      <p:pic>
        <p:nvPicPr>
          <p:cNvPr id="11" name="Picture 10">
            <a:extLst>
              <a:ext uri="{FF2B5EF4-FFF2-40B4-BE49-F238E27FC236}">
                <a16:creationId xmlns:a16="http://schemas.microsoft.com/office/drawing/2014/main" id="{46DBE7A8-D91F-4576-9362-ADD8E7F92D7C}"/>
              </a:ext>
            </a:extLst>
          </p:cNvPr>
          <p:cNvPicPr>
            <a:picLocks noChangeAspect="1"/>
          </p:cNvPicPr>
          <p:nvPr/>
        </p:nvPicPr>
        <p:blipFill rotWithShape="1">
          <a:blip r:embed="rId3">
            <a:extLst>
              <a:ext uri="{28A0092B-C50C-407E-A947-70E740481C1C}">
                <a14:useLocalDpi xmlns:a14="http://schemas.microsoft.com/office/drawing/2010/main" val="0"/>
              </a:ext>
            </a:extLst>
          </a:blip>
          <a:srcRect l="87782" t="26405" r="3697" b="60857"/>
          <a:stretch/>
        </p:blipFill>
        <p:spPr>
          <a:xfrm>
            <a:off x="9994005" y="4631501"/>
            <a:ext cx="1365860" cy="1245358"/>
          </a:xfrm>
          <a:prstGeom prst="rect">
            <a:avLst/>
          </a:prstGeom>
        </p:spPr>
      </p:pic>
      <p:pic>
        <p:nvPicPr>
          <p:cNvPr id="12" name="Content Placeholder 8">
            <a:extLst>
              <a:ext uri="{FF2B5EF4-FFF2-40B4-BE49-F238E27FC236}">
                <a16:creationId xmlns:a16="http://schemas.microsoft.com/office/drawing/2014/main" id="{05B8669F-522F-4462-BAF2-B0E5299064C3}"/>
              </a:ext>
            </a:extLst>
          </p:cNvPr>
          <p:cNvPicPr>
            <a:picLocks noChangeAspect="1"/>
          </p:cNvPicPr>
          <p:nvPr/>
        </p:nvPicPr>
        <p:blipFill rotWithShape="1">
          <a:blip r:embed="rId2">
            <a:extLst>
              <a:ext uri="{28A0092B-C50C-407E-A947-70E740481C1C}">
                <a14:useLocalDpi xmlns:a14="http://schemas.microsoft.com/office/drawing/2010/main" val="0"/>
              </a:ext>
            </a:extLst>
          </a:blip>
          <a:srcRect l="87586" t="26686" r="172" b="57132"/>
          <a:stretch/>
        </p:blipFill>
        <p:spPr>
          <a:xfrm>
            <a:off x="1100751" y="4807913"/>
            <a:ext cx="1365860" cy="1245157"/>
          </a:xfrm>
          <a:prstGeom prst="rect">
            <a:avLst/>
          </a:prstGeom>
        </p:spPr>
      </p:pic>
      <p:sp>
        <p:nvSpPr>
          <p:cNvPr id="13" name="Callout: Up Arrow 12">
            <a:extLst>
              <a:ext uri="{FF2B5EF4-FFF2-40B4-BE49-F238E27FC236}">
                <a16:creationId xmlns:a16="http://schemas.microsoft.com/office/drawing/2014/main" id="{97A55A4C-15C7-4B09-8D74-273F7F986006}"/>
              </a:ext>
            </a:extLst>
          </p:cNvPr>
          <p:cNvSpPr/>
          <p:nvPr/>
        </p:nvSpPr>
        <p:spPr>
          <a:xfrm>
            <a:off x="2696490" y="4807912"/>
            <a:ext cx="4108361" cy="1068947"/>
          </a:xfrm>
          <a:prstGeom prst="upArrowCallout">
            <a:avLst>
              <a:gd name="adj1" fmla="val 25000"/>
              <a:gd name="adj2" fmla="val 45000"/>
              <a:gd name="adj3" fmla="val 15833"/>
              <a:gd name="adj4" fmla="val 7914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The bird strikes above &amp; below 1000 ft with different impact is shown. Most strikes happen below 1000 ft.</a:t>
            </a:r>
          </a:p>
        </p:txBody>
      </p:sp>
      <p:sp>
        <p:nvSpPr>
          <p:cNvPr id="14" name="Callout: Up Arrow 13">
            <a:extLst>
              <a:ext uri="{FF2B5EF4-FFF2-40B4-BE49-F238E27FC236}">
                <a16:creationId xmlns:a16="http://schemas.microsoft.com/office/drawing/2014/main" id="{DFC0E617-9DC4-4E03-88DF-CAF8F5563631}"/>
              </a:ext>
            </a:extLst>
          </p:cNvPr>
          <p:cNvSpPr/>
          <p:nvPr/>
        </p:nvSpPr>
        <p:spPr>
          <a:xfrm>
            <a:off x="7264609" y="4807912"/>
            <a:ext cx="2729396" cy="1068947"/>
          </a:xfrm>
          <a:prstGeom prst="upArrowCallout">
            <a:avLst>
              <a:gd name="adj1" fmla="val 32857"/>
              <a:gd name="adj2" fmla="val 48604"/>
              <a:gd name="adj3" fmla="val 15628"/>
              <a:gd name="adj4" fmla="val 80659"/>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There are some cloud when most of the strike happens.</a:t>
            </a:r>
          </a:p>
        </p:txBody>
      </p:sp>
    </p:spTree>
    <p:extLst>
      <p:ext uri="{BB962C8B-B14F-4D97-AF65-F5344CB8AC3E}">
        <p14:creationId xmlns:p14="http://schemas.microsoft.com/office/powerpoint/2010/main" val="6121279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316</TotalTime>
  <Words>1496</Words>
  <Application>Microsoft Office PowerPoint</Application>
  <PresentationFormat>Widescreen</PresentationFormat>
  <Paragraphs>78</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Times New Roman</vt:lpstr>
      <vt:lpstr>Wingdings</vt:lpstr>
      <vt:lpstr>Retrospect</vt:lpstr>
      <vt:lpstr>Mitigating Bird Strikes in Aviation </vt:lpstr>
      <vt:lpstr>Introduction</vt:lpstr>
      <vt:lpstr>Objective</vt:lpstr>
      <vt:lpstr>Safety Improvement</vt:lpstr>
      <vt:lpstr>PowerPoint Presentation</vt:lpstr>
      <vt:lpstr>PowerPoint Presentation</vt:lpstr>
      <vt:lpstr>PowerPoint Presentation</vt:lpstr>
      <vt:lpstr>Regulatory Compliance</vt:lpstr>
      <vt:lpstr>PowerPoint Presentation</vt:lpstr>
      <vt:lpstr>PowerPoint Presentation</vt:lpstr>
      <vt:lpstr>Injury Prevention</vt:lpstr>
      <vt:lpstr>Wildlife conservation</vt:lpstr>
      <vt:lpstr>PowerPoint Presentation</vt:lpstr>
      <vt:lpstr>Operational efficiency</vt:lpstr>
      <vt:lpstr>PowerPoint Presentation</vt:lpstr>
      <vt:lpstr>PowerPoint Presentation</vt:lpstr>
      <vt:lpstr>Cost reduction</vt:lpstr>
      <vt:lpstr>PowerPoint Presentation</vt:lpstr>
      <vt:lpstr>PowerPoint Presentation</vt:lpstr>
      <vt:lpstr>Risk Management</vt:lpstr>
      <vt:lpstr>Communication &amp; Training</vt:lpstr>
      <vt:lpstr>PowerPoint Presentation</vt:lpstr>
      <vt:lpstr>Summary</vt:lpstr>
      <vt:lpstr>PowerPoint Presentation</vt:lpstr>
      <vt:lpstr>Suggestion:</vt:lpstr>
      <vt:lpstr>Story 1</vt:lpstr>
      <vt:lpstr>Story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Mitigating Bird Strikes in Aviation</dc:title>
  <dc:creator>Windows User</dc:creator>
  <cp:lastModifiedBy>Windows User</cp:lastModifiedBy>
  <cp:revision>30</cp:revision>
  <dcterms:created xsi:type="dcterms:W3CDTF">2024-12-17T13:16:17Z</dcterms:created>
  <dcterms:modified xsi:type="dcterms:W3CDTF">2024-12-19T15:59:15Z</dcterms:modified>
</cp:coreProperties>
</file>