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Ex1.xml" ContentType="application/vnd.ms-office.chartex+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sldIdLst>
    <p:sldId id="256" r:id="rId2"/>
    <p:sldId id="257" r:id="rId3"/>
    <p:sldId id="258" r:id="rId4"/>
    <p:sldId id="268" r:id="rId5"/>
    <p:sldId id="261" r:id="rId6"/>
    <p:sldId id="269" r:id="rId7"/>
    <p:sldId id="270" r:id="rId8"/>
    <p:sldId id="272" r:id="rId9"/>
    <p:sldId id="273" r:id="rId10"/>
    <p:sldId id="274" r:id="rId11"/>
    <p:sldId id="263" r:id="rId12"/>
    <p:sldId id="264" r:id="rId13"/>
    <p:sldId id="265" r:id="rId14"/>
    <p:sldId id="267" r:id="rId15"/>
    <p:sldId id="262" r:id="rId16"/>
    <p:sldId id="271" r:id="rId17"/>
    <p:sldId id="259"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E:\DS\course%204\PRO_Car_Data.xlsx" TargetMode="External"/><Relationship Id="rId4"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IN" sz="2400" dirty="0"/>
              <a:t>Count</a:t>
            </a:r>
            <a:r>
              <a:rPr lang="en-IN" sz="2400" baseline="0" dirty="0"/>
              <a:t> of top 6 body type</a:t>
            </a:r>
            <a:endParaRPr lang="en-IN" sz="2400" dirty="0"/>
          </a:p>
        </c:rich>
      </c:tx>
      <c:layout>
        <c:manualLayout>
          <c:xMode val="edge"/>
          <c:yMode val="edge"/>
          <c:x val="0.58532510140777849"/>
          <c:y val="8.1444783429556467E-3"/>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561779209417004"/>
          <c:y val="0.11709550118389897"/>
          <c:w val="0.82185695538057746"/>
          <c:h val="0.74272041961605628"/>
        </c:manualLayout>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Sheet1!$A$14:$A$19</c:f>
              <c:strCache>
                <c:ptCount val="6"/>
                <c:pt idx="0">
                  <c:v>MPV</c:v>
                </c:pt>
                <c:pt idx="1">
                  <c:v>MUV</c:v>
                </c:pt>
                <c:pt idx="2">
                  <c:v>Coupe</c:v>
                </c:pt>
                <c:pt idx="3">
                  <c:v>Hatchback</c:v>
                </c:pt>
                <c:pt idx="4">
                  <c:v>Sedan</c:v>
                </c:pt>
                <c:pt idx="5">
                  <c:v>SUV</c:v>
                </c:pt>
              </c:strCache>
            </c:strRef>
          </c:cat>
          <c:val>
            <c:numRef>
              <c:f>Sheet1!$B$14:$B$19</c:f>
              <c:numCache>
                <c:formatCode>General</c:formatCode>
                <c:ptCount val="6"/>
                <c:pt idx="0">
                  <c:v>39</c:v>
                </c:pt>
                <c:pt idx="1">
                  <c:v>39</c:v>
                </c:pt>
                <c:pt idx="2">
                  <c:v>41</c:v>
                </c:pt>
                <c:pt idx="3">
                  <c:v>316</c:v>
                </c:pt>
                <c:pt idx="4">
                  <c:v>333</c:v>
                </c:pt>
                <c:pt idx="5">
                  <c:v>447</c:v>
                </c:pt>
              </c:numCache>
            </c:numRef>
          </c:val>
          <c:extLst>
            <c:ext xmlns:c16="http://schemas.microsoft.com/office/drawing/2014/chart" uri="{C3380CC4-5D6E-409C-BE32-E72D297353CC}">
              <c16:uniqueId val="{00000000-6C99-4FDD-8392-B218AE4E331C}"/>
            </c:ext>
          </c:extLst>
        </c:ser>
        <c:dLbls>
          <c:dLblPos val="outEnd"/>
          <c:showLegendKey val="0"/>
          <c:showVal val="1"/>
          <c:showCatName val="0"/>
          <c:showSerName val="0"/>
          <c:showPercent val="0"/>
          <c:showBubbleSize val="0"/>
        </c:dLbls>
        <c:gapWidth val="182"/>
        <c:axId val="1484366736"/>
        <c:axId val="1484366320"/>
      </c:barChart>
      <c:catAx>
        <c:axId val="1484366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484366320"/>
        <c:crosses val="autoZero"/>
        <c:auto val="1"/>
        <c:lblAlgn val="ctr"/>
        <c:lblOffset val="100"/>
        <c:noMultiLvlLbl val="0"/>
      </c:catAx>
      <c:valAx>
        <c:axId val="14843663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variants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366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r>
              <a:rPr lang="en-US"/>
              <a:t>Top 10 companies based on city mileage</a:t>
            </a:r>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15964765767915"/>
          <c:y val="0.11709550118389897"/>
          <c:w val="0.83623180625149129"/>
          <c:h val="0.80966608455710987"/>
        </c:manualLayout>
      </c:layout>
      <c:barChart>
        <c:barDir val="bar"/>
        <c:grouping val="clustered"/>
        <c:varyColors val="0"/>
        <c:ser>
          <c:idx val="0"/>
          <c:order val="0"/>
          <c:tx>
            <c:strRef>
              <c:f>Sheet2!$C$17</c:f>
              <c:strCache>
                <c:ptCount val="1"/>
                <c:pt idx="0">
                  <c:v>City_Mileage_km_litre</c:v>
                </c:pt>
              </c:strCache>
            </c:strRef>
          </c:tx>
          <c:spPr>
            <a:solidFill>
              <a:srgbClr val="FFC000"/>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Sheet2!$B$18:$B$27</c:f>
              <c:strCache>
                <c:ptCount val="10"/>
                <c:pt idx="0">
                  <c:v>Fiat</c:v>
                </c:pt>
                <c:pt idx="1">
                  <c:v>Volkswagen</c:v>
                </c:pt>
                <c:pt idx="2">
                  <c:v>Hyundai</c:v>
                </c:pt>
                <c:pt idx="3">
                  <c:v>Honda</c:v>
                </c:pt>
                <c:pt idx="4">
                  <c:v>Lexus</c:v>
                </c:pt>
                <c:pt idx="5">
                  <c:v>Tata</c:v>
                </c:pt>
                <c:pt idx="6">
                  <c:v>Mahindra</c:v>
                </c:pt>
                <c:pt idx="7">
                  <c:v>Renault</c:v>
                </c:pt>
                <c:pt idx="8">
                  <c:v>Datsun</c:v>
                </c:pt>
                <c:pt idx="9">
                  <c:v>Maruti Suzuki</c:v>
                </c:pt>
              </c:strCache>
            </c:strRef>
          </c:cat>
          <c:val>
            <c:numRef>
              <c:f>Sheet2!$C$18:$C$27</c:f>
              <c:numCache>
                <c:formatCode>General</c:formatCode>
                <c:ptCount val="10"/>
                <c:pt idx="0">
                  <c:v>16.090909090909001</c:v>
                </c:pt>
                <c:pt idx="1">
                  <c:v>16.224999999999898</c:v>
                </c:pt>
                <c:pt idx="2">
                  <c:v>16.679852941176399</c:v>
                </c:pt>
                <c:pt idx="3">
                  <c:v>16.805714285714199</c:v>
                </c:pt>
                <c:pt idx="4">
                  <c:v>18.149999999999999</c:v>
                </c:pt>
                <c:pt idx="5">
                  <c:v>19.2335416666666</c:v>
                </c:pt>
                <c:pt idx="6">
                  <c:v>20.003763440860201</c:v>
                </c:pt>
                <c:pt idx="7">
                  <c:v>20.554285714285701</c:v>
                </c:pt>
                <c:pt idx="8">
                  <c:v>20.946666666666601</c:v>
                </c:pt>
                <c:pt idx="9">
                  <c:v>21.062826086956498</c:v>
                </c:pt>
              </c:numCache>
            </c:numRef>
          </c:val>
          <c:extLst>
            <c:ext xmlns:c16="http://schemas.microsoft.com/office/drawing/2014/chart" uri="{C3380CC4-5D6E-409C-BE32-E72D297353CC}">
              <c16:uniqueId val="{00000000-AE11-4C43-B09D-D31640CADE69}"/>
            </c:ext>
          </c:extLst>
        </c:ser>
        <c:dLbls>
          <c:showLegendKey val="0"/>
          <c:showVal val="0"/>
          <c:showCatName val="0"/>
          <c:showSerName val="0"/>
          <c:showPercent val="0"/>
          <c:showBubbleSize val="0"/>
        </c:dLbls>
        <c:gapWidth val="182"/>
        <c:axId val="1579814432"/>
        <c:axId val="1579817344"/>
      </c:barChart>
      <c:catAx>
        <c:axId val="15798144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579817344"/>
        <c:crosses val="autoZero"/>
        <c:auto val="1"/>
        <c:lblAlgn val="ctr"/>
        <c:lblOffset val="100"/>
        <c:noMultiLvlLbl val="0"/>
      </c:catAx>
      <c:valAx>
        <c:axId val="15798173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579814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567479917283067"/>
          <c:y val="3.4727703235990531E-2"/>
          <c:w val="0.82360554362522864"/>
          <c:h val="0.89203388250501836"/>
        </c:manualLayout>
      </c:layout>
      <c:barChart>
        <c:barDir val="bar"/>
        <c:grouping val="clustered"/>
        <c:varyColors val="0"/>
        <c:ser>
          <c:idx val="0"/>
          <c:order val="0"/>
          <c:tx>
            <c:strRef>
              <c:f>Sheet2!$M$1</c:f>
              <c:strCache>
                <c:ptCount val="1"/>
                <c:pt idx="0">
                  <c:v>City_Mileage_km_litre</c:v>
                </c:pt>
              </c:strCache>
            </c:strRef>
          </c:tx>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Sheet2!$L$2:$L$11</c:f>
              <c:strCache>
                <c:ptCount val="10"/>
                <c:pt idx="0">
                  <c:v>Fiat</c:v>
                </c:pt>
                <c:pt idx="1">
                  <c:v>Volkswagen</c:v>
                </c:pt>
                <c:pt idx="2">
                  <c:v>Hyundai</c:v>
                </c:pt>
                <c:pt idx="3">
                  <c:v>Honda</c:v>
                </c:pt>
                <c:pt idx="4">
                  <c:v>Lexus</c:v>
                </c:pt>
                <c:pt idx="5">
                  <c:v>Tata</c:v>
                </c:pt>
                <c:pt idx="6">
                  <c:v>Mahindra</c:v>
                </c:pt>
                <c:pt idx="7">
                  <c:v>Renault</c:v>
                </c:pt>
                <c:pt idx="8">
                  <c:v>Datsun</c:v>
                </c:pt>
                <c:pt idx="9">
                  <c:v>Maruti Suzuki</c:v>
                </c:pt>
              </c:strCache>
            </c:strRef>
          </c:cat>
          <c:val>
            <c:numRef>
              <c:f>Sheet2!$M$2:$M$11</c:f>
              <c:numCache>
                <c:formatCode>General</c:formatCode>
                <c:ptCount val="10"/>
                <c:pt idx="0">
                  <c:v>16.090909090909001</c:v>
                </c:pt>
                <c:pt idx="1">
                  <c:v>16.224999999999898</c:v>
                </c:pt>
                <c:pt idx="2">
                  <c:v>16.679852941176399</c:v>
                </c:pt>
                <c:pt idx="3">
                  <c:v>16.805714285714199</c:v>
                </c:pt>
                <c:pt idx="4">
                  <c:v>18.149999999999999</c:v>
                </c:pt>
                <c:pt idx="5">
                  <c:v>19.2335416666666</c:v>
                </c:pt>
                <c:pt idx="6">
                  <c:v>20.003763440860201</c:v>
                </c:pt>
                <c:pt idx="7">
                  <c:v>20.554285714285701</c:v>
                </c:pt>
                <c:pt idx="8">
                  <c:v>20.946666666666601</c:v>
                </c:pt>
                <c:pt idx="9">
                  <c:v>21.062826086956498</c:v>
                </c:pt>
              </c:numCache>
            </c:numRef>
          </c:val>
          <c:extLst>
            <c:ext xmlns:c16="http://schemas.microsoft.com/office/drawing/2014/chart" uri="{C3380CC4-5D6E-409C-BE32-E72D297353CC}">
              <c16:uniqueId val="{00000000-6649-4947-89DE-E309A57652D1}"/>
            </c:ext>
          </c:extLst>
        </c:ser>
        <c:dLbls>
          <c:showLegendKey val="0"/>
          <c:showVal val="0"/>
          <c:showCatName val="0"/>
          <c:showSerName val="0"/>
          <c:showPercent val="0"/>
          <c:showBubbleSize val="0"/>
        </c:dLbls>
        <c:gapWidth val="182"/>
        <c:axId val="1486101808"/>
        <c:axId val="1486102640"/>
      </c:barChart>
      <c:catAx>
        <c:axId val="14861018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86102640"/>
        <c:crosses val="autoZero"/>
        <c:auto val="1"/>
        <c:lblAlgn val="ctr"/>
        <c:lblOffset val="100"/>
        <c:noMultiLvlLbl val="0"/>
      </c:catAx>
      <c:valAx>
        <c:axId val="14861026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8610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[PRO_Car_Data.xlsx]safety!PivotTable3</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814791858768068"/>
          <c:y val="0.14055634735494596"/>
          <c:w val="0.83570902973271699"/>
          <c:h val="0.76886965888954339"/>
        </c:manualLayout>
      </c:layout>
      <c:barChart>
        <c:barDir val="bar"/>
        <c:grouping val="clustered"/>
        <c:varyColors val="0"/>
        <c:ser>
          <c:idx val="0"/>
          <c:order val="0"/>
          <c:tx>
            <c:strRef>
              <c:f>safety!$K$5:$K$6</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safety!$J$7:$J$17</c:f>
              <c:strCache>
                <c:ptCount val="10"/>
                <c:pt idx="0">
                  <c:v>Audi</c:v>
                </c:pt>
                <c:pt idx="1">
                  <c:v>Jeep</c:v>
                </c:pt>
                <c:pt idx="2">
                  <c:v>Mahindra</c:v>
                </c:pt>
                <c:pt idx="3">
                  <c:v>Bmw</c:v>
                </c:pt>
                <c:pt idx="4">
                  <c:v>Honda</c:v>
                </c:pt>
                <c:pt idx="5">
                  <c:v>Land Rover Rover</c:v>
                </c:pt>
                <c:pt idx="6">
                  <c:v>Skoda</c:v>
                </c:pt>
                <c:pt idx="7">
                  <c:v>Toyota</c:v>
                </c:pt>
                <c:pt idx="8">
                  <c:v>Volvo</c:v>
                </c:pt>
                <c:pt idx="9">
                  <c:v>Tata</c:v>
                </c:pt>
              </c:strCache>
            </c:strRef>
          </c:cat>
          <c:val>
            <c:numRef>
              <c:f>safety!$K$7:$K$17</c:f>
              <c:numCache>
                <c:formatCode>General</c:formatCode>
                <c:ptCount val="10"/>
                <c:pt idx="2">
                  <c:v>23</c:v>
                </c:pt>
                <c:pt idx="3">
                  <c:v>1</c:v>
                </c:pt>
                <c:pt idx="5">
                  <c:v>1</c:v>
                </c:pt>
                <c:pt idx="7">
                  <c:v>2</c:v>
                </c:pt>
                <c:pt idx="9">
                  <c:v>11</c:v>
                </c:pt>
              </c:numCache>
            </c:numRef>
          </c:val>
          <c:extLst>
            <c:ext xmlns:c16="http://schemas.microsoft.com/office/drawing/2014/chart" uri="{C3380CC4-5D6E-409C-BE32-E72D297353CC}">
              <c16:uniqueId val="{00000000-9BB3-4A29-A624-AA109E151BB6}"/>
            </c:ext>
          </c:extLst>
        </c:ser>
        <c:ser>
          <c:idx val="1"/>
          <c:order val="1"/>
          <c:tx>
            <c:strRef>
              <c:f>safety!$L$5:$L$6</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safety!$J$7:$J$17</c:f>
              <c:strCache>
                <c:ptCount val="10"/>
                <c:pt idx="0">
                  <c:v>Audi</c:v>
                </c:pt>
                <c:pt idx="1">
                  <c:v>Jeep</c:v>
                </c:pt>
                <c:pt idx="2">
                  <c:v>Mahindra</c:v>
                </c:pt>
                <c:pt idx="3">
                  <c:v>Bmw</c:v>
                </c:pt>
                <c:pt idx="4">
                  <c:v>Honda</c:v>
                </c:pt>
                <c:pt idx="5">
                  <c:v>Land Rover Rover</c:v>
                </c:pt>
                <c:pt idx="6">
                  <c:v>Skoda</c:v>
                </c:pt>
                <c:pt idx="7">
                  <c:v>Toyota</c:v>
                </c:pt>
                <c:pt idx="8">
                  <c:v>Volvo</c:v>
                </c:pt>
                <c:pt idx="9">
                  <c:v>Tata</c:v>
                </c:pt>
              </c:strCache>
            </c:strRef>
          </c:cat>
          <c:val>
            <c:numRef>
              <c:f>safety!$L$7:$L$17</c:f>
              <c:numCache>
                <c:formatCode>General</c:formatCode>
                <c:ptCount val="10"/>
                <c:pt idx="0">
                  <c:v>4</c:v>
                </c:pt>
                <c:pt idx="2">
                  <c:v>140</c:v>
                </c:pt>
                <c:pt idx="3">
                  <c:v>20</c:v>
                </c:pt>
                <c:pt idx="4">
                  <c:v>78</c:v>
                </c:pt>
                <c:pt idx="5">
                  <c:v>2</c:v>
                </c:pt>
                <c:pt idx="6">
                  <c:v>40</c:v>
                </c:pt>
                <c:pt idx="7">
                  <c:v>118</c:v>
                </c:pt>
                <c:pt idx="9">
                  <c:v>142</c:v>
                </c:pt>
              </c:numCache>
            </c:numRef>
          </c:val>
          <c:extLst>
            <c:ext xmlns:c16="http://schemas.microsoft.com/office/drawing/2014/chart" uri="{C3380CC4-5D6E-409C-BE32-E72D297353CC}">
              <c16:uniqueId val="{00000001-9BB3-4A29-A624-AA109E151BB6}"/>
            </c:ext>
          </c:extLst>
        </c:ser>
        <c:ser>
          <c:idx val="2"/>
          <c:order val="2"/>
          <c:tx>
            <c:strRef>
              <c:f>safety!$M$5:$M$6</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safety!$J$7:$J$17</c:f>
              <c:strCache>
                <c:ptCount val="10"/>
                <c:pt idx="0">
                  <c:v>Audi</c:v>
                </c:pt>
                <c:pt idx="1">
                  <c:v>Jeep</c:v>
                </c:pt>
                <c:pt idx="2">
                  <c:v>Mahindra</c:v>
                </c:pt>
                <c:pt idx="3">
                  <c:v>Bmw</c:v>
                </c:pt>
                <c:pt idx="4">
                  <c:v>Honda</c:v>
                </c:pt>
                <c:pt idx="5">
                  <c:v>Land Rover Rover</c:v>
                </c:pt>
                <c:pt idx="6">
                  <c:v>Skoda</c:v>
                </c:pt>
                <c:pt idx="7">
                  <c:v>Toyota</c:v>
                </c:pt>
                <c:pt idx="8">
                  <c:v>Volvo</c:v>
                </c:pt>
                <c:pt idx="9">
                  <c:v>Tata</c:v>
                </c:pt>
              </c:strCache>
            </c:strRef>
          </c:cat>
          <c:val>
            <c:numRef>
              <c:f>safety!$M$7:$M$17</c:f>
              <c:numCache>
                <c:formatCode>General</c:formatCode>
                <c:ptCount val="10"/>
                <c:pt idx="0">
                  <c:v>87</c:v>
                </c:pt>
                <c:pt idx="1">
                  <c:v>84</c:v>
                </c:pt>
                <c:pt idx="2">
                  <c:v>78</c:v>
                </c:pt>
                <c:pt idx="3">
                  <c:v>78</c:v>
                </c:pt>
                <c:pt idx="4">
                  <c:v>75</c:v>
                </c:pt>
                <c:pt idx="5">
                  <c:v>75</c:v>
                </c:pt>
                <c:pt idx="6">
                  <c:v>69</c:v>
                </c:pt>
                <c:pt idx="7">
                  <c:v>63</c:v>
                </c:pt>
                <c:pt idx="8">
                  <c:v>54</c:v>
                </c:pt>
                <c:pt idx="9">
                  <c:v>54</c:v>
                </c:pt>
              </c:numCache>
            </c:numRef>
          </c:val>
          <c:extLst>
            <c:ext xmlns:c16="http://schemas.microsoft.com/office/drawing/2014/chart" uri="{C3380CC4-5D6E-409C-BE32-E72D297353CC}">
              <c16:uniqueId val="{00000002-9BB3-4A29-A624-AA109E151BB6}"/>
            </c:ext>
          </c:extLst>
        </c:ser>
        <c:dLbls>
          <c:dLblPos val="outEnd"/>
          <c:showLegendKey val="0"/>
          <c:showVal val="1"/>
          <c:showCatName val="0"/>
          <c:showSerName val="0"/>
          <c:showPercent val="0"/>
          <c:showBubbleSize val="0"/>
        </c:dLbls>
        <c:gapWidth val="182"/>
        <c:axId val="1877829455"/>
        <c:axId val="1877828207"/>
      </c:barChart>
      <c:catAx>
        <c:axId val="18778294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77828207"/>
        <c:crosses val="autoZero"/>
        <c:auto val="1"/>
        <c:lblAlgn val="ctr"/>
        <c:lblOffset val="100"/>
        <c:noMultiLvlLbl val="0"/>
      </c:catAx>
      <c:valAx>
        <c:axId val="18778282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1877829455"/>
        <c:crosses val="autoZero"/>
        <c:crossBetween val="between"/>
      </c:valAx>
      <c:spPr>
        <a:noFill/>
        <a:ln>
          <a:noFill/>
        </a:ln>
        <a:effectLst/>
      </c:spPr>
    </c:plotArea>
    <c:legend>
      <c:legendPos val="r"/>
      <c:overlay val="1"/>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[PRO_Car_Data.xlsx]comfort!PivotTable2</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041034708366453"/>
          <c:y val="2.3338160078056534E-2"/>
          <c:w val="0.83237573063841996"/>
          <c:h val="0.86926250240819347"/>
        </c:manualLayout>
      </c:layout>
      <c:barChart>
        <c:barDir val="bar"/>
        <c:grouping val="clustered"/>
        <c:varyColors val="0"/>
        <c:ser>
          <c:idx val="0"/>
          <c:order val="0"/>
          <c:tx>
            <c:strRef>
              <c:f>comfort!$J$4:$J$5</c:f>
              <c:strCache>
                <c:ptCount val="1"/>
                <c:pt idx="0">
                  <c:v>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comfort!$I$6:$I$16</c:f>
              <c:strCache>
                <c:ptCount val="10"/>
                <c:pt idx="0">
                  <c:v>Maruti Suzuki</c:v>
                </c:pt>
                <c:pt idx="1">
                  <c:v>Hyundai</c:v>
                </c:pt>
                <c:pt idx="2">
                  <c:v>Tata</c:v>
                </c:pt>
                <c:pt idx="3">
                  <c:v>Mahindra</c:v>
                </c:pt>
                <c:pt idx="4">
                  <c:v>Toyota</c:v>
                </c:pt>
                <c:pt idx="5">
                  <c:v>Honda</c:v>
                </c:pt>
                <c:pt idx="6">
                  <c:v>Skoda</c:v>
                </c:pt>
                <c:pt idx="7">
                  <c:v>Ford</c:v>
                </c:pt>
                <c:pt idx="8">
                  <c:v>Volkswagen</c:v>
                </c:pt>
                <c:pt idx="9">
                  <c:v>Bmw</c:v>
                </c:pt>
              </c:strCache>
            </c:strRef>
          </c:cat>
          <c:val>
            <c:numRef>
              <c:f>comfort!$J$6:$J$16</c:f>
              <c:numCache>
                <c:formatCode>General</c:formatCode>
                <c:ptCount val="10"/>
                <c:pt idx="0">
                  <c:v>0</c:v>
                </c:pt>
                <c:pt idx="3">
                  <c:v>0</c:v>
                </c:pt>
                <c:pt idx="7">
                  <c:v>0</c:v>
                </c:pt>
              </c:numCache>
            </c:numRef>
          </c:val>
          <c:extLst>
            <c:ext xmlns:c16="http://schemas.microsoft.com/office/drawing/2014/chart" uri="{C3380CC4-5D6E-409C-BE32-E72D297353CC}">
              <c16:uniqueId val="{00000000-E8C2-429C-93BC-63FAD20C2D88}"/>
            </c:ext>
          </c:extLst>
        </c:ser>
        <c:ser>
          <c:idx val="1"/>
          <c:order val="1"/>
          <c:tx>
            <c:strRef>
              <c:f>comfort!$K$4:$K$5</c:f>
              <c:strCache>
                <c:ptCount val="1"/>
                <c:pt idx="0">
                  <c:v>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comfort!$I$6:$I$16</c:f>
              <c:strCache>
                <c:ptCount val="10"/>
                <c:pt idx="0">
                  <c:v>Maruti Suzuki</c:v>
                </c:pt>
                <c:pt idx="1">
                  <c:v>Hyundai</c:v>
                </c:pt>
                <c:pt idx="2">
                  <c:v>Tata</c:v>
                </c:pt>
                <c:pt idx="3">
                  <c:v>Mahindra</c:v>
                </c:pt>
                <c:pt idx="4">
                  <c:v>Toyota</c:v>
                </c:pt>
                <c:pt idx="5">
                  <c:v>Honda</c:v>
                </c:pt>
                <c:pt idx="6">
                  <c:v>Skoda</c:v>
                </c:pt>
                <c:pt idx="7">
                  <c:v>Ford</c:v>
                </c:pt>
                <c:pt idx="8">
                  <c:v>Volkswagen</c:v>
                </c:pt>
                <c:pt idx="9">
                  <c:v>Bmw</c:v>
                </c:pt>
              </c:strCache>
            </c:strRef>
          </c:cat>
          <c:val>
            <c:numRef>
              <c:f>comfort!$K$6:$K$16</c:f>
              <c:numCache>
                <c:formatCode>General</c:formatCode>
                <c:ptCount val="10"/>
                <c:pt idx="0">
                  <c:v>30</c:v>
                </c:pt>
                <c:pt idx="1">
                  <c:v>15</c:v>
                </c:pt>
                <c:pt idx="2">
                  <c:v>10</c:v>
                </c:pt>
                <c:pt idx="3">
                  <c:v>34</c:v>
                </c:pt>
                <c:pt idx="4">
                  <c:v>2</c:v>
                </c:pt>
                <c:pt idx="7">
                  <c:v>4</c:v>
                </c:pt>
                <c:pt idx="9">
                  <c:v>4</c:v>
                </c:pt>
              </c:numCache>
            </c:numRef>
          </c:val>
          <c:extLst>
            <c:ext xmlns:c16="http://schemas.microsoft.com/office/drawing/2014/chart" uri="{C3380CC4-5D6E-409C-BE32-E72D297353CC}">
              <c16:uniqueId val="{00000001-E8C2-429C-93BC-63FAD20C2D88}"/>
            </c:ext>
          </c:extLst>
        </c:ser>
        <c:ser>
          <c:idx val="2"/>
          <c:order val="2"/>
          <c:tx>
            <c:strRef>
              <c:f>comfort!$L$4:$L$5</c:f>
              <c:strCache>
                <c:ptCount val="1"/>
                <c:pt idx="0">
                  <c:v>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comfort!$I$6:$I$16</c:f>
              <c:strCache>
                <c:ptCount val="10"/>
                <c:pt idx="0">
                  <c:v>Maruti Suzuki</c:v>
                </c:pt>
                <c:pt idx="1">
                  <c:v>Hyundai</c:v>
                </c:pt>
                <c:pt idx="2">
                  <c:v>Tata</c:v>
                </c:pt>
                <c:pt idx="3">
                  <c:v>Mahindra</c:v>
                </c:pt>
                <c:pt idx="4">
                  <c:v>Toyota</c:v>
                </c:pt>
                <c:pt idx="5">
                  <c:v>Honda</c:v>
                </c:pt>
                <c:pt idx="6">
                  <c:v>Skoda</c:v>
                </c:pt>
                <c:pt idx="7">
                  <c:v>Ford</c:v>
                </c:pt>
                <c:pt idx="8">
                  <c:v>Volkswagen</c:v>
                </c:pt>
                <c:pt idx="9">
                  <c:v>Bmw</c:v>
                </c:pt>
              </c:strCache>
            </c:strRef>
          </c:cat>
          <c:val>
            <c:numRef>
              <c:f>comfort!$L$6:$L$16</c:f>
              <c:numCache>
                <c:formatCode>General</c:formatCode>
                <c:ptCount val="10"/>
                <c:pt idx="0">
                  <c:v>234</c:v>
                </c:pt>
                <c:pt idx="1">
                  <c:v>230</c:v>
                </c:pt>
                <c:pt idx="2">
                  <c:v>180</c:v>
                </c:pt>
                <c:pt idx="3">
                  <c:v>162</c:v>
                </c:pt>
                <c:pt idx="4">
                  <c:v>160</c:v>
                </c:pt>
                <c:pt idx="5">
                  <c:v>128</c:v>
                </c:pt>
                <c:pt idx="6">
                  <c:v>86</c:v>
                </c:pt>
                <c:pt idx="7">
                  <c:v>74</c:v>
                </c:pt>
                <c:pt idx="8">
                  <c:v>68</c:v>
                </c:pt>
                <c:pt idx="9">
                  <c:v>66</c:v>
                </c:pt>
              </c:numCache>
            </c:numRef>
          </c:val>
          <c:extLst>
            <c:ext xmlns:c16="http://schemas.microsoft.com/office/drawing/2014/chart" uri="{C3380CC4-5D6E-409C-BE32-E72D297353CC}">
              <c16:uniqueId val="{00000002-E8C2-429C-93BC-63FAD20C2D88}"/>
            </c:ext>
          </c:extLst>
        </c:ser>
        <c:dLbls>
          <c:dLblPos val="outEnd"/>
          <c:showLegendKey val="0"/>
          <c:showVal val="1"/>
          <c:showCatName val="0"/>
          <c:showSerName val="0"/>
          <c:showPercent val="0"/>
          <c:showBubbleSize val="0"/>
        </c:dLbls>
        <c:gapWidth val="182"/>
        <c:axId val="1868900463"/>
        <c:axId val="1868903375"/>
      </c:barChart>
      <c:catAx>
        <c:axId val="18689004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68903375"/>
        <c:crosses val="autoZero"/>
        <c:auto val="1"/>
        <c:lblAlgn val="ctr"/>
        <c:lblOffset val="100"/>
        <c:noMultiLvlLbl val="0"/>
      </c:catAx>
      <c:valAx>
        <c:axId val="1868903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1868900463"/>
        <c:crosses val="autoZero"/>
        <c:crossBetween val="between"/>
      </c:valAx>
      <c:spPr>
        <a:noFill/>
        <a:ln>
          <a:noFill/>
        </a:ln>
        <a:effectLst/>
      </c:spPr>
    </c:plotArea>
    <c:legend>
      <c:legendPos val="r"/>
      <c:overlay val="1"/>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[PRO_Car_Data.xlsx]alert!PivotTable1</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740942893501949"/>
          <c:y val="0.11444495057952467"/>
          <c:w val="0.78375288316233194"/>
          <c:h val="0.77352595388386369"/>
        </c:manualLayout>
      </c:layout>
      <c:barChart>
        <c:barDir val="bar"/>
        <c:grouping val="clustered"/>
        <c:varyColors val="0"/>
        <c:ser>
          <c:idx val="0"/>
          <c:order val="0"/>
          <c:tx>
            <c:strRef>
              <c:f>alert!$L$4:$L$5</c:f>
              <c:strCache>
                <c:ptCount val="1"/>
                <c:pt idx="0">
                  <c:v>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alert!$K$6:$K$16</c:f>
              <c:strCache>
                <c:ptCount val="10"/>
                <c:pt idx="0">
                  <c:v>Hyundai</c:v>
                </c:pt>
                <c:pt idx="1">
                  <c:v>Toyota</c:v>
                </c:pt>
                <c:pt idx="2">
                  <c:v>Bmw</c:v>
                </c:pt>
                <c:pt idx="3">
                  <c:v>Tata</c:v>
                </c:pt>
                <c:pt idx="4">
                  <c:v>Kia</c:v>
                </c:pt>
                <c:pt idx="5">
                  <c:v>Honda</c:v>
                </c:pt>
                <c:pt idx="6">
                  <c:v>Jaguar</c:v>
                </c:pt>
                <c:pt idx="7">
                  <c:v>Audi</c:v>
                </c:pt>
                <c:pt idx="8">
                  <c:v>Volkswagen</c:v>
                </c:pt>
                <c:pt idx="9">
                  <c:v>Mini</c:v>
                </c:pt>
              </c:strCache>
            </c:strRef>
          </c:cat>
          <c:val>
            <c:numRef>
              <c:f>alert!$L$6:$L$16</c:f>
              <c:numCache>
                <c:formatCode>General</c:formatCode>
                <c:ptCount val="10"/>
                <c:pt idx="0">
                  <c:v>0</c:v>
                </c:pt>
                <c:pt idx="3">
                  <c:v>0</c:v>
                </c:pt>
                <c:pt idx="6">
                  <c:v>0</c:v>
                </c:pt>
              </c:numCache>
            </c:numRef>
          </c:val>
          <c:extLst>
            <c:ext xmlns:c16="http://schemas.microsoft.com/office/drawing/2014/chart" uri="{C3380CC4-5D6E-409C-BE32-E72D297353CC}">
              <c16:uniqueId val="{00000000-F271-4118-B120-3324F3F003BE}"/>
            </c:ext>
          </c:extLst>
        </c:ser>
        <c:ser>
          <c:idx val="1"/>
          <c:order val="1"/>
          <c:tx>
            <c:strRef>
              <c:f>alert!$M$4:$M$5</c:f>
              <c:strCache>
                <c:ptCount val="1"/>
                <c:pt idx="0">
                  <c:v>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alert!$K$6:$K$16</c:f>
              <c:strCache>
                <c:ptCount val="10"/>
                <c:pt idx="0">
                  <c:v>Hyundai</c:v>
                </c:pt>
                <c:pt idx="1">
                  <c:v>Toyota</c:v>
                </c:pt>
                <c:pt idx="2">
                  <c:v>Bmw</c:v>
                </c:pt>
                <c:pt idx="3">
                  <c:v>Tata</c:v>
                </c:pt>
                <c:pt idx="4">
                  <c:v>Kia</c:v>
                </c:pt>
                <c:pt idx="5">
                  <c:v>Honda</c:v>
                </c:pt>
                <c:pt idx="6">
                  <c:v>Jaguar</c:v>
                </c:pt>
                <c:pt idx="7">
                  <c:v>Audi</c:v>
                </c:pt>
                <c:pt idx="8">
                  <c:v>Volkswagen</c:v>
                </c:pt>
                <c:pt idx="9">
                  <c:v>Mini</c:v>
                </c:pt>
              </c:strCache>
            </c:strRef>
          </c:cat>
          <c:val>
            <c:numRef>
              <c:f>alert!$M$6:$M$16</c:f>
              <c:numCache>
                <c:formatCode>General</c:formatCode>
                <c:ptCount val="10"/>
                <c:pt idx="0">
                  <c:v>7</c:v>
                </c:pt>
                <c:pt idx="2">
                  <c:v>1</c:v>
                </c:pt>
                <c:pt idx="3">
                  <c:v>16</c:v>
                </c:pt>
                <c:pt idx="4">
                  <c:v>2</c:v>
                </c:pt>
                <c:pt idx="5">
                  <c:v>18</c:v>
                </c:pt>
                <c:pt idx="8">
                  <c:v>1</c:v>
                </c:pt>
              </c:numCache>
            </c:numRef>
          </c:val>
          <c:extLst>
            <c:ext xmlns:c16="http://schemas.microsoft.com/office/drawing/2014/chart" uri="{C3380CC4-5D6E-409C-BE32-E72D297353CC}">
              <c16:uniqueId val="{00000001-F271-4118-B120-3324F3F003BE}"/>
            </c:ext>
          </c:extLst>
        </c:ser>
        <c:ser>
          <c:idx val="2"/>
          <c:order val="2"/>
          <c:tx>
            <c:strRef>
              <c:f>alert!$N$4:$N$5</c:f>
              <c:strCache>
                <c:ptCount val="1"/>
                <c:pt idx="0">
                  <c:v>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alert!$K$6:$K$16</c:f>
              <c:strCache>
                <c:ptCount val="10"/>
                <c:pt idx="0">
                  <c:v>Hyundai</c:v>
                </c:pt>
                <c:pt idx="1">
                  <c:v>Toyota</c:v>
                </c:pt>
                <c:pt idx="2">
                  <c:v>Bmw</c:v>
                </c:pt>
                <c:pt idx="3">
                  <c:v>Tata</c:v>
                </c:pt>
                <c:pt idx="4">
                  <c:v>Kia</c:v>
                </c:pt>
                <c:pt idx="5">
                  <c:v>Honda</c:v>
                </c:pt>
                <c:pt idx="6">
                  <c:v>Jaguar</c:v>
                </c:pt>
                <c:pt idx="7">
                  <c:v>Audi</c:v>
                </c:pt>
                <c:pt idx="8">
                  <c:v>Volkswagen</c:v>
                </c:pt>
                <c:pt idx="9">
                  <c:v>Mini</c:v>
                </c:pt>
              </c:strCache>
            </c:strRef>
          </c:cat>
          <c:val>
            <c:numRef>
              <c:f>alert!$N$6:$N$16</c:f>
              <c:numCache>
                <c:formatCode>General</c:formatCode>
                <c:ptCount val="10"/>
                <c:pt idx="0">
                  <c:v>174</c:v>
                </c:pt>
                <c:pt idx="1">
                  <c:v>126</c:v>
                </c:pt>
                <c:pt idx="2">
                  <c:v>46</c:v>
                </c:pt>
                <c:pt idx="3">
                  <c:v>130</c:v>
                </c:pt>
                <c:pt idx="4">
                  <c:v>16</c:v>
                </c:pt>
                <c:pt idx="5">
                  <c:v>72</c:v>
                </c:pt>
                <c:pt idx="6">
                  <c:v>28</c:v>
                </c:pt>
                <c:pt idx="7">
                  <c:v>50</c:v>
                </c:pt>
                <c:pt idx="8">
                  <c:v>54</c:v>
                </c:pt>
                <c:pt idx="9">
                  <c:v>10</c:v>
                </c:pt>
              </c:numCache>
            </c:numRef>
          </c:val>
          <c:extLst>
            <c:ext xmlns:c16="http://schemas.microsoft.com/office/drawing/2014/chart" uri="{C3380CC4-5D6E-409C-BE32-E72D297353CC}">
              <c16:uniqueId val="{00000002-F271-4118-B120-3324F3F003BE}"/>
            </c:ext>
          </c:extLst>
        </c:ser>
        <c:ser>
          <c:idx val="3"/>
          <c:order val="3"/>
          <c:tx>
            <c:strRef>
              <c:f>alert!$O$4:$O$5</c:f>
              <c:strCache>
                <c:ptCount val="1"/>
                <c:pt idx="0">
                  <c:v>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alert!$K$6:$K$16</c:f>
              <c:strCache>
                <c:ptCount val="10"/>
                <c:pt idx="0">
                  <c:v>Hyundai</c:v>
                </c:pt>
                <c:pt idx="1">
                  <c:v>Toyota</c:v>
                </c:pt>
                <c:pt idx="2">
                  <c:v>Bmw</c:v>
                </c:pt>
                <c:pt idx="3">
                  <c:v>Tata</c:v>
                </c:pt>
                <c:pt idx="4">
                  <c:v>Kia</c:v>
                </c:pt>
                <c:pt idx="5">
                  <c:v>Honda</c:v>
                </c:pt>
                <c:pt idx="6">
                  <c:v>Jaguar</c:v>
                </c:pt>
                <c:pt idx="7">
                  <c:v>Audi</c:v>
                </c:pt>
                <c:pt idx="8">
                  <c:v>Volkswagen</c:v>
                </c:pt>
                <c:pt idx="9">
                  <c:v>Mini</c:v>
                </c:pt>
              </c:strCache>
            </c:strRef>
          </c:cat>
          <c:val>
            <c:numRef>
              <c:f>alert!$O$6:$O$16</c:f>
              <c:numCache>
                <c:formatCode>General</c:formatCode>
                <c:ptCount val="10"/>
                <c:pt idx="0">
                  <c:v>105</c:v>
                </c:pt>
                <c:pt idx="1">
                  <c:v>57</c:v>
                </c:pt>
                <c:pt idx="2">
                  <c:v>39</c:v>
                </c:pt>
                <c:pt idx="3">
                  <c:v>36</c:v>
                </c:pt>
                <c:pt idx="4">
                  <c:v>33</c:v>
                </c:pt>
                <c:pt idx="5">
                  <c:v>30</c:v>
                </c:pt>
                <c:pt idx="6">
                  <c:v>21</c:v>
                </c:pt>
                <c:pt idx="7">
                  <c:v>18</c:v>
                </c:pt>
                <c:pt idx="8">
                  <c:v>18</c:v>
                </c:pt>
                <c:pt idx="9">
                  <c:v>15</c:v>
                </c:pt>
              </c:numCache>
            </c:numRef>
          </c:val>
          <c:extLst>
            <c:ext xmlns:c16="http://schemas.microsoft.com/office/drawing/2014/chart" uri="{C3380CC4-5D6E-409C-BE32-E72D297353CC}">
              <c16:uniqueId val="{00000003-F271-4118-B120-3324F3F003BE}"/>
            </c:ext>
          </c:extLst>
        </c:ser>
        <c:dLbls>
          <c:dLblPos val="outEnd"/>
          <c:showLegendKey val="0"/>
          <c:showVal val="1"/>
          <c:showCatName val="0"/>
          <c:showSerName val="0"/>
          <c:showPercent val="0"/>
          <c:showBubbleSize val="0"/>
        </c:dLbls>
        <c:gapWidth val="182"/>
        <c:axId val="1786554111"/>
        <c:axId val="1786554527"/>
      </c:barChart>
      <c:catAx>
        <c:axId val="17865541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786554527"/>
        <c:crosses val="autoZero"/>
        <c:auto val="1"/>
        <c:lblAlgn val="ctr"/>
        <c:lblOffset val="100"/>
        <c:noMultiLvlLbl val="0"/>
      </c:catAx>
      <c:valAx>
        <c:axId val="17865545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1786554111"/>
        <c:crosses val="autoZero"/>
        <c:crossBetween val="between"/>
      </c:valAx>
      <c:spPr>
        <a:noFill/>
        <a:ln>
          <a:noFill/>
        </a:ln>
        <a:effectLst/>
      </c:spPr>
    </c:plotArea>
    <c:legend>
      <c:legendPos val="r"/>
      <c:overlay val="1"/>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dim_size!$B$2:$B$41</cx:f>
        <cx:lvl ptCount="40" formatCode="General">
          <cx:pt idx="0">2061.6666666666601</cx:pt>
          <cx:pt idx="1">1885</cx:pt>
          <cx:pt idx="2">1843</cx:pt>
          <cx:pt idx="3">1830</cx:pt>
          <cx:pt idx="4">1822.2</cx:pt>
          <cx:pt idx="5">1782.37037037037</cx:pt>
          <cx:pt idx="6">1763.89915966386</cx:pt>
          <cx:pt idx="7">1742.15384615384</cx:pt>
          <cx:pt idx="8">1730</cx:pt>
          <cx:pt idx="9">1671.19047619047</cx:pt>
          <cx:pt idx="10">1671.07142857142</cx:pt>
          <cx:pt idx="11">1669.5357142857099</cx:pt>
          <cx:pt idx="12">1652</cx:pt>
          <cx:pt idx="13">1623.02</cx:pt>
          <cx:pt idx="14">1612.8333333333301</cx:pt>
          <cx:pt idx="15">1601.8292682926799</cx:pt>
          <cx:pt idx="16">1597.5</cx:pt>
          <cx:pt idx="17">1586.06976744186</cx:pt>
          <cx:pt idx="18">1586</cx:pt>
          <cx:pt idx="19">1583.06896551724</cx:pt>
          <cx:pt idx="20">1563.8590604026799</cx:pt>
          <cx:pt idx="21">1563.6666666666599</cx:pt>
          <cx:pt idx="22">1551.54666666666</cx:pt>
          <cx:pt idx="23">1544.7593421884801</cx:pt>
          <cx:pt idx="24">1544.4615384615299</cx:pt>
          <cx:pt idx="25">1542.640625</cx:pt>
          <cx:pt idx="26">1541.4864864864801</cx:pt>
          <cx:pt idx="27">1520.5999999999999</cx:pt>
          <cx:pt idx="28">1517.73913043478</cx:pt>
          <cx:pt idx="29">1511.88888888888</cx:pt>
          <cx:pt idx="30">1509</cx:pt>
          <cx:pt idx="31">1482.11764705882</cx:pt>
          <cx:pt idx="32">1478.1627906976701</cx:pt>
          <cx:pt idx="33">1475.0999999999999</cx:pt>
          <cx:pt idx="34">1413.8181818181799</cx:pt>
          <cx:pt idx="35">1294.3333333333301</cx:pt>
          <cx:pt idx="36">1275.25</cx:pt>
          <cx:pt idx="37">1212</cx:pt>
          <cx:pt idx="38">1200</cx:pt>
          <cx:pt idx="39">1194.6923076922999</cx:pt>
        </cx:lvl>
      </cx:numDim>
    </cx:data>
    <cx:data id="1">
      <cx:numDim type="val">
        <cx:f>dim_size!$C$2:$C$41</cx:f>
        <cx:lvl ptCount="40" formatCode="General">
          <cx:pt idx="0">4108.6666666666597</cx:pt>
          <cx:pt idx="1">4440</cx:pt>
          <cx:pt idx="2">5107</cx:pt>
          <cx:pt idx="3">4724.2857142857101</cx:pt>
          <cx:pt idx="4">4910.3999999999996</cx:pt>
          <cx:pt idx="5">4875.4074074073997</cx:pt>
          <cx:pt idx="6">4192.2268907563002</cx:pt>
          <cx:pt idx="7">4602.5384615384601</cx:pt>
          <cx:pt idx="8">3970</cx:pt>
          <cx:pt idx="9">4505.4761904761899</cx:pt>
          <cx:pt idx="10">3655</cx:pt>
          <cx:pt idx="11">4475.1071428571404</cx:pt>
          <cx:pt idx="12">2752</cx:pt>
          <cx:pt idx="13">4037.4299999999998</cx:pt>
          <cx:pt idx="14">4121.3611111111104</cx:pt>
          <cx:pt idx="15">4385.6219512195103</cx:pt>
          <cx:pt idx="16">4667.2777777777701</cx:pt>
          <cx:pt idx="17">4062.3720930232498</cx:pt>
          <cx:pt idx="18">4525.4639999999999</cx:pt>
          <cx:pt idx="19">4264</cx:pt>
          <cx:pt idx="20">3898.9261744966402</cx:pt>
          <cx:pt idx="21">5210.1666666666597</cx:pt>
          <cx:pt idx="22">4807.1466666666602</cx:pt>
          <cx:pt idx="23">4715.0967741935401</cx:pt>
          <cx:pt idx="24">4067.4615384615299</cx:pt>
          <cx:pt idx="25">4211.765625</cx:pt>
          <cx:pt idx="26">4816.8918918918898</cx:pt>
          <cx:pt idx="27">3644.4000000000001</cx:pt>
          <cx:pt idx="28">4195.0869565217299</cx:pt>
          <cx:pt idx="29">4994</cx:pt>
          <cx:pt idx="30">4793.5</cx:pt>
          <cx:pt idx="31">4223.8235294117603</cx:pt>
          <cx:pt idx="32">4616.3488372092997</cx:pt>
          <cx:pt idx="33">4082.5999999999999</cx:pt>
          <cx:pt idx="34">4791</cx:pt>
          <cx:pt idx="35">4623</cx:pt>
          <cx:pt idx="36">4668.125</cx:pt>
          <cx:pt idx="37">4544</cx:pt>
          <cx:pt idx="38">4565</cx:pt>
          <cx:pt idx="39">4589.3076923076896</cx:pt>
        </cx:lvl>
      </cx:numDim>
    </cx:data>
    <cx:data id="2">
      <cx:numDim type="val">
        <cx:f>dim_size!$D$2:$D$41</cx:f>
        <cx:lvl ptCount="40" formatCode="General">
          <cx:pt idx="0">1800</cx:pt>
          <cx:pt idx="1">1788.55050632911</cx:pt>
          <cx:pt idx="2">1860</cx:pt>
          <cx:pt idx="3">1822.8571428571399</cx:pt>
          <cx:pt idx="4">2173.8000000000002</cx:pt>
          <cx:pt idx="5">2137.0370370370301</cx:pt>
          <cx:pt idx="6">1806.5294117646999</cx:pt>
          <cx:pt idx="7">1831</cx:pt>
          <cx:pt idx="8">1570</cx:pt>
          <cx:pt idx="9">1844.0476190476099</cx:pt>
          <cx:pt idx="10">1623.92857142857</cx:pt>
          <cx:pt idx="11">1838.3571428571399</cx:pt>
          <cx:pt idx="12">1312</cx:pt>
          <cx:pt idx="13">1769.0699999999999</cx:pt>
          <cx:pt idx="14">1717</cx:pt>
          <cx:pt idx="15">1761.15853658536</cx:pt>
          <cx:pt idx="16">1994.6111111111099</cx:pt>
          <cx:pt idx="17">1747.44186046511</cx:pt>
          <cx:pt idx="18">1718.684</cx:pt>
          <cx:pt idx="19">1753.48275862068</cx:pt>
          <cx:pt idx="20">1661.6442953020101</cx:pt>
          <cx:pt idx="21">2140.6666666666601</cx:pt>
          <cx:pt idx="22">1858.3199999999999</cx:pt>
          <cx:pt idx="23">1876.4371131073899</cx:pt>
          <cx:pt idx="24">1723.77692307692</cx:pt>
          <cx:pt idx="25">1723.390625</cx:pt>
          <cx:pt idx="26">1980.2432432432399</cx:pt>
          <cx:pt idx="27">1605.5999999999999</cx:pt>
          <cx:pt idx="28">1708.5652173912999</cx:pt>
          <cx:pt idx="29">2077</cx:pt>
          <cx:pt idx="30">1950</cx:pt>
          <cx:pt idx="31">1713.88235294117</cx:pt>
          <cx:pt idx="32">1781.3953488371999</cx:pt>
          <cx:pt idx="33">1772.4000000000001</cx:pt>
          <cx:pt idx="34">1966.3181818181799</cx:pt>
          <cx:pt idx="35">1982.3333333333301</cx:pt>
          <cx:pt idx="36">1956</cx:pt>
          <cx:pt idx="37">2038</cx:pt>
          <cx:pt idx="38">2120</cx:pt>
          <cx:pt idx="39">1968.9230769230701</cx:pt>
        </cx:lvl>
      </cx:numDim>
    </cx:data>
  </cx:chartData>
  <cx:chart>
    <cx:title pos="t" align="ctr" overlay="0">
      <cx:tx>
        <cx:txData>
          <cx:v/>
        </cx:txData>
      </cx:tx>
      <cx:txPr>
        <a:bodyPr spcFirstLastPara="1" vertOverflow="ellipsis" horzOverflow="overflow" wrap="square" lIns="0" tIns="0" rIns="0" bIns="0" anchor="ctr" anchorCtr="1"/>
        <a:lstStyle/>
        <a:p>
          <a:pPr algn="ctr" rtl="0">
            <a:defRPr/>
          </a:pPr>
          <a:endParaRPr lang="en-US" sz="1400" b="0" i="0" u="none" strike="noStrike" baseline="0" dirty="0">
            <a:solidFill>
              <a:sysClr val="windowText" lastClr="000000">
                <a:lumMod val="65000"/>
                <a:lumOff val="35000"/>
              </a:sysClr>
            </a:solidFill>
            <a:latin typeface="Calibri" panose="020F0502020204030204"/>
          </a:endParaRPr>
        </a:p>
      </cx:txPr>
    </cx:title>
    <cx:plotArea>
      <cx:plotAreaRegion>
        <cx:series layoutId="boxWhisker" uniqueId="{AE580DB9-6454-4F42-A404-B6248EB27CE5}">
          <cx:tx>
            <cx:txData>
              <cx:f>dim_size!$B$1</cx:f>
              <cx:v>Height_mm</cx:v>
            </cx:txData>
          </cx:tx>
          <cx:dataId val="0"/>
          <cx:layoutPr>
            <cx:visibility meanLine="0" meanMarker="1" nonoutliers="0" outliers="1"/>
            <cx:statistics quartileMethod="exclusive"/>
          </cx:layoutPr>
        </cx:series>
        <cx:series layoutId="boxWhisker" uniqueId="{EA64BB9B-61D3-4843-822E-819BF6926094}">
          <cx:tx>
            <cx:txData>
              <cx:f>dim_size!$C$1</cx:f>
              <cx:v>Length_mm</cx:v>
            </cx:txData>
          </cx:tx>
          <cx:dataId val="1"/>
          <cx:layoutPr>
            <cx:visibility meanLine="0" meanMarker="1" nonoutliers="0" outliers="1"/>
            <cx:statistics quartileMethod="exclusive"/>
          </cx:layoutPr>
        </cx:series>
        <cx:series layoutId="boxWhisker" uniqueId="{8D8F2503-C573-4EA7-A5D2-87DB9A72CF01}">
          <cx:tx>
            <cx:txData>
              <cx:f>dim_size!$D$1</cx:f>
              <cx:v>Width_mm</cx:v>
            </cx:txData>
          </cx:tx>
          <cx:dataId val="2"/>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r" align="ctr" overlay="1">
      <cx:txPr>
        <a:bodyPr spcFirstLastPara="1" vertOverflow="ellipsis" horzOverflow="overflow" wrap="square" lIns="0" tIns="0" rIns="0" bIns="0" anchor="ctr" anchorCtr="1"/>
        <a:lstStyle/>
        <a:p>
          <a:pPr algn="ctr" rtl="0">
            <a:defRPr sz="1400" b="1"/>
          </a:pPr>
          <a:endParaRPr lang="en-US" sz="1400" b="1" i="0" u="none" strike="noStrike" baseline="0">
            <a:solidFill>
              <a:prstClr val="black">
                <a:lumMod val="65000"/>
                <a:lumOff val="35000"/>
              </a:prstClr>
            </a:solidFill>
            <a:latin typeface="Calibri" panose="020F0502020204030204"/>
          </a:endParaRPr>
        </a:p>
      </cx:txPr>
    </cx:legend>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8B3C62-801C-4F59-8D6C-AA5B3F73EDB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A08A8-43EF-4466-8064-4BDACFA965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98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8B3C62-801C-4F59-8D6C-AA5B3F73EDB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A08A8-43EF-4466-8064-4BDACFA9652B}" type="slidenum">
              <a:rPr lang="en-IN" smtClean="0"/>
              <a:t>‹#›</a:t>
            </a:fld>
            <a:endParaRPr lang="en-IN"/>
          </a:p>
        </p:txBody>
      </p:sp>
    </p:spTree>
    <p:extLst>
      <p:ext uri="{BB962C8B-B14F-4D97-AF65-F5344CB8AC3E}">
        <p14:creationId xmlns:p14="http://schemas.microsoft.com/office/powerpoint/2010/main" val="237473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8B3C62-801C-4F59-8D6C-AA5B3F73EDB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A08A8-43EF-4466-8064-4BDACFA9652B}" type="slidenum">
              <a:rPr lang="en-IN" smtClean="0"/>
              <a:t>‹#›</a:t>
            </a:fld>
            <a:endParaRPr lang="en-IN"/>
          </a:p>
        </p:txBody>
      </p:sp>
    </p:spTree>
    <p:extLst>
      <p:ext uri="{BB962C8B-B14F-4D97-AF65-F5344CB8AC3E}">
        <p14:creationId xmlns:p14="http://schemas.microsoft.com/office/powerpoint/2010/main" val="13637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8B3C62-801C-4F59-8D6C-AA5B3F73EDB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A08A8-43EF-4466-8064-4BDACFA9652B}" type="slidenum">
              <a:rPr lang="en-IN" smtClean="0"/>
              <a:t>‹#›</a:t>
            </a:fld>
            <a:endParaRPr lang="en-IN"/>
          </a:p>
        </p:txBody>
      </p:sp>
    </p:spTree>
    <p:extLst>
      <p:ext uri="{BB962C8B-B14F-4D97-AF65-F5344CB8AC3E}">
        <p14:creationId xmlns:p14="http://schemas.microsoft.com/office/powerpoint/2010/main" val="164396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8B3C62-801C-4F59-8D6C-AA5B3F73EDB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A08A8-43EF-4466-8064-4BDACFA965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10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8B3C62-801C-4F59-8D6C-AA5B3F73EDB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A08A8-43EF-4466-8064-4BDACFA9652B}" type="slidenum">
              <a:rPr lang="en-IN" smtClean="0"/>
              <a:t>‹#›</a:t>
            </a:fld>
            <a:endParaRPr lang="en-IN"/>
          </a:p>
        </p:txBody>
      </p:sp>
    </p:spTree>
    <p:extLst>
      <p:ext uri="{BB962C8B-B14F-4D97-AF65-F5344CB8AC3E}">
        <p14:creationId xmlns:p14="http://schemas.microsoft.com/office/powerpoint/2010/main" val="293386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8B3C62-801C-4F59-8D6C-AA5B3F73EDBF}" type="datetimeFigureOut">
              <a:rPr lang="en-IN" smtClean="0"/>
              <a:t>24-11-2024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1A08A8-43EF-4466-8064-4BDACFA9652B}" type="slidenum">
              <a:rPr lang="en-IN" smtClean="0"/>
              <a:t>‹#›</a:t>
            </a:fld>
            <a:endParaRPr lang="en-IN"/>
          </a:p>
        </p:txBody>
      </p:sp>
    </p:spTree>
    <p:extLst>
      <p:ext uri="{BB962C8B-B14F-4D97-AF65-F5344CB8AC3E}">
        <p14:creationId xmlns:p14="http://schemas.microsoft.com/office/powerpoint/2010/main" val="385982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8B3C62-801C-4F59-8D6C-AA5B3F73EDBF}" type="datetimeFigureOut">
              <a:rPr lang="en-IN" smtClean="0"/>
              <a:t>24-11-2024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1A08A8-43EF-4466-8064-4BDACFA9652B}" type="slidenum">
              <a:rPr lang="en-IN" smtClean="0"/>
              <a:t>‹#›</a:t>
            </a:fld>
            <a:endParaRPr lang="en-IN"/>
          </a:p>
        </p:txBody>
      </p:sp>
    </p:spTree>
    <p:extLst>
      <p:ext uri="{BB962C8B-B14F-4D97-AF65-F5344CB8AC3E}">
        <p14:creationId xmlns:p14="http://schemas.microsoft.com/office/powerpoint/2010/main" val="306841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08B3C62-801C-4F59-8D6C-AA5B3F73EDBF}" type="datetimeFigureOut">
              <a:rPr lang="en-IN" smtClean="0"/>
              <a:t>24-11-2024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E1A08A8-43EF-4466-8064-4BDACFA9652B}" type="slidenum">
              <a:rPr lang="en-IN" smtClean="0"/>
              <a:t>‹#›</a:t>
            </a:fld>
            <a:endParaRPr lang="en-IN"/>
          </a:p>
        </p:txBody>
      </p:sp>
    </p:spTree>
    <p:extLst>
      <p:ext uri="{BB962C8B-B14F-4D97-AF65-F5344CB8AC3E}">
        <p14:creationId xmlns:p14="http://schemas.microsoft.com/office/powerpoint/2010/main" val="3812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08B3C62-801C-4F59-8D6C-AA5B3F73EDBF}" type="datetimeFigureOut">
              <a:rPr lang="en-IN" smtClean="0"/>
              <a:t>24-11-2024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1A08A8-43EF-4466-8064-4BDACFA9652B}" type="slidenum">
              <a:rPr lang="en-IN" smtClean="0"/>
              <a:t>‹#›</a:t>
            </a:fld>
            <a:endParaRPr lang="en-IN"/>
          </a:p>
        </p:txBody>
      </p:sp>
    </p:spTree>
    <p:extLst>
      <p:ext uri="{BB962C8B-B14F-4D97-AF65-F5344CB8AC3E}">
        <p14:creationId xmlns:p14="http://schemas.microsoft.com/office/powerpoint/2010/main" val="224870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8B3C62-801C-4F59-8D6C-AA5B3F73EDB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A08A8-43EF-4466-8064-4BDACFA9652B}" type="slidenum">
              <a:rPr lang="en-IN" smtClean="0"/>
              <a:t>‹#›</a:t>
            </a:fld>
            <a:endParaRPr lang="en-IN"/>
          </a:p>
        </p:txBody>
      </p:sp>
    </p:spTree>
    <p:extLst>
      <p:ext uri="{BB962C8B-B14F-4D97-AF65-F5344CB8AC3E}">
        <p14:creationId xmlns:p14="http://schemas.microsoft.com/office/powerpoint/2010/main" val="763110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08B3C62-801C-4F59-8D6C-AA5B3F73EDBF}" type="datetimeFigureOut">
              <a:rPr lang="en-IN" smtClean="0"/>
              <a:t>24-11-2024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1A08A8-43EF-4466-8064-4BDACFA9652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261507"/>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7FAF-B217-4F70-8CE3-64AE328F33B7}"/>
              </a:ext>
            </a:extLst>
          </p:cNvPr>
          <p:cNvSpPr>
            <a:spLocks noGrp="1"/>
          </p:cNvSpPr>
          <p:nvPr>
            <p:ph type="ctrTitle"/>
          </p:nvPr>
        </p:nvSpPr>
        <p:spPr/>
        <p:txBody>
          <a:bodyPr/>
          <a:lstStyle/>
          <a:p>
            <a:r>
              <a:rPr lang="en-IN" dirty="0"/>
              <a:t>Unlocking </a:t>
            </a:r>
            <a:r>
              <a:rPr lang="en-IN" dirty="0" err="1"/>
              <a:t>Automative</a:t>
            </a:r>
            <a:r>
              <a:rPr lang="en-IN" dirty="0"/>
              <a:t> Trends </a:t>
            </a:r>
          </a:p>
        </p:txBody>
      </p:sp>
      <p:sp>
        <p:nvSpPr>
          <p:cNvPr id="3" name="Subtitle 2">
            <a:extLst>
              <a:ext uri="{FF2B5EF4-FFF2-40B4-BE49-F238E27FC236}">
                <a16:creationId xmlns:a16="http://schemas.microsoft.com/office/drawing/2014/main" id="{D06E4FEE-5924-4496-9E8C-5FB31EC7B6C4}"/>
              </a:ext>
            </a:extLst>
          </p:cNvPr>
          <p:cNvSpPr>
            <a:spLocks noGrp="1"/>
          </p:cNvSpPr>
          <p:nvPr>
            <p:ph type="subTitle" idx="1"/>
          </p:nvPr>
        </p:nvSpPr>
        <p:spPr/>
        <p:txBody>
          <a:bodyPr/>
          <a:lstStyle/>
          <a:p>
            <a:r>
              <a:rPr lang="en-IN" dirty="0"/>
              <a:t>By </a:t>
            </a:r>
            <a:r>
              <a:rPr lang="en-IN" dirty="0" err="1"/>
              <a:t>M.Priya</a:t>
            </a:r>
            <a:endParaRPr lang="en-IN" dirty="0"/>
          </a:p>
          <a:p>
            <a:r>
              <a:rPr lang="en-IN" dirty="0"/>
              <a:t>Mentor: Jaya </a:t>
            </a:r>
            <a:r>
              <a:rPr lang="en-IN" dirty="0" err="1"/>
              <a:t>pandey</a:t>
            </a:r>
            <a:endParaRPr lang="en-IN" dirty="0"/>
          </a:p>
        </p:txBody>
      </p:sp>
    </p:spTree>
    <p:extLst>
      <p:ext uri="{BB962C8B-B14F-4D97-AF65-F5344CB8AC3E}">
        <p14:creationId xmlns:p14="http://schemas.microsoft.com/office/powerpoint/2010/main" val="4096197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B21D-E31A-4DF9-AE00-1A03ACFF02A1}"/>
              </a:ext>
            </a:extLst>
          </p:cNvPr>
          <p:cNvSpPr>
            <a:spLocks noGrp="1"/>
          </p:cNvSpPr>
          <p:nvPr>
            <p:ph type="title"/>
          </p:nvPr>
        </p:nvSpPr>
        <p:spPr/>
        <p:txBody>
          <a:bodyPr>
            <a:normAutofit/>
          </a:bodyPr>
          <a:lstStyle/>
          <a:p>
            <a:r>
              <a:rPr lang="en-IN" sz="4000" dirty="0"/>
              <a:t>Correlation between factors:</a:t>
            </a:r>
          </a:p>
        </p:txBody>
      </p:sp>
      <p:graphicFrame>
        <p:nvGraphicFramePr>
          <p:cNvPr id="10" name="Content Placeholder 9">
            <a:extLst>
              <a:ext uri="{FF2B5EF4-FFF2-40B4-BE49-F238E27FC236}">
                <a16:creationId xmlns:a16="http://schemas.microsoft.com/office/drawing/2014/main" id="{281320A7-2846-4BB1-9934-33C30EC0BD5A}"/>
              </a:ext>
            </a:extLst>
          </p:cNvPr>
          <p:cNvGraphicFramePr>
            <a:graphicFrameLocks noGrp="1"/>
          </p:cNvGraphicFramePr>
          <p:nvPr>
            <p:ph idx="1"/>
            <p:extLst>
              <p:ext uri="{D42A27DB-BD31-4B8C-83A1-F6EECF244321}">
                <p14:modId xmlns:p14="http://schemas.microsoft.com/office/powerpoint/2010/main" val="4084055914"/>
              </p:ext>
            </p:extLst>
          </p:nvPr>
        </p:nvGraphicFramePr>
        <p:xfrm>
          <a:off x="3760968" y="1737360"/>
          <a:ext cx="7394712" cy="3867750"/>
        </p:xfrm>
        <a:graphic>
          <a:graphicData uri="http://schemas.openxmlformats.org/drawingml/2006/table">
            <a:tbl>
              <a:tblPr/>
              <a:tblGrid>
                <a:gridCol w="938024">
                  <a:extLst>
                    <a:ext uri="{9D8B030D-6E8A-4147-A177-3AD203B41FA5}">
                      <a16:colId xmlns:a16="http://schemas.microsoft.com/office/drawing/2014/main" val="2167553392"/>
                    </a:ext>
                  </a:extLst>
                </a:gridCol>
                <a:gridCol w="807511">
                  <a:extLst>
                    <a:ext uri="{9D8B030D-6E8A-4147-A177-3AD203B41FA5}">
                      <a16:colId xmlns:a16="http://schemas.microsoft.com/office/drawing/2014/main" val="3349964612"/>
                    </a:ext>
                  </a:extLst>
                </a:gridCol>
                <a:gridCol w="922870">
                  <a:extLst>
                    <a:ext uri="{9D8B030D-6E8A-4147-A177-3AD203B41FA5}">
                      <a16:colId xmlns:a16="http://schemas.microsoft.com/office/drawing/2014/main" val="2366278749"/>
                    </a:ext>
                  </a:extLst>
                </a:gridCol>
                <a:gridCol w="818682">
                  <a:extLst>
                    <a:ext uri="{9D8B030D-6E8A-4147-A177-3AD203B41FA5}">
                      <a16:colId xmlns:a16="http://schemas.microsoft.com/office/drawing/2014/main" val="2428404364"/>
                    </a:ext>
                  </a:extLst>
                </a:gridCol>
                <a:gridCol w="957722">
                  <a:extLst>
                    <a:ext uri="{9D8B030D-6E8A-4147-A177-3AD203B41FA5}">
                      <a16:colId xmlns:a16="http://schemas.microsoft.com/office/drawing/2014/main" val="1183459577"/>
                    </a:ext>
                  </a:extLst>
                </a:gridCol>
                <a:gridCol w="871772">
                  <a:extLst>
                    <a:ext uri="{9D8B030D-6E8A-4147-A177-3AD203B41FA5}">
                      <a16:colId xmlns:a16="http://schemas.microsoft.com/office/drawing/2014/main" val="1277231331"/>
                    </a:ext>
                  </a:extLst>
                </a:gridCol>
                <a:gridCol w="874841">
                  <a:extLst>
                    <a:ext uri="{9D8B030D-6E8A-4147-A177-3AD203B41FA5}">
                      <a16:colId xmlns:a16="http://schemas.microsoft.com/office/drawing/2014/main" val="2725361052"/>
                    </a:ext>
                  </a:extLst>
                </a:gridCol>
                <a:gridCol w="589367">
                  <a:extLst>
                    <a:ext uri="{9D8B030D-6E8A-4147-A177-3AD203B41FA5}">
                      <a16:colId xmlns:a16="http://schemas.microsoft.com/office/drawing/2014/main" val="1093387262"/>
                    </a:ext>
                  </a:extLst>
                </a:gridCol>
                <a:gridCol w="613923">
                  <a:extLst>
                    <a:ext uri="{9D8B030D-6E8A-4147-A177-3AD203B41FA5}">
                      <a16:colId xmlns:a16="http://schemas.microsoft.com/office/drawing/2014/main" val="1399642364"/>
                    </a:ext>
                  </a:extLst>
                </a:gridCol>
              </a:tblGrid>
              <a:tr h="694164">
                <a:tc>
                  <a:txBody>
                    <a:bodyPr/>
                    <a:lstStyle/>
                    <a:p>
                      <a:pPr algn="l" fontAlgn="b"/>
                      <a:r>
                        <a:rPr lang="en-IN" sz="1400" b="1" i="0" u="none" strike="noStrike" dirty="0">
                          <a:solidFill>
                            <a:srgbClr val="000000"/>
                          </a:solidFill>
                          <a:effectLst/>
                          <a:latin typeface="Calibri" panose="020F0502020204030204" pitchFamily="34" charset="0"/>
                        </a:rPr>
                        <a:t>Column1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Calibri" panose="020F0502020204030204" pitchFamily="34" charset="0"/>
                        </a:rPr>
                        <a:t>Dsplcmnt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Calibri" panose="020F0502020204030204" pitchFamily="34" charset="0"/>
                        </a:rPr>
                        <a:t>Fuel Tank cap</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dirty="0" err="1">
                          <a:solidFill>
                            <a:srgbClr val="000000"/>
                          </a:solidFill>
                          <a:effectLst/>
                          <a:latin typeface="Calibri" panose="020F0502020204030204" pitchFamily="34" charset="0"/>
                        </a:rPr>
                        <a:t>City_Mil</a:t>
                      </a:r>
                      <a:endParaRPr lang="en-IN" sz="1400" b="1"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dirty="0" err="1">
                          <a:solidFill>
                            <a:srgbClr val="000000"/>
                          </a:solidFill>
                          <a:effectLst/>
                          <a:latin typeface="Calibri" panose="020F0502020204030204" pitchFamily="34" charset="0"/>
                        </a:rPr>
                        <a:t>High_Mil</a:t>
                      </a:r>
                      <a:endParaRPr lang="en-IN" sz="1400" b="1"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dirty="0">
                          <a:solidFill>
                            <a:srgbClr val="000000"/>
                          </a:solidFill>
                          <a:effectLst/>
                          <a:latin typeface="Calibri" panose="020F0502020204030204" pitchFamily="34" charset="0"/>
                        </a:rPr>
                        <a:t>Height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dirty="0">
                          <a:solidFill>
                            <a:srgbClr val="000000"/>
                          </a:solidFill>
                          <a:effectLst/>
                          <a:latin typeface="Calibri" panose="020F0502020204030204" pitchFamily="34" charset="0"/>
                        </a:rPr>
                        <a:t>Length</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Calibri" panose="020F0502020204030204" pitchFamily="34" charset="0"/>
                        </a:rPr>
                        <a:t>Power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1" i="0" u="none" strike="noStrike">
                          <a:solidFill>
                            <a:srgbClr val="000000"/>
                          </a:solidFill>
                          <a:effectLst/>
                          <a:latin typeface="Calibri" panose="020F0502020204030204" pitchFamily="34" charset="0"/>
                        </a:rPr>
                        <a:t>Torque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9560144"/>
                  </a:ext>
                </a:extLst>
              </a:tr>
              <a:tr h="383516">
                <a:tc>
                  <a:txBody>
                    <a:bodyPr/>
                    <a:lstStyle/>
                    <a:p>
                      <a:pPr algn="l" fontAlgn="b"/>
                      <a:r>
                        <a:rPr lang="en-IN" sz="1400" b="0" i="0" u="none" strike="noStrike">
                          <a:solidFill>
                            <a:srgbClr val="000000"/>
                          </a:solidFill>
                          <a:effectLst/>
                          <a:latin typeface="Calibri" panose="020F0502020204030204" pitchFamily="34" charset="0"/>
                        </a:rPr>
                        <a:t>dsplmnt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IN" sz="1400" b="0" i="0" u="none" strike="noStrike" dirty="0">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IN" sz="1400" b="0" i="0" u="none" strike="noStrike">
                          <a:solidFill>
                            <a:srgbClr val="000000"/>
                          </a:solidFill>
                          <a:effectLst/>
                          <a:latin typeface="Calibri" panose="020F0502020204030204" pitchFamily="34" charset="0"/>
                        </a:rPr>
                        <a:t>0.847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B3D580"/>
                    </a:solidFill>
                  </a:tcPr>
                </a:tc>
                <a:tc>
                  <a:txBody>
                    <a:bodyPr/>
                    <a:lstStyle/>
                    <a:p>
                      <a:pPr algn="r" fontAlgn="b"/>
                      <a:r>
                        <a:rPr lang="en-IN" sz="1400" b="0" i="0" u="none" strike="noStrike">
                          <a:solidFill>
                            <a:srgbClr val="000000"/>
                          </a:solidFill>
                          <a:effectLst/>
                          <a:latin typeface="Calibri" panose="020F0502020204030204" pitchFamily="34" charset="0"/>
                        </a:rPr>
                        <a:t>-0.594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86E6B"/>
                    </a:solidFill>
                  </a:tcPr>
                </a:tc>
                <a:tc>
                  <a:txBody>
                    <a:bodyPr/>
                    <a:lstStyle/>
                    <a:p>
                      <a:pPr algn="r" fontAlgn="b"/>
                      <a:r>
                        <a:rPr lang="en-IN" sz="1400" b="0" i="0" u="none" strike="noStrike">
                          <a:solidFill>
                            <a:srgbClr val="000000"/>
                          </a:solidFill>
                          <a:effectLst/>
                          <a:latin typeface="Calibri" panose="020F0502020204030204" pitchFamily="34" charset="0"/>
                        </a:rPr>
                        <a:t>-0.396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9816F"/>
                    </a:solidFill>
                  </a:tcPr>
                </a:tc>
                <a:tc>
                  <a:txBody>
                    <a:bodyPr/>
                    <a:lstStyle/>
                    <a:p>
                      <a:pPr algn="r" fontAlgn="b"/>
                      <a:r>
                        <a:rPr lang="en-IN" sz="1400" b="0" i="0" u="none" strike="noStrike">
                          <a:solidFill>
                            <a:srgbClr val="000000"/>
                          </a:solidFill>
                          <a:effectLst/>
                          <a:latin typeface="Calibri" panose="020F0502020204030204" pitchFamily="34" charset="0"/>
                        </a:rPr>
                        <a:t>0.707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CEA84"/>
                    </a:solidFill>
                  </a:tcPr>
                </a:tc>
                <a:tc>
                  <a:txBody>
                    <a:bodyPr/>
                    <a:lstStyle/>
                    <a:p>
                      <a:pPr algn="r" fontAlgn="b"/>
                      <a:r>
                        <a:rPr lang="en-IN" sz="1400" b="0" i="0" u="none" strike="noStrike">
                          <a:solidFill>
                            <a:srgbClr val="000000"/>
                          </a:solidFill>
                          <a:effectLst/>
                          <a:latin typeface="Calibri" panose="020F0502020204030204" pitchFamily="34" charset="0"/>
                        </a:rPr>
                        <a:t>0.786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3DF82"/>
                    </a:solidFill>
                  </a:tcPr>
                </a:tc>
                <a:tc>
                  <a:txBody>
                    <a:bodyPr/>
                    <a:lstStyle/>
                    <a:p>
                      <a:pPr algn="r" fontAlgn="b"/>
                      <a:r>
                        <a:rPr lang="en-IN" sz="1400" b="0" i="0" u="none" strike="noStrike">
                          <a:solidFill>
                            <a:srgbClr val="000000"/>
                          </a:solidFill>
                          <a:effectLst/>
                          <a:latin typeface="Calibri" panose="020F0502020204030204" pitchFamily="34" charset="0"/>
                        </a:rPr>
                        <a:t>0.933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86C87D"/>
                    </a:solidFill>
                  </a:tcPr>
                </a:tc>
                <a:tc>
                  <a:txBody>
                    <a:bodyPr/>
                    <a:lstStyle/>
                    <a:p>
                      <a:pPr algn="r" fontAlgn="b"/>
                      <a:r>
                        <a:rPr lang="en-IN" sz="1400" b="0" i="0" u="none" strike="noStrike">
                          <a:solidFill>
                            <a:srgbClr val="000000"/>
                          </a:solidFill>
                          <a:effectLst/>
                          <a:latin typeface="Calibri" panose="020F0502020204030204" pitchFamily="34" charset="0"/>
                        </a:rPr>
                        <a:t>0.876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A4D17F"/>
                    </a:solidFill>
                  </a:tcPr>
                </a:tc>
                <a:extLst>
                  <a:ext uri="{0D108BD9-81ED-4DB2-BD59-A6C34878D82A}">
                    <a16:rowId xmlns:a16="http://schemas.microsoft.com/office/drawing/2014/main" val="1401229797"/>
                  </a:ext>
                </a:extLst>
              </a:tr>
              <a:tr h="383516">
                <a:tc>
                  <a:txBody>
                    <a:bodyPr/>
                    <a:lstStyle/>
                    <a:p>
                      <a:pPr algn="l" fontAlgn="b"/>
                      <a:r>
                        <a:rPr lang="en-IN" sz="1400" b="0" i="0" u="none" strike="noStrike">
                          <a:solidFill>
                            <a:srgbClr val="000000"/>
                          </a:solidFill>
                          <a:effectLst/>
                          <a:latin typeface="Calibri" panose="020F0502020204030204" pitchFamily="34" charset="0"/>
                        </a:rPr>
                        <a:t>Fuel_Tank cap</a:t>
                      </a:r>
                    </a:p>
                  </a:txBody>
                  <a:tcPr marL="9525" marR="9525" marT="9525" marB="0" anchor="b">
                    <a:lnL>
                      <a:noFill/>
                    </a:lnL>
                    <a:lnR>
                      <a:noFill/>
                    </a:lnR>
                    <a:lnT>
                      <a:noFill/>
                    </a:lnT>
                    <a:lnB>
                      <a:noFill/>
                    </a:lnB>
                  </a:tcPr>
                </a:tc>
                <a:tc>
                  <a:txBody>
                    <a:bodyPr/>
                    <a:lstStyle/>
                    <a:p>
                      <a:pPr algn="r" fontAlgn="b"/>
                      <a:r>
                        <a:rPr lang="en-IN" sz="1400" b="0" i="0" u="none" strike="noStrike" dirty="0">
                          <a:solidFill>
                            <a:srgbClr val="000000"/>
                          </a:solidFill>
                          <a:effectLst/>
                          <a:latin typeface="Calibri" panose="020F0502020204030204" pitchFamily="34" charset="0"/>
                        </a:rPr>
                        <a:t>0.847</a:t>
                      </a:r>
                    </a:p>
                  </a:txBody>
                  <a:tcPr marL="9525" marR="9525" marT="9525" marB="0" anchor="b">
                    <a:lnL>
                      <a:noFill/>
                    </a:lnL>
                    <a:lnR>
                      <a:noFill/>
                    </a:lnR>
                    <a:lnT>
                      <a:noFill/>
                    </a:lnT>
                    <a:lnB>
                      <a:noFill/>
                    </a:lnB>
                    <a:solidFill>
                      <a:srgbClr val="B3D580"/>
                    </a:solidFill>
                  </a:tcPr>
                </a:tc>
                <a:tc>
                  <a:txBody>
                    <a:bodyPr/>
                    <a:lstStyle/>
                    <a:p>
                      <a:pPr algn="r" fontAlgn="b"/>
                      <a:r>
                        <a:rPr lang="en-IN" sz="1400" b="0" i="0" u="none" strike="noStrike" dirty="0">
                          <a:solidFill>
                            <a:srgbClr val="000000"/>
                          </a:solidFill>
                          <a:effectLst/>
                          <a:latin typeface="Calibri" panose="020F0502020204030204" pitchFamily="34" charset="0"/>
                        </a:rPr>
                        <a:t>1.000</a:t>
                      </a:r>
                    </a:p>
                  </a:txBody>
                  <a:tcPr marL="9525" marR="9525" marT="9525" marB="0" anchor="b">
                    <a:lnL>
                      <a:noFill/>
                    </a:lnL>
                    <a:lnR>
                      <a:noFill/>
                    </a:lnR>
                    <a:lnT>
                      <a:noFill/>
                    </a:lnT>
                    <a:lnB>
                      <a:noFill/>
                    </a:lnB>
                    <a:solidFill>
                      <a:srgbClr val="63BE7B"/>
                    </a:solidFill>
                  </a:tcPr>
                </a:tc>
                <a:tc>
                  <a:txBody>
                    <a:bodyPr/>
                    <a:lstStyle/>
                    <a:p>
                      <a:pPr algn="r" fontAlgn="b"/>
                      <a:r>
                        <a:rPr lang="en-IN" sz="1400" b="0" i="0" u="none" strike="noStrike">
                          <a:solidFill>
                            <a:srgbClr val="000000"/>
                          </a:solidFill>
                          <a:effectLst/>
                          <a:latin typeface="Calibri" panose="020F0502020204030204" pitchFamily="34" charset="0"/>
                        </a:rPr>
                        <a:t>-0.548</a:t>
                      </a:r>
                    </a:p>
                  </a:txBody>
                  <a:tcPr marL="9525" marR="9525" marT="9525" marB="0" anchor="b">
                    <a:lnL>
                      <a:noFill/>
                    </a:lnL>
                    <a:lnR>
                      <a:noFill/>
                    </a:lnR>
                    <a:lnT>
                      <a:noFill/>
                    </a:lnT>
                    <a:lnB>
                      <a:noFill/>
                    </a:lnB>
                    <a:solidFill>
                      <a:srgbClr val="F8726C"/>
                    </a:solidFill>
                  </a:tcPr>
                </a:tc>
                <a:tc>
                  <a:txBody>
                    <a:bodyPr/>
                    <a:lstStyle/>
                    <a:p>
                      <a:pPr algn="r" fontAlgn="b"/>
                      <a:r>
                        <a:rPr lang="en-IN" sz="1400" b="0" i="0" u="none" strike="noStrike">
                          <a:solidFill>
                            <a:srgbClr val="000000"/>
                          </a:solidFill>
                          <a:effectLst/>
                          <a:latin typeface="Calibri" panose="020F0502020204030204" pitchFamily="34" charset="0"/>
                        </a:rPr>
                        <a:t>-0.448</a:t>
                      </a:r>
                    </a:p>
                  </a:txBody>
                  <a:tcPr marL="9525" marR="9525" marT="9525" marB="0" anchor="b">
                    <a:lnL>
                      <a:noFill/>
                    </a:lnL>
                    <a:lnR>
                      <a:noFill/>
                    </a:lnR>
                    <a:lnT>
                      <a:noFill/>
                    </a:lnT>
                    <a:lnB>
                      <a:noFill/>
                    </a:lnB>
                    <a:solidFill>
                      <a:srgbClr val="F97C6E"/>
                    </a:solidFill>
                  </a:tcPr>
                </a:tc>
                <a:tc>
                  <a:txBody>
                    <a:bodyPr/>
                    <a:lstStyle/>
                    <a:p>
                      <a:pPr algn="r" fontAlgn="b"/>
                      <a:r>
                        <a:rPr lang="en-IN" sz="1400" b="0" i="0" u="none" strike="noStrike">
                          <a:solidFill>
                            <a:srgbClr val="000000"/>
                          </a:solidFill>
                          <a:effectLst/>
                          <a:latin typeface="Calibri" panose="020F0502020204030204" pitchFamily="34" charset="0"/>
                        </a:rPr>
                        <a:t>0.729</a:t>
                      </a:r>
                    </a:p>
                  </a:txBody>
                  <a:tcPr marL="9525" marR="9525" marT="9525" marB="0" anchor="b">
                    <a:lnL>
                      <a:noFill/>
                    </a:lnL>
                    <a:lnR>
                      <a:noFill/>
                    </a:lnR>
                    <a:lnT>
                      <a:noFill/>
                    </a:lnT>
                    <a:lnB>
                      <a:noFill/>
                    </a:lnB>
                    <a:solidFill>
                      <a:srgbClr val="F0E784"/>
                    </a:solidFill>
                  </a:tcPr>
                </a:tc>
                <a:tc>
                  <a:txBody>
                    <a:bodyPr/>
                    <a:lstStyle/>
                    <a:p>
                      <a:pPr algn="r" fontAlgn="b"/>
                      <a:r>
                        <a:rPr lang="en-IN" sz="1400" b="0" i="0" u="none" strike="noStrike">
                          <a:solidFill>
                            <a:srgbClr val="000000"/>
                          </a:solidFill>
                          <a:effectLst/>
                          <a:latin typeface="Calibri" panose="020F0502020204030204" pitchFamily="34" charset="0"/>
                        </a:rPr>
                        <a:t>0.735</a:t>
                      </a:r>
                    </a:p>
                  </a:txBody>
                  <a:tcPr marL="9525" marR="9525" marT="9525" marB="0" anchor="b">
                    <a:lnL>
                      <a:noFill/>
                    </a:lnL>
                    <a:lnR>
                      <a:noFill/>
                    </a:lnR>
                    <a:lnT>
                      <a:noFill/>
                    </a:lnT>
                    <a:lnB>
                      <a:noFill/>
                    </a:lnB>
                    <a:solidFill>
                      <a:srgbClr val="EDE683"/>
                    </a:solidFill>
                  </a:tcPr>
                </a:tc>
                <a:tc>
                  <a:txBody>
                    <a:bodyPr/>
                    <a:lstStyle/>
                    <a:p>
                      <a:pPr algn="r" fontAlgn="b"/>
                      <a:r>
                        <a:rPr lang="en-IN" sz="1400" b="0" i="0" u="none" strike="noStrike">
                          <a:solidFill>
                            <a:srgbClr val="000000"/>
                          </a:solidFill>
                          <a:effectLst/>
                          <a:latin typeface="Calibri" panose="020F0502020204030204" pitchFamily="34" charset="0"/>
                        </a:rPr>
                        <a:t>0.777</a:t>
                      </a:r>
                    </a:p>
                  </a:txBody>
                  <a:tcPr marL="9525" marR="9525" marT="9525" marB="0" anchor="b">
                    <a:lnL>
                      <a:noFill/>
                    </a:lnL>
                    <a:lnR>
                      <a:noFill/>
                    </a:lnR>
                    <a:lnT>
                      <a:noFill/>
                    </a:lnT>
                    <a:lnB>
                      <a:noFill/>
                    </a:lnB>
                    <a:solidFill>
                      <a:srgbClr val="D7E082"/>
                    </a:solidFill>
                  </a:tcPr>
                </a:tc>
                <a:tc>
                  <a:txBody>
                    <a:bodyPr/>
                    <a:lstStyle/>
                    <a:p>
                      <a:pPr algn="r" fontAlgn="b"/>
                      <a:r>
                        <a:rPr lang="en-IN" sz="1400" b="0" i="0" u="none" strike="noStrike">
                          <a:solidFill>
                            <a:srgbClr val="000000"/>
                          </a:solidFill>
                          <a:effectLst/>
                          <a:latin typeface="Calibri" panose="020F0502020204030204" pitchFamily="34" charset="0"/>
                        </a:rPr>
                        <a:t>0.803</a:t>
                      </a:r>
                    </a:p>
                  </a:txBody>
                  <a:tcPr marL="9525" marR="9525" marT="9525" marB="0" anchor="b">
                    <a:lnL>
                      <a:noFill/>
                    </a:lnL>
                    <a:lnR>
                      <a:noFill/>
                    </a:lnR>
                    <a:lnT>
                      <a:noFill/>
                    </a:lnT>
                    <a:lnB>
                      <a:noFill/>
                    </a:lnB>
                    <a:solidFill>
                      <a:srgbClr val="CADC81"/>
                    </a:solidFill>
                  </a:tcPr>
                </a:tc>
                <a:extLst>
                  <a:ext uri="{0D108BD9-81ED-4DB2-BD59-A6C34878D82A}">
                    <a16:rowId xmlns:a16="http://schemas.microsoft.com/office/drawing/2014/main" val="3542411028"/>
                  </a:ext>
                </a:extLst>
              </a:tr>
              <a:tr h="383516">
                <a:tc>
                  <a:txBody>
                    <a:bodyPr/>
                    <a:lstStyle/>
                    <a:p>
                      <a:pPr algn="l" fontAlgn="b"/>
                      <a:r>
                        <a:rPr lang="en-IN" sz="1400" b="0" i="0" u="none" strike="noStrike">
                          <a:solidFill>
                            <a:srgbClr val="000000"/>
                          </a:solidFill>
                          <a:effectLst/>
                          <a:latin typeface="Calibri" panose="020F0502020204030204" pitchFamily="34" charset="0"/>
                        </a:rPr>
                        <a:t>City_Mlg</a:t>
                      </a:r>
                    </a:p>
                  </a:txBody>
                  <a:tcPr marL="9525" marR="9525" marT="9525" marB="0" anchor="b">
                    <a:lnL>
                      <a:noFill/>
                    </a:lnL>
                    <a:lnR>
                      <a:noFill/>
                    </a:lnR>
                    <a:lnT>
                      <a:noFill/>
                    </a:lnT>
                    <a:lnB>
                      <a:noFill/>
                    </a:lnB>
                    <a:solidFill>
                      <a:srgbClr val="D9D9D9"/>
                    </a:solidFill>
                  </a:tcPr>
                </a:tc>
                <a:tc>
                  <a:txBody>
                    <a:bodyPr/>
                    <a:lstStyle/>
                    <a:p>
                      <a:pPr algn="r" fontAlgn="b"/>
                      <a:r>
                        <a:rPr lang="en-IN" sz="1400" b="0" i="0" u="none" strike="noStrike">
                          <a:solidFill>
                            <a:srgbClr val="000000"/>
                          </a:solidFill>
                          <a:effectLst/>
                          <a:latin typeface="Calibri" panose="020F0502020204030204" pitchFamily="34" charset="0"/>
                        </a:rPr>
                        <a:t>-0.594</a:t>
                      </a:r>
                    </a:p>
                  </a:txBody>
                  <a:tcPr marL="9525" marR="9525" marT="9525" marB="0" anchor="b">
                    <a:lnL>
                      <a:noFill/>
                    </a:lnL>
                    <a:lnR>
                      <a:noFill/>
                    </a:lnR>
                    <a:lnT>
                      <a:noFill/>
                    </a:lnT>
                    <a:lnB>
                      <a:noFill/>
                    </a:lnB>
                    <a:solidFill>
                      <a:srgbClr val="F86E6B"/>
                    </a:solidFill>
                  </a:tcPr>
                </a:tc>
                <a:tc>
                  <a:txBody>
                    <a:bodyPr/>
                    <a:lstStyle/>
                    <a:p>
                      <a:pPr algn="r" fontAlgn="b"/>
                      <a:r>
                        <a:rPr lang="en-IN" sz="1400" b="0" i="0" u="none" strike="noStrike" dirty="0">
                          <a:solidFill>
                            <a:srgbClr val="000000"/>
                          </a:solidFill>
                          <a:effectLst/>
                          <a:latin typeface="Calibri" panose="020F0502020204030204" pitchFamily="34" charset="0"/>
                        </a:rPr>
                        <a:t>-0.548</a:t>
                      </a:r>
                    </a:p>
                  </a:txBody>
                  <a:tcPr marL="9525" marR="9525" marT="9525" marB="0" anchor="b">
                    <a:lnL>
                      <a:noFill/>
                    </a:lnL>
                    <a:lnR>
                      <a:noFill/>
                    </a:lnR>
                    <a:lnT>
                      <a:noFill/>
                    </a:lnT>
                    <a:lnB>
                      <a:noFill/>
                    </a:lnB>
                    <a:solidFill>
                      <a:srgbClr val="F8726C"/>
                    </a:solidFill>
                  </a:tcPr>
                </a:tc>
                <a:tc>
                  <a:txBody>
                    <a:bodyPr/>
                    <a:lstStyle/>
                    <a:p>
                      <a:pPr algn="r" fontAlgn="b"/>
                      <a:r>
                        <a:rPr lang="en-IN" sz="1400" b="0" i="0" u="none" strike="noStrike">
                          <a:solidFill>
                            <a:srgbClr val="000000"/>
                          </a:solidFill>
                          <a:effectLst/>
                          <a:latin typeface="Calibri" panose="020F0502020204030204" pitchFamily="34" charset="0"/>
                        </a:rPr>
                        <a:t>1.000</a:t>
                      </a:r>
                    </a:p>
                  </a:txBody>
                  <a:tcPr marL="9525" marR="9525" marT="9525" marB="0" anchor="b">
                    <a:lnL>
                      <a:noFill/>
                    </a:lnL>
                    <a:lnR>
                      <a:noFill/>
                    </a:lnR>
                    <a:lnT>
                      <a:noFill/>
                    </a:lnT>
                    <a:lnB>
                      <a:noFill/>
                    </a:lnB>
                    <a:solidFill>
                      <a:srgbClr val="63BE7B"/>
                    </a:solidFill>
                  </a:tcPr>
                </a:tc>
                <a:tc>
                  <a:txBody>
                    <a:bodyPr/>
                    <a:lstStyle/>
                    <a:p>
                      <a:pPr algn="r" fontAlgn="b"/>
                      <a:r>
                        <a:rPr lang="en-IN" sz="1400" b="0" i="0" u="none" strike="noStrike">
                          <a:solidFill>
                            <a:srgbClr val="000000"/>
                          </a:solidFill>
                          <a:effectLst/>
                          <a:latin typeface="Calibri" panose="020F0502020204030204" pitchFamily="34" charset="0"/>
                        </a:rPr>
                        <a:t>0.464</a:t>
                      </a:r>
                    </a:p>
                  </a:txBody>
                  <a:tcPr marL="9525" marR="9525" marT="9525" marB="0" anchor="b">
                    <a:lnL>
                      <a:noFill/>
                    </a:lnL>
                    <a:lnR>
                      <a:noFill/>
                    </a:lnR>
                    <a:lnT>
                      <a:noFill/>
                    </a:lnT>
                    <a:lnB>
                      <a:noFill/>
                    </a:lnB>
                    <a:solidFill>
                      <a:srgbClr val="FDD47F"/>
                    </a:solidFill>
                  </a:tcPr>
                </a:tc>
                <a:tc>
                  <a:txBody>
                    <a:bodyPr/>
                    <a:lstStyle/>
                    <a:p>
                      <a:pPr algn="r" fontAlgn="b"/>
                      <a:r>
                        <a:rPr lang="en-IN" sz="1400" b="0" i="0" u="none" strike="noStrike">
                          <a:solidFill>
                            <a:srgbClr val="000000"/>
                          </a:solidFill>
                          <a:effectLst/>
                          <a:latin typeface="Calibri" panose="020F0502020204030204" pitchFamily="34" charset="0"/>
                        </a:rPr>
                        <a:t>-0.396</a:t>
                      </a:r>
                    </a:p>
                  </a:txBody>
                  <a:tcPr marL="9525" marR="9525" marT="9525" marB="0" anchor="b">
                    <a:lnL>
                      <a:noFill/>
                    </a:lnL>
                    <a:lnR>
                      <a:noFill/>
                    </a:lnR>
                    <a:lnT>
                      <a:noFill/>
                    </a:lnT>
                    <a:lnB>
                      <a:noFill/>
                    </a:lnB>
                    <a:solidFill>
                      <a:srgbClr val="F9816F"/>
                    </a:solidFill>
                  </a:tcPr>
                </a:tc>
                <a:tc>
                  <a:txBody>
                    <a:bodyPr/>
                    <a:lstStyle/>
                    <a:p>
                      <a:pPr algn="r" fontAlgn="b"/>
                      <a:r>
                        <a:rPr lang="en-IN" sz="1400" b="0" i="0" u="none" strike="noStrike">
                          <a:solidFill>
                            <a:srgbClr val="000000"/>
                          </a:solidFill>
                          <a:effectLst/>
                          <a:latin typeface="Calibri" panose="020F0502020204030204" pitchFamily="34" charset="0"/>
                        </a:rPr>
                        <a:t>-0.536</a:t>
                      </a:r>
                    </a:p>
                  </a:txBody>
                  <a:tcPr marL="9525" marR="9525" marT="9525" marB="0" anchor="b">
                    <a:lnL>
                      <a:noFill/>
                    </a:lnL>
                    <a:lnR>
                      <a:noFill/>
                    </a:lnR>
                    <a:lnT>
                      <a:noFill/>
                    </a:lnT>
                    <a:lnB>
                      <a:noFill/>
                    </a:lnB>
                    <a:solidFill>
                      <a:srgbClr val="F8736D"/>
                    </a:solidFill>
                  </a:tcPr>
                </a:tc>
                <a:tc>
                  <a:txBody>
                    <a:bodyPr/>
                    <a:lstStyle/>
                    <a:p>
                      <a:pPr algn="r" fontAlgn="b"/>
                      <a:r>
                        <a:rPr lang="en-IN" sz="1400" b="0" i="0" u="none" strike="noStrike">
                          <a:solidFill>
                            <a:srgbClr val="000000"/>
                          </a:solidFill>
                          <a:effectLst/>
                          <a:latin typeface="Calibri" panose="020F0502020204030204" pitchFamily="34" charset="0"/>
                        </a:rPr>
                        <a:t>-0.646</a:t>
                      </a:r>
                    </a:p>
                  </a:txBody>
                  <a:tcPr marL="9525" marR="9525" marT="9525" marB="0" anchor="b">
                    <a:lnL>
                      <a:noFill/>
                    </a:lnL>
                    <a:lnR>
                      <a:noFill/>
                    </a:lnR>
                    <a:lnT>
                      <a:noFill/>
                    </a:lnT>
                    <a:lnB>
                      <a:noFill/>
                    </a:lnB>
                    <a:solidFill>
                      <a:srgbClr val="F8696B"/>
                    </a:solidFill>
                  </a:tcPr>
                </a:tc>
                <a:tc>
                  <a:txBody>
                    <a:bodyPr/>
                    <a:lstStyle/>
                    <a:p>
                      <a:pPr algn="r" fontAlgn="b"/>
                      <a:r>
                        <a:rPr lang="en-IN" sz="1400" b="0" i="0" u="none" strike="noStrike">
                          <a:solidFill>
                            <a:srgbClr val="000000"/>
                          </a:solidFill>
                          <a:effectLst/>
                          <a:latin typeface="Calibri" panose="020F0502020204030204" pitchFamily="34" charset="0"/>
                        </a:rPr>
                        <a:t>-0.381</a:t>
                      </a:r>
                    </a:p>
                  </a:txBody>
                  <a:tcPr marL="9525" marR="9525" marT="9525" marB="0" anchor="b">
                    <a:lnL>
                      <a:noFill/>
                    </a:lnL>
                    <a:lnR>
                      <a:noFill/>
                    </a:lnR>
                    <a:lnT>
                      <a:noFill/>
                    </a:lnT>
                    <a:lnB>
                      <a:noFill/>
                    </a:lnB>
                    <a:solidFill>
                      <a:srgbClr val="F9826F"/>
                    </a:solidFill>
                  </a:tcPr>
                </a:tc>
                <a:extLst>
                  <a:ext uri="{0D108BD9-81ED-4DB2-BD59-A6C34878D82A}">
                    <a16:rowId xmlns:a16="http://schemas.microsoft.com/office/drawing/2014/main" val="476172665"/>
                  </a:ext>
                </a:extLst>
              </a:tr>
              <a:tr h="383516">
                <a:tc>
                  <a:txBody>
                    <a:bodyPr/>
                    <a:lstStyle/>
                    <a:p>
                      <a:pPr algn="l" fontAlgn="b"/>
                      <a:r>
                        <a:rPr lang="en-IN" sz="1400" b="0" i="0" u="none" strike="noStrike">
                          <a:solidFill>
                            <a:srgbClr val="000000"/>
                          </a:solidFill>
                          <a:effectLst/>
                          <a:latin typeface="Calibri" panose="020F0502020204030204" pitchFamily="34" charset="0"/>
                        </a:rPr>
                        <a:t>Highway_Mlg</a:t>
                      </a:r>
                    </a:p>
                  </a:txBody>
                  <a:tcPr marL="9525" marR="9525" marT="9525"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-0.396</a:t>
                      </a:r>
                    </a:p>
                  </a:txBody>
                  <a:tcPr marL="9525" marR="9525" marT="9525" marB="0" anchor="b">
                    <a:lnL>
                      <a:noFill/>
                    </a:lnL>
                    <a:lnR>
                      <a:noFill/>
                    </a:lnR>
                    <a:lnT>
                      <a:noFill/>
                    </a:lnT>
                    <a:lnB>
                      <a:noFill/>
                    </a:lnB>
                    <a:solidFill>
                      <a:srgbClr val="F9816F"/>
                    </a:solidFill>
                  </a:tcPr>
                </a:tc>
                <a:tc>
                  <a:txBody>
                    <a:bodyPr/>
                    <a:lstStyle/>
                    <a:p>
                      <a:pPr algn="r" fontAlgn="b"/>
                      <a:r>
                        <a:rPr lang="en-IN" sz="1400" b="0" i="0" u="none" strike="noStrike">
                          <a:solidFill>
                            <a:srgbClr val="000000"/>
                          </a:solidFill>
                          <a:effectLst/>
                          <a:latin typeface="Calibri" panose="020F0502020204030204" pitchFamily="34" charset="0"/>
                        </a:rPr>
                        <a:t>-0.448</a:t>
                      </a:r>
                    </a:p>
                  </a:txBody>
                  <a:tcPr marL="9525" marR="9525" marT="9525" marB="0" anchor="b">
                    <a:lnL>
                      <a:noFill/>
                    </a:lnL>
                    <a:lnR>
                      <a:noFill/>
                    </a:lnR>
                    <a:lnT>
                      <a:noFill/>
                    </a:lnT>
                    <a:lnB>
                      <a:noFill/>
                    </a:lnB>
                    <a:solidFill>
                      <a:srgbClr val="F97C6E"/>
                    </a:solidFill>
                  </a:tcPr>
                </a:tc>
                <a:tc>
                  <a:txBody>
                    <a:bodyPr/>
                    <a:lstStyle/>
                    <a:p>
                      <a:pPr algn="r" fontAlgn="b"/>
                      <a:r>
                        <a:rPr lang="en-IN" sz="1400" b="0" i="0" u="none" strike="noStrike" dirty="0">
                          <a:solidFill>
                            <a:srgbClr val="000000"/>
                          </a:solidFill>
                          <a:effectLst/>
                          <a:latin typeface="Calibri" panose="020F0502020204030204" pitchFamily="34" charset="0"/>
                        </a:rPr>
                        <a:t>0.464</a:t>
                      </a:r>
                    </a:p>
                  </a:txBody>
                  <a:tcPr marL="9525" marR="9525" marT="9525" marB="0" anchor="b">
                    <a:lnL>
                      <a:noFill/>
                    </a:lnL>
                    <a:lnR>
                      <a:noFill/>
                    </a:lnR>
                    <a:lnT>
                      <a:noFill/>
                    </a:lnT>
                    <a:lnB>
                      <a:noFill/>
                    </a:lnB>
                    <a:solidFill>
                      <a:srgbClr val="FDD47F"/>
                    </a:solidFill>
                  </a:tcPr>
                </a:tc>
                <a:tc>
                  <a:txBody>
                    <a:bodyPr/>
                    <a:lstStyle/>
                    <a:p>
                      <a:pPr algn="r" fontAlgn="b"/>
                      <a:r>
                        <a:rPr lang="en-IN" sz="1400" b="0" i="0" u="none" strike="noStrike">
                          <a:solidFill>
                            <a:srgbClr val="000000"/>
                          </a:solidFill>
                          <a:effectLst/>
                          <a:latin typeface="Calibri" panose="020F0502020204030204" pitchFamily="34" charset="0"/>
                        </a:rPr>
                        <a:t>1.000</a:t>
                      </a:r>
                    </a:p>
                  </a:txBody>
                  <a:tcPr marL="9525" marR="9525" marT="9525" marB="0" anchor="b">
                    <a:lnL>
                      <a:noFill/>
                    </a:lnL>
                    <a:lnR>
                      <a:noFill/>
                    </a:lnR>
                    <a:lnT>
                      <a:noFill/>
                    </a:lnT>
                    <a:lnB>
                      <a:noFill/>
                    </a:lnB>
                    <a:solidFill>
                      <a:srgbClr val="63BE7B"/>
                    </a:solidFill>
                  </a:tcPr>
                </a:tc>
                <a:tc>
                  <a:txBody>
                    <a:bodyPr/>
                    <a:lstStyle/>
                    <a:p>
                      <a:pPr algn="r" fontAlgn="b"/>
                      <a:r>
                        <a:rPr lang="en-IN" sz="1400" b="0" i="0" u="none" strike="noStrike">
                          <a:solidFill>
                            <a:srgbClr val="000000"/>
                          </a:solidFill>
                          <a:effectLst/>
                          <a:latin typeface="Calibri" panose="020F0502020204030204" pitchFamily="34" charset="0"/>
                        </a:rPr>
                        <a:t>-0.454</a:t>
                      </a:r>
                    </a:p>
                  </a:txBody>
                  <a:tcPr marL="9525" marR="9525" marT="9525" marB="0" anchor="b">
                    <a:lnL>
                      <a:noFill/>
                    </a:lnL>
                    <a:lnR>
                      <a:noFill/>
                    </a:lnR>
                    <a:lnT>
                      <a:noFill/>
                    </a:lnT>
                    <a:lnB>
                      <a:noFill/>
                    </a:lnB>
                    <a:solidFill>
                      <a:srgbClr val="F97B6E"/>
                    </a:solidFill>
                  </a:tcPr>
                </a:tc>
                <a:tc>
                  <a:txBody>
                    <a:bodyPr/>
                    <a:lstStyle/>
                    <a:p>
                      <a:pPr algn="r" fontAlgn="b"/>
                      <a:r>
                        <a:rPr lang="en-IN" sz="1400" b="0" i="0" u="none" strike="noStrike">
                          <a:solidFill>
                            <a:srgbClr val="000000"/>
                          </a:solidFill>
                          <a:effectLst/>
                          <a:latin typeface="Calibri" panose="020F0502020204030204" pitchFamily="34" charset="0"/>
                        </a:rPr>
                        <a:t>-0.265</a:t>
                      </a:r>
                    </a:p>
                  </a:txBody>
                  <a:tcPr marL="9525" marR="9525" marT="9525" marB="0" anchor="b">
                    <a:lnL>
                      <a:noFill/>
                    </a:lnL>
                    <a:lnR>
                      <a:noFill/>
                    </a:lnR>
                    <a:lnT>
                      <a:noFill/>
                    </a:lnT>
                    <a:lnB>
                      <a:noFill/>
                    </a:lnB>
                    <a:solidFill>
                      <a:srgbClr val="F98D72"/>
                    </a:solidFill>
                  </a:tcPr>
                </a:tc>
                <a:tc>
                  <a:txBody>
                    <a:bodyPr/>
                    <a:lstStyle/>
                    <a:p>
                      <a:pPr algn="r" fontAlgn="b"/>
                      <a:r>
                        <a:rPr lang="en-IN" sz="1400" b="0" i="0" u="none" strike="noStrike">
                          <a:solidFill>
                            <a:srgbClr val="000000"/>
                          </a:solidFill>
                          <a:effectLst/>
                          <a:latin typeface="Calibri" panose="020F0502020204030204" pitchFamily="34" charset="0"/>
                        </a:rPr>
                        <a:t>-0.470</a:t>
                      </a:r>
                    </a:p>
                  </a:txBody>
                  <a:tcPr marL="9525" marR="9525" marT="9525" marB="0" anchor="b">
                    <a:lnL>
                      <a:noFill/>
                    </a:lnL>
                    <a:lnR>
                      <a:noFill/>
                    </a:lnR>
                    <a:lnT>
                      <a:noFill/>
                    </a:lnT>
                    <a:lnB>
                      <a:noFill/>
                    </a:lnB>
                    <a:solidFill>
                      <a:srgbClr val="F87A6E"/>
                    </a:solidFill>
                  </a:tcPr>
                </a:tc>
                <a:tc>
                  <a:txBody>
                    <a:bodyPr/>
                    <a:lstStyle/>
                    <a:p>
                      <a:pPr algn="r" fontAlgn="b"/>
                      <a:r>
                        <a:rPr lang="en-IN" sz="1400" b="0" i="0" u="none" strike="noStrike">
                          <a:solidFill>
                            <a:srgbClr val="000000"/>
                          </a:solidFill>
                          <a:effectLst/>
                          <a:latin typeface="Calibri" panose="020F0502020204030204" pitchFamily="34" charset="0"/>
                        </a:rPr>
                        <a:t>-0.254</a:t>
                      </a:r>
                    </a:p>
                  </a:txBody>
                  <a:tcPr marL="9525" marR="9525" marT="9525" marB="0" anchor="b">
                    <a:lnL>
                      <a:noFill/>
                    </a:lnL>
                    <a:lnR>
                      <a:noFill/>
                    </a:lnR>
                    <a:lnT>
                      <a:noFill/>
                    </a:lnT>
                    <a:lnB>
                      <a:noFill/>
                    </a:lnB>
                    <a:solidFill>
                      <a:srgbClr val="FA8E72"/>
                    </a:solidFill>
                  </a:tcPr>
                </a:tc>
                <a:extLst>
                  <a:ext uri="{0D108BD9-81ED-4DB2-BD59-A6C34878D82A}">
                    <a16:rowId xmlns:a16="http://schemas.microsoft.com/office/drawing/2014/main" val="3526932941"/>
                  </a:ext>
                </a:extLst>
              </a:tr>
              <a:tr h="383516">
                <a:tc>
                  <a:txBody>
                    <a:bodyPr/>
                    <a:lstStyle/>
                    <a:p>
                      <a:pPr algn="l" fontAlgn="b"/>
                      <a:r>
                        <a:rPr lang="en-IN" sz="1400" b="0" i="0" u="none" strike="noStrike">
                          <a:solidFill>
                            <a:srgbClr val="000000"/>
                          </a:solidFill>
                          <a:effectLst/>
                          <a:latin typeface="Calibri" panose="020F0502020204030204" pitchFamily="34" charset="0"/>
                        </a:rPr>
                        <a:t>Height</a:t>
                      </a:r>
                    </a:p>
                  </a:txBody>
                  <a:tcPr marL="9525" marR="9525" marT="9525" marB="0" anchor="b">
                    <a:lnL>
                      <a:noFill/>
                    </a:lnL>
                    <a:lnR>
                      <a:noFill/>
                    </a:lnR>
                    <a:lnT>
                      <a:noFill/>
                    </a:lnT>
                    <a:lnB>
                      <a:noFill/>
                    </a:lnB>
                    <a:solidFill>
                      <a:srgbClr val="D9D9D9"/>
                    </a:solidFill>
                  </a:tcPr>
                </a:tc>
                <a:tc>
                  <a:txBody>
                    <a:bodyPr/>
                    <a:lstStyle/>
                    <a:p>
                      <a:pPr algn="r" fontAlgn="b"/>
                      <a:r>
                        <a:rPr lang="en-IN" sz="1400" b="0" i="0" u="none" strike="noStrike">
                          <a:solidFill>
                            <a:srgbClr val="000000"/>
                          </a:solidFill>
                          <a:effectLst/>
                          <a:latin typeface="Calibri" panose="020F0502020204030204" pitchFamily="34" charset="0"/>
                        </a:rPr>
                        <a:t>0.707</a:t>
                      </a:r>
                    </a:p>
                  </a:txBody>
                  <a:tcPr marL="9525" marR="9525" marT="9525" marB="0" anchor="b">
                    <a:lnL>
                      <a:noFill/>
                    </a:lnL>
                    <a:lnR>
                      <a:noFill/>
                    </a:lnR>
                    <a:lnT>
                      <a:noFill/>
                    </a:lnT>
                    <a:lnB>
                      <a:noFill/>
                    </a:lnB>
                    <a:solidFill>
                      <a:srgbClr val="FCEA84"/>
                    </a:solidFill>
                  </a:tcPr>
                </a:tc>
                <a:tc>
                  <a:txBody>
                    <a:bodyPr/>
                    <a:lstStyle/>
                    <a:p>
                      <a:pPr algn="r" fontAlgn="b"/>
                      <a:r>
                        <a:rPr lang="en-IN" sz="1400" b="0" i="0" u="none" strike="noStrike">
                          <a:solidFill>
                            <a:srgbClr val="000000"/>
                          </a:solidFill>
                          <a:effectLst/>
                          <a:latin typeface="Calibri" panose="020F0502020204030204" pitchFamily="34" charset="0"/>
                        </a:rPr>
                        <a:t>0.729</a:t>
                      </a:r>
                    </a:p>
                  </a:txBody>
                  <a:tcPr marL="9525" marR="9525" marT="9525" marB="0" anchor="b">
                    <a:lnL>
                      <a:noFill/>
                    </a:lnL>
                    <a:lnR>
                      <a:noFill/>
                    </a:lnR>
                    <a:lnT>
                      <a:noFill/>
                    </a:lnT>
                    <a:lnB>
                      <a:noFill/>
                    </a:lnB>
                    <a:solidFill>
                      <a:srgbClr val="F0E784"/>
                    </a:solidFill>
                  </a:tcPr>
                </a:tc>
                <a:tc>
                  <a:txBody>
                    <a:bodyPr/>
                    <a:lstStyle/>
                    <a:p>
                      <a:pPr algn="r" fontAlgn="b"/>
                      <a:r>
                        <a:rPr lang="en-IN" sz="1400" b="0" i="0" u="none" strike="noStrike">
                          <a:solidFill>
                            <a:srgbClr val="000000"/>
                          </a:solidFill>
                          <a:effectLst/>
                          <a:latin typeface="Calibri" panose="020F0502020204030204" pitchFamily="34" charset="0"/>
                        </a:rPr>
                        <a:t>-0.396</a:t>
                      </a:r>
                    </a:p>
                  </a:txBody>
                  <a:tcPr marL="9525" marR="9525" marT="9525" marB="0" anchor="b">
                    <a:lnL>
                      <a:noFill/>
                    </a:lnL>
                    <a:lnR>
                      <a:noFill/>
                    </a:lnR>
                    <a:lnT>
                      <a:noFill/>
                    </a:lnT>
                    <a:lnB>
                      <a:noFill/>
                    </a:lnB>
                    <a:solidFill>
                      <a:srgbClr val="F9816F"/>
                    </a:solidFill>
                  </a:tcPr>
                </a:tc>
                <a:tc>
                  <a:txBody>
                    <a:bodyPr/>
                    <a:lstStyle/>
                    <a:p>
                      <a:pPr algn="r" fontAlgn="b"/>
                      <a:r>
                        <a:rPr lang="en-IN" sz="1400" b="0" i="0" u="none" strike="noStrike">
                          <a:solidFill>
                            <a:srgbClr val="000000"/>
                          </a:solidFill>
                          <a:effectLst/>
                          <a:latin typeface="Calibri" panose="020F0502020204030204" pitchFamily="34" charset="0"/>
                        </a:rPr>
                        <a:t>-0.454</a:t>
                      </a:r>
                    </a:p>
                  </a:txBody>
                  <a:tcPr marL="9525" marR="9525" marT="9525" marB="0" anchor="b">
                    <a:lnL>
                      <a:noFill/>
                    </a:lnL>
                    <a:lnR>
                      <a:noFill/>
                    </a:lnR>
                    <a:lnT>
                      <a:noFill/>
                    </a:lnT>
                    <a:lnB>
                      <a:noFill/>
                    </a:lnB>
                    <a:solidFill>
                      <a:srgbClr val="F97B6E"/>
                    </a:solidFill>
                  </a:tcPr>
                </a:tc>
                <a:tc>
                  <a:txBody>
                    <a:bodyPr/>
                    <a:lstStyle/>
                    <a:p>
                      <a:pPr algn="r" fontAlgn="b"/>
                      <a:r>
                        <a:rPr lang="en-IN" sz="1400" b="0" i="0" u="none" strike="noStrike">
                          <a:solidFill>
                            <a:srgbClr val="000000"/>
                          </a:solidFill>
                          <a:effectLst/>
                          <a:latin typeface="Calibri" panose="020F0502020204030204" pitchFamily="34" charset="0"/>
                        </a:rPr>
                        <a:t>1.000</a:t>
                      </a:r>
                    </a:p>
                  </a:txBody>
                  <a:tcPr marL="9525" marR="9525" marT="9525" marB="0" anchor="b">
                    <a:lnL>
                      <a:noFill/>
                    </a:lnL>
                    <a:lnR>
                      <a:noFill/>
                    </a:lnR>
                    <a:lnT>
                      <a:noFill/>
                    </a:lnT>
                    <a:lnB>
                      <a:noFill/>
                    </a:lnB>
                    <a:solidFill>
                      <a:srgbClr val="63BE7B"/>
                    </a:solidFill>
                  </a:tcPr>
                </a:tc>
                <a:tc>
                  <a:txBody>
                    <a:bodyPr/>
                    <a:lstStyle/>
                    <a:p>
                      <a:pPr algn="r" fontAlgn="b"/>
                      <a:r>
                        <a:rPr lang="en-IN" sz="1400" b="0" i="0" u="none" strike="noStrike">
                          <a:solidFill>
                            <a:srgbClr val="000000"/>
                          </a:solidFill>
                          <a:effectLst/>
                          <a:latin typeface="Calibri" panose="020F0502020204030204" pitchFamily="34" charset="0"/>
                        </a:rPr>
                        <a:t>0.536</a:t>
                      </a:r>
                    </a:p>
                  </a:txBody>
                  <a:tcPr marL="9525" marR="9525" marT="9525" marB="0" anchor="b">
                    <a:lnL>
                      <a:noFill/>
                    </a:lnL>
                    <a:lnR>
                      <a:noFill/>
                    </a:lnR>
                    <a:lnT>
                      <a:noFill/>
                    </a:lnT>
                    <a:lnB>
                      <a:noFill/>
                    </a:lnB>
                    <a:solidFill>
                      <a:srgbClr val="FEDB80"/>
                    </a:solidFill>
                  </a:tcPr>
                </a:tc>
                <a:tc>
                  <a:txBody>
                    <a:bodyPr/>
                    <a:lstStyle/>
                    <a:p>
                      <a:pPr algn="r" fontAlgn="b"/>
                      <a:r>
                        <a:rPr lang="en-IN" sz="1400" b="0" i="0" u="none" strike="noStrike">
                          <a:solidFill>
                            <a:srgbClr val="000000"/>
                          </a:solidFill>
                          <a:effectLst/>
                          <a:latin typeface="Calibri" panose="020F0502020204030204" pitchFamily="34" charset="0"/>
                        </a:rPr>
                        <a:t>0.633</a:t>
                      </a:r>
                    </a:p>
                  </a:txBody>
                  <a:tcPr marL="9525" marR="9525" marT="9525" marB="0" anchor="b">
                    <a:lnL>
                      <a:noFill/>
                    </a:lnL>
                    <a:lnR>
                      <a:noFill/>
                    </a:lnR>
                    <a:lnT>
                      <a:noFill/>
                    </a:lnT>
                    <a:lnB>
                      <a:noFill/>
                    </a:lnB>
                    <a:solidFill>
                      <a:srgbClr val="FEE482"/>
                    </a:solidFill>
                  </a:tcPr>
                </a:tc>
                <a:tc>
                  <a:txBody>
                    <a:bodyPr/>
                    <a:lstStyle/>
                    <a:p>
                      <a:pPr algn="r" fontAlgn="b"/>
                      <a:r>
                        <a:rPr lang="en-IN" sz="1400" b="0" i="0" u="none" strike="noStrike">
                          <a:solidFill>
                            <a:srgbClr val="000000"/>
                          </a:solidFill>
                          <a:effectLst/>
                          <a:latin typeface="Calibri" panose="020F0502020204030204" pitchFamily="34" charset="0"/>
                        </a:rPr>
                        <a:t>0.724</a:t>
                      </a:r>
                    </a:p>
                  </a:txBody>
                  <a:tcPr marL="9525" marR="9525" marT="9525" marB="0" anchor="b">
                    <a:lnL>
                      <a:noFill/>
                    </a:lnL>
                    <a:lnR>
                      <a:noFill/>
                    </a:lnR>
                    <a:lnT>
                      <a:noFill/>
                    </a:lnT>
                    <a:lnB>
                      <a:noFill/>
                    </a:lnB>
                    <a:solidFill>
                      <a:srgbClr val="F3E884"/>
                    </a:solidFill>
                  </a:tcPr>
                </a:tc>
                <a:extLst>
                  <a:ext uri="{0D108BD9-81ED-4DB2-BD59-A6C34878D82A}">
                    <a16:rowId xmlns:a16="http://schemas.microsoft.com/office/drawing/2014/main" val="3770439095"/>
                  </a:ext>
                </a:extLst>
              </a:tr>
              <a:tr h="383516">
                <a:tc>
                  <a:txBody>
                    <a:bodyPr/>
                    <a:lstStyle/>
                    <a:p>
                      <a:pPr algn="l" fontAlgn="b"/>
                      <a:r>
                        <a:rPr lang="en-IN" sz="1400" b="0" i="0" u="none" strike="noStrike">
                          <a:solidFill>
                            <a:srgbClr val="000000"/>
                          </a:solidFill>
                          <a:effectLst/>
                          <a:latin typeface="Calibri" panose="020F0502020204030204" pitchFamily="34" charset="0"/>
                        </a:rPr>
                        <a:t>Length</a:t>
                      </a:r>
                    </a:p>
                  </a:txBody>
                  <a:tcPr marL="9525" marR="9525" marT="9525" marB="0" anchor="b">
                    <a:lnL>
                      <a:noFill/>
                    </a:lnL>
                    <a:lnR>
                      <a:noFill/>
                    </a:lnR>
                    <a:lnT>
                      <a:noFill/>
                    </a:lnT>
                    <a:lnB>
                      <a:noFill/>
                    </a:lnB>
                  </a:tcPr>
                </a:tc>
                <a:tc>
                  <a:txBody>
                    <a:bodyPr/>
                    <a:lstStyle/>
                    <a:p>
                      <a:pPr algn="r" fontAlgn="b"/>
                      <a:r>
                        <a:rPr lang="en-IN" sz="1400" b="0" i="0" u="none" strike="noStrike">
                          <a:solidFill>
                            <a:srgbClr val="000000"/>
                          </a:solidFill>
                          <a:effectLst/>
                          <a:latin typeface="Calibri" panose="020F0502020204030204" pitchFamily="34" charset="0"/>
                        </a:rPr>
                        <a:t>0.786</a:t>
                      </a:r>
                    </a:p>
                  </a:txBody>
                  <a:tcPr marL="9525" marR="9525" marT="9525" marB="0" anchor="b">
                    <a:lnL>
                      <a:noFill/>
                    </a:lnL>
                    <a:lnR>
                      <a:noFill/>
                    </a:lnR>
                    <a:lnT>
                      <a:noFill/>
                    </a:lnT>
                    <a:lnB>
                      <a:noFill/>
                    </a:lnB>
                    <a:solidFill>
                      <a:srgbClr val="D3DF82"/>
                    </a:solidFill>
                  </a:tcPr>
                </a:tc>
                <a:tc>
                  <a:txBody>
                    <a:bodyPr/>
                    <a:lstStyle/>
                    <a:p>
                      <a:pPr algn="r" fontAlgn="b"/>
                      <a:r>
                        <a:rPr lang="en-IN" sz="1400" b="0" i="0" u="none" strike="noStrike">
                          <a:solidFill>
                            <a:srgbClr val="000000"/>
                          </a:solidFill>
                          <a:effectLst/>
                          <a:latin typeface="Calibri" panose="020F0502020204030204" pitchFamily="34" charset="0"/>
                        </a:rPr>
                        <a:t>0.735</a:t>
                      </a:r>
                    </a:p>
                  </a:txBody>
                  <a:tcPr marL="9525" marR="9525" marT="9525" marB="0" anchor="b">
                    <a:lnL>
                      <a:noFill/>
                    </a:lnL>
                    <a:lnR>
                      <a:noFill/>
                    </a:lnR>
                    <a:lnT>
                      <a:noFill/>
                    </a:lnT>
                    <a:lnB>
                      <a:noFill/>
                    </a:lnB>
                    <a:solidFill>
                      <a:srgbClr val="EDE683"/>
                    </a:solidFill>
                  </a:tcPr>
                </a:tc>
                <a:tc>
                  <a:txBody>
                    <a:bodyPr/>
                    <a:lstStyle/>
                    <a:p>
                      <a:pPr algn="r" fontAlgn="b"/>
                      <a:r>
                        <a:rPr lang="en-IN" sz="1400" b="0" i="0" u="none" strike="noStrike">
                          <a:solidFill>
                            <a:srgbClr val="000000"/>
                          </a:solidFill>
                          <a:effectLst/>
                          <a:latin typeface="Calibri" panose="020F0502020204030204" pitchFamily="34" charset="0"/>
                        </a:rPr>
                        <a:t>-0.536</a:t>
                      </a:r>
                    </a:p>
                  </a:txBody>
                  <a:tcPr marL="9525" marR="9525" marT="9525" marB="0" anchor="b">
                    <a:lnL>
                      <a:noFill/>
                    </a:lnL>
                    <a:lnR>
                      <a:noFill/>
                    </a:lnR>
                    <a:lnT>
                      <a:noFill/>
                    </a:lnT>
                    <a:lnB>
                      <a:noFill/>
                    </a:lnB>
                    <a:solidFill>
                      <a:srgbClr val="F8736D"/>
                    </a:solidFill>
                  </a:tcPr>
                </a:tc>
                <a:tc>
                  <a:txBody>
                    <a:bodyPr/>
                    <a:lstStyle/>
                    <a:p>
                      <a:pPr algn="r" fontAlgn="b"/>
                      <a:r>
                        <a:rPr lang="en-IN" sz="1400" b="0" i="0" u="none" strike="noStrike" dirty="0">
                          <a:solidFill>
                            <a:srgbClr val="000000"/>
                          </a:solidFill>
                          <a:effectLst/>
                          <a:latin typeface="Calibri" panose="020F0502020204030204" pitchFamily="34" charset="0"/>
                        </a:rPr>
                        <a:t>-0.265</a:t>
                      </a:r>
                    </a:p>
                  </a:txBody>
                  <a:tcPr marL="9525" marR="9525" marT="9525" marB="0" anchor="b">
                    <a:lnL>
                      <a:noFill/>
                    </a:lnL>
                    <a:lnR>
                      <a:noFill/>
                    </a:lnR>
                    <a:lnT>
                      <a:noFill/>
                    </a:lnT>
                    <a:lnB>
                      <a:noFill/>
                    </a:lnB>
                    <a:solidFill>
                      <a:srgbClr val="F98D72"/>
                    </a:solidFill>
                  </a:tcPr>
                </a:tc>
                <a:tc>
                  <a:txBody>
                    <a:bodyPr/>
                    <a:lstStyle/>
                    <a:p>
                      <a:pPr algn="r" fontAlgn="b"/>
                      <a:r>
                        <a:rPr lang="en-IN" sz="1400" b="0" i="0" u="none" strike="noStrike" dirty="0">
                          <a:solidFill>
                            <a:srgbClr val="000000"/>
                          </a:solidFill>
                          <a:effectLst/>
                          <a:latin typeface="Calibri" panose="020F0502020204030204" pitchFamily="34" charset="0"/>
                        </a:rPr>
                        <a:t>0.536</a:t>
                      </a:r>
                    </a:p>
                  </a:txBody>
                  <a:tcPr marL="9525" marR="9525" marT="9525" marB="0" anchor="b">
                    <a:lnL>
                      <a:noFill/>
                    </a:lnL>
                    <a:lnR>
                      <a:noFill/>
                    </a:lnR>
                    <a:lnT>
                      <a:noFill/>
                    </a:lnT>
                    <a:lnB>
                      <a:noFill/>
                    </a:lnB>
                    <a:solidFill>
                      <a:srgbClr val="FEDB80"/>
                    </a:solidFill>
                  </a:tcPr>
                </a:tc>
                <a:tc>
                  <a:txBody>
                    <a:bodyPr/>
                    <a:lstStyle/>
                    <a:p>
                      <a:pPr algn="r" fontAlgn="b"/>
                      <a:r>
                        <a:rPr lang="en-IN" sz="1400" b="0" i="0" u="none" strike="noStrike">
                          <a:solidFill>
                            <a:srgbClr val="000000"/>
                          </a:solidFill>
                          <a:effectLst/>
                          <a:latin typeface="Calibri" panose="020F0502020204030204" pitchFamily="34" charset="0"/>
                        </a:rPr>
                        <a:t>1.000</a:t>
                      </a:r>
                    </a:p>
                  </a:txBody>
                  <a:tcPr marL="9525" marR="9525" marT="9525" marB="0" anchor="b">
                    <a:lnL>
                      <a:noFill/>
                    </a:lnL>
                    <a:lnR>
                      <a:noFill/>
                    </a:lnR>
                    <a:lnT>
                      <a:noFill/>
                    </a:lnT>
                    <a:lnB>
                      <a:noFill/>
                    </a:lnB>
                    <a:solidFill>
                      <a:srgbClr val="63BE7B"/>
                    </a:solidFill>
                  </a:tcPr>
                </a:tc>
                <a:tc>
                  <a:txBody>
                    <a:bodyPr/>
                    <a:lstStyle/>
                    <a:p>
                      <a:pPr algn="r" fontAlgn="b"/>
                      <a:r>
                        <a:rPr lang="en-IN" sz="1400" b="0" i="0" u="none" strike="noStrike">
                          <a:solidFill>
                            <a:srgbClr val="000000"/>
                          </a:solidFill>
                          <a:effectLst/>
                          <a:latin typeface="Calibri" panose="020F0502020204030204" pitchFamily="34" charset="0"/>
                        </a:rPr>
                        <a:t>0.824</a:t>
                      </a:r>
                    </a:p>
                  </a:txBody>
                  <a:tcPr marL="9525" marR="9525" marT="9525" marB="0" anchor="b">
                    <a:lnL>
                      <a:noFill/>
                    </a:lnL>
                    <a:lnR>
                      <a:noFill/>
                    </a:lnR>
                    <a:lnT>
                      <a:noFill/>
                    </a:lnT>
                    <a:lnB>
                      <a:noFill/>
                    </a:lnB>
                    <a:solidFill>
                      <a:srgbClr val="BFD981"/>
                    </a:solidFill>
                  </a:tcPr>
                </a:tc>
                <a:tc>
                  <a:txBody>
                    <a:bodyPr/>
                    <a:lstStyle/>
                    <a:p>
                      <a:pPr algn="r" fontAlgn="b"/>
                      <a:r>
                        <a:rPr lang="en-IN" sz="1400" b="0" i="0" u="none" strike="noStrike">
                          <a:solidFill>
                            <a:srgbClr val="000000"/>
                          </a:solidFill>
                          <a:effectLst/>
                          <a:latin typeface="Calibri" panose="020F0502020204030204" pitchFamily="34" charset="0"/>
                        </a:rPr>
                        <a:t>0.692</a:t>
                      </a:r>
                    </a:p>
                  </a:txBody>
                  <a:tcPr marL="9525" marR="9525" marT="9525" marB="0" anchor="b">
                    <a:lnL>
                      <a:noFill/>
                    </a:lnL>
                    <a:lnR>
                      <a:noFill/>
                    </a:lnR>
                    <a:lnT>
                      <a:noFill/>
                    </a:lnT>
                    <a:lnB>
                      <a:noFill/>
                    </a:lnB>
                    <a:solidFill>
                      <a:srgbClr val="FEEA83"/>
                    </a:solidFill>
                  </a:tcPr>
                </a:tc>
                <a:extLst>
                  <a:ext uri="{0D108BD9-81ED-4DB2-BD59-A6C34878D82A}">
                    <a16:rowId xmlns:a16="http://schemas.microsoft.com/office/drawing/2014/main" val="1319225104"/>
                  </a:ext>
                </a:extLst>
              </a:tr>
              <a:tr h="383516">
                <a:tc>
                  <a:txBody>
                    <a:bodyPr/>
                    <a:lstStyle/>
                    <a:p>
                      <a:pPr algn="l" fontAlgn="b"/>
                      <a:r>
                        <a:rPr lang="en-IN" sz="1400" b="0" i="0" u="none" strike="noStrike">
                          <a:solidFill>
                            <a:srgbClr val="000000"/>
                          </a:solidFill>
                          <a:effectLst/>
                          <a:latin typeface="Calibri" panose="020F0502020204030204" pitchFamily="34" charset="0"/>
                        </a:rPr>
                        <a:t>Power</a:t>
                      </a:r>
                    </a:p>
                  </a:txBody>
                  <a:tcPr marL="9525" marR="9525" marT="9525" marB="0" anchor="b">
                    <a:lnL>
                      <a:noFill/>
                    </a:lnL>
                    <a:lnR>
                      <a:noFill/>
                    </a:lnR>
                    <a:lnT>
                      <a:noFill/>
                    </a:lnT>
                    <a:lnB>
                      <a:noFill/>
                    </a:lnB>
                    <a:solidFill>
                      <a:srgbClr val="D9D9D9"/>
                    </a:solidFill>
                  </a:tcPr>
                </a:tc>
                <a:tc>
                  <a:txBody>
                    <a:bodyPr/>
                    <a:lstStyle/>
                    <a:p>
                      <a:pPr algn="r" fontAlgn="b"/>
                      <a:r>
                        <a:rPr lang="en-IN" sz="1400" b="0" i="0" u="none" strike="noStrike">
                          <a:solidFill>
                            <a:srgbClr val="000000"/>
                          </a:solidFill>
                          <a:effectLst/>
                          <a:latin typeface="Calibri" panose="020F0502020204030204" pitchFamily="34" charset="0"/>
                        </a:rPr>
                        <a:t>0.933</a:t>
                      </a:r>
                    </a:p>
                  </a:txBody>
                  <a:tcPr marL="9525" marR="9525" marT="9525" marB="0" anchor="b">
                    <a:lnL>
                      <a:noFill/>
                    </a:lnL>
                    <a:lnR>
                      <a:noFill/>
                    </a:lnR>
                    <a:lnT>
                      <a:noFill/>
                    </a:lnT>
                    <a:lnB>
                      <a:noFill/>
                    </a:lnB>
                    <a:solidFill>
                      <a:srgbClr val="86C87D"/>
                    </a:solidFill>
                  </a:tcPr>
                </a:tc>
                <a:tc>
                  <a:txBody>
                    <a:bodyPr/>
                    <a:lstStyle/>
                    <a:p>
                      <a:pPr algn="r" fontAlgn="b"/>
                      <a:r>
                        <a:rPr lang="en-IN" sz="1400" b="0" i="0" u="none" strike="noStrike">
                          <a:solidFill>
                            <a:srgbClr val="000000"/>
                          </a:solidFill>
                          <a:effectLst/>
                          <a:latin typeface="Calibri" panose="020F0502020204030204" pitchFamily="34" charset="0"/>
                        </a:rPr>
                        <a:t>0.777</a:t>
                      </a:r>
                    </a:p>
                  </a:txBody>
                  <a:tcPr marL="9525" marR="9525" marT="9525" marB="0" anchor="b">
                    <a:lnL>
                      <a:noFill/>
                    </a:lnL>
                    <a:lnR>
                      <a:noFill/>
                    </a:lnR>
                    <a:lnT>
                      <a:noFill/>
                    </a:lnT>
                    <a:lnB>
                      <a:noFill/>
                    </a:lnB>
                    <a:solidFill>
                      <a:srgbClr val="D7E082"/>
                    </a:solidFill>
                  </a:tcPr>
                </a:tc>
                <a:tc>
                  <a:txBody>
                    <a:bodyPr/>
                    <a:lstStyle/>
                    <a:p>
                      <a:pPr algn="r" fontAlgn="b"/>
                      <a:r>
                        <a:rPr lang="en-IN" sz="1400" b="0" i="0" u="none" strike="noStrike">
                          <a:solidFill>
                            <a:srgbClr val="000000"/>
                          </a:solidFill>
                          <a:effectLst/>
                          <a:latin typeface="Calibri" panose="020F0502020204030204" pitchFamily="34" charset="0"/>
                        </a:rPr>
                        <a:t>-0.646</a:t>
                      </a:r>
                    </a:p>
                  </a:txBody>
                  <a:tcPr marL="9525" marR="9525" marT="9525" marB="0" anchor="b">
                    <a:lnL>
                      <a:noFill/>
                    </a:lnL>
                    <a:lnR>
                      <a:noFill/>
                    </a:lnR>
                    <a:lnT>
                      <a:noFill/>
                    </a:lnT>
                    <a:lnB>
                      <a:noFill/>
                    </a:lnB>
                    <a:solidFill>
                      <a:srgbClr val="F8696B"/>
                    </a:solidFill>
                  </a:tcPr>
                </a:tc>
                <a:tc>
                  <a:txBody>
                    <a:bodyPr/>
                    <a:lstStyle/>
                    <a:p>
                      <a:pPr algn="r" fontAlgn="b"/>
                      <a:r>
                        <a:rPr lang="en-IN" sz="1400" b="0" i="0" u="none" strike="noStrike">
                          <a:solidFill>
                            <a:srgbClr val="000000"/>
                          </a:solidFill>
                          <a:effectLst/>
                          <a:latin typeface="Calibri" panose="020F0502020204030204" pitchFamily="34" charset="0"/>
                        </a:rPr>
                        <a:t>-0.470</a:t>
                      </a:r>
                    </a:p>
                  </a:txBody>
                  <a:tcPr marL="9525" marR="9525" marT="9525" marB="0" anchor="b">
                    <a:lnL>
                      <a:noFill/>
                    </a:lnL>
                    <a:lnR>
                      <a:noFill/>
                    </a:lnR>
                    <a:lnT>
                      <a:noFill/>
                    </a:lnT>
                    <a:lnB>
                      <a:noFill/>
                    </a:lnB>
                    <a:solidFill>
                      <a:srgbClr val="F87A6E"/>
                    </a:solidFill>
                  </a:tcPr>
                </a:tc>
                <a:tc>
                  <a:txBody>
                    <a:bodyPr/>
                    <a:lstStyle/>
                    <a:p>
                      <a:pPr algn="r" fontAlgn="b"/>
                      <a:r>
                        <a:rPr lang="en-IN" sz="1400" b="0" i="0" u="none" strike="noStrike">
                          <a:solidFill>
                            <a:srgbClr val="000000"/>
                          </a:solidFill>
                          <a:effectLst/>
                          <a:latin typeface="Calibri" panose="020F0502020204030204" pitchFamily="34" charset="0"/>
                        </a:rPr>
                        <a:t>0.633</a:t>
                      </a:r>
                    </a:p>
                  </a:txBody>
                  <a:tcPr marL="9525" marR="9525" marT="9525" marB="0" anchor="b">
                    <a:lnL>
                      <a:noFill/>
                    </a:lnL>
                    <a:lnR>
                      <a:noFill/>
                    </a:lnR>
                    <a:lnT>
                      <a:noFill/>
                    </a:lnT>
                    <a:lnB>
                      <a:noFill/>
                    </a:lnB>
                    <a:solidFill>
                      <a:srgbClr val="FEE482"/>
                    </a:solidFill>
                  </a:tcPr>
                </a:tc>
                <a:tc>
                  <a:txBody>
                    <a:bodyPr/>
                    <a:lstStyle/>
                    <a:p>
                      <a:pPr algn="r" fontAlgn="b"/>
                      <a:r>
                        <a:rPr lang="en-IN" sz="1400" b="0" i="0" u="none" strike="noStrike" dirty="0">
                          <a:solidFill>
                            <a:srgbClr val="000000"/>
                          </a:solidFill>
                          <a:effectLst/>
                          <a:latin typeface="Calibri" panose="020F0502020204030204" pitchFamily="34" charset="0"/>
                        </a:rPr>
                        <a:t>0.824</a:t>
                      </a:r>
                    </a:p>
                  </a:txBody>
                  <a:tcPr marL="9525" marR="9525" marT="9525" marB="0" anchor="b">
                    <a:lnL>
                      <a:noFill/>
                    </a:lnL>
                    <a:lnR>
                      <a:noFill/>
                    </a:lnR>
                    <a:lnT>
                      <a:noFill/>
                    </a:lnT>
                    <a:lnB>
                      <a:noFill/>
                    </a:lnB>
                    <a:solidFill>
                      <a:srgbClr val="BFD981"/>
                    </a:solidFill>
                  </a:tcPr>
                </a:tc>
                <a:tc>
                  <a:txBody>
                    <a:bodyPr/>
                    <a:lstStyle/>
                    <a:p>
                      <a:pPr algn="r" fontAlgn="b"/>
                      <a:r>
                        <a:rPr lang="en-IN" sz="1400" b="0" i="0" u="none" strike="noStrike">
                          <a:solidFill>
                            <a:srgbClr val="000000"/>
                          </a:solidFill>
                          <a:effectLst/>
                          <a:latin typeface="Calibri" panose="020F0502020204030204" pitchFamily="34" charset="0"/>
                        </a:rPr>
                        <a:t>1.000</a:t>
                      </a:r>
                    </a:p>
                  </a:txBody>
                  <a:tcPr marL="9525" marR="9525" marT="9525" marB="0" anchor="b">
                    <a:lnL>
                      <a:noFill/>
                    </a:lnL>
                    <a:lnR>
                      <a:noFill/>
                    </a:lnR>
                    <a:lnT>
                      <a:noFill/>
                    </a:lnT>
                    <a:lnB>
                      <a:noFill/>
                    </a:lnB>
                    <a:solidFill>
                      <a:srgbClr val="63BE7B"/>
                    </a:solidFill>
                  </a:tcPr>
                </a:tc>
                <a:tc>
                  <a:txBody>
                    <a:bodyPr/>
                    <a:lstStyle/>
                    <a:p>
                      <a:pPr algn="r" fontAlgn="b"/>
                      <a:r>
                        <a:rPr lang="en-IN" sz="1400" b="0" i="0" u="none" strike="noStrike">
                          <a:solidFill>
                            <a:srgbClr val="000000"/>
                          </a:solidFill>
                          <a:effectLst/>
                          <a:latin typeface="Calibri" panose="020F0502020204030204" pitchFamily="34" charset="0"/>
                        </a:rPr>
                        <a:t>0.790</a:t>
                      </a:r>
                    </a:p>
                  </a:txBody>
                  <a:tcPr marL="9525" marR="9525" marT="9525" marB="0" anchor="b">
                    <a:lnL>
                      <a:noFill/>
                    </a:lnL>
                    <a:lnR>
                      <a:noFill/>
                    </a:lnR>
                    <a:lnT>
                      <a:noFill/>
                    </a:lnT>
                    <a:lnB>
                      <a:noFill/>
                    </a:lnB>
                    <a:solidFill>
                      <a:srgbClr val="D0DE82"/>
                    </a:solidFill>
                  </a:tcPr>
                </a:tc>
                <a:extLst>
                  <a:ext uri="{0D108BD9-81ED-4DB2-BD59-A6C34878D82A}">
                    <a16:rowId xmlns:a16="http://schemas.microsoft.com/office/drawing/2014/main" val="2051227402"/>
                  </a:ext>
                </a:extLst>
              </a:tr>
              <a:tr h="383516">
                <a:tc>
                  <a:txBody>
                    <a:bodyPr/>
                    <a:lstStyle/>
                    <a:p>
                      <a:pPr algn="l" fontAlgn="b"/>
                      <a:r>
                        <a:rPr lang="en-IN" sz="1400" b="0" i="0" u="none" strike="noStrike">
                          <a:solidFill>
                            <a:srgbClr val="000000"/>
                          </a:solidFill>
                          <a:effectLst/>
                          <a:latin typeface="Calibri" panose="020F0502020204030204" pitchFamily="34" charset="0"/>
                        </a:rPr>
                        <a:t>Torque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0.876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A4D17F"/>
                    </a:solidFill>
                  </a:tcPr>
                </a:tc>
                <a:tc>
                  <a:txBody>
                    <a:bodyPr/>
                    <a:lstStyle/>
                    <a:p>
                      <a:pPr algn="r" fontAlgn="b"/>
                      <a:r>
                        <a:rPr lang="en-IN" sz="1400" b="0" i="0" u="none" strike="noStrike">
                          <a:solidFill>
                            <a:srgbClr val="000000"/>
                          </a:solidFill>
                          <a:effectLst/>
                          <a:latin typeface="Calibri" panose="020F0502020204030204" pitchFamily="34" charset="0"/>
                        </a:rPr>
                        <a:t>0.803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CADC81"/>
                    </a:solidFill>
                  </a:tcPr>
                </a:tc>
                <a:tc>
                  <a:txBody>
                    <a:bodyPr/>
                    <a:lstStyle/>
                    <a:p>
                      <a:pPr algn="r" fontAlgn="b"/>
                      <a:r>
                        <a:rPr lang="en-IN" sz="1400" b="0" i="0" u="none" strike="noStrike">
                          <a:solidFill>
                            <a:srgbClr val="000000"/>
                          </a:solidFill>
                          <a:effectLst/>
                          <a:latin typeface="Calibri" panose="020F0502020204030204" pitchFamily="34" charset="0"/>
                        </a:rPr>
                        <a:t>-0.381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9826F"/>
                    </a:solidFill>
                  </a:tcPr>
                </a:tc>
                <a:tc>
                  <a:txBody>
                    <a:bodyPr/>
                    <a:lstStyle/>
                    <a:p>
                      <a:pPr algn="r" fontAlgn="b"/>
                      <a:r>
                        <a:rPr lang="en-IN" sz="1400" b="0" i="0" u="none" strike="noStrike">
                          <a:solidFill>
                            <a:srgbClr val="000000"/>
                          </a:solidFill>
                          <a:effectLst/>
                          <a:latin typeface="Calibri" panose="020F0502020204030204" pitchFamily="34" charset="0"/>
                        </a:rPr>
                        <a:t>-0.254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A8E72"/>
                    </a:solidFill>
                  </a:tcPr>
                </a:tc>
                <a:tc>
                  <a:txBody>
                    <a:bodyPr/>
                    <a:lstStyle/>
                    <a:p>
                      <a:pPr algn="r" fontAlgn="b"/>
                      <a:r>
                        <a:rPr lang="en-IN" sz="1400" b="0" i="0" u="none" strike="noStrike">
                          <a:solidFill>
                            <a:srgbClr val="000000"/>
                          </a:solidFill>
                          <a:effectLst/>
                          <a:latin typeface="Calibri" panose="020F0502020204030204" pitchFamily="34" charset="0"/>
                        </a:rPr>
                        <a:t>0.724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3E884"/>
                    </a:solidFill>
                  </a:tcPr>
                </a:tc>
                <a:tc>
                  <a:txBody>
                    <a:bodyPr/>
                    <a:lstStyle/>
                    <a:p>
                      <a:pPr algn="r" fontAlgn="b"/>
                      <a:r>
                        <a:rPr lang="en-IN" sz="1400" b="0" i="0" u="none" strike="noStrike" dirty="0">
                          <a:solidFill>
                            <a:srgbClr val="000000"/>
                          </a:solidFill>
                          <a:effectLst/>
                          <a:latin typeface="Calibri" panose="020F0502020204030204" pitchFamily="34" charset="0"/>
                        </a:rPr>
                        <a:t>0.692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FEEA83"/>
                    </a:solidFill>
                  </a:tcPr>
                </a:tc>
                <a:tc>
                  <a:txBody>
                    <a:bodyPr/>
                    <a:lstStyle/>
                    <a:p>
                      <a:pPr algn="r" fontAlgn="b"/>
                      <a:r>
                        <a:rPr lang="en-IN" sz="1400" b="0" i="0" u="none" strike="noStrike" dirty="0">
                          <a:solidFill>
                            <a:srgbClr val="000000"/>
                          </a:solidFill>
                          <a:effectLst/>
                          <a:latin typeface="Calibri" panose="020F0502020204030204" pitchFamily="34" charset="0"/>
                        </a:rPr>
                        <a:t>0.790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D0DE82"/>
                    </a:solidFill>
                  </a:tcPr>
                </a:tc>
                <a:tc>
                  <a:txBody>
                    <a:bodyPr/>
                    <a:lstStyle/>
                    <a:p>
                      <a:pPr algn="r" fontAlgn="b"/>
                      <a:r>
                        <a:rPr lang="en-IN" sz="1400" b="0" i="0" u="none" strike="noStrike" dirty="0">
                          <a:solidFill>
                            <a:srgbClr val="000000"/>
                          </a:solidFill>
                          <a:effectLst/>
                          <a:latin typeface="Calibri" panose="020F0502020204030204" pitchFamily="34" charset="0"/>
                        </a:rPr>
                        <a:t>1.000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2744947525"/>
                  </a:ext>
                </a:extLst>
              </a:tr>
            </a:tbl>
          </a:graphicData>
        </a:graphic>
      </p:graphicFrame>
      <p:sp>
        <p:nvSpPr>
          <p:cNvPr id="11" name="TextBox 10">
            <a:extLst>
              <a:ext uri="{FF2B5EF4-FFF2-40B4-BE49-F238E27FC236}">
                <a16:creationId xmlns:a16="http://schemas.microsoft.com/office/drawing/2014/main" id="{FFDC04E5-87FA-4F7F-8BB3-0607BE56993C}"/>
              </a:ext>
            </a:extLst>
          </p:cNvPr>
          <p:cNvSpPr txBox="1"/>
          <p:nvPr/>
        </p:nvSpPr>
        <p:spPr>
          <a:xfrm>
            <a:off x="795130" y="2017808"/>
            <a:ext cx="2965838" cy="3693319"/>
          </a:xfrm>
          <a:prstGeom prst="rect">
            <a:avLst/>
          </a:prstGeom>
          <a:noFill/>
        </p:spPr>
        <p:txBody>
          <a:bodyPr wrap="square" rtlCol="0">
            <a:spAutoFit/>
          </a:bodyPr>
          <a:lstStyle/>
          <a:p>
            <a:pPr marL="285750" indent="-285750">
              <a:buFont typeface="Arial" panose="020B0604020202020204" pitchFamily="34" charset="0"/>
              <a:buChar char="•"/>
            </a:pPr>
            <a:r>
              <a:rPr lang="en-IN" b="1" dirty="0"/>
              <a:t>Strong negative </a:t>
            </a:r>
            <a:r>
              <a:rPr lang="en-IN" dirty="0"/>
              <a:t>corelation: power-mileage=0.635,displacement- mileage = -0.59, </a:t>
            </a:r>
          </a:p>
          <a:p>
            <a:r>
              <a:rPr lang="en-IN" dirty="0"/>
              <a:t>      fuel tank capacity- </a:t>
            </a:r>
          </a:p>
          <a:p>
            <a:r>
              <a:rPr lang="en-IN" dirty="0"/>
              <a:t>      mileage has -0.55 and </a:t>
            </a:r>
          </a:p>
          <a:p>
            <a:r>
              <a:rPr lang="en-IN" dirty="0"/>
              <a:t>      with length -0.54 </a:t>
            </a:r>
          </a:p>
          <a:p>
            <a:pPr marL="285750" indent="-285750">
              <a:buFont typeface="Arial" panose="020B0604020202020204" pitchFamily="34" charset="0"/>
              <a:buChar char="•"/>
            </a:pPr>
            <a:r>
              <a:rPr lang="en-IN" b="1" dirty="0"/>
              <a:t>slightly negative</a:t>
            </a:r>
            <a:r>
              <a:rPr lang="en-IN" dirty="0"/>
              <a:t>: </a:t>
            </a:r>
          </a:p>
          <a:p>
            <a:r>
              <a:rPr lang="en-IN" dirty="0"/>
              <a:t>     mileage-torque -0.38</a:t>
            </a:r>
          </a:p>
          <a:p>
            <a:pPr marL="285750" indent="-285750">
              <a:buFont typeface="Arial" panose="020B0604020202020204" pitchFamily="34" charset="0"/>
              <a:buChar char="•"/>
            </a:pPr>
            <a:r>
              <a:rPr lang="en-IN" dirty="0"/>
              <a:t>Mileage with power, displacement and fuel tank capacity has the strong negative corelation</a:t>
            </a:r>
          </a:p>
        </p:txBody>
      </p:sp>
    </p:spTree>
    <p:extLst>
      <p:ext uri="{BB962C8B-B14F-4D97-AF65-F5344CB8AC3E}">
        <p14:creationId xmlns:p14="http://schemas.microsoft.com/office/powerpoint/2010/main" val="97690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F39D-C231-45A0-BD1B-1A6990088440}"/>
              </a:ext>
            </a:extLst>
          </p:cNvPr>
          <p:cNvSpPr>
            <a:spLocks noGrp="1"/>
          </p:cNvSpPr>
          <p:nvPr>
            <p:ph type="title"/>
          </p:nvPr>
        </p:nvSpPr>
        <p:spPr/>
        <p:txBody>
          <a:bodyPr>
            <a:normAutofit fontScale="90000"/>
          </a:bodyPr>
          <a:lstStyle/>
          <a:p>
            <a:r>
              <a:rPr lang="en-IN" sz="4400" b="0" i="0" baseline="0" dirty="0">
                <a:effectLst/>
              </a:rPr>
              <a:t>Safety features</a:t>
            </a:r>
            <a:r>
              <a:rPr lang="en-IN" sz="4000" b="0" i="0" baseline="0" dirty="0">
                <a:effectLst/>
              </a:rPr>
              <a:t>: </a:t>
            </a:r>
            <a:br>
              <a:rPr lang="en-IN" sz="4000" b="0" i="0" baseline="0" dirty="0">
                <a:effectLst/>
              </a:rPr>
            </a:br>
            <a:br>
              <a:rPr lang="en-IN" sz="4000" b="0" i="0" baseline="0" dirty="0">
                <a:effectLst/>
              </a:rPr>
            </a:br>
            <a:r>
              <a:rPr lang="en-IN" sz="2700" b="0" i="0" baseline="0" dirty="0">
                <a:effectLst/>
              </a:rPr>
              <a:t>Top 10 manufacturers </a:t>
            </a:r>
            <a:r>
              <a:rPr lang="en-IN" sz="2700" dirty="0"/>
              <a:t>and their</a:t>
            </a:r>
            <a:r>
              <a:rPr lang="en-IN" sz="2700" b="0" i="0" baseline="0" dirty="0">
                <a:effectLst/>
              </a:rPr>
              <a:t> safety features</a:t>
            </a:r>
            <a:endParaRPr lang="en-IN" dirty="0"/>
          </a:p>
        </p:txBody>
      </p:sp>
      <p:sp>
        <p:nvSpPr>
          <p:cNvPr id="7" name="Content Placeholder 6">
            <a:extLst>
              <a:ext uri="{FF2B5EF4-FFF2-40B4-BE49-F238E27FC236}">
                <a16:creationId xmlns:a16="http://schemas.microsoft.com/office/drawing/2014/main" id="{348BE373-CAF0-4558-9D0C-F6037AF42C03}"/>
              </a:ext>
            </a:extLst>
          </p:cNvPr>
          <p:cNvSpPr>
            <a:spLocks noGrp="1"/>
          </p:cNvSpPr>
          <p:nvPr>
            <p:ph sz="half" idx="1"/>
          </p:nvPr>
        </p:nvSpPr>
        <p:spPr>
          <a:xfrm>
            <a:off x="1097278" y="2332383"/>
            <a:ext cx="2454305" cy="2928730"/>
          </a:xfrm>
        </p:spPr>
        <p:txBody>
          <a:bodyPr>
            <a:normAutofit fontScale="25000" lnSpcReduction="20000"/>
          </a:bodyPr>
          <a:lstStyle/>
          <a:p>
            <a:r>
              <a:rPr lang="en-IN" sz="6400" b="0" i="0" baseline="0" dirty="0">
                <a:solidFill>
                  <a:schemeClr val="tx1">
                    <a:lumMod val="75000"/>
                    <a:lumOff val="25000"/>
                  </a:schemeClr>
                </a:solidFill>
                <a:effectLst/>
              </a:rPr>
              <a:t>Features considered for safety are:</a:t>
            </a:r>
          </a:p>
          <a:p>
            <a:pPr marL="285750" indent="-285750">
              <a:buFont typeface="Arial" panose="020B0604020202020204" pitchFamily="34" charset="0"/>
              <a:buChar char="•"/>
            </a:pPr>
            <a:r>
              <a:rPr lang="en-IN" sz="6400" b="0" i="0" baseline="0" dirty="0">
                <a:solidFill>
                  <a:schemeClr val="tx1">
                    <a:lumMod val="75000"/>
                    <a:lumOff val="25000"/>
                  </a:schemeClr>
                </a:solidFill>
                <a:effectLst/>
              </a:rPr>
              <a:t>ABS(Anti-lock</a:t>
            </a:r>
            <a:r>
              <a:rPr lang="en-IN" sz="6400" dirty="0">
                <a:solidFill>
                  <a:schemeClr val="tx1">
                    <a:lumMod val="75000"/>
                    <a:lumOff val="25000"/>
                  </a:schemeClr>
                </a:solidFill>
              </a:rPr>
              <a:t> </a:t>
            </a:r>
            <a:r>
              <a:rPr lang="en-IN" sz="6400" b="0" i="0" baseline="0" dirty="0">
                <a:solidFill>
                  <a:schemeClr val="tx1">
                    <a:lumMod val="75000"/>
                    <a:lumOff val="25000"/>
                  </a:schemeClr>
                </a:solidFill>
                <a:effectLst/>
              </a:rPr>
              <a:t>Braking System)</a:t>
            </a:r>
          </a:p>
          <a:p>
            <a:pPr marL="285750" indent="-285750">
              <a:buFont typeface="Arial" panose="020B0604020202020204" pitchFamily="34" charset="0"/>
              <a:buChar char="•"/>
            </a:pPr>
            <a:r>
              <a:rPr lang="en-IN" sz="6400" b="0" i="0" baseline="0" dirty="0">
                <a:solidFill>
                  <a:schemeClr val="tx1">
                    <a:lumMod val="75000"/>
                    <a:lumOff val="25000"/>
                  </a:schemeClr>
                </a:solidFill>
                <a:effectLst/>
              </a:rPr>
              <a:t>Airbags availability</a:t>
            </a:r>
          </a:p>
          <a:p>
            <a:pPr marL="285750" indent="-285750">
              <a:buFont typeface="Arial" panose="020B0604020202020204" pitchFamily="34" charset="0"/>
              <a:buChar char="•"/>
            </a:pPr>
            <a:r>
              <a:rPr lang="en-IN" sz="6400" b="0" i="0" baseline="0" dirty="0">
                <a:solidFill>
                  <a:schemeClr val="tx1">
                    <a:lumMod val="75000"/>
                    <a:lumOff val="25000"/>
                  </a:schemeClr>
                </a:solidFill>
                <a:effectLst/>
              </a:rPr>
              <a:t>Hill Assist</a:t>
            </a:r>
          </a:p>
          <a:p>
            <a:pPr marL="285750" indent="-285750">
              <a:buFont typeface="Arial" panose="020B0604020202020204" pitchFamily="34" charset="0"/>
              <a:buChar char="•"/>
            </a:pPr>
            <a:r>
              <a:rPr lang="en-IN" sz="6400" dirty="0">
                <a:solidFill>
                  <a:schemeClr val="tx1">
                    <a:lumMod val="75000"/>
                    <a:lumOff val="25000"/>
                  </a:schemeClr>
                </a:solidFill>
              </a:rPr>
              <a:t>3- all 3 features</a:t>
            </a:r>
          </a:p>
          <a:p>
            <a:pPr marL="285750" indent="-285750">
              <a:buFont typeface="Arial" panose="020B0604020202020204" pitchFamily="34" charset="0"/>
              <a:buChar char="•"/>
            </a:pPr>
            <a:r>
              <a:rPr lang="en-IN" sz="6400" dirty="0">
                <a:solidFill>
                  <a:schemeClr val="tx1">
                    <a:lumMod val="75000"/>
                    <a:lumOff val="25000"/>
                  </a:schemeClr>
                </a:solidFill>
                <a:effectLst/>
              </a:rPr>
              <a:t>2- 2 of above features</a:t>
            </a:r>
          </a:p>
          <a:p>
            <a:pPr marL="285750" indent="-285750">
              <a:buFont typeface="Arial" panose="020B0604020202020204" pitchFamily="34" charset="0"/>
              <a:buChar char="•"/>
            </a:pPr>
            <a:r>
              <a:rPr lang="en-IN" sz="6400" dirty="0">
                <a:solidFill>
                  <a:schemeClr val="tx1">
                    <a:lumMod val="75000"/>
                    <a:lumOff val="25000"/>
                  </a:schemeClr>
                </a:solidFill>
                <a:effectLst/>
              </a:rPr>
              <a:t>1- 1 of above features</a:t>
            </a:r>
          </a:p>
          <a:p>
            <a:endParaRPr lang="en-IN" dirty="0"/>
          </a:p>
        </p:txBody>
      </p:sp>
      <p:graphicFrame>
        <p:nvGraphicFramePr>
          <p:cNvPr id="8" name="Content Placeholder 3">
            <a:extLst>
              <a:ext uri="{FF2B5EF4-FFF2-40B4-BE49-F238E27FC236}">
                <a16:creationId xmlns:a16="http://schemas.microsoft.com/office/drawing/2014/main" id="{6F043C38-7A8A-4AE0-8EF4-B11205A31073}"/>
              </a:ext>
            </a:extLst>
          </p:cNvPr>
          <p:cNvGraphicFramePr>
            <a:graphicFrameLocks noGrp="1"/>
          </p:cNvGraphicFramePr>
          <p:nvPr>
            <p:ph sz="half" idx="2"/>
            <p:extLst>
              <p:ext uri="{D42A27DB-BD31-4B8C-83A1-F6EECF244321}">
                <p14:modId xmlns:p14="http://schemas.microsoft.com/office/powerpoint/2010/main" val="3149406944"/>
              </p:ext>
            </p:extLst>
          </p:nvPr>
        </p:nvGraphicFramePr>
        <p:xfrm>
          <a:off x="3339548" y="1298713"/>
          <a:ext cx="8070574" cy="5272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365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1845-17FB-4EEA-9A81-DBE87B0D03B6}"/>
              </a:ext>
            </a:extLst>
          </p:cNvPr>
          <p:cNvSpPr>
            <a:spLocks noGrp="1"/>
          </p:cNvSpPr>
          <p:nvPr>
            <p:ph type="title"/>
          </p:nvPr>
        </p:nvSpPr>
        <p:spPr>
          <a:xfrm>
            <a:off x="1097280" y="503583"/>
            <a:ext cx="10058400" cy="1233777"/>
          </a:xfrm>
        </p:spPr>
        <p:txBody>
          <a:bodyPr>
            <a:normAutofit fontScale="90000"/>
          </a:bodyPr>
          <a:lstStyle/>
          <a:p>
            <a:r>
              <a:rPr lang="en-IN" sz="4000" dirty="0"/>
              <a:t>Comfort</a:t>
            </a:r>
            <a:r>
              <a:rPr lang="en-IN" sz="4000" b="0" i="0" baseline="0" dirty="0">
                <a:effectLst/>
              </a:rPr>
              <a:t> Features:</a:t>
            </a:r>
            <a:br>
              <a:rPr lang="en-IN" sz="4000" b="0" i="0" baseline="0" dirty="0">
                <a:effectLst/>
              </a:rPr>
            </a:br>
            <a:br>
              <a:rPr lang="en-IN" sz="3600" b="0" i="0" baseline="0" dirty="0">
                <a:effectLst/>
              </a:rPr>
            </a:br>
            <a:r>
              <a:rPr lang="en-IN" sz="2700" b="0" i="0" baseline="0" dirty="0">
                <a:effectLst/>
              </a:rPr>
              <a:t>Top 10 manufacturers </a:t>
            </a:r>
            <a:r>
              <a:rPr lang="en-IN" sz="2700" dirty="0"/>
              <a:t>and their</a:t>
            </a:r>
            <a:r>
              <a:rPr lang="en-IN" sz="2700" b="0" i="0" baseline="0" dirty="0">
                <a:effectLst/>
              </a:rPr>
              <a:t> Comfort features</a:t>
            </a:r>
            <a:endParaRPr lang="en-IN" sz="3600" dirty="0"/>
          </a:p>
        </p:txBody>
      </p:sp>
      <p:sp>
        <p:nvSpPr>
          <p:cNvPr id="6" name="Content Placeholder 5">
            <a:extLst>
              <a:ext uri="{FF2B5EF4-FFF2-40B4-BE49-F238E27FC236}">
                <a16:creationId xmlns:a16="http://schemas.microsoft.com/office/drawing/2014/main" id="{6764958F-8A3D-4A67-AD04-248BA3310FDC}"/>
              </a:ext>
            </a:extLst>
          </p:cNvPr>
          <p:cNvSpPr>
            <a:spLocks noGrp="1"/>
          </p:cNvSpPr>
          <p:nvPr>
            <p:ph sz="half" idx="1"/>
          </p:nvPr>
        </p:nvSpPr>
        <p:spPr>
          <a:xfrm>
            <a:off x="871991" y="2803190"/>
            <a:ext cx="2226365" cy="1450758"/>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Features considered for </a:t>
            </a:r>
            <a:r>
              <a:rPr lang="en-IN" dirty="0">
                <a:solidFill>
                  <a:prstClr val="black">
                    <a:lumMod val="75000"/>
                    <a:lumOff val="25000"/>
                  </a:prstClr>
                </a:solidFill>
                <a:latin typeface="Calibri" panose="020F0502020204030204"/>
              </a:rPr>
              <a:t>comfort</a:t>
            </a: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are: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Central Locking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Child safety locks</a:t>
            </a:r>
            <a:endParaRPr lang="en-IN" dirty="0"/>
          </a:p>
        </p:txBody>
      </p:sp>
      <p:graphicFrame>
        <p:nvGraphicFramePr>
          <p:cNvPr id="8" name="Content Placeholder 4">
            <a:extLst>
              <a:ext uri="{FF2B5EF4-FFF2-40B4-BE49-F238E27FC236}">
                <a16:creationId xmlns:a16="http://schemas.microsoft.com/office/drawing/2014/main" id="{6C2A2380-3C76-41D9-8BDB-A5AA9DBD8599}"/>
              </a:ext>
            </a:extLst>
          </p:cNvPr>
          <p:cNvGraphicFramePr>
            <a:graphicFrameLocks noGrp="1"/>
          </p:cNvGraphicFramePr>
          <p:nvPr>
            <p:ph sz="half" idx="2"/>
            <p:extLst>
              <p:ext uri="{D42A27DB-BD31-4B8C-83A1-F6EECF244321}">
                <p14:modId xmlns:p14="http://schemas.microsoft.com/office/powerpoint/2010/main" val="1558458165"/>
              </p:ext>
            </p:extLst>
          </p:nvPr>
        </p:nvGraphicFramePr>
        <p:xfrm>
          <a:off x="3098356" y="1846263"/>
          <a:ext cx="8364774"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5292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A255-8F09-423B-8482-F8CAC55771E2}"/>
              </a:ext>
            </a:extLst>
          </p:cNvPr>
          <p:cNvSpPr>
            <a:spLocks noGrp="1"/>
          </p:cNvSpPr>
          <p:nvPr>
            <p:ph type="title"/>
          </p:nvPr>
        </p:nvSpPr>
        <p:spPr>
          <a:xfrm>
            <a:off x="1097280" y="504364"/>
            <a:ext cx="10058400" cy="1232996"/>
          </a:xfrm>
        </p:spPr>
        <p:txBody>
          <a:bodyPr>
            <a:noAutofit/>
          </a:bodyPr>
          <a:lstStyle/>
          <a:p>
            <a:br>
              <a:rPr lang="en-IN" sz="3200" dirty="0"/>
            </a:br>
            <a:br>
              <a:rPr lang="en-IN" sz="3200" dirty="0"/>
            </a:br>
            <a:r>
              <a:rPr lang="en-IN" sz="3600" dirty="0"/>
              <a:t>Alert system features:</a:t>
            </a:r>
            <a:br>
              <a:rPr lang="en-IN" sz="3600" dirty="0"/>
            </a:br>
            <a:br>
              <a:rPr lang="en-IN" sz="3200" dirty="0"/>
            </a:br>
            <a:r>
              <a:rPr lang="en-IN" sz="2400" dirty="0"/>
              <a:t>Top 10 manufacturers</a:t>
            </a:r>
            <a:r>
              <a:rPr lang="en-IN" sz="2400" baseline="0" dirty="0"/>
              <a:t> </a:t>
            </a:r>
            <a:r>
              <a:rPr lang="en-IN" sz="2400" dirty="0"/>
              <a:t>and their</a:t>
            </a:r>
            <a:r>
              <a:rPr lang="en-IN" sz="2400" baseline="0" dirty="0"/>
              <a:t> Alert features</a:t>
            </a:r>
            <a:endParaRPr lang="en-IN" sz="3200" dirty="0"/>
          </a:p>
        </p:txBody>
      </p:sp>
      <p:sp>
        <p:nvSpPr>
          <p:cNvPr id="7" name="Content Placeholder 6">
            <a:extLst>
              <a:ext uri="{FF2B5EF4-FFF2-40B4-BE49-F238E27FC236}">
                <a16:creationId xmlns:a16="http://schemas.microsoft.com/office/drawing/2014/main" id="{EA746689-30D8-4BF9-85BC-D96B5D1FF032}"/>
              </a:ext>
            </a:extLst>
          </p:cNvPr>
          <p:cNvSpPr>
            <a:spLocks noGrp="1"/>
          </p:cNvSpPr>
          <p:nvPr>
            <p:ph sz="half" idx="1"/>
          </p:nvPr>
        </p:nvSpPr>
        <p:spPr>
          <a:xfrm>
            <a:off x="1097280" y="2330910"/>
            <a:ext cx="1950721" cy="2196179"/>
          </a:xfrm>
        </p:spPr>
        <p:txBody>
          <a:bodyPr>
            <a:normAutofit fontScale="925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Features considered for </a:t>
            </a:r>
            <a:r>
              <a:rPr lang="en-IN" dirty="0">
                <a:solidFill>
                  <a:prstClr val="black">
                    <a:lumMod val="75000"/>
                    <a:lumOff val="25000"/>
                  </a:prstClr>
                </a:solidFill>
                <a:latin typeface="Calibri" panose="020F0502020204030204"/>
              </a:rPr>
              <a:t>alert</a:t>
            </a: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are: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High speed alert system</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Fasten</a:t>
            </a:r>
            <a:r>
              <a:rPr lang="en-IN" dirty="0">
                <a:solidFill>
                  <a:prstClr val="black">
                    <a:lumMod val="75000"/>
                    <a:lumOff val="25000"/>
                  </a:prstClr>
                </a:solidFill>
                <a:latin typeface="Calibri" panose="020F0502020204030204"/>
              </a:rPr>
              <a:t> s</a:t>
            </a: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eat</a:t>
            </a:r>
            <a:r>
              <a:rPr lang="en-IN" dirty="0">
                <a:solidFill>
                  <a:prstClr val="black">
                    <a:lumMod val="75000"/>
                    <a:lumOff val="25000"/>
                  </a:prstClr>
                </a:solidFill>
                <a:latin typeface="Calibri" panose="020F0502020204030204"/>
              </a:rPr>
              <a:t> b</a:t>
            </a:r>
            <a:r>
              <a:rPr kumimoji="0" lang="en-IN" sz="2000" b="0" i="0" u="none" strike="noStrike" kern="1200" cap="none" spc="0" normalizeH="0" baseline="0" noProof="0" dirty="0" err="1">
                <a:ln>
                  <a:noFill/>
                </a:ln>
                <a:solidFill>
                  <a:prstClr val="black">
                    <a:lumMod val="75000"/>
                    <a:lumOff val="25000"/>
                  </a:prstClr>
                </a:solidFill>
                <a:effectLst/>
                <a:uLnTx/>
                <a:uFillTx/>
                <a:latin typeface="Calibri" panose="020F0502020204030204"/>
                <a:ea typeface="+mn-ea"/>
                <a:cs typeface="+mn-cs"/>
              </a:rPr>
              <a:t>elt</a:t>
            </a: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a:t>
            </a:r>
            <a:r>
              <a:rPr lang="en-IN" dirty="0">
                <a:solidFill>
                  <a:prstClr val="black">
                    <a:lumMod val="75000"/>
                    <a:lumOff val="25000"/>
                  </a:prstClr>
                </a:solidFill>
                <a:latin typeface="Calibri" panose="020F0502020204030204"/>
              </a:rPr>
              <a:t>w</a:t>
            </a:r>
            <a:r>
              <a:rPr kumimoji="0" lang="en-IN" sz="2000" b="0" i="0" u="none" strike="noStrike" kern="1200" cap="none" spc="0" normalizeH="0" baseline="0" noProof="0" dirty="0" err="1">
                <a:ln>
                  <a:noFill/>
                </a:ln>
                <a:solidFill>
                  <a:prstClr val="black">
                    <a:lumMod val="75000"/>
                    <a:lumOff val="25000"/>
                  </a:prstClr>
                </a:solidFill>
                <a:effectLst/>
                <a:uLnTx/>
                <a:uFillTx/>
                <a:latin typeface="Calibri" panose="020F0502020204030204"/>
                <a:ea typeface="+mn-ea"/>
                <a:cs typeface="+mn-cs"/>
              </a:rPr>
              <a:t>arning</a:t>
            </a:r>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Door Ajar </a:t>
            </a:r>
            <a:r>
              <a:rPr lang="en-IN" dirty="0">
                <a:solidFill>
                  <a:prstClr val="black">
                    <a:lumMod val="75000"/>
                    <a:lumOff val="25000"/>
                  </a:prstClr>
                </a:solidFill>
                <a:latin typeface="Calibri" panose="020F0502020204030204"/>
              </a:rPr>
              <a:t>w</a:t>
            </a:r>
            <a:r>
              <a:rPr kumimoji="0" lang="en-IN" sz="2000" b="0" i="0" u="none" strike="noStrike" kern="1200" cap="none" spc="0" normalizeH="0" baseline="0" noProof="0" dirty="0" err="1">
                <a:ln>
                  <a:noFill/>
                </a:ln>
                <a:solidFill>
                  <a:prstClr val="black">
                    <a:lumMod val="75000"/>
                    <a:lumOff val="25000"/>
                  </a:prstClr>
                </a:solidFill>
                <a:effectLst/>
                <a:uLnTx/>
                <a:uFillTx/>
                <a:latin typeface="Calibri" panose="020F0502020204030204"/>
                <a:ea typeface="+mn-ea"/>
                <a:cs typeface="+mn-cs"/>
              </a:rPr>
              <a:t>arning</a:t>
            </a:r>
            <a:endPar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endParaRPr lang="en-IN" dirty="0"/>
          </a:p>
        </p:txBody>
      </p:sp>
      <p:graphicFrame>
        <p:nvGraphicFramePr>
          <p:cNvPr id="8" name="Content Placeholder 3">
            <a:extLst>
              <a:ext uri="{FF2B5EF4-FFF2-40B4-BE49-F238E27FC236}">
                <a16:creationId xmlns:a16="http://schemas.microsoft.com/office/drawing/2014/main" id="{EB092358-DE3F-4AA2-A000-0C9BEA986BD8}"/>
              </a:ext>
            </a:extLst>
          </p:cNvPr>
          <p:cNvGraphicFramePr>
            <a:graphicFrameLocks noGrp="1"/>
          </p:cNvGraphicFramePr>
          <p:nvPr>
            <p:ph sz="half" idx="2"/>
            <p:extLst>
              <p:ext uri="{D42A27DB-BD31-4B8C-83A1-F6EECF244321}">
                <p14:modId xmlns:p14="http://schemas.microsoft.com/office/powerpoint/2010/main" val="53726018"/>
              </p:ext>
            </p:extLst>
          </p:nvPr>
        </p:nvGraphicFramePr>
        <p:xfrm>
          <a:off x="3048001" y="1846263"/>
          <a:ext cx="8799441"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2114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8E65-1D0D-4520-9F71-EA770CCF5CC9}"/>
              </a:ext>
            </a:extLst>
          </p:cNvPr>
          <p:cNvSpPr>
            <a:spLocks noGrp="1"/>
          </p:cNvSpPr>
          <p:nvPr>
            <p:ph type="title"/>
          </p:nvPr>
        </p:nvSpPr>
        <p:spPr>
          <a:xfrm>
            <a:off x="1097280" y="286603"/>
            <a:ext cx="10058400" cy="702303"/>
          </a:xfrm>
        </p:spPr>
        <p:txBody>
          <a:bodyPr>
            <a:normAutofit fontScale="90000"/>
          </a:bodyPr>
          <a:lstStyle/>
          <a:p>
            <a:pPr algn="ctr"/>
            <a:r>
              <a:rPr lang="en-US" sz="4800" b="0" i="0" u="none" strike="noStrike" baseline="0" dirty="0">
                <a:solidFill>
                  <a:sysClr val="windowText" lastClr="000000">
                    <a:lumMod val="65000"/>
                    <a:lumOff val="35000"/>
                  </a:sysClr>
                </a:solidFill>
                <a:latin typeface="Calibri" panose="020F0502020204030204"/>
              </a:rPr>
              <a:t>Car size dimension analysis</a:t>
            </a:r>
            <a:endParaRPr lang="en-IN" dirty="0"/>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C5761BC4-6A20-472B-BCE8-4C83FC8F7B2E}"/>
                  </a:ext>
                </a:extLst>
              </p:cNvPr>
              <p:cNvGraphicFramePr>
                <a:graphicFrameLocks noGrp="1"/>
              </p:cNvGraphicFramePr>
              <p:nvPr>
                <p:ph idx="1"/>
                <p:extLst>
                  <p:ext uri="{D42A27DB-BD31-4B8C-83A1-F6EECF244321}">
                    <p14:modId xmlns:p14="http://schemas.microsoft.com/office/powerpoint/2010/main" val="699210637"/>
                  </p:ext>
                </p:extLst>
              </p:nvPr>
            </p:nvGraphicFramePr>
            <p:xfrm>
              <a:off x="2544416" y="1192695"/>
              <a:ext cx="8226633" cy="51816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C5761BC4-6A20-472B-BCE8-4C83FC8F7B2E}"/>
                  </a:ext>
                </a:extLst>
              </p:cNvPr>
              <p:cNvPicPr>
                <a:picLocks noGrp="1" noRot="1" noChangeAspect="1" noMove="1" noResize="1" noEditPoints="1" noAdjustHandles="1" noChangeArrowheads="1" noChangeShapeType="1"/>
              </p:cNvPicPr>
              <p:nvPr/>
            </p:nvPicPr>
            <p:blipFill>
              <a:blip r:embed="rId3"/>
              <a:stretch>
                <a:fillRect/>
              </a:stretch>
            </p:blipFill>
            <p:spPr>
              <a:xfrm>
                <a:off x="2544416" y="1192695"/>
                <a:ext cx="8226633" cy="5181600"/>
              </a:xfrm>
              <a:prstGeom prst="rect">
                <a:avLst/>
              </a:prstGeom>
            </p:spPr>
          </p:pic>
        </mc:Fallback>
      </mc:AlternateContent>
    </p:spTree>
    <p:extLst>
      <p:ext uri="{BB962C8B-B14F-4D97-AF65-F5344CB8AC3E}">
        <p14:creationId xmlns:p14="http://schemas.microsoft.com/office/powerpoint/2010/main" val="304618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FC71-8858-4FB0-8E99-C75AE3AB64D5}"/>
              </a:ext>
            </a:extLst>
          </p:cNvPr>
          <p:cNvSpPr>
            <a:spLocks noGrp="1"/>
          </p:cNvSpPr>
          <p:nvPr>
            <p:ph type="title"/>
          </p:nvPr>
        </p:nvSpPr>
        <p:spPr>
          <a:xfrm>
            <a:off x="1097280" y="988906"/>
            <a:ext cx="10058400" cy="508527"/>
          </a:xfrm>
        </p:spPr>
        <p:txBody>
          <a:bodyPr>
            <a:normAutofit fontScale="90000"/>
          </a:bodyPr>
          <a:lstStyle/>
          <a:p>
            <a:r>
              <a:rPr lang="en-IN" dirty="0"/>
              <a:t>Challenge faced:</a:t>
            </a:r>
          </a:p>
        </p:txBody>
      </p:sp>
      <p:sp>
        <p:nvSpPr>
          <p:cNvPr id="7" name="Content Placeholder 6">
            <a:extLst>
              <a:ext uri="{FF2B5EF4-FFF2-40B4-BE49-F238E27FC236}">
                <a16:creationId xmlns:a16="http://schemas.microsoft.com/office/drawing/2014/main" id="{02315494-2E44-49ED-8C3A-6D1FA4DF308A}"/>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dirty="0"/>
              <a:t>Data conversion on kerb weight &amp; gross vehicle weight were complicated. Both columns involved kg as units which should be removed in order to be converted into numeric type data, this could be easily done using </a:t>
            </a:r>
            <a:r>
              <a:rPr lang="en-IN" dirty="0" err="1"/>
              <a:t>rstrip</a:t>
            </a:r>
            <a:r>
              <a:rPr lang="en-IN" dirty="0"/>
              <a:t> or replace function and then use </a:t>
            </a:r>
            <a:r>
              <a:rPr lang="en-IN" dirty="0" err="1"/>
              <a:t>to_numeric</a:t>
            </a:r>
            <a:r>
              <a:rPr lang="en-IN" dirty="0"/>
              <a:t> function to convert the columns to numeric data type. </a:t>
            </a:r>
          </a:p>
          <a:p>
            <a:pPr>
              <a:buFont typeface="Arial" panose="020B0604020202020204" pitchFamily="34" charset="0"/>
              <a:buChar char="•"/>
            </a:pPr>
            <a:r>
              <a:rPr lang="en-IN" dirty="0"/>
              <a:t>But the issue was on the error values in the columns, for example in </a:t>
            </a:r>
            <a:r>
              <a:rPr lang="en-IN" dirty="0" err="1"/>
              <a:t>Gross_vehicle_weight</a:t>
            </a:r>
            <a:r>
              <a:rPr lang="en-IN" dirty="0"/>
              <a:t> column, there were values such as ‘</a:t>
            </a:r>
            <a:r>
              <a:rPr lang="en-IN" b="1" dirty="0"/>
              <a:t>215â€¯</a:t>
            </a:r>
            <a:r>
              <a:rPr lang="en-IN" dirty="0"/>
              <a:t>’. Such values hindered the conversion and was showing error. Every time removing such rows from the data frame, another such error value like ‘</a:t>
            </a:r>
            <a:r>
              <a:rPr lang="en-IN" b="1" dirty="0"/>
              <a:t>kg </a:t>
            </a:r>
            <a:r>
              <a:rPr lang="en-IN" b="1" dirty="0" err="1"/>
              <a:t>kg</a:t>
            </a:r>
            <a:r>
              <a:rPr lang="en-IN" dirty="0"/>
              <a:t>’ stooped the execution. In case of Kerb weight column various values like </a:t>
            </a:r>
            <a:r>
              <a:rPr lang="en-IN" b="1" dirty="0"/>
              <a:t>Na, kg </a:t>
            </a:r>
            <a:r>
              <a:rPr lang="en-IN" b="1" dirty="0" err="1"/>
              <a:t>kg</a:t>
            </a:r>
            <a:r>
              <a:rPr lang="en-IN" b="1" dirty="0"/>
              <a:t>, 1050-1083, â€¯</a:t>
            </a:r>
            <a:r>
              <a:rPr lang="en-IN" dirty="0"/>
              <a:t>,.. were in the column. </a:t>
            </a:r>
          </a:p>
          <a:p>
            <a:pPr>
              <a:buFont typeface="Arial" panose="020B0604020202020204" pitchFamily="34" charset="0"/>
              <a:buChar char="•"/>
            </a:pPr>
            <a:r>
              <a:rPr lang="en-IN" dirty="0"/>
              <a:t>So one by one had to remove such values, data cleaning is much easier in python compared to excel but only in this case, I felt excel would have been much easier as it would have shown all distinct values in the column using filter list.</a:t>
            </a:r>
          </a:p>
          <a:p>
            <a:pPr>
              <a:buFont typeface="Arial" panose="020B0604020202020204" pitchFamily="34" charset="0"/>
              <a:buChar char="•"/>
            </a:pPr>
            <a:r>
              <a:rPr lang="en-IN" dirty="0"/>
              <a:t>Only after such tedious process, kerb weight and gross vehicle weight columns were converted from kg system to pound by multiplying each values in the columns by 2.2 scale.</a:t>
            </a:r>
          </a:p>
        </p:txBody>
      </p:sp>
    </p:spTree>
    <p:extLst>
      <p:ext uri="{BB962C8B-B14F-4D97-AF65-F5344CB8AC3E}">
        <p14:creationId xmlns:p14="http://schemas.microsoft.com/office/powerpoint/2010/main" val="463515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B02D-C959-4DB3-95A9-EAFBC2B58FDE}"/>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E4CA3CA9-8CC4-449A-994C-73A030ED5974}"/>
              </a:ext>
            </a:extLst>
          </p:cNvPr>
          <p:cNvSpPr>
            <a:spLocks noGrp="1"/>
          </p:cNvSpPr>
          <p:nvPr>
            <p:ph idx="1"/>
          </p:nvPr>
        </p:nvSpPr>
        <p:spPr>
          <a:xfrm>
            <a:off x="1097279" y="1845734"/>
            <a:ext cx="10524877" cy="4725663"/>
          </a:xfrm>
        </p:spPr>
        <p:txBody>
          <a:bodyPr>
            <a:normAutofit fontScale="85000" lnSpcReduction="10000"/>
          </a:bodyPr>
          <a:lstStyle/>
          <a:p>
            <a:pPr>
              <a:buFont typeface="Wingdings" panose="05000000000000000000" pitchFamily="2" charset="2"/>
              <a:buChar char="§"/>
            </a:pPr>
            <a:r>
              <a:rPr lang="en-IN" dirty="0"/>
              <a:t>Market Segmentation analysis: Almost 90% of body type are SUV, sedan and hatchback with SUV the highest where 447 variants are manufactured</a:t>
            </a:r>
          </a:p>
          <a:p>
            <a:pPr>
              <a:buFont typeface="Wingdings" panose="05000000000000000000" pitchFamily="2" charset="2"/>
              <a:buChar char="§"/>
            </a:pPr>
            <a:r>
              <a:rPr lang="en-IN" dirty="0"/>
              <a:t>Fuel Efficiency analysis: Maruti Suzuki has the highest average city mileage km per litre also in case of non-electric cars; on average, Datsun and Maruti Suzuki has highest average city and highway mileage; Basically the top 20 manufacturers has average mileage range from 14 to 21 km per litre</a:t>
            </a:r>
          </a:p>
          <a:p>
            <a:pPr>
              <a:buFont typeface="Wingdings" panose="05000000000000000000" pitchFamily="2" charset="2"/>
              <a:buChar char="§"/>
            </a:pPr>
            <a:r>
              <a:rPr lang="en-IN" dirty="0"/>
              <a:t>Performance comparison analysis: Bajaj has the lowest dispersion</a:t>
            </a:r>
          </a:p>
          <a:p>
            <a:pPr>
              <a:buFont typeface="Wingdings" panose="05000000000000000000" pitchFamily="2" charset="2"/>
              <a:buChar char="§"/>
            </a:pPr>
            <a:r>
              <a:rPr lang="en-IN" dirty="0"/>
              <a:t>Weight distribution study: kerb weight and gross vehicle weight were looked into and nothing peculiar was noticed</a:t>
            </a:r>
          </a:p>
          <a:p>
            <a:pPr>
              <a:buFont typeface="Wingdings" panose="05000000000000000000" pitchFamily="2" charset="2"/>
              <a:buChar char="§"/>
            </a:pPr>
            <a:r>
              <a:rPr lang="en-IN" dirty="0"/>
              <a:t>Safety feature assessment : Audi, Jeep and Volvo all their variants has safety features like hill assist, airbag and ABS</a:t>
            </a:r>
          </a:p>
          <a:p>
            <a:pPr>
              <a:buFont typeface="Wingdings" panose="05000000000000000000" pitchFamily="2" charset="2"/>
              <a:buChar char="§"/>
            </a:pPr>
            <a:r>
              <a:rPr lang="en-IN" dirty="0"/>
              <a:t>User comfort exploration: Skoda, Honda and Volkswagen produces all their variants with features such as child lock system and central locking; More than 50% manufacturers has an average seating capacity for 5 to 6 people.</a:t>
            </a:r>
          </a:p>
          <a:p>
            <a:pPr>
              <a:buFont typeface="Wingdings" panose="05000000000000000000" pitchFamily="2" charset="2"/>
              <a:buChar char="§"/>
            </a:pPr>
            <a:r>
              <a:rPr lang="en-IN" dirty="0"/>
              <a:t>Alert systems analysis: All manufacturers produce at least 2 out of 3 alert system such as seat belt, door ajar and high speed alert system</a:t>
            </a:r>
          </a:p>
          <a:p>
            <a:pPr>
              <a:buFont typeface="Wingdings" panose="05000000000000000000" pitchFamily="2" charset="2"/>
              <a:buChar char="§"/>
            </a:pPr>
            <a:r>
              <a:rPr lang="en-IN" dirty="0"/>
              <a:t>Dimensional analysis: Length of the car varies quietly while not much variation in height or width of the car</a:t>
            </a:r>
          </a:p>
        </p:txBody>
      </p:sp>
    </p:spTree>
    <p:extLst>
      <p:ext uri="{BB962C8B-B14F-4D97-AF65-F5344CB8AC3E}">
        <p14:creationId xmlns:p14="http://schemas.microsoft.com/office/powerpoint/2010/main" val="3598963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FDF9-33B4-4F28-ABC2-DF81E278586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A26CA7B-1506-4951-88ED-D0475EF8B3C9}"/>
              </a:ext>
            </a:extLst>
          </p:cNvPr>
          <p:cNvSpPr>
            <a:spLocks noGrp="1"/>
          </p:cNvSpPr>
          <p:nvPr>
            <p:ph idx="1"/>
          </p:nvPr>
        </p:nvSpPr>
        <p:spPr/>
        <p:txBody>
          <a:bodyPr/>
          <a:lstStyle/>
          <a:p>
            <a:r>
              <a:rPr lang="en-IN" dirty="0"/>
              <a:t>In this project, we analysed the given car data to categorise various cars based on market segmentation, fuel efficiency analysis, weight distribution study and perform comparison. Derived insights on key factors  that may influence in modelling new products. Additionally features such as safety feature assessment, user comfort exploration, alert system analysis and dimensional analysis were also explored to get in-depth understanding on current trend in the market.</a:t>
            </a:r>
          </a:p>
        </p:txBody>
      </p:sp>
    </p:spTree>
    <p:extLst>
      <p:ext uri="{BB962C8B-B14F-4D97-AF65-F5344CB8AC3E}">
        <p14:creationId xmlns:p14="http://schemas.microsoft.com/office/powerpoint/2010/main" val="1288772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3A7F3-0A91-4688-92A4-71331B2DE1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6D8607-DCAE-4FF2-9813-84B5F2ECFF35}"/>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1EE72BF2-0D73-4935-A03A-22398B82CC39}"/>
              </a:ext>
            </a:extLst>
          </p:cNvPr>
          <p:cNvSpPr/>
          <p:nvPr/>
        </p:nvSpPr>
        <p:spPr>
          <a:xfrm>
            <a:off x="3638630" y="2967335"/>
            <a:ext cx="4914743" cy="1446550"/>
          </a:xfrm>
          <a:prstGeom prst="rect">
            <a:avLst/>
          </a:prstGeom>
          <a:noFill/>
        </p:spPr>
        <p:txBody>
          <a:bodyPr wrap="none" lIns="91440" tIns="45720" rIns="91440" bIns="45720">
            <a:spAutoFit/>
            <a:scene3d>
              <a:camera prst="obliqueTopRight"/>
              <a:lightRig rig="threePt" dir="t"/>
            </a:scene3d>
          </a:bodyPr>
          <a:lstStyle/>
          <a:p>
            <a:pPr algn="ctr"/>
            <a:r>
              <a:rPr lang="en-US" sz="8800" b="0" cap="none" spc="0" dirty="0">
                <a:ln w="0"/>
                <a:solidFill>
                  <a:schemeClr val="accent1">
                    <a:lumMod val="50000"/>
                  </a:schemeClr>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413059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C2A4-D4A7-4D70-8205-C9613F374D1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589A16D-F820-4F08-BBFD-83FCDAE59B24}"/>
              </a:ext>
            </a:extLst>
          </p:cNvPr>
          <p:cNvSpPr>
            <a:spLocks noGrp="1"/>
          </p:cNvSpPr>
          <p:nvPr>
            <p:ph idx="1"/>
          </p:nvPr>
        </p:nvSpPr>
        <p:spPr/>
        <p:txBody>
          <a:bodyPr/>
          <a:lstStyle/>
          <a:p>
            <a:r>
              <a:rPr lang="en-IN" dirty="0"/>
              <a:t>To analyse the car data set of global car manufacturers so as to extract insights for launching promising car models. Addressing areas such as fuel efficiency, weight distribution, category performance and so on to reach our goal</a:t>
            </a:r>
          </a:p>
          <a:p>
            <a:r>
              <a:rPr lang="en-IN" dirty="0"/>
              <a:t> Additional to performance, numerous features for comfort purpose, safety purpose, etc are to be analysed for detailed analysis. Undergo various analyses on many features, to understand the market preferences and identify its key factors that could help in designing product. </a:t>
            </a:r>
          </a:p>
        </p:txBody>
      </p:sp>
    </p:spTree>
    <p:extLst>
      <p:ext uri="{BB962C8B-B14F-4D97-AF65-F5344CB8AC3E}">
        <p14:creationId xmlns:p14="http://schemas.microsoft.com/office/powerpoint/2010/main" val="3746821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9B7E-5DA1-47F4-9DF0-AC6059BE775C}"/>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BABB2ED-4451-4D3F-B837-B6D43C097F46}"/>
              </a:ext>
            </a:extLst>
          </p:cNvPr>
          <p:cNvSpPr>
            <a:spLocks noGrp="1"/>
          </p:cNvSpPr>
          <p:nvPr>
            <p:ph idx="1"/>
          </p:nvPr>
        </p:nvSpPr>
        <p:spPr/>
        <p:txBody>
          <a:bodyPr/>
          <a:lstStyle/>
          <a:p>
            <a:pPr>
              <a:buFont typeface="Wingdings" panose="05000000000000000000" pitchFamily="2" charset="2"/>
              <a:buChar char="§"/>
            </a:pPr>
            <a:r>
              <a:rPr lang="en-IN" dirty="0"/>
              <a:t>Data Pre-processing</a:t>
            </a:r>
          </a:p>
          <a:p>
            <a:pPr>
              <a:buFont typeface="Wingdings" panose="05000000000000000000" pitchFamily="2" charset="2"/>
              <a:buChar char="§"/>
            </a:pPr>
            <a:r>
              <a:rPr lang="en-IN" dirty="0"/>
              <a:t>Market Segmentation analysis</a:t>
            </a:r>
          </a:p>
          <a:p>
            <a:pPr>
              <a:buFont typeface="Wingdings" panose="05000000000000000000" pitchFamily="2" charset="2"/>
              <a:buChar char="§"/>
            </a:pPr>
            <a:r>
              <a:rPr lang="en-IN" dirty="0"/>
              <a:t>Fuel Efficiency analysis</a:t>
            </a:r>
          </a:p>
          <a:p>
            <a:pPr>
              <a:buFont typeface="Wingdings" panose="05000000000000000000" pitchFamily="2" charset="2"/>
              <a:buChar char="§"/>
            </a:pPr>
            <a:r>
              <a:rPr lang="en-IN" dirty="0"/>
              <a:t>Performance comparison analysis</a:t>
            </a:r>
          </a:p>
          <a:p>
            <a:pPr>
              <a:buFont typeface="Wingdings" panose="05000000000000000000" pitchFamily="2" charset="2"/>
              <a:buChar char="§"/>
            </a:pPr>
            <a:r>
              <a:rPr lang="en-IN" dirty="0"/>
              <a:t>Weight distribution study</a:t>
            </a:r>
          </a:p>
          <a:p>
            <a:pPr>
              <a:buFont typeface="Wingdings" panose="05000000000000000000" pitchFamily="2" charset="2"/>
              <a:buChar char="§"/>
            </a:pPr>
            <a:r>
              <a:rPr lang="en-IN" dirty="0"/>
              <a:t>Safety feature assessment </a:t>
            </a:r>
          </a:p>
          <a:p>
            <a:pPr>
              <a:buFont typeface="Wingdings" panose="05000000000000000000" pitchFamily="2" charset="2"/>
              <a:buChar char="§"/>
            </a:pPr>
            <a:r>
              <a:rPr lang="en-IN" dirty="0"/>
              <a:t>User comfort exploration</a:t>
            </a:r>
          </a:p>
          <a:p>
            <a:pPr>
              <a:buFont typeface="Wingdings" panose="05000000000000000000" pitchFamily="2" charset="2"/>
              <a:buChar char="§"/>
            </a:pPr>
            <a:r>
              <a:rPr lang="en-IN" dirty="0"/>
              <a:t>Alert systems analysis</a:t>
            </a:r>
          </a:p>
          <a:p>
            <a:pPr>
              <a:buFont typeface="Wingdings" panose="05000000000000000000" pitchFamily="2" charset="2"/>
              <a:buChar char="§"/>
            </a:pPr>
            <a:r>
              <a:rPr lang="en-IN" dirty="0"/>
              <a:t>Dimensional analysis</a:t>
            </a:r>
          </a:p>
        </p:txBody>
      </p:sp>
    </p:spTree>
    <p:extLst>
      <p:ext uri="{BB962C8B-B14F-4D97-AF65-F5344CB8AC3E}">
        <p14:creationId xmlns:p14="http://schemas.microsoft.com/office/powerpoint/2010/main" val="54278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BA78-91AD-4E5A-89ED-1DE553A40C69}"/>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A7DF53E4-BD04-46AA-BD5F-5266742FBA4F}"/>
              </a:ext>
            </a:extLst>
          </p:cNvPr>
          <p:cNvSpPr>
            <a:spLocks noGrp="1"/>
          </p:cNvSpPr>
          <p:nvPr>
            <p:ph idx="1"/>
          </p:nvPr>
        </p:nvSpPr>
        <p:spPr/>
        <p:txBody>
          <a:bodyPr/>
          <a:lstStyle/>
          <a:p>
            <a:pPr>
              <a:buFont typeface="Arial" panose="020B0604020202020204" pitchFamily="34" charset="0"/>
              <a:buChar char="•"/>
            </a:pPr>
            <a:r>
              <a:rPr lang="en-IN" dirty="0"/>
              <a:t>Presence of duplicate rows were checked</a:t>
            </a:r>
          </a:p>
          <a:p>
            <a:pPr>
              <a:buFont typeface="Arial" panose="020B0604020202020204" pitchFamily="34" charset="0"/>
              <a:buChar char="•"/>
            </a:pPr>
            <a:r>
              <a:rPr lang="en-IN" dirty="0"/>
              <a:t>All categorical data that had missing values were filled with ‘Not Available’</a:t>
            </a:r>
          </a:p>
          <a:p>
            <a:pPr>
              <a:buFont typeface="Arial" panose="020B0604020202020204" pitchFamily="34" charset="0"/>
              <a:buChar char="•"/>
            </a:pPr>
            <a:r>
              <a:rPr lang="en-IN" dirty="0"/>
              <a:t>All numerical data type that had missing value were filled with its mean</a:t>
            </a:r>
          </a:p>
          <a:p>
            <a:pPr>
              <a:buFont typeface="Arial" panose="020B0604020202020204" pitchFamily="34" charset="0"/>
              <a:buChar char="•"/>
            </a:pPr>
            <a:r>
              <a:rPr lang="en-IN" dirty="0"/>
              <a:t>Especially for city mileage and highway mileage, missing values were filled with average of mileage of the respective manufacturers; it was done using </a:t>
            </a:r>
            <a:r>
              <a:rPr lang="en-IN" dirty="0" err="1"/>
              <a:t>loc</a:t>
            </a:r>
            <a:r>
              <a:rPr lang="en-IN" dirty="0"/>
              <a:t> and </a:t>
            </a:r>
            <a:r>
              <a:rPr lang="en-IN" dirty="0" err="1"/>
              <a:t>iterrows</a:t>
            </a:r>
            <a:r>
              <a:rPr lang="en-IN" dirty="0"/>
              <a:t> function; </a:t>
            </a:r>
          </a:p>
          <a:p>
            <a:pPr>
              <a:buFont typeface="Arial" panose="020B0604020202020204" pitchFamily="34" charset="0"/>
              <a:buChar char="•"/>
            </a:pPr>
            <a:r>
              <a:rPr lang="en-IN" dirty="0"/>
              <a:t>Some of columns like hill assist, door ajar warning, fasten seat belt warning were filled with 1’s for ‘yes’ and 0’s for missing values, to know the presence of feature</a:t>
            </a:r>
          </a:p>
          <a:p>
            <a:pPr>
              <a:buFont typeface="Arial" panose="020B0604020202020204" pitchFamily="34" charset="0"/>
              <a:buChar char="•"/>
            </a:pPr>
            <a:r>
              <a:rPr lang="en-IN" dirty="0"/>
              <a:t>Conversion of data type was done for Kerb weight and gross value weight column; its units were stripped using </a:t>
            </a:r>
            <a:r>
              <a:rPr lang="en-IN" dirty="0" err="1"/>
              <a:t>rstrip</a:t>
            </a:r>
            <a:r>
              <a:rPr lang="en-IN" dirty="0"/>
              <a:t> function; the column was converted to numeric type data using </a:t>
            </a:r>
            <a:r>
              <a:rPr lang="en-IN" dirty="0" err="1"/>
              <a:t>to_numeric</a:t>
            </a:r>
            <a:r>
              <a:rPr lang="en-IN" dirty="0"/>
              <a:t> function</a:t>
            </a:r>
          </a:p>
        </p:txBody>
      </p:sp>
    </p:spTree>
    <p:extLst>
      <p:ext uri="{BB962C8B-B14F-4D97-AF65-F5344CB8AC3E}">
        <p14:creationId xmlns:p14="http://schemas.microsoft.com/office/powerpoint/2010/main" val="137611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405D-E1AC-4697-B476-E2F71E5B4781}"/>
              </a:ext>
            </a:extLst>
          </p:cNvPr>
          <p:cNvSpPr>
            <a:spLocks noGrp="1"/>
          </p:cNvSpPr>
          <p:nvPr>
            <p:ph type="title"/>
          </p:nvPr>
        </p:nvSpPr>
        <p:spPr>
          <a:xfrm>
            <a:off x="1066800" y="567371"/>
            <a:ext cx="10058400" cy="548284"/>
          </a:xfrm>
        </p:spPr>
        <p:txBody>
          <a:bodyPr>
            <a:normAutofit fontScale="90000"/>
          </a:bodyPr>
          <a:lstStyle/>
          <a:p>
            <a:r>
              <a:rPr lang="en-IN" dirty="0"/>
              <a:t>Car categorization</a:t>
            </a:r>
          </a:p>
        </p:txBody>
      </p:sp>
      <p:graphicFrame>
        <p:nvGraphicFramePr>
          <p:cNvPr id="6" name="Content Placeholder 5">
            <a:extLst>
              <a:ext uri="{FF2B5EF4-FFF2-40B4-BE49-F238E27FC236}">
                <a16:creationId xmlns:a16="http://schemas.microsoft.com/office/drawing/2014/main" id="{96E8F89D-D278-4B0A-92DC-88D176ECB782}"/>
              </a:ext>
            </a:extLst>
          </p:cNvPr>
          <p:cNvGraphicFramePr>
            <a:graphicFrameLocks noGrp="1"/>
          </p:cNvGraphicFramePr>
          <p:nvPr>
            <p:ph idx="1"/>
            <p:extLst>
              <p:ext uri="{D42A27DB-BD31-4B8C-83A1-F6EECF244321}">
                <p14:modId xmlns:p14="http://schemas.microsoft.com/office/powerpoint/2010/main" val="1413040624"/>
              </p:ext>
            </p:extLst>
          </p:nvPr>
        </p:nvGraphicFramePr>
        <p:xfrm>
          <a:off x="1096963" y="1338471"/>
          <a:ext cx="10058400" cy="46780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8582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BAB4-F011-496F-A5C5-625E0B32A8CD}"/>
              </a:ext>
            </a:extLst>
          </p:cNvPr>
          <p:cNvSpPr>
            <a:spLocks noGrp="1"/>
          </p:cNvSpPr>
          <p:nvPr>
            <p:ph type="title"/>
          </p:nvPr>
        </p:nvSpPr>
        <p:spPr>
          <a:xfrm>
            <a:off x="1097280" y="286604"/>
            <a:ext cx="10058400" cy="892840"/>
          </a:xfrm>
        </p:spPr>
        <p:txBody>
          <a:bodyPr>
            <a:normAutofit fontScale="90000"/>
          </a:bodyPr>
          <a:lstStyle/>
          <a:p>
            <a:r>
              <a:rPr lang="en-IN" dirty="0"/>
              <a:t>Cars that adapt to various modes: </a:t>
            </a:r>
            <a:br>
              <a:rPr lang="en-IN" dirty="0"/>
            </a:br>
            <a:r>
              <a:rPr lang="en-IN" sz="3100" dirty="0"/>
              <a:t>normal, comfort, eco, sport, power mode</a:t>
            </a:r>
            <a:endParaRPr lang="en-IN" dirty="0"/>
          </a:p>
        </p:txBody>
      </p:sp>
      <p:sp>
        <p:nvSpPr>
          <p:cNvPr id="3" name="Content Placeholder 2">
            <a:extLst>
              <a:ext uri="{FF2B5EF4-FFF2-40B4-BE49-F238E27FC236}">
                <a16:creationId xmlns:a16="http://schemas.microsoft.com/office/drawing/2014/main" id="{40D7FEB5-F74A-427A-B548-52AC50B231F2}"/>
              </a:ext>
            </a:extLst>
          </p:cNvPr>
          <p:cNvSpPr>
            <a:spLocks noGrp="1"/>
          </p:cNvSpPr>
          <p:nvPr>
            <p:ph sz="half" idx="1"/>
          </p:nvPr>
        </p:nvSpPr>
        <p:spPr>
          <a:xfrm>
            <a:off x="1097278" y="1444487"/>
            <a:ext cx="5120642" cy="4424607"/>
          </a:xfrm>
        </p:spPr>
        <p:txBody>
          <a:bodyPr>
            <a:normAutofit fontScale="62500" lnSpcReduction="20000"/>
          </a:bodyPr>
          <a:lstStyle/>
          <a:p>
            <a:r>
              <a:rPr lang="en-IN" sz="2300" b="1" dirty="0"/>
              <a:t>Features       	Audi Q8	           Audi A8 L</a:t>
            </a:r>
          </a:p>
          <a:p>
            <a:r>
              <a:rPr lang="en-IN" dirty="0"/>
              <a:t>Model	                         Q8	            A8 L</a:t>
            </a:r>
          </a:p>
          <a:p>
            <a:r>
              <a:rPr lang="en-IN" dirty="0"/>
              <a:t>Variant	     55 </a:t>
            </a:r>
            <a:r>
              <a:rPr lang="en-IN" dirty="0" err="1"/>
              <a:t>Tfsi</a:t>
            </a:r>
            <a:r>
              <a:rPr lang="en-IN" dirty="0"/>
              <a:t> Quattro Tiptronic   55 </a:t>
            </a:r>
            <a:r>
              <a:rPr lang="en-IN" dirty="0" err="1"/>
              <a:t>Tfsi</a:t>
            </a:r>
            <a:r>
              <a:rPr lang="en-IN" dirty="0"/>
              <a:t> Quattro</a:t>
            </a:r>
          </a:p>
          <a:p>
            <a:r>
              <a:rPr lang="en-IN" dirty="0"/>
              <a:t>Displacement	2995	           2995</a:t>
            </a:r>
          </a:p>
          <a:p>
            <a:r>
              <a:rPr lang="en-IN" dirty="0"/>
              <a:t>Cylinders	                         4	             8</a:t>
            </a:r>
          </a:p>
          <a:p>
            <a:r>
              <a:rPr lang="en-IN" dirty="0" err="1"/>
              <a:t>Valves_Per_Cylinder</a:t>
            </a:r>
            <a:r>
              <a:rPr lang="en-IN" dirty="0"/>
              <a:t>	  4	             4</a:t>
            </a:r>
          </a:p>
          <a:p>
            <a:r>
              <a:rPr lang="en-IN" dirty="0" err="1"/>
              <a:t>Fuel_Tank_Capacity</a:t>
            </a:r>
            <a:r>
              <a:rPr lang="en-IN" dirty="0"/>
              <a:t>         85	            82</a:t>
            </a:r>
          </a:p>
          <a:p>
            <a:r>
              <a:rPr lang="en-IN" dirty="0" err="1"/>
              <a:t>Fuel_Type</a:t>
            </a:r>
            <a:r>
              <a:rPr lang="en-IN" dirty="0"/>
              <a:t>	                     Petrol	         Petrol</a:t>
            </a:r>
          </a:p>
          <a:p>
            <a:r>
              <a:rPr lang="en-IN" dirty="0" err="1"/>
              <a:t>Height_mm</a:t>
            </a:r>
            <a:r>
              <a:rPr lang="en-IN" dirty="0"/>
              <a:t>	1740	          1485</a:t>
            </a:r>
          </a:p>
          <a:p>
            <a:r>
              <a:rPr lang="en-IN" dirty="0" err="1"/>
              <a:t>Length_mm</a:t>
            </a:r>
            <a:r>
              <a:rPr lang="en-IN" dirty="0"/>
              <a:t>	5052	          5302</a:t>
            </a:r>
          </a:p>
          <a:p>
            <a:r>
              <a:rPr lang="en-IN" dirty="0" err="1"/>
              <a:t>Width_mm</a:t>
            </a:r>
            <a:r>
              <a:rPr lang="en-IN" dirty="0"/>
              <a:t>	                       1968	          1945</a:t>
            </a:r>
          </a:p>
          <a:p>
            <a:r>
              <a:rPr lang="en-IN" dirty="0" err="1"/>
              <a:t>Body_Type</a:t>
            </a:r>
            <a:r>
              <a:rPr lang="en-IN" dirty="0"/>
              <a:t>	                        SUV	         Sedan</a:t>
            </a:r>
          </a:p>
          <a:p>
            <a:endParaRPr lang="en-IN" dirty="0"/>
          </a:p>
        </p:txBody>
      </p:sp>
      <p:sp>
        <p:nvSpPr>
          <p:cNvPr id="4" name="Content Placeholder 3">
            <a:extLst>
              <a:ext uri="{FF2B5EF4-FFF2-40B4-BE49-F238E27FC236}">
                <a16:creationId xmlns:a16="http://schemas.microsoft.com/office/drawing/2014/main" id="{F3055B03-41A9-4AB9-BD26-25E7B385E89D}"/>
              </a:ext>
            </a:extLst>
          </p:cNvPr>
          <p:cNvSpPr>
            <a:spLocks noGrp="1"/>
          </p:cNvSpPr>
          <p:nvPr>
            <p:ph sz="half" idx="2"/>
          </p:nvPr>
        </p:nvSpPr>
        <p:spPr>
          <a:xfrm>
            <a:off x="5897217" y="1444487"/>
            <a:ext cx="5258463" cy="4424608"/>
          </a:xfrm>
        </p:spPr>
        <p:txBody>
          <a:bodyPr>
            <a:normAutofit fontScale="62500" lnSpcReduction="20000"/>
          </a:bodyPr>
          <a:lstStyle/>
          <a:p>
            <a:r>
              <a:rPr lang="en-IN" sz="2100" b="1" dirty="0"/>
              <a:t>features	                       Audi Q8	                 Audi A8 L</a:t>
            </a:r>
          </a:p>
          <a:p>
            <a:r>
              <a:rPr lang="en-IN" dirty="0"/>
              <a:t>Doors	                              5	                         4</a:t>
            </a:r>
          </a:p>
          <a:p>
            <a:r>
              <a:rPr lang="en-IN" dirty="0" err="1"/>
              <a:t>City_Mileage_km</a:t>
            </a:r>
            <a:r>
              <a:rPr lang="en-IN" dirty="0"/>
              <a:t>/l	    12.08	                      12.0</a:t>
            </a:r>
          </a:p>
          <a:p>
            <a:r>
              <a:rPr lang="en-IN" dirty="0" err="1"/>
              <a:t>Highway_Mlg</a:t>
            </a:r>
            <a:r>
              <a:rPr lang="en-IN" dirty="0"/>
              <a:t> km/l	    12.94                               12.94</a:t>
            </a:r>
          </a:p>
          <a:p>
            <a:r>
              <a:rPr lang="en-IN" dirty="0" err="1"/>
              <a:t>Kerb_Weight</a:t>
            </a:r>
            <a:r>
              <a:rPr lang="en-IN" dirty="0"/>
              <a:t>	    2115 kg	                      2030 kg</a:t>
            </a:r>
          </a:p>
          <a:p>
            <a:r>
              <a:rPr lang="en-IN" dirty="0"/>
              <a:t>Power	                            340	                       340</a:t>
            </a:r>
          </a:p>
          <a:p>
            <a:r>
              <a:rPr lang="en-IN" dirty="0"/>
              <a:t>Torque	                            500	                       500</a:t>
            </a:r>
          </a:p>
          <a:p>
            <a:pPr marL="0" indent="0">
              <a:buNone/>
            </a:pPr>
            <a:r>
              <a:rPr lang="en-IN" dirty="0"/>
              <a:t>  </a:t>
            </a:r>
            <a:r>
              <a:rPr lang="en-IN" dirty="0" err="1"/>
              <a:t>Gross_Vehicle_Wt</a:t>
            </a:r>
            <a:r>
              <a:rPr lang="en-IN" dirty="0"/>
              <a:t>	   2830 kg	                          -</a:t>
            </a:r>
          </a:p>
          <a:p>
            <a:pPr marL="0" indent="0">
              <a:buNone/>
            </a:pPr>
            <a:r>
              <a:rPr lang="en-IN" dirty="0"/>
              <a:t>  Seating capacity                          7                                        4</a:t>
            </a:r>
          </a:p>
          <a:p>
            <a:pPr>
              <a:buFont typeface="Arial" panose="020B0604020202020204" pitchFamily="34" charset="0"/>
              <a:buChar char="•"/>
            </a:pPr>
            <a:r>
              <a:rPr lang="en-IN" dirty="0"/>
              <a:t>Airbag: both cars has airbag</a:t>
            </a:r>
          </a:p>
          <a:p>
            <a:r>
              <a:rPr lang="en-IN" dirty="0"/>
              <a:t>Driver head airbag, Front passenger head airbag, Drive side airbag, Curtain airbags, Driver frontal airbag, Front passenger frontal airbag, Front passenger side airbag</a:t>
            </a:r>
          </a:p>
          <a:p>
            <a:pPr>
              <a:buFont typeface="Arial" panose="020B0604020202020204" pitchFamily="34" charset="0"/>
              <a:buChar char="•"/>
            </a:pPr>
            <a:r>
              <a:rPr lang="en-IN" dirty="0"/>
              <a:t>Both cars have features :Central Locking, Child Safety Locks, Hill Assist, Drive Modes, High Speed Alert System, ABS(Anti-lock Braking System), Door Ajar Warning</a:t>
            </a:r>
          </a:p>
        </p:txBody>
      </p:sp>
      <p:cxnSp>
        <p:nvCxnSpPr>
          <p:cNvPr id="8" name="Straight Connector 7">
            <a:extLst>
              <a:ext uri="{FF2B5EF4-FFF2-40B4-BE49-F238E27FC236}">
                <a16:creationId xmlns:a16="http://schemas.microsoft.com/office/drawing/2014/main" id="{60C797D5-8B7F-4098-AA44-0D441FFB5BCC}"/>
              </a:ext>
            </a:extLst>
          </p:cNvPr>
          <p:cNvCxnSpPr/>
          <p:nvPr/>
        </p:nvCxnSpPr>
        <p:spPr>
          <a:xfrm>
            <a:off x="5406887" y="1444487"/>
            <a:ext cx="0" cy="39226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2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BD6D-9AFC-4572-9D46-77FA44D08CAE}"/>
              </a:ext>
            </a:extLst>
          </p:cNvPr>
          <p:cNvSpPr>
            <a:spLocks noGrp="1"/>
          </p:cNvSpPr>
          <p:nvPr>
            <p:ph type="title"/>
          </p:nvPr>
        </p:nvSpPr>
        <p:spPr/>
        <p:txBody>
          <a:bodyPr/>
          <a:lstStyle/>
          <a:p>
            <a:r>
              <a:rPr lang="en-IN" dirty="0"/>
              <a:t>Fuel Efficiency analysis</a:t>
            </a:r>
          </a:p>
        </p:txBody>
      </p:sp>
      <p:graphicFrame>
        <p:nvGraphicFramePr>
          <p:cNvPr id="4" name="Content Placeholder 3">
            <a:extLst>
              <a:ext uri="{FF2B5EF4-FFF2-40B4-BE49-F238E27FC236}">
                <a16:creationId xmlns:a16="http://schemas.microsoft.com/office/drawing/2014/main" id="{EBAE8914-A182-42CC-873E-044310DC531C}"/>
              </a:ext>
            </a:extLst>
          </p:cNvPr>
          <p:cNvGraphicFramePr>
            <a:graphicFrameLocks noGrp="1"/>
          </p:cNvGraphicFramePr>
          <p:nvPr>
            <p:ph idx="1"/>
            <p:extLst>
              <p:ext uri="{D42A27DB-BD31-4B8C-83A1-F6EECF244321}">
                <p14:modId xmlns:p14="http://schemas.microsoft.com/office/powerpoint/2010/main" val="1692046581"/>
              </p:ext>
            </p:extLst>
          </p:nvPr>
        </p:nvGraphicFramePr>
        <p:xfrm>
          <a:off x="2504660" y="1643269"/>
          <a:ext cx="8651019" cy="51020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021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D7CC-653A-420B-A916-3664FA5F34FC}"/>
              </a:ext>
            </a:extLst>
          </p:cNvPr>
          <p:cNvSpPr>
            <a:spLocks noGrp="1"/>
          </p:cNvSpPr>
          <p:nvPr>
            <p:ph type="title"/>
          </p:nvPr>
        </p:nvSpPr>
        <p:spPr/>
        <p:txBody>
          <a:bodyPr>
            <a:normAutofit/>
          </a:bodyPr>
          <a:lstStyle/>
          <a:p>
            <a:r>
              <a:rPr lang="en-IN" sz="3200" dirty="0"/>
              <a:t>Top 10 Makers based on city mileage for non electric category</a:t>
            </a:r>
          </a:p>
        </p:txBody>
      </p:sp>
      <p:graphicFrame>
        <p:nvGraphicFramePr>
          <p:cNvPr id="4" name="Content Placeholder 3">
            <a:extLst>
              <a:ext uri="{FF2B5EF4-FFF2-40B4-BE49-F238E27FC236}">
                <a16:creationId xmlns:a16="http://schemas.microsoft.com/office/drawing/2014/main" id="{4E3DDD62-8A83-4A3B-90F1-63DFEBF4EFF8}"/>
              </a:ext>
            </a:extLst>
          </p:cNvPr>
          <p:cNvGraphicFramePr>
            <a:graphicFrameLocks noGrp="1"/>
          </p:cNvGraphicFramePr>
          <p:nvPr>
            <p:ph idx="1"/>
            <p:extLst>
              <p:ext uri="{D42A27DB-BD31-4B8C-83A1-F6EECF244321}">
                <p14:modId xmlns:p14="http://schemas.microsoft.com/office/powerpoint/2010/main" val="1716802028"/>
              </p:ext>
            </p:extLst>
          </p:nvPr>
        </p:nvGraphicFramePr>
        <p:xfrm>
          <a:off x="2411895" y="1846263"/>
          <a:ext cx="8743467"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184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D8092-A1BF-405C-90EB-8DAE223B430D}"/>
              </a:ext>
            </a:extLst>
          </p:cNvPr>
          <p:cNvSpPr>
            <a:spLocks noGrp="1"/>
          </p:cNvSpPr>
          <p:nvPr>
            <p:ph type="title"/>
          </p:nvPr>
        </p:nvSpPr>
        <p:spPr>
          <a:xfrm>
            <a:off x="1097280" y="286604"/>
            <a:ext cx="10058400" cy="1144632"/>
          </a:xfrm>
        </p:spPr>
        <p:txBody>
          <a:bodyPr>
            <a:normAutofit/>
          </a:bodyPr>
          <a:lstStyle/>
          <a:p>
            <a:r>
              <a:rPr lang="en-IN" sz="4000" dirty="0"/>
              <a:t>Displacement for top 10 best mileage cars</a:t>
            </a:r>
          </a:p>
        </p:txBody>
      </p:sp>
      <p:sp>
        <p:nvSpPr>
          <p:cNvPr id="5" name="Content Placeholder 4">
            <a:extLst>
              <a:ext uri="{FF2B5EF4-FFF2-40B4-BE49-F238E27FC236}">
                <a16:creationId xmlns:a16="http://schemas.microsoft.com/office/drawing/2014/main" id="{3A4F0579-1019-4B91-8EC2-0665463A0EC1}"/>
              </a:ext>
            </a:extLst>
          </p:cNvPr>
          <p:cNvSpPr>
            <a:spLocks noGrp="1"/>
          </p:cNvSpPr>
          <p:nvPr>
            <p:ph sz="half" idx="1"/>
          </p:nvPr>
        </p:nvSpPr>
        <p:spPr>
          <a:xfrm>
            <a:off x="1097279" y="2160104"/>
            <a:ext cx="3633747" cy="3299792"/>
          </a:xfrm>
        </p:spPr>
        <p:txBody>
          <a:bodyPr/>
          <a:lstStyle/>
          <a:p>
            <a:r>
              <a:rPr lang="en-IN" dirty="0"/>
              <a:t>The top 10 car models from various manufacturers with their displacement is listed</a:t>
            </a:r>
          </a:p>
          <a:p>
            <a:r>
              <a:rPr lang="en-IN" dirty="0"/>
              <a:t>It can be seen that, displacement is lowest for the highest mileage cars</a:t>
            </a:r>
          </a:p>
          <a:p>
            <a:r>
              <a:rPr lang="en-IN" dirty="0"/>
              <a:t>Implies, displacement is inversely proportional to the mileage of cars</a:t>
            </a:r>
          </a:p>
        </p:txBody>
      </p:sp>
      <p:graphicFrame>
        <p:nvGraphicFramePr>
          <p:cNvPr id="7" name="Content Placeholder 6">
            <a:extLst>
              <a:ext uri="{FF2B5EF4-FFF2-40B4-BE49-F238E27FC236}">
                <a16:creationId xmlns:a16="http://schemas.microsoft.com/office/drawing/2014/main" id="{2DC43B03-73BF-4C5A-9F84-F1B0C97D0A02}"/>
              </a:ext>
            </a:extLst>
          </p:cNvPr>
          <p:cNvGraphicFramePr>
            <a:graphicFrameLocks noGrp="1"/>
          </p:cNvGraphicFramePr>
          <p:nvPr>
            <p:ph sz="half" idx="2"/>
            <p:extLst>
              <p:ext uri="{D42A27DB-BD31-4B8C-83A1-F6EECF244321}">
                <p14:modId xmlns:p14="http://schemas.microsoft.com/office/powerpoint/2010/main" val="3388985994"/>
              </p:ext>
            </p:extLst>
          </p:nvPr>
        </p:nvGraphicFramePr>
        <p:xfrm>
          <a:off x="5221358" y="1812402"/>
          <a:ext cx="5934324" cy="4023363"/>
        </p:xfrm>
        <a:graphic>
          <a:graphicData uri="http://schemas.openxmlformats.org/drawingml/2006/table">
            <a:tbl>
              <a:tblPr/>
              <a:tblGrid>
                <a:gridCol w="1484242">
                  <a:extLst>
                    <a:ext uri="{9D8B030D-6E8A-4147-A177-3AD203B41FA5}">
                      <a16:colId xmlns:a16="http://schemas.microsoft.com/office/drawing/2014/main" val="1316247201"/>
                    </a:ext>
                  </a:extLst>
                </a:gridCol>
                <a:gridCol w="1272209">
                  <a:extLst>
                    <a:ext uri="{9D8B030D-6E8A-4147-A177-3AD203B41FA5}">
                      <a16:colId xmlns:a16="http://schemas.microsoft.com/office/drawing/2014/main" val="241735696"/>
                    </a:ext>
                  </a:extLst>
                </a:gridCol>
                <a:gridCol w="1582463">
                  <a:extLst>
                    <a:ext uri="{9D8B030D-6E8A-4147-A177-3AD203B41FA5}">
                      <a16:colId xmlns:a16="http://schemas.microsoft.com/office/drawing/2014/main" val="3627566787"/>
                    </a:ext>
                  </a:extLst>
                </a:gridCol>
                <a:gridCol w="1595410">
                  <a:extLst>
                    <a:ext uri="{9D8B030D-6E8A-4147-A177-3AD203B41FA5}">
                      <a16:colId xmlns:a16="http://schemas.microsoft.com/office/drawing/2014/main" val="1371687224"/>
                    </a:ext>
                  </a:extLst>
                </a:gridCol>
              </a:tblGrid>
              <a:tr h="267333">
                <a:tc>
                  <a:txBody>
                    <a:bodyPr/>
                    <a:lstStyle/>
                    <a:p>
                      <a:pPr algn="ctr" fontAlgn="b"/>
                      <a:r>
                        <a:rPr lang="en-IN" sz="1600" b="1" i="0" u="none" strike="noStrike" dirty="0">
                          <a:solidFill>
                            <a:srgbClr val="000000"/>
                          </a:solidFill>
                          <a:effectLst/>
                          <a:latin typeface="Calibri" panose="020F0502020204030204" pitchFamily="34" charset="0"/>
                        </a:rPr>
                        <a:t>Make</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1" i="0" u="none" strike="noStrike">
                          <a:solidFill>
                            <a:srgbClr val="000000"/>
                          </a:solidFill>
                          <a:effectLst/>
                          <a:latin typeface="Calibri" panose="020F0502020204030204" pitchFamily="34" charset="0"/>
                        </a:rPr>
                        <a:t>Model</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1" i="0" u="none" strike="noStrike" dirty="0" err="1">
                          <a:solidFill>
                            <a:srgbClr val="000000"/>
                          </a:solidFill>
                          <a:effectLst/>
                          <a:latin typeface="Calibri" panose="020F0502020204030204" pitchFamily="34" charset="0"/>
                        </a:rPr>
                        <a:t>City_Mlg_km_litre</a:t>
                      </a:r>
                      <a:endParaRPr lang="en-IN" sz="16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1" i="0" u="none" strike="noStrike" dirty="0">
                          <a:solidFill>
                            <a:srgbClr val="000000"/>
                          </a:solidFill>
                          <a:effectLst/>
                          <a:latin typeface="Calibri" panose="020F0502020204030204" pitchFamily="34" charset="0"/>
                        </a:rPr>
                        <a:t>Displacement</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754023544"/>
                  </a:ext>
                </a:extLst>
              </a:tr>
              <a:tr h="267333">
                <a:tc>
                  <a:txBody>
                    <a:bodyPr/>
                    <a:lstStyle/>
                    <a:p>
                      <a:pPr algn="ctr" fontAlgn="b"/>
                      <a:r>
                        <a:rPr lang="en-IN" sz="1600" b="0" i="0" u="none" strike="noStrike" dirty="0">
                          <a:solidFill>
                            <a:srgbClr val="000000"/>
                          </a:solidFill>
                          <a:effectLst/>
                          <a:latin typeface="Calibri" panose="020F0502020204030204" pitchFamily="34" charset="0"/>
                        </a:rPr>
                        <a:t>Mahindra</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dirty="0">
                          <a:solidFill>
                            <a:srgbClr val="000000"/>
                          </a:solidFill>
                          <a:effectLst/>
                          <a:latin typeface="Calibri" panose="020F0502020204030204" pitchFamily="34" charset="0"/>
                        </a:rPr>
                        <a:t>E </a:t>
                      </a:r>
                      <a:r>
                        <a:rPr lang="en-IN" sz="1600" b="0" i="0" u="none" strike="noStrike" dirty="0" err="1">
                          <a:solidFill>
                            <a:srgbClr val="000000"/>
                          </a:solidFill>
                          <a:effectLst/>
                          <a:latin typeface="Calibri" panose="020F0502020204030204" pitchFamily="34" charset="0"/>
                        </a:rPr>
                        <a:t>Verito</a:t>
                      </a:r>
                      <a:endParaRPr lang="en-IN"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a:solidFill>
                            <a:srgbClr val="000000"/>
                          </a:solidFill>
                          <a:effectLst/>
                          <a:latin typeface="Calibri" panose="020F0502020204030204" pitchFamily="34" charset="0"/>
                        </a:rPr>
                        <a:t>72</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3796428409"/>
                  </a:ext>
                </a:extLst>
              </a:tr>
              <a:tr h="267333">
                <a:tc>
                  <a:txBody>
                    <a:bodyPr/>
                    <a:lstStyle/>
                    <a:p>
                      <a:pPr algn="ctr" fontAlgn="b"/>
                      <a:r>
                        <a:rPr lang="en-IN" sz="1600" b="0" i="0" u="none" strike="noStrike">
                          <a:solidFill>
                            <a:srgbClr val="000000"/>
                          </a:solidFill>
                          <a:effectLst/>
                          <a:latin typeface="Calibri" panose="020F0502020204030204" pitchFamily="34" charset="0"/>
                        </a:rPr>
                        <a:t>Mahindra</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E </a:t>
                      </a:r>
                      <a:r>
                        <a:rPr lang="en-IN" sz="1600" b="0" i="0" u="none" strike="noStrike" dirty="0" err="1">
                          <a:solidFill>
                            <a:srgbClr val="000000"/>
                          </a:solidFill>
                          <a:effectLst/>
                          <a:latin typeface="Calibri" panose="020F0502020204030204" pitchFamily="34" charset="0"/>
                        </a:rPr>
                        <a:t>Verito</a:t>
                      </a:r>
                      <a:endParaRPr lang="en-IN"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110</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72</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3727171428"/>
                  </a:ext>
                </a:extLst>
              </a:tr>
              <a:tr h="267333">
                <a:tc>
                  <a:txBody>
                    <a:bodyPr/>
                    <a:lstStyle/>
                    <a:p>
                      <a:pPr algn="ctr" fontAlgn="b"/>
                      <a:r>
                        <a:rPr lang="en-IN" sz="1600" b="0" i="0" u="none" strike="noStrike">
                          <a:solidFill>
                            <a:srgbClr val="000000"/>
                          </a:solidFill>
                          <a:effectLst/>
                          <a:latin typeface="Calibri" panose="020F0502020204030204" pitchFamily="34" charset="0"/>
                        </a:rPr>
                        <a:t>Mahindra</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dirty="0">
                          <a:solidFill>
                            <a:srgbClr val="000000"/>
                          </a:solidFill>
                          <a:effectLst/>
                          <a:latin typeface="Calibri" panose="020F0502020204030204" pitchFamily="34" charset="0"/>
                        </a:rPr>
                        <a:t>E </a:t>
                      </a:r>
                      <a:r>
                        <a:rPr lang="en-IN" sz="1600" b="0" i="0" u="none" strike="noStrike" dirty="0" err="1">
                          <a:solidFill>
                            <a:srgbClr val="000000"/>
                          </a:solidFill>
                          <a:effectLst/>
                          <a:latin typeface="Calibri" panose="020F0502020204030204" pitchFamily="34" charset="0"/>
                        </a:rPr>
                        <a:t>Verito</a:t>
                      </a:r>
                      <a:endParaRPr lang="en-IN"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dirty="0">
                          <a:solidFill>
                            <a:srgbClr val="000000"/>
                          </a:solidFill>
                          <a:effectLst/>
                          <a:latin typeface="Calibri" panose="020F0502020204030204" pitchFamily="34" charset="0"/>
                        </a:rPr>
                        <a:t>110</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a:solidFill>
                            <a:srgbClr val="000000"/>
                          </a:solidFill>
                          <a:effectLst/>
                          <a:latin typeface="Calibri" panose="020F0502020204030204" pitchFamily="34" charset="0"/>
                        </a:rPr>
                        <a:t>72</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4224088058"/>
                  </a:ext>
                </a:extLst>
              </a:tr>
              <a:tr h="267333">
                <a:tc>
                  <a:txBody>
                    <a:bodyPr/>
                    <a:lstStyle/>
                    <a:p>
                      <a:pPr algn="ctr" fontAlgn="b"/>
                      <a:r>
                        <a:rPr lang="en-IN" sz="1600" b="0" i="0" u="none" strike="noStrike">
                          <a:solidFill>
                            <a:srgbClr val="000000"/>
                          </a:solidFill>
                          <a:effectLst/>
                          <a:latin typeface="Calibri" panose="020F0502020204030204" pitchFamily="34" charset="0"/>
                        </a:rPr>
                        <a:t>Mahindra</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E2O Plus</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80</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1858.804589</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839238545"/>
                  </a:ext>
                </a:extLst>
              </a:tr>
              <a:tr h="267333">
                <a:tc>
                  <a:txBody>
                    <a:bodyPr/>
                    <a:lstStyle/>
                    <a:p>
                      <a:pPr algn="ctr" fontAlgn="b"/>
                      <a:r>
                        <a:rPr lang="en-IN" sz="1600" b="0" i="0" u="none" strike="noStrike">
                          <a:solidFill>
                            <a:srgbClr val="000000"/>
                          </a:solidFill>
                          <a:effectLst/>
                          <a:latin typeface="Calibri" panose="020F0502020204030204" pitchFamily="34" charset="0"/>
                        </a:rPr>
                        <a:t>Mahindra</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a:solidFill>
                            <a:srgbClr val="000000"/>
                          </a:solidFill>
                          <a:effectLst/>
                          <a:latin typeface="Calibri" panose="020F0502020204030204" pitchFamily="34" charset="0"/>
                        </a:rPr>
                        <a:t>E2O Plus</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dirty="0">
                          <a:solidFill>
                            <a:srgbClr val="000000"/>
                          </a:solidFill>
                          <a:effectLst/>
                          <a:latin typeface="Calibri" panose="020F0502020204030204" pitchFamily="34" charset="0"/>
                        </a:rPr>
                        <a:t>80</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a:solidFill>
                            <a:srgbClr val="000000"/>
                          </a:solidFill>
                          <a:effectLst/>
                          <a:latin typeface="Calibri" panose="020F0502020204030204" pitchFamily="34" charset="0"/>
                        </a:rPr>
                        <a:t>1858.804589</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3084850670"/>
                  </a:ext>
                </a:extLst>
              </a:tr>
              <a:tr h="483873">
                <a:tc>
                  <a:txBody>
                    <a:bodyPr/>
                    <a:lstStyle/>
                    <a:p>
                      <a:pPr algn="ctr" fontAlgn="b"/>
                      <a:r>
                        <a:rPr lang="en-IN" sz="1600" b="0" i="0" u="none" strike="noStrike">
                          <a:solidFill>
                            <a:srgbClr val="000000"/>
                          </a:solidFill>
                          <a:effectLst/>
                          <a:latin typeface="Calibri" panose="020F0502020204030204" pitchFamily="34" charset="0"/>
                        </a:rPr>
                        <a:t>Maruti Suzuki</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Dzire</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28.4</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1248</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973505763"/>
                  </a:ext>
                </a:extLst>
              </a:tr>
              <a:tr h="483873">
                <a:tc>
                  <a:txBody>
                    <a:bodyPr/>
                    <a:lstStyle/>
                    <a:p>
                      <a:pPr algn="ctr" fontAlgn="b"/>
                      <a:r>
                        <a:rPr lang="en-IN" sz="1600" b="0" i="0" u="none" strike="noStrike">
                          <a:solidFill>
                            <a:srgbClr val="000000"/>
                          </a:solidFill>
                          <a:effectLst/>
                          <a:latin typeface="Calibri" panose="020F0502020204030204" pitchFamily="34" charset="0"/>
                        </a:rPr>
                        <a:t>Maruti Suzuki</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a:solidFill>
                            <a:srgbClr val="000000"/>
                          </a:solidFill>
                          <a:effectLst/>
                          <a:latin typeface="Calibri" panose="020F0502020204030204" pitchFamily="34" charset="0"/>
                        </a:rPr>
                        <a:t>Dzire</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dirty="0">
                          <a:solidFill>
                            <a:srgbClr val="000000"/>
                          </a:solidFill>
                          <a:effectLst/>
                          <a:latin typeface="Calibri" panose="020F0502020204030204" pitchFamily="34" charset="0"/>
                        </a:rPr>
                        <a:t>28.4</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a:solidFill>
                            <a:srgbClr val="000000"/>
                          </a:solidFill>
                          <a:effectLst/>
                          <a:latin typeface="Calibri" panose="020F0502020204030204" pitchFamily="34" charset="0"/>
                        </a:rPr>
                        <a:t>1248</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1541670009"/>
                  </a:ext>
                </a:extLst>
              </a:tr>
              <a:tr h="483873">
                <a:tc>
                  <a:txBody>
                    <a:bodyPr/>
                    <a:lstStyle/>
                    <a:p>
                      <a:pPr algn="ctr" fontAlgn="b"/>
                      <a:r>
                        <a:rPr lang="en-IN" sz="1600" b="0" i="0" u="none" strike="noStrike">
                          <a:solidFill>
                            <a:srgbClr val="000000"/>
                          </a:solidFill>
                          <a:effectLst/>
                          <a:latin typeface="Calibri" panose="020F0502020204030204" pitchFamily="34" charset="0"/>
                        </a:rPr>
                        <a:t>Maruti Suzuki</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Dzire</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28.4</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1248</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768220798"/>
                  </a:ext>
                </a:extLst>
              </a:tr>
              <a:tr h="483873">
                <a:tc>
                  <a:txBody>
                    <a:bodyPr/>
                    <a:lstStyle/>
                    <a:p>
                      <a:pPr algn="ctr" fontAlgn="b"/>
                      <a:r>
                        <a:rPr lang="en-IN" sz="1600" b="0" i="0" u="none" strike="noStrike">
                          <a:solidFill>
                            <a:srgbClr val="000000"/>
                          </a:solidFill>
                          <a:effectLst/>
                          <a:latin typeface="Calibri" panose="020F0502020204030204" pitchFamily="34" charset="0"/>
                        </a:rPr>
                        <a:t>Maruti Suzuki</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a:solidFill>
                            <a:srgbClr val="000000"/>
                          </a:solidFill>
                          <a:effectLst/>
                          <a:latin typeface="Calibri" panose="020F0502020204030204" pitchFamily="34" charset="0"/>
                        </a:rPr>
                        <a:t>Dzire</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dirty="0">
                          <a:solidFill>
                            <a:srgbClr val="000000"/>
                          </a:solidFill>
                          <a:effectLst/>
                          <a:latin typeface="Calibri" panose="020F0502020204030204" pitchFamily="34" charset="0"/>
                        </a:rPr>
                        <a:t>28.4</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ctr" fontAlgn="b"/>
                      <a:r>
                        <a:rPr lang="en-IN" sz="1600" b="0" i="0" u="none" strike="noStrike">
                          <a:solidFill>
                            <a:srgbClr val="000000"/>
                          </a:solidFill>
                          <a:effectLst/>
                          <a:latin typeface="Calibri" panose="020F0502020204030204" pitchFamily="34" charset="0"/>
                        </a:rPr>
                        <a:t>1248</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4934077"/>
                  </a:ext>
                </a:extLst>
              </a:tr>
              <a:tr h="483873">
                <a:tc>
                  <a:txBody>
                    <a:bodyPr/>
                    <a:lstStyle/>
                    <a:p>
                      <a:pPr algn="ctr" fontAlgn="b"/>
                      <a:r>
                        <a:rPr lang="en-IN" sz="1600" b="0" i="0" u="none" strike="noStrike">
                          <a:solidFill>
                            <a:srgbClr val="000000"/>
                          </a:solidFill>
                          <a:effectLst/>
                          <a:latin typeface="Calibri" panose="020F0502020204030204" pitchFamily="34" charset="0"/>
                        </a:rPr>
                        <a:t>Maruti Suzuki</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a:solidFill>
                            <a:srgbClr val="000000"/>
                          </a:solidFill>
                          <a:effectLst/>
                          <a:latin typeface="Calibri" panose="020F0502020204030204" pitchFamily="34" charset="0"/>
                        </a:rPr>
                        <a:t>Dzire</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28.4</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Calibri" panose="020F0502020204030204" pitchFamily="34" charset="0"/>
                        </a:rPr>
                        <a:t>1248</a:t>
                      </a:r>
                    </a:p>
                  </a:txBody>
                  <a:tcPr marL="9525" marR="9525" marT="9525"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3650139167"/>
                  </a:ext>
                </a:extLst>
              </a:tr>
            </a:tbl>
          </a:graphicData>
        </a:graphic>
      </p:graphicFrame>
    </p:spTree>
    <p:extLst>
      <p:ext uri="{BB962C8B-B14F-4D97-AF65-F5344CB8AC3E}">
        <p14:creationId xmlns:p14="http://schemas.microsoft.com/office/powerpoint/2010/main" val="271434715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TM02900769[[fn=Retrospect]]</Template>
  <TotalTime>530</TotalTime>
  <Words>1466</Words>
  <Application>Microsoft Office PowerPoint</Application>
  <PresentationFormat>Widescreen</PresentationFormat>
  <Paragraphs>226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Unlocking Automative Trends </vt:lpstr>
      <vt:lpstr>Introduction:</vt:lpstr>
      <vt:lpstr>Objective</vt:lpstr>
      <vt:lpstr>Data pre-processing:</vt:lpstr>
      <vt:lpstr>Car categorization</vt:lpstr>
      <vt:lpstr>Cars that adapt to various modes:  normal, comfort, eco, sport, power mode</vt:lpstr>
      <vt:lpstr>Fuel Efficiency analysis</vt:lpstr>
      <vt:lpstr>Top 10 Makers based on city mileage for non electric category</vt:lpstr>
      <vt:lpstr>Displacement for top 10 best mileage cars</vt:lpstr>
      <vt:lpstr>Correlation between factors:</vt:lpstr>
      <vt:lpstr>Safety features:   Top 10 manufacturers and their safety features</vt:lpstr>
      <vt:lpstr>Comfort Features:  Top 10 manufacturers and their Comfort features</vt:lpstr>
      <vt:lpstr>  Alert system features:  Top 10 manufacturers and their Alert features</vt:lpstr>
      <vt:lpstr>Car size dimension analysis</vt:lpstr>
      <vt:lpstr>Challenge faced:</vt:lpstr>
      <vt:lpstr>Summary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Automative Trends</dc:title>
  <dc:creator>Windows User</dc:creator>
  <cp:lastModifiedBy>Windows User</cp:lastModifiedBy>
  <cp:revision>32</cp:revision>
  <dcterms:created xsi:type="dcterms:W3CDTF">2024-11-10T13:54:00Z</dcterms:created>
  <dcterms:modified xsi:type="dcterms:W3CDTF">2024-11-24T10:06:08Z</dcterms:modified>
</cp:coreProperties>
</file>