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57" r:id="rId3"/>
    <p:sldId id="258" r:id="rId4"/>
    <p:sldId id="259" r:id="rId5"/>
    <p:sldId id="272" r:id="rId6"/>
    <p:sldId id="273" r:id="rId7"/>
    <p:sldId id="274" r:id="rId8"/>
    <p:sldId id="275" r:id="rId9"/>
    <p:sldId id="276" r:id="rId10"/>
    <p:sldId id="278" r:id="rId11"/>
    <p:sldId id="277" r:id="rId12"/>
    <p:sldId id="260" r:id="rId13"/>
    <p:sldId id="261" r:id="rId14"/>
    <p:sldId id="271" r:id="rId15"/>
    <p:sldId id="263" r:id="rId16"/>
    <p:sldId id="264" r:id="rId17"/>
    <p:sldId id="265" r:id="rId18"/>
    <p:sldId id="267" r:id="rId19"/>
    <p:sldId id="266" r:id="rId20"/>
    <p:sldId id="268" r:id="rId21"/>
    <p:sldId id="269" r:id="rId22"/>
    <p:sldId id="279" r:id="rId23"/>
    <p:sldId id="270"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CE91E5-65F8-4F1E-A7B6-7CF2109A7D1D}" type="doc">
      <dgm:prSet loTypeId="urn:microsoft.com/office/officeart/2005/8/layout/chevron1" loCatId="process" qsTypeId="urn:microsoft.com/office/officeart/2005/8/quickstyle/simple1" qsCatId="simple" csTypeId="urn:microsoft.com/office/officeart/2005/8/colors/accent1_1" csCatId="accent1" phldr="1"/>
      <dgm:spPr/>
    </dgm:pt>
    <dgm:pt modelId="{C0BE6B69-5DCA-44AC-B4F4-C2EC75151A32}">
      <dgm:prSet phldrT="[Text]"/>
      <dgm:spPr/>
      <dgm:t>
        <a:bodyPr/>
        <a:lstStyle/>
        <a:p>
          <a:r>
            <a:rPr lang="en-IN" dirty="0"/>
            <a:t>Data collection</a:t>
          </a:r>
        </a:p>
      </dgm:t>
    </dgm:pt>
    <dgm:pt modelId="{0E5CB6F1-19B0-47E6-B7E0-2145A4982991}" type="parTrans" cxnId="{5476B753-17E3-4108-A51C-4CC509981451}">
      <dgm:prSet/>
      <dgm:spPr/>
      <dgm:t>
        <a:bodyPr/>
        <a:lstStyle/>
        <a:p>
          <a:endParaRPr lang="en-IN"/>
        </a:p>
      </dgm:t>
    </dgm:pt>
    <dgm:pt modelId="{39975B38-EB10-431B-812D-69A21D85CA92}" type="sibTrans" cxnId="{5476B753-17E3-4108-A51C-4CC509981451}">
      <dgm:prSet/>
      <dgm:spPr/>
      <dgm:t>
        <a:bodyPr/>
        <a:lstStyle/>
        <a:p>
          <a:endParaRPr lang="en-IN"/>
        </a:p>
      </dgm:t>
    </dgm:pt>
    <dgm:pt modelId="{64B2A581-1E37-4BF0-B1C1-CE7E7BA5D083}">
      <dgm:prSet phldrT="[Text]"/>
      <dgm:spPr/>
      <dgm:t>
        <a:bodyPr/>
        <a:lstStyle/>
        <a:p>
          <a:r>
            <a:rPr lang="en-IN" dirty="0"/>
            <a:t>Data exploration</a:t>
          </a:r>
        </a:p>
      </dgm:t>
    </dgm:pt>
    <dgm:pt modelId="{D49A668D-8CAE-4362-9657-D243728D40C5}" type="parTrans" cxnId="{F7F68D4E-866D-4524-A88A-C0427D7CA316}">
      <dgm:prSet/>
      <dgm:spPr/>
      <dgm:t>
        <a:bodyPr/>
        <a:lstStyle/>
        <a:p>
          <a:endParaRPr lang="en-IN"/>
        </a:p>
      </dgm:t>
    </dgm:pt>
    <dgm:pt modelId="{45CB5AAF-6139-46C0-B8F8-8483B7F56C36}" type="sibTrans" cxnId="{F7F68D4E-866D-4524-A88A-C0427D7CA316}">
      <dgm:prSet/>
      <dgm:spPr/>
      <dgm:t>
        <a:bodyPr/>
        <a:lstStyle/>
        <a:p>
          <a:endParaRPr lang="en-IN"/>
        </a:p>
      </dgm:t>
    </dgm:pt>
    <dgm:pt modelId="{1F6A0BA8-3741-4F33-AD76-1C19E6C13111}">
      <dgm:prSet phldrT="[Text]"/>
      <dgm:spPr/>
      <dgm:t>
        <a:bodyPr/>
        <a:lstStyle/>
        <a:p>
          <a:r>
            <a:rPr lang="en-IN" dirty="0"/>
            <a:t>Data pre-processing</a:t>
          </a:r>
        </a:p>
      </dgm:t>
    </dgm:pt>
    <dgm:pt modelId="{DA5E7779-DDA1-4A2C-BC8B-3C9EBCA6A597}" type="parTrans" cxnId="{BF36A54B-9E2E-4DAA-AEB2-847586AA4111}">
      <dgm:prSet/>
      <dgm:spPr/>
      <dgm:t>
        <a:bodyPr/>
        <a:lstStyle/>
        <a:p>
          <a:endParaRPr lang="en-IN"/>
        </a:p>
      </dgm:t>
    </dgm:pt>
    <dgm:pt modelId="{A4D5CAC6-BEC8-4507-B8CE-9253FCABC45A}" type="sibTrans" cxnId="{BF36A54B-9E2E-4DAA-AEB2-847586AA4111}">
      <dgm:prSet/>
      <dgm:spPr/>
      <dgm:t>
        <a:bodyPr/>
        <a:lstStyle/>
        <a:p>
          <a:endParaRPr lang="en-IN"/>
        </a:p>
      </dgm:t>
    </dgm:pt>
    <dgm:pt modelId="{253E984D-6928-47AE-9C31-0BCCF8A0C8A2}" type="pres">
      <dgm:prSet presAssocID="{CECE91E5-65F8-4F1E-A7B6-7CF2109A7D1D}" presName="Name0" presStyleCnt="0">
        <dgm:presLayoutVars>
          <dgm:dir/>
          <dgm:animLvl val="lvl"/>
          <dgm:resizeHandles val="exact"/>
        </dgm:presLayoutVars>
      </dgm:prSet>
      <dgm:spPr/>
    </dgm:pt>
    <dgm:pt modelId="{92A836C9-5762-4FDA-BCB9-40C96C55435E}" type="pres">
      <dgm:prSet presAssocID="{C0BE6B69-5DCA-44AC-B4F4-C2EC75151A32}" presName="parTxOnly" presStyleLbl="node1" presStyleIdx="0" presStyleCnt="3" custScaleY="54264" custLinFactNeighborX="-32966" custLinFactNeighborY="971">
        <dgm:presLayoutVars>
          <dgm:chMax val="0"/>
          <dgm:chPref val="0"/>
          <dgm:bulletEnabled val="1"/>
        </dgm:presLayoutVars>
      </dgm:prSet>
      <dgm:spPr/>
    </dgm:pt>
    <dgm:pt modelId="{D04BE68B-76C4-4419-AF94-784A378ABBED}" type="pres">
      <dgm:prSet presAssocID="{39975B38-EB10-431B-812D-69A21D85CA92}" presName="parTxOnlySpace" presStyleCnt="0"/>
      <dgm:spPr/>
    </dgm:pt>
    <dgm:pt modelId="{4E38CC97-5E2B-4726-917E-A4E232F64547}" type="pres">
      <dgm:prSet presAssocID="{64B2A581-1E37-4BF0-B1C1-CE7E7BA5D083}" presName="parTxOnly" presStyleLbl="node1" presStyleIdx="1" presStyleCnt="3" custScaleY="54264">
        <dgm:presLayoutVars>
          <dgm:chMax val="0"/>
          <dgm:chPref val="0"/>
          <dgm:bulletEnabled val="1"/>
        </dgm:presLayoutVars>
      </dgm:prSet>
      <dgm:spPr/>
    </dgm:pt>
    <dgm:pt modelId="{5BEB7F2A-01B0-415C-B4A6-023A797E5369}" type="pres">
      <dgm:prSet presAssocID="{45CB5AAF-6139-46C0-B8F8-8483B7F56C36}" presName="parTxOnlySpace" presStyleCnt="0"/>
      <dgm:spPr/>
    </dgm:pt>
    <dgm:pt modelId="{690053D3-296A-4B1B-A6C3-C10D025124BE}" type="pres">
      <dgm:prSet presAssocID="{1F6A0BA8-3741-4F33-AD76-1C19E6C13111}" presName="parTxOnly" presStyleLbl="node1" presStyleIdx="2" presStyleCnt="3" custScaleY="51456" custLinFactNeighborX="35717">
        <dgm:presLayoutVars>
          <dgm:chMax val="0"/>
          <dgm:chPref val="0"/>
          <dgm:bulletEnabled val="1"/>
        </dgm:presLayoutVars>
      </dgm:prSet>
      <dgm:spPr/>
    </dgm:pt>
  </dgm:ptLst>
  <dgm:cxnLst>
    <dgm:cxn modelId="{E184CA3D-067B-4145-83DF-2A90ACC158A4}" type="presOf" srcId="{64B2A581-1E37-4BF0-B1C1-CE7E7BA5D083}" destId="{4E38CC97-5E2B-4726-917E-A4E232F64547}" srcOrd="0" destOrd="0" presId="urn:microsoft.com/office/officeart/2005/8/layout/chevron1"/>
    <dgm:cxn modelId="{07F3CA5C-A649-4011-833A-231ACCB85C28}" type="presOf" srcId="{C0BE6B69-5DCA-44AC-B4F4-C2EC75151A32}" destId="{92A836C9-5762-4FDA-BCB9-40C96C55435E}" srcOrd="0" destOrd="0" presId="urn:microsoft.com/office/officeart/2005/8/layout/chevron1"/>
    <dgm:cxn modelId="{BF36A54B-9E2E-4DAA-AEB2-847586AA4111}" srcId="{CECE91E5-65F8-4F1E-A7B6-7CF2109A7D1D}" destId="{1F6A0BA8-3741-4F33-AD76-1C19E6C13111}" srcOrd="2" destOrd="0" parTransId="{DA5E7779-DDA1-4A2C-BC8B-3C9EBCA6A597}" sibTransId="{A4D5CAC6-BEC8-4507-B8CE-9253FCABC45A}"/>
    <dgm:cxn modelId="{C923274D-15FF-4534-84CA-0F6074585B73}" type="presOf" srcId="{1F6A0BA8-3741-4F33-AD76-1C19E6C13111}" destId="{690053D3-296A-4B1B-A6C3-C10D025124BE}" srcOrd="0" destOrd="0" presId="urn:microsoft.com/office/officeart/2005/8/layout/chevron1"/>
    <dgm:cxn modelId="{F7F68D4E-866D-4524-A88A-C0427D7CA316}" srcId="{CECE91E5-65F8-4F1E-A7B6-7CF2109A7D1D}" destId="{64B2A581-1E37-4BF0-B1C1-CE7E7BA5D083}" srcOrd="1" destOrd="0" parTransId="{D49A668D-8CAE-4362-9657-D243728D40C5}" sibTransId="{45CB5AAF-6139-46C0-B8F8-8483B7F56C36}"/>
    <dgm:cxn modelId="{5476B753-17E3-4108-A51C-4CC509981451}" srcId="{CECE91E5-65F8-4F1E-A7B6-7CF2109A7D1D}" destId="{C0BE6B69-5DCA-44AC-B4F4-C2EC75151A32}" srcOrd="0" destOrd="0" parTransId="{0E5CB6F1-19B0-47E6-B7E0-2145A4982991}" sibTransId="{39975B38-EB10-431B-812D-69A21D85CA92}"/>
    <dgm:cxn modelId="{80F60193-EEB1-4173-A84B-7EF837A5BEA0}" type="presOf" srcId="{CECE91E5-65F8-4F1E-A7B6-7CF2109A7D1D}" destId="{253E984D-6928-47AE-9C31-0BCCF8A0C8A2}" srcOrd="0" destOrd="0" presId="urn:microsoft.com/office/officeart/2005/8/layout/chevron1"/>
    <dgm:cxn modelId="{615466BB-C638-4E4A-834C-7A7CDDABB807}" type="presParOf" srcId="{253E984D-6928-47AE-9C31-0BCCF8A0C8A2}" destId="{92A836C9-5762-4FDA-BCB9-40C96C55435E}" srcOrd="0" destOrd="0" presId="urn:microsoft.com/office/officeart/2005/8/layout/chevron1"/>
    <dgm:cxn modelId="{2B2B14CD-2BE7-494B-90E4-A228A9492FFB}" type="presParOf" srcId="{253E984D-6928-47AE-9C31-0BCCF8A0C8A2}" destId="{D04BE68B-76C4-4419-AF94-784A378ABBED}" srcOrd="1" destOrd="0" presId="urn:microsoft.com/office/officeart/2005/8/layout/chevron1"/>
    <dgm:cxn modelId="{EDA49752-0BB7-4E91-B868-A849CA6872ED}" type="presParOf" srcId="{253E984D-6928-47AE-9C31-0BCCF8A0C8A2}" destId="{4E38CC97-5E2B-4726-917E-A4E232F64547}" srcOrd="2" destOrd="0" presId="urn:microsoft.com/office/officeart/2005/8/layout/chevron1"/>
    <dgm:cxn modelId="{910558C2-5CBB-429E-BFFA-12AB712BAF05}" type="presParOf" srcId="{253E984D-6928-47AE-9C31-0BCCF8A0C8A2}" destId="{5BEB7F2A-01B0-415C-B4A6-023A797E5369}" srcOrd="3" destOrd="0" presId="urn:microsoft.com/office/officeart/2005/8/layout/chevron1"/>
    <dgm:cxn modelId="{24BC9102-393D-4EA1-8445-91F2FB121E3C}" type="presParOf" srcId="{253E984D-6928-47AE-9C31-0BCCF8A0C8A2}" destId="{690053D3-296A-4B1B-A6C3-C10D025124BE}"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8E6E72-E6D8-4314-9443-F47AC54056FC}" type="doc">
      <dgm:prSet loTypeId="urn:microsoft.com/office/officeart/2005/8/layout/chevron1" loCatId="process" qsTypeId="urn:microsoft.com/office/officeart/2005/8/quickstyle/simple1" qsCatId="simple" csTypeId="urn:microsoft.com/office/officeart/2005/8/colors/accent1_1" csCatId="accent1" phldr="1"/>
      <dgm:spPr/>
    </dgm:pt>
    <dgm:pt modelId="{3BEA31ED-427C-4B11-8D13-51F32D89C422}">
      <dgm:prSet phldrT="[Text]"/>
      <dgm:spPr/>
      <dgm:t>
        <a:bodyPr/>
        <a:lstStyle/>
        <a:p>
          <a:r>
            <a:rPr lang="en-IN" dirty="0"/>
            <a:t>Build &amp; training</a:t>
          </a:r>
        </a:p>
      </dgm:t>
    </dgm:pt>
    <dgm:pt modelId="{E654D00F-EC5F-42D1-8401-844D8AE730F9}" type="parTrans" cxnId="{A9808307-537F-45B9-A2A0-D2B52AEF4200}">
      <dgm:prSet/>
      <dgm:spPr/>
      <dgm:t>
        <a:bodyPr/>
        <a:lstStyle/>
        <a:p>
          <a:endParaRPr lang="en-IN"/>
        </a:p>
      </dgm:t>
    </dgm:pt>
    <dgm:pt modelId="{E93C4C38-0DBE-4962-9003-D99477788945}" type="sibTrans" cxnId="{A9808307-537F-45B9-A2A0-D2B52AEF4200}">
      <dgm:prSet/>
      <dgm:spPr/>
      <dgm:t>
        <a:bodyPr/>
        <a:lstStyle/>
        <a:p>
          <a:endParaRPr lang="en-IN"/>
        </a:p>
      </dgm:t>
    </dgm:pt>
    <dgm:pt modelId="{310E76CA-F460-4D5F-8D87-C07A647E7636}">
      <dgm:prSet phldrT="[Text]"/>
      <dgm:spPr/>
      <dgm:t>
        <a:bodyPr/>
        <a:lstStyle/>
        <a:p>
          <a:r>
            <a:rPr lang="en-IN" dirty="0"/>
            <a:t>Predict new data</a:t>
          </a:r>
        </a:p>
      </dgm:t>
    </dgm:pt>
    <dgm:pt modelId="{6EFB7546-2F40-4657-BD8B-8DD6B3C48329}" type="parTrans" cxnId="{EC5B9FF7-F52F-4823-A12A-2D4C80F4AADE}">
      <dgm:prSet/>
      <dgm:spPr/>
      <dgm:t>
        <a:bodyPr/>
        <a:lstStyle/>
        <a:p>
          <a:endParaRPr lang="en-IN"/>
        </a:p>
      </dgm:t>
    </dgm:pt>
    <dgm:pt modelId="{F85FE518-D163-48E6-87B8-E5190FE1B5DE}" type="sibTrans" cxnId="{EC5B9FF7-F52F-4823-A12A-2D4C80F4AADE}">
      <dgm:prSet/>
      <dgm:spPr/>
      <dgm:t>
        <a:bodyPr/>
        <a:lstStyle/>
        <a:p>
          <a:endParaRPr lang="en-IN"/>
        </a:p>
      </dgm:t>
    </dgm:pt>
    <dgm:pt modelId="{9295E55F-E4CC-4889-A1B2-971F8CC84684}">
      <dgm:prSet phldrT="[Text]"/>
      <dgm:spPr/>
      <dgm:t>
        <a:bodyPr/>
        <a:lstStyle/>
        <a:p>
          <a:r>
            <a:rPr lang="en-IN" dirty="0"/>
            <a:t>Evaluation of Model</a:t>
          </a:r>
        </a:p>
      </dgm:t>
    </dgm:pt>
    <dgm:pt modelId="{E725F3D4-8F83-4EF9-9F52-0B1D826ED3E8}" type="sibTrans" cxnId="{C7043DE9-AC0B-407B-8558-3775D0B6DBE5}">
      <dgm:prSet/>
      <dgm:spPr/>
      <dgm:t>
        <a:bodyPr/>
        <a:lstStyle/>
        <a:p>
          <a:endParaRPr lang="en-IN"/>
        </a:p>
      </dgm:t>
    </dgm:pt>
    <dgm:pt modelId="{70B2E256-6304-4EE8-AB09-2FAB226DF537}" type="parTrans" cxnId="{C7043DE9-AC0B-407B-8558-3775D0B6DBE5}">
      <dgm:prSet/>
      <dgm:spPr/>
      <dgm:t>
        <a:bodyPr/>
        <a:lstStyle/>
        <a:p>
          <a:endParaRPr lang="en-IN"/>
        </a:p>
      </dgm:t>
    </dgm:pt>
    <dgm:pt modelId="{1083C944-9C9C-41DF-8E60-145F5BD9EC72}" type="pres">
      <dgm:prSet presAssocID="{D68E6E72-E6D8-4314-9443-F47AC54056FC}" presName="Name0" presStyleCnt="0">
        <dgm:presLayoutVars>
          <dgm:dir/>
          <dgm:animLvl val="lvl"/>
          <dgm:resizeHandles val="exact"/>
        </dgm:presLayoutVars>
      </dgm:prSet>
      <dgm:spPr/>
    </dgm:pt>
    <dgm:pt modelId="{38EE757F-4D3C-467D-8822-2D764CC49A4C}" type="pres">
      <dgm:prSet presAssocID="{3BEA31ED-427C-4B11-8D13-51F32D89C422}" presName="parTxOnly" presStyleLbl="node1" presStyleIdx="0" presStyleCnt="3" custScaleY="44200">
        <dgm:presLayoutVars>
          <dgm:chMax val="0"/>
          <dgm:chPref val="0"/>
          <dgm:bulletEnabled val="1"/>
        </dgm:presLayoutVars>
      </dgm:prSet>
      <dgm:spPr/>
    </dgm:pt>
    <dgm:pt modelId="{1F7246DF-20A2-4128-A507-A8FA06384C1D}" type="pres">
      <dgm:prSet presAssocID="{E93C4C38-0DBE-4962-9003-D99477788945}" presName="parTxOnlySpace" presStyleCnt="0"/>
      <dgm:spPr/>
    </dgm:pt>
    <dgm:pt modelId="{05A27980-A904-434E-9624-A79937B3C4A7}" type="pres">
      <dgm:prSet presAssocID="{310E76CA-F460-4D5F-8D87-C07A647E7636}" presName="parTxOnly" presStyleLbl="node1" presStyleIdx="1" presStyleCnt="3" custScaleY="44200">
        <dgm:presLayoutVars>
          <dgm:chMax val="0"/>
          <dgm:chPref val="0"/>
          <dgm:bulletEnabled val="1"/>
        </dgm:presLayoutVars>
      </dgm:prSet>
      <dgm:spPr/>
    </dgm:pt>
    <dgm:pt modelId="{E68E697F-FBA6-4A68-85DF-AC65AC2BB797}" type="pres">
      <dgm:prSet presAssocID="{F85FE518-D163-48E6-87B8-E5190FE1B5DE}" presName="parTxOnlySpace" presStyleCnt="0"/>
      <dgm:spPr/>
    </dgm:pt>
    <dgm:pt modelId="{3C61A9E1-48FF-4CA5-A6F2-FDACA5604478}" type="pres">
      <dgm:prSet presAssocID="{9295E55F-E4CC-4889-A1B2-971F8CC84684}" presName="parTxOnly" presStyleLbl="node1" presStyleIdx="2" presStyleCnt="3" custScaleY="44200">
        <dgm:presLayoutVars>
          <dgm:chMax val="0"/>
          <dgm:chPref val="0"/>
          <dgm:bulletEnabled val="1"/>
        </dgm:presLayoutVars>
      </dgm:prSet>
      <dgm:spPr/>
    </dgm:pt>
  </dgm:ptLst>
  <dgm:cxnLst>
    <dgm:cxn modelId="{A9808307-537F-45B9-A2A0-D2B52AEF4200}" srcId="{D68E6E72-E6D8-4314-9443-F47AC54056FC}" destId="{3BEA31ED-427C-4B11-8D13-51F32D89C422}" srcOrd="0" destOrd="0" parTransId="{E654D00F-EC5F-42D1-8401-844D8AE730F9}" sibTransId="{E93C4C38-0DBE-4962-9003-D99477788945}"/>
    <dgm:cxn modelId="{D2218B21-9A6B-4179-98A0-6CEB8BE35DD2}" type="presOf" srcId="{310E76CA-F460-4D5F-8D87-C07A647E7636}" destId="{05A27980-A904-434E-9624-A79937B3C4A7}" srcOrd="0" destOrd="0" presId="urn:microsoft.com/office/officeart/2005/8/layout/chevron1"/>
    <dgm:cxn modelId="{65FE7F6C-6019-4DA7-9820-C023B50CCE0A}" type="presOf" srcId="{9295E55F-E4CC-4889-A1B2-971F8CC84684}" destId="{3C61A9E1-48FF-4CA5-A6F2-FDACA5604478}" srcOrd="0" destOrd="0" presId="urn:microsoft.com/office/officeart/2005/8/layout/chevron1"/>
    <dgm:cxn modelId="{473AE3C8-BCB3-40AF-802A-45D922097C7F}" type="presOf" srcId="{3BEA31ED-427C-4B11-8D13-51F32D89C422}" destId="{38EE757F-4D3C-467D-8822-2D764CC49A4C}" srcOrd="0" destOrd="0" presId="urn:microsoft.com/office/officeart/2005/8/layout/chevron1"/>
    <dgm:cxn modelId="{D2BDEACA-09EA-4878-9BA2-A5BF049E7A50}" type="presOf" srcId="{D68E6E72-E6D8-4314-9443-F47AC54056FC}" destId="{1083C944-9C9C-41DF-8E60-145F5BD9EC72}" srcOrd="0" destOrd="0" presId="urn:microsoft.com/office/officeart/2005/8/layout/chevron1"/>
    <dgm:cxn modelId="{C7043DE9-AC0B-407B-8558-3775D0B6DBE5}" srcId="{D68E6E72-E6D8-4314-9443-F47AC54056FC}" destId="{9295E55F-E4CC-4889-A1B2-971F8CC84684}" srcOrd="2" destOrd="0" parTransId="{70B2E256-6304-4EE8-AB09-2FAB226DF537}" sibTransId="{E725F3D4-8F83-4EF9-9F52-0B1D826ED3E8}"/>
    <dgm:cxn modelId="{EC5B9FF7-F52F-4823-A12A-2D4C80F4AADE}" srcId="{D68E6E72-E6D8-4314-9443-F47AC54056FC}" destId="{310E76CA-F460-4D5F-8D87-C07A647E7636}" srcOrd="1" destOrd="0" parTransId="{6EFB7546-2F40-4657-BD8B-8DD6B3C48329}" sibTransId="{F85FE518-D163-48E6-87B8-E5190FE1B5DE}"/>
    <dgm:cxn modelId="{AAA60EFF-9254-4F58-A85D-A6A6AC1EB03E}" type="presParOf" srcId="{1083C944-9C9C-41DF-8E60-145F5BD9EC72}" destId="{38EE757F-4D3C-467D-8822-2D764CC49A4C}" srcOrd="0" destOrd="0" presId="urn:microsoft.com/office/officeart/2005/8/layout/chevron1"/>
    <dgm:cxn modelId="{5B8EDE81-D032-4593-9CD2-AA12A8F77909}" type="presParOf" srcId="{1083C944-9C9C-41DF-8E60-145F5BD9EC72}" destId="{1F7246DF-20A2-4128-A507-A8FA06384C1D}" srcOrd="1" destOrd="0" presId="urn:microsoft.com/office/officeart/2005/8/layout/chevron1"/>
    <dgm:cxn modelId="{6E6B4180-BB68-4FBE-B8FF-6557B2CBA63D}" type="presParOf" srcId="{1083C944-9C9C-41DF-8E60-145F5BD9EC72}" destId="{05A27980-A904-434E-9624-A79937B3C4A7}" srcOrd="2" destOrd="0" presId="urn:microsoft.com/office/officeart/2005/8/layout/chevron1"/>
    <dgm:cxn modelId="{2DE9FA82-2886-40F8-8E58-41C2E2303234}" type="presParOf" srcId="{1083C944-9C9C-41DF-8E60-145F5BD9EC72}" destId="{E68E697F-FBA6-4A68-85DF-AC65AC2BB797}" srcOrd="3" destOrd="0" presId="urn:microsoft.com/office/officeart/2005/8/layout/chevron1"/>
    <dgm:cxn modelId="{6D5CC408-F4CD-4A9A-949C-B48168A547DB}" type="presParOf" srcId="{1083C944-9C9C-41DF-8E60-145F5BD9EC72}" destId="{3C61A9E1-48FF-4CA5-A6F2-FDACA5604478}" srcOrd="4"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A836C9-5762-4FDA-BCB9-40C96C55435E}">
      <dsp:nvSpPr>
        <dsp:cNvPr id="0" name=""/>
        <dsp:cNvSpPr/>
      </dsp:nvSpPr>
      <dsp:spPr>
        <a:xfrm>
          <a:off x="0" y="325461"/>
          <a:ext cx="3710306" cy="740838"/>
        </a:xfrm>
        <a:prstGeom prst="chevron">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IN" sz="2700" kern="1200" dirty="0"/>
            <a:t>Data collection</a:t>
          </a:r>
        </a:p>
      </dsp:txBody>
      <dsp:txXfrm>
        <a:off x="370419" y="325461"/>
        <a:ext cx="2969468" cy="740838"/>
      </dsp:txXfrm>
    </dsp:sp>
    <dsp:sp modelId="{4E38CC97-5E2B-4726-917E-A4E232F64547}">
      <dsp:nvSpPr>
        <dsp:cNvPr id="0" name=""/>
        <dsp:cNvSpPr/>
      </dsp:nvSpPr>
      <dsp:spPr>
        <a:xfrm>
          <a:off x="3342321" y="312204"/>
          <a:ext cx="3710306" cy="740838"/>
        </a:xfrm>
        <a:prstGeom prst="chevron">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IN" sz="2700" kern="1200" dirty="0"/>
            <a:t>Data exploration</a:t>
          </a:r>
        </a:p>
      </dsp:txBody>
      <dsp:txXfrm>
        <a:off x="3712740" y="312204"/>
        <a:ext cx="2969468" cy="740838"/>
      </dsp:txXfrm>
    </dsp:sp>
    <dsp:sp modelId="{690053D3-296A-4B1B-A6C3-C10D025124BE}">
      <dsp:nvSpPr>
        <dsp:cNvPr id="0" name=""/>
        <dsp:cNvSpPr/>
      </dsp:nvSpPr>
      <dsp:spPr>
        <a:xfrm>
          <a:off x="6684643" y="300788"/>
          <a:ext cx="3710306" cy="763670"/>
        </a:xfrm>
        <a:prstGeom prst="chevron">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IN" sz="2700" kern="1200" dirty="0"/>
            <a:t>Data pre-processing</a:t>
          </a:r>
        </a:p>
      </dsp:txBody>
      <dsp:txXfrm>
        <a:off x="7066478" y="300788"/>
        <a:ext cx="2946636" cy="7636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EE757F-4D3C-467D-8822-2D764CC49A4C}">
      <dsp:nvSpPr>
        <dsp:cNvPr id="0" name=""/>
        <dsp:cNvSpPr/>
      </dsp:nvSpPr>
      <dsp:spPr>
        <a:xfrm>
          <a:off x="3045" y="518141"/>
          <a:ext cx="3710306" cy="655982"/>
        </a:xfrm>
        <a:prstGeom prst="chevron">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IN" sz="2800" kern="1200" dirty="0"/>
            <a:t>Build &amp; training</a:t>
          </a:r>
        </a:p>
      </dsp:txBody>
      <dsp:txXfrm>
        <a:off x="331036" y="518141"/>
        <a:ext cx="3054324" cy="655982"/>
      </dsp:txXfrm>
    </dsp:sp>
    <dsp:sp modelId="{05A27980-A904-434E-9624-A79937B3C4A7}">
      <dsp:nvSpPr>
        <dsp:cNvPr id="0" name=""/>
        <dsp:cNvSpPr/>
      </dsp:nvSpPr>
      <dsp:spPr>
        <a:xfrm>
          <a:off x="3342321" y="518141"/>
          <a:ext cx="3710306" cy="655982"/>
        </a:xfrm>
        <a:prstGeom prst="chevron">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IN" sz="2800" kern="1200" dirty="0"/>
            <a:t>Predict new data</a:t>
          </a:r>
        </a:p>
      </dsp:txBody>
      <dsp:txXfrm>
        <a:off x="3670312" y="518141"/>
        <a:ext cx="3054324" cy="655982"/>
      </dsp:txXfrm>
    </dsp:sp>
    <dsp:sp modelId="{3C61A9E1-48FF-4CA5-A6F2-FDACA5604478}">
      <dsp:nvSpPr>
        <dsp:cNvPr id="0" name=""/>
        <dsp:cNvSpPr/>
      </dsp:nvSpPr>
      <dsp:spPr>
        <a:xfrm>
          <a:off x="6681597" y="518141"/>
          <a:ext cx="3710306" cy="655982"/>
        </a:xfrm>
        <a:prstGeom prst="chevron">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IN" sz="2800" kern="1200" dirty="0"/>
            <a:t>Evaluation of Model</a:t>
          </a:r>
        </a:p>
      </dsp:txBody>
      <dsp:txXfrm>
        <a:off x="7009588" y="518141"/>
        <a:ext cx="3054324" cy="65598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07026E-B1DF-41EF-BB6A-E21850D5140D}" type="datetimeFigureOut">
              <a:rPr lang="en-IN" smtClean="0"/>
              <a:t>08-02-2025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774674-92AC-486A-9D56-26F9D1ACAE5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9260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07026E-B1DF-41EF-BB6A-E21850D5140D}" type="datetimeFigureOut">
              <a:rPr lang="en-IN" smtClean="0"/>
              <a:t>08-02-2025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774674-92AC-486A-9D56-26F9D1ACAE56}" type="slidenum">
              <a:rPr lang="en-IN" smtClean="0"/>
              <a:t>‹#›</a:t>
            </a:fld>
            <a:endParaRPr lang="en-IN"/>
          </a:p>
        </p:txBody>
      </p:sp>
    </p:spTree>
    <p:extLst>
      <p:ext uri="{BB962C8B-B14F-4D97-AF65-F5344CB8AC3E}">
        <p14:creationId xmlns:p14="http://schemas.microsoft.com/office/powerpoint/2010/main" val="4165278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07026E-B1DF-41EF-BB6A-E21850D5140D}" type="datetimeFigureOut">
              <a:rPr lang="en-IN" smtClean="0"/>
              <a:t>08-02-2025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774674-92AC-486A-9D56-26F9D1ACAE56}" type="slidenum">
              <a:rPr lang="en-IN" smtClean="0"/>
              <a:t>‹#›</a:t>
            </a:fld>
            <a:endParaRPr lang="en-IN"/>
          </a:p>
        </p:txBody>
      </p:sp>
    </p:spTree>
    <p:extLst>
      <p:ext uri="{BB962C8B-B14F-4D97-AF65-F5344CB8AC3E}">
        <p14:creationId xmlns:p14="http://schemas.microsoft.com/office/powerpoint/2010/main" val="19482635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07026E-B1DF-41EF-BB6A-E21850D5140D}" type="datetimeFigureOut">
              <a:rPr lang="en-IN" smtClean="0"/>
              <a:t>08-02-2025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774674-92AC-486A-9D56-26F9D1ACAE56}" type="slidenum">
              <a:rPr lang="en-IN" smtClean="0"/>
              <a:t>‹#›</a:t>
            </a:fld>
            <a:endParaRPr lang="en-IN"/>
          </a:p>
        </p:txBody>
      </p:sp>
    </p:spTree>
    <p:extLst>
      <p:ext uri="{BB962C8B-B14F-4D97-AF65-F5344CB8AC3E}">
        <p14:creationId xmlns:p14="http://schemas.microsoft.com/office/powerpoint/2010/main" val="3150148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07026E-B1DF-41EF-BB6A-E21850D5140D}" type="datetimeFigureOut">
              <a:rPr lang="en-IN" smtClean="0"/>
              <a:t>08-02-2025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774674-92AC-486A-9D56-26F9D1ACAE56}" type="slidenum">
              <a:rPr lang="en-IN" smtClean="0"/>
              <a:t>‹#›</a:t>
            </a:fld>
            <a:endParaRPr lang="en-IN"/>
          </a:p>
        </p:txBody>
      </p:sp>
    </p:spTree>
    <p:extLst>
      <p:ext uri="{BB962C8B-B14F-4D97-AF65-F5344CB8AC3E}">
        <p14:creationId xmlns:p14="http://schemas.microsoft.com/office/powerpoint/2010/main" val="3264187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07026E-B1DF-41EF-BB6A-E21850D5140D}" type="datetimeFigureOut">
              <a:rPr lang="en-IN" smtClean="0"/>
              <a:t>08-02-2025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774674-92AC-486A-9D56-26F9D1ACAE56}" type="slidenum">
              <a:rPr lang="en-IN" smtClean="0"/>
              <a:t>‹#›</a:t>
            </a:fld>
            <a:endParaRPr lang="en-IN"/>
          </a:p>
        </p:txBody>
      </p:sp>
    </p:spTree>
    <p:extLst>
      <p:ext uri="{BB962C8B-B14F-4D97-AF65-F5344CB8AC3E}">
        <p14:creationId xmlns:p14="http://schemas.microsoft.com/office/powerpoint/2010/main" val="1646342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07026E-B1DF-41EF-BB6A-E21850D5140D}" type="datetimeFigureOut">
              <a:rPr lang="en-IN" smtClean="0"/>
              <a:t>08-02-2025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774674-92AC-486A-9D56-26F9D1ACAE5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1596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07026E-B1DF-41EF-BB6A-E21850D5140D}" type="datetimeFigureOut">
              <a:rPr lang="en-IN" smtClean="0"/>
              <a:t>08-02-2025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774674-92AC-486A-9D56-26F9D1ACAE56}" type="slidenum">
              <a:rPr lang="en-IN" smtClean="0"/>
              <a:t>‹#›</a:t>
            </a:fld>
            <a:endParaRPr lang="en-IN"/>
          </a:p>
        </p:txBody>
      </p:sp>
    </p:spTree>
    <p:extLst>
      <p:ext uri="{BB962C8B-B14F-4D97-AF65-F5344CB8AC3E}">
        <p14:creationId xmlns:p14="http://schemas.microsoft.com/office/powerpoint/2010/main" val="1865836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07026E-B1DF-41EF-BB6A-E21850D5140D}" type="datetimeFigureOut">
              <a:rPr lang="en-IN" smtClean="0"/>
              <a:t>08-02-2025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774674-92AC-486A-9D56-26F9D1ACAE56}" type="slidenum">
              <a:rPr lang="en-IN" smtClean="0"/>
              <a:t>‹#›</a:t>
            </a:fld>
            <a:endParaRPr lang="en-IN"/>
          </a:p>
        </p:txBody>
      </p:sp>
    </p:spTree>
    <p:extLst>
      <p:ext uri="{BB962C8B-B14F-4D97-AF65-F5344CB8AC3E}">
        <p14:creationId xmlns:p14="http://schemas.microsoft.com/office/powerpoint/2010/main" val="3634572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07026E-B1DF-41EF-BB6A-E21850D5140D}" type="datetimeFigureOut">
              <a:rPr lang="en-IN" smtClean="0"/>
              <a:t>08-02-2025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774674-92AC-486A-9D56-26F9D1ACAE56}" type="slidenum">
              <a:rPr lang="en-IN" smtClean="0"/>
              <a:t>‹#›</a:t>
            </a:fld>
            <a:endParaRPr lang="en-IN"/>
          </a:p>
        </p:txBody>
      </p:sp>
    </p:spTree>
    <p:extLst>
      <p:ext uri="{BB962C8B-B14F-4D97-AF65-F5344CB8AC3E}">
        <p14:creationId xmlns:p14="http://schemas.microsoft.com/office/powerpoint/2010/main" val="319776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E07026E-B1DF-41EF-BB6A-E21850D5140D}" type="datetimeFigureOut">
              <a:rPr lang="en-IN" smtClean="0"/>
              <a:t>08-02-2025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34774674-92AC-486A-9D56-26F9D1ACAE56}" type="slidenum">
              <a:rPr lang="en-IN" smtClean="0"/>
              <a:t>‹#›</a:t>
            </a:fld>
            <a:endParaRPr lang="en-IN"/>
          </a:p>
        </p:txBody>
      </p:sp>
    </p:spTree>
    <p:extLst>
      <p:ext uri="{BB962C8B-B14F-4D97-AF65-F5344CB8AC3E}">
        <p14:creationId xmlns:p14="http://schemas.microsoft.com/office/powerpoint/2010/main" val="2057855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E07026E-B1DF-41EF-BB6A-E21850D5140D}" type="datetimeFigureOut">
              <a:rPr lang="en-IN" smtClean="0"/>
              <a:t>08-02-2025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4774674-92AC-486A-9D56-26F9D1ACAE56}" type="slidenum">
              <a:rPr lang="en-IN" smtClean="0"/>
              <a:t>‹#›</a:t>
            </a:fld>
            <a:endParaRPr lang="en-IN"/>
          </a:p>
        </p:txBody>
      </p:sp>
    </p:spTree>
    <p:extLst>
      <p:ext uri="{BB962C8B-B14F-4D97-AF65-F5344CB8AC3E}">
        <p14:creationId xmlns:p14="http://schemas.microsoft.com/office/powerpoint/2010/main" val="375047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07026E-B1DF-41EF-BB6A-E21850D5140D}" type="datetimeFigureOut">
              <a:rPr lang="en-IN" smtClean="0"/>
              <a:t>08-02-2025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774674-92AC-486A-9D56-26F9D1ACAE56}" type="slidenum">
              <a:rPr lang="en-IN" smtClean="0"/>
              <a:t>‹#›</a:t>
            </a:fld>
            <a:endParaRPr lang="en-IN"/>
          </a:p>
        </p:txBody>
      </p:sp>
    </p:spTree>
    <p:extLst>
      <p:ext uri="{BB962C8B-B14F-4D97-AF65-F5344CB8AC3E}">
        <p14:creationId xmlns:p14="http://schemas.microsoft.com/office/powerpoint/2010/main" val="3652289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E07026E-B1DF-41EF-BB6A-E21850D5140D}" type="datetimeFigureOut">
              <a:rPr lang="en-IN" smtClean="0"/>
              <a:t>08-02-2025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4774674-92AC-486A-9D56-26F9D1ACAE56}"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133928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tmp"/><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956F2-8391-48F5-8A6E-A6B4794BDCBB}"/>
              </a:ext>
            </a:extLst>
          </p:cNvPr>
          <p:cNvSpPr>
            <a:spLocks noGrp="1"/>
          </p:cNvSpPr>
          <p:nvPr>
            <p:ph type="ctrTitle"/>
          </p:nvPr>
        </p:nvSpPr>
        <p:spPr>
          <a:xfrm>
            <a:off x="1218406" y="1927063"/>
            <a:ext cx="9419361" cy="2336824"/>
          </a:xfrm>
        </p:spPr>
        <p:txBody>
          <a:bodyPr>
            <a:normAutofit fontScale="90000"/>
          </a:bodyPr>
          <a:lstStyle/>
          <a:p>
            <a:r>
              <a:rPr lang="en-IN" dirty="0">
                <a:solidFill>
                  <a:schemeClr val="accent4">
                    <a:lumMod val="50000"/>
                  </a:schemeClr>
                </a:solidFill>
                <a:latin typeface="Calibri" panose="020F0502020204030204" pitchFamily="34" charset="0"/>
                <a:cs typeface="Calibri" panose="020F0502020204030204" pitchFamily="34" charset="0"/>
              </a:rPr>
              <a:t>Employee </a:t>
            </a:r>
            <a:br>
              <a:rPr lang="en-IN" dirty="0">
                <a:solidFill>
                  <a:schemeClr val="accent4">
                    <a:lumMod val="50000"/>
                  </a:schemeClr>
                </a:solidFill>
                <a:latin typeface="Calibri" panose="020F0502020204030204" pitchFamily="34" charset="0"/>
                <a:cs typeface="Calibri" panose="020F0502020204030204" pitchFamily="34" charset="0"/>
              </a:rPr>
            </a:br>
            <a:r>
              <a:rPr lang="en-IN" dirty="0">
                <a:solidFill>
                  <a:schemeClr val="accent4">
                    <a:lumMod val="50000"/>
                  </a:schemeClr>
                </a:solidFill>
                <a:latin typeface="Calibri" panose="020F0502020204030204" pitchFamily="34" charset="0"/>
                <a:cs typeface="Calibri" panose="020F0502020204030204" pitchFamily="34" charset="0"/>
              </a:rPr>
              <a:t>Absenteeism</a:t>
            </a:r>
            <a:br>
              <a:rPr lang="en-IN" dirty="0">
                <a:solidFill>
                  <a:schemeClr val="accent4">
                    <a:lumMod val="50000"/>
                  </a:schemeClr>
                </a:solidFill>
                <a:latin typeface="Calibri" panose="020F0502020204030204" pitchFamily="34" charset="0"/>
                <a:cs typeface="Calibri" panose="020F0502020204030204" pitchFamily="34" charset="0"/>
              </a:rPr>
            </a:br>
            <a:r>
              <a:rPr lang="en-IN" sz="6700" b="1" dirty="0">
                <a:solidFill>
                  <a:schemeClr val="accent4">
                    <a:lumMod val="50000"/>
                  </a:schemeClr>
                </a:solidFill>
                <a:latin typeface="Calibri" panose="020F0502020204030204" pitchFamily="34" charset="0"/>
                <a:cs typeface="Calibri" panose="020F0502020204030204" pitchFamily="34" charset="0"/>
              </a:rPr>
              <a:t>using ml</a:t>
            </a:r>
            <a:endParaRPr lang="en-IN" dirty="0"/>
          </a:p>
        </p:txBody>
      </p:sp>
      <p:sp>
        <p:nvSpPr>
          <p:cNvPr id="3" name="Subtitle 2">
            <a:extLst>
              <a:ext uri="{FF2B5EF4-FFF2-40B4-BE49-F238E27FC236}">
                <a16:creationId xmlns:a16="http://schemas.microsoft.com/office/drawing/2014/main" id="{9F9513D7-EBCC-4559-8FF4-1221C7A0AEED}"/>
              </a:ext>
            </a:extLst>
          </p:cNvPr>
          <p:cNvSpPr>
            <a:spLocks noGrp="1"/>
          </p:cNvSpPr>
          <p:nvPr>
            <p:ph type="subTitle" idx="1"/>
          </p:nvPr>
        </p:nvSpPr>
        <p:spPr>
          <a:xfrm>
            <a:off x="1218406" y="4561244"/>
            <a:ext cx="9755187" cy="1349226"/>
          </a:xfrm>
        </p:spPr>
        <p:txBody>
          <a:bodyPr>
            <a:normAutofit/>
          </a:bodyPr>
          <a:lstStyle/>
          <a:p>
            <a:pPr algn="r"/>
            <a:r>
              <a:rPr lang="en-IN" sz="2000" b="1" dirty="0">
                <a:solidFill>
                  <a:schemeClr val="accent4">
                    <a:lumMod val="50000"/>
                  </a:schemeClr>
                </a:solidFill>
                <a:latin typeface="Calibri" panose="020F0502020204030204" pitchFamily="34" charset="0"/>
                <a:cs typeface="Calibri" panose="020F0502020204030204" pitchFamily="34" charset="0"/>
              </a:rPr>
              <a:t>By </a:t>
            </a:r>
            <a:r>
              <a:rPr lang="en-IN" sz="2000" b="1" dirty="0" err="1">
                <a:solidFill>
                  <a:schemeClr val="accent4">
                    <a:lumMod val="50000"/>
                  </a:schemeClr>
                </a:solidFill>
                <a:latin typeface="Calibri" panose="020F0502020204030204" pitchFamily="34" charset="0"/>
                <a:cs typeface="Calibri" panose="020F0502020204030204" pitchFamily="34" charset="0"/>
              </a:rPr>
              <a:t>m.Priya</a:t>
            </a:r>
            <a:endParaRPr lang="en-IN" sz="2000" b="1" dirty="0">
              <a:solidFill>
                <a:schemeClr val="accent4">
                  <a:lumMod val="50000"/>
                </a:schemeClr>
              </a:solidFill>
              <a:latin typeface="Calibri" panose="020F0502020204030204" pitchFamily="34" charset="0"/>
              <a:cs typeface="Calibri" panose="020F0502020204030204" pitchFamily="34" charset="0"/>
            </a:endParaRPr>
          </a:p>
          <a:p>
            <a:pPr algn="r"/>
            <a:r>
              <a:rPr lang="en-IN" sz="2000" b="1" dirty="0">
                <a:solidFill>
                  <a:schemeClr val="accent4">
                    <a:lumMod val="50000"/>
                  </a:schemeClr>
                </a:solidFill>
                <a:latin typeface="Calibri" panose="020F0502020204030204" pitchFamily="34" charset="0"/>
                <a:cs typeface="Calibri" panose="020F0502020204030204" pitchFamily="34" charset="0"/>
              </a:rPr>
              <a:t>Mentor: </a:t>
            </a:r>
            <a:r>
              <a:rPr lang="en-IN" sz="2000" b="1" dirty="0" err="1">
                <a:solidFill>
                  <a:schemeClr val="accent4">
                    <a:lumMod val="50000"/>
                  </a:schemeClr>
                </a:solidFill>
                <a:latin typeface="Calibri" panose="020F0502020204030204" pitchFamily="34" charset="0"/>
                <a:cs typeface="Calibri" panose="020F0502020204030204" pitchFamily="34" charset="0"/>
              </a:rPr>
              <a:t>jaya</a:t>
            </a:r>
            <a:r>
              <a:rPr lang="en-IN" sz="2000" b="1" dirty="0">
                <a:solidFill>
                  <a:schemeClr val="accent4">
                    <a:lumMod val="50000"/>
                  </a:schemeClr>
                </a:solidFill>
                <a:latin typeface="Calibri" panose="020F0502020204030204" pitchFamily="34" charset="0"/>
                <a:cs typeface="Calibri" panose="020F0502020204030204" pitchFamily="34" charset="0"/>
              </a:rPr>
              <a:t> </a:t>
            </a:r>
            <a:r>
              <a:rPr lang="en-IN" sz="2000" b="1" dirty="0" err="1">
                <a:solidFill>
                  <a:schemeClr val="accent4">
                    <a:lumMod val="50000"/>
                  </a:schemeClr>
                </a:solidFill>
                <a:latin typeface="Calibri" panose="020F0502020204030204" pitchFamily="34" charset="0"/>
                <a:cs typeface="Calibri" panose="020F0502020204030204" pitchFamily="34" charset="0"/>
              </a:rPr>
              <a:t>pandey</a:t>
            </a:r>
            <a:endParaRPr lang="en-IN" sz="2000" b="1" dirty="0">
              <a:solidFill>
                <a:schemeClr val="accent4">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07978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FD0B867-0357-40DA-B741-3A09C367B95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9272"/>
          <a:stretch/>
        </p:blipFill>
        <p:spPr>
          <a:xfrm>
            <a:off x="543339" y="543339"/>
            <a:ext cx="10933044" cy="5658678"/>
          </a:xfrm>
        </p:spPr>
      </p:pic>
    </p:spTree>
    <p:extLst>
      <p:ext uri="{BB962C8B-B14F-4D97-AF65-F5344CB8AC3E}">
        <p14:creationId xmlns:p14="http://schemas.microsoft.com/office/powerpoint/2010/main" val="688035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2B855-ACD5-4DB1-B9D6-353AE030B111}"/>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AB309478-1F0F-4B34-AF37-6C2AABADC75C}"/>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t="6560"/>
          <a:stretch/>
        </p:blipFill>
        <p:spPr>
          <a:xfrm>
            <a:off x="530087" y="662609"/>
            <a:ext cx="6241774" cy="5532783"/>
          </a:xfrm>
        </p:spPr>
      </p:pic>
      <p:pic>
        <p:nvPicPr>
          <p:cNvPr id="8" name="Content Placeholder 7">
            <a:extLst>
              <a:ext uri="{FF2B5EF4-FFF2-40B4-BE49-F238E27FC236}">
                <a16:creationId xmlns:a16="http://schemas.microsoft.com/office/drawing/2014/main" id="{0043E2AB-82F0-4952-9F0D-80773AC9FE7B}"/>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3757" t="4587"/>
          <a:stretch/>
        </p:blipFill>
        <p:spPr>
          <a:xfrm>
            <a:off x="6599582" y="662608"/>
            <a:ext cx="4753181" cy="5406888"/>
          </a:xfrm>
        </p:spPr>
      </p:pic>
    </p:spTree>
    <p:extLst>
      <p:ext uri="{BB962C8B-B14F-4D97-AF65-F5344CB8AC3E}">
        <p14:creationId xmlns:p14="http://schemas.microsoft.com/office/powerpoint/2010/main" val="2020850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56948-46B1-4AC6-92BB-70C94E6198EC}"/>
              </a:ext>
            </a:extLst>
          </p:cNvPr>
          <p:cNvSpPr>
            <a:spLocks noGrp="1"/>
          </p:cNvSpPr>
          <p:nvPr>
            <p:ph type="title"/>
          </p:nvPr>
        </p:nvSpPr>
        <p:spPr>
          <a:xfrm>
            <a:off x="795130" y="487017"/>
            <a:ext cx="10287552" cy="1158140"/>
          </a:xfrm>
        </p:spPr>
        <p:txBody>
          <a:bodyPr>
            <a:normAutofit/>
          </a:bodyPr>
          <a:lstStyle/>
          <a:p>
            <a:pPr algn="ctr"/>
            <a:r>
              <a:rPr lang="en-IN" sz="4800" dirty="0">
                <a:latin typeface="Calibri" panose="020F0502020204030204" pitchFamily="34" charset="0"/>
                <a:cs typeface="Calibri" panose="020F0502020204030204" pitchFamily="34" charset="0"/>
              </a:rPr>
              <a:t>Build &amp; train the model</a:t>
            </a:r>
          </a:p>
        </p:txBody>
      </p:sp>
      <p:sp>
        <p:nvSpPr>
          <p:cNvPr id="4" name="Content Placeholder 3">
            <a:extLst>
              <a:ext uri="{FF2B5EF4-FFF2-40B4-BE49-F238E27FC236}">
                <a16:creationId xmlns:a16="http://schemas.microsoft.com/office/drawing/2014/main" id="{A3F771F8-2665-492A-BF02-7C1A1C34C08B}"/>
              </a:ext>
            </a:extLst>
          </p:cNvPr>
          <p:cNvSpPr>
            <a:spLocks noGrp="1"/>
          </p:cNvSpPr>
          <p:nvPr>
            <p:ph sz="quarter" idx="13"/>
          </p:nvPr>
        </p:nvSpPr>
        <p:spPr>
          <a:xfrm>
            <a:off x="1321904" y="2926889"/>
            <a:ext cx="4315238" cy="2578378"/>
          </a:xfrm>
        </p:spPr>
        <p:txBody>
          <a:bodyPr>
            <a:normAutofit/>
          </a:bodyPr>
          <a:lstStyle/>
          <a:p>
            <a:pPr marL="0" indent="0">
              <a:buNone/>
            </a:pPr>
            <a:r>
              <a:rPr lang="en-IN" b="1" cap="none" dirty="0">
                <a:latin typeface="Calibri" panose="020F0502020204030204" pitchFamily="34" charset="0"/>
                <a:cs typeface="Calibri" panose="020F0502020204030204" pitchFamily="34" charset="0"/>
              </a:rPr>
              <a:t>Linear Model</a:t>
            </a:r>
            <a:r>
              <a:rPr lang="en-IN" cap="none" dirty="0">
                <a:latin typeface="Calibri" panose="020F0502020204030204" pitchFamily="34" charset="0"/>
                <a:cs typeface="Calibri" panose="020F0502020204030204" pitchFamily="34" charset="0"/>
              </a:rPr>
              <a:t>: </a:t>
            </a:r>
          </a:p>
          <a:p>
            <a:pPr marL="0" indent="0">
              <a:buNone/>
            </a:pPr>
            <a:r>
              <a:rPr lang="en-IN" cap="none" dirty="0">
                <a:latin typeface="Calibri" panose="020F0502020204030204" pitchFamily="34" charset="0"/>
                <a:cs typeface="Calibri" panose="020F0502020204030204" pitchFamily="34" charset="0"/>
              </a:rPr>
              <a:t>One feature &amp; 1 target</a:t>
            </a:r>
          </a:p>
          <a:p>
            <a:pPr marL="0" indent="0">
              <a:buNone/>
            </a:pPr>
            <a:r>
              <a:rPr lang="en-IN" cap="none" dirty="0">
                <a:latin typeface="Calibri" panose="020F0502020204030204" pitchFamily="34" charset="0"/>
                <a:cs typeface="Calibri" panose="020F0502020204030204" pitchFamily="34" charset="0"/>
              </a:rPr>
              <a:t>Equation:  Y=0.00015003 + (-0.1683)X</a:t>
            </a:r>
          </a:p>
          <a:p>
            <a:pPr marL="0" indent="0">
              <a:buNone/>
            </a:pPr>
            <a:r>
              <a:rPr lang="en-IN" cap="none" dirty="0">
                <a:latin typeface="Calibri" panose="020F0502020204030204" pitchFamily="34" charset="0"/>
                <a:cs typeface="Calibri" panose="020F0502020204030204" pitchFamily="34" charset="0"/>
              </a:rPr>
              <a:t>Y= Absenteeism(hrs)</a:t>
            </a:r>
          </a:p>
          <a:p>
            <a:pPr marL="0" indent="0">
              <a:buNone/>
            </a:pPr>
            <a:r>
              <a:rPr lang="en-IN" cap="none" dirty="0">
                <a:latin typeface="Calibri" panose="020F0502020204030204" pitchFamily="34" charset="0"/>
                <a:cs typeface="Calibri" panose="020F0502020204030204" pitchFamily="34" charset="0"/>
              </a:rPr>
              <a:t>X= Reason For Absence</a:t>
            </a:r>
          </a:p>
        </p:txBody>
      </p:sp>
      <p:sp>
        <p:nvSpPr>
          <p:cNvPr id="5" name="Content Placeholder 4">
            <a:extLst>
              <a:ext uri="{FF2B5EF4-FFF2-40B4-BE49-F238E27FC236}">
                <a16:creationId xmlns:a16="http://schemas.microsoft.com/office/drawing/2014/main" id="{2BEEC0E1-E01A-449B-9BBB-91C78FAB5D1C}"/>
              </a:ext>
            </a:extLst>
          </p:cNvPr>
          <p:cNvSpPr>
            <a:spLocks noGrp="1"/>
          </p:cNvSpPr>
          <p:nvPr>
            <p:ph sz="quarter" idx="14"/>
          </p:nvPr>
        </p:nvSpPr>
        <p:spPr>
          <a:xfrm>
            <a:off x="6412394" y="2074676"/>
            <a:ext cx="4670288" cy="3311189"/>
          </a:xfrm>
        </p:spPr>
        <p:txBody>
          <a:bodyPr>
            <a:normAutofit/>
          </a:bodyPr>
          <a:lstStyle/>
          <a:p>
            <a:pPr marL="0" indent="0">
              <a:buNone/>
            </a:pPr>
            <a:r>
              <a:rPr lang="en-IN" b="1" cap="none" dirty="0">
                <a:latin typeface="Calibri" panose="020F0502020204030204" pitchFamily="34" charset="0"/>
                <a:cs typeface="Calibri" panose="020F0502020204030204" pitchFamily="34" charset="0"/>
              </a:rPr>
              <a:t>Multi Linear Model 1</a:t>
            </a:r>
            <a:r>
              <a:rPr lang="en-IN" cap="none" dirty="0">
                <a:latin typeface="Calibri" panose="020F0502020204030204" pitchFamily="34" charset="0"/>
                <a:cs typeface="Calibri" panose="020F0502020204030204" pitchFamily="34" charset="0"/>
              </a:rPr>
              <a:t>:</a:t>
            </a:r>
          </a:p>
          <a:p>
            <a:pPr marL="0" indent="0">
              <a:buNone/>
            </a:pPr>
            <a:r>
              <a:rPr lang="en-IN" cap="none" dirty="0">
                <a:latin typeface="Calibri" panose="020F0502020204030204" pitchFamily="34" charset="0"/>
                <a:cs typeface="Calibri" panose="020F0502020204030204" pitchFamily="34" charset="0"/>
              </a:rPr>
              <a:t>One Target &amp; 2 Features</a:t>
            </a:r>
          </a:p>
          <a:p>
            <a:pPr marL="0" indent="0">
              <a:buNone/>
            </a:pPr>
            <a:r>
              <a:rPr lang="en-IN" cap="none" dirty="0">
                <a:latin typeface="Calibri" panose="020F0502020204030204" pitchFamily="34" charset="0"/>
                <a:cs typeface="Calibri" panose="020F0502020204030204" pitchFamily="34" charset="0"/>
              </a:rPr>
              <a:t>Equation: </a:t>
            </a:r>
          </a:p>
          <a:p>
            <a:pPr marL="0" indent="0">
              <a:buNone/>
            </a:pPr>
            <a:r>
              <a:rPr lang="en-IN" cap="none" dirty="0">
                <a:latin typeface="Calibri" panose="020F0502020204030204" pitchFamily="34" charset="0"/>
                <a:cs typeface="Calibri" panose="020F0502020204030204" pitchFamily="34" charset="0"/>
              </a:rPr>
              <a:t>Y= 0.00224 -0.34432(x1) -0.3124(x2)</a:t>
            </a:r>
          </a:p>
          <a:p>
            <a:pPr marL="0" indent="0">
              <a:buNone/>
            </a:pPr>
            <a:r>
              <a:rPr lang="en-IN" cap="none" dirty="0">
                <a:latin typeface="Calibri" panose="020F0502020204030204" pitchFamily="34" charset="0"/>
                <a:cs typeface="Calibri" panose="020F0502020204030204" pitchFamily="34" charset="0"/>
              </a:rPr>
              <a:t>Y= Absenteeism(hrs)</a:t>
            </a:r>
          </a:p>
          <a:p>
            <a:pPr marL="0" indent="0">
              <a:buNone/>
            </a:pPr>
            <a:r>
              <a:rPr lang="en-IN" cap="none" dirty="0">
                <a:latin typeface="Calibri" panose="020F0502020204030204" pitchFamily="34" charset="0"/>
                <a:cs typeface="Calibri" panose="020F0502020204030204" pitchFamily="34" charset="0"/>
              </a:rPr>
              <a:t>X1= Reason For Absence</a:t>
            </a:r>
          </a:p>
          <a:p>
            <a:pPr marL="0" indent="0">
              <a:buNone/>
            </a:pPr>
            <a:r>
              <a:rPr lang="en-IN" cap="none" dirty="0">
                <a:latin typeface="Calibri" panose="020F0502020204030204" pitchFamily="34" charset="0"/>
                <a:cs typeface="Calibri" panose="020F0502020204030204" pitchFamily="34" charset="0"/>
              </a:rPr>
              <a:t>X2= Disciplinary Failure</a:t>
            </a:r>
            <a:endParaRPr lang="en-IN"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CB3B809B-152F-4665-85FA-3F75807A74E5}"/>
              </a:ext>
            </a:extLst>
          </p:cNvPr>
          <p:cNvSpPr txBox="1"/>
          <p:nvPr/>
        </p:nvSpPr>
        <p:spPr>
          <a:xfrm>
            <a:off x="1321904" y="2857184"/>
            <a:ext cx="4484205" cy="2578377"/>
          </a:xfrm>
          <a:prstGeom prst="rect">
            <a:avLst/>
          </a:prstGeom>
          <a:noFill/>
        </p:spPr>
        <p:txBody>
          <a:bodyPr wrap="square" rtlCol="0">
            <a:spAutoFit/>
          </a:bodyPr>
          <a:lstStyle/>
          <a:p>
            <a:endParaRPr lang="en-IN" dirty="0"/>
          </a:p>
        </p:txBody>
      </p:sp>
      <p:sp>
        <p:nvSpPr>
          <p:cNvPr id="10" name="Arrow: Pentagon 9">
            <a:extLst>
              <a:ext uri="{FF2B5EF4-FFF2-40B4-BE49-F238E27FC236}">
                <a16:creationId xmlns:a16="http://schemas.microsoft.com/office/drawing/2014/main" id="{894E6483-4409-4F73-811A-492FB7D72E01}"/>
              </a:ext>
            </a:extLst>
          </p:cNvPr>
          <p:cNvSpPr/>
          <p:nvPr/>
        </p:nvSpPr>
        <p:spPr>
          <a:xfrm>
            <a:off x="1321904" y="1826328"/>
            <a:ext cx="2994993" cy="1064117"/>
          </a:xfrm>
          <a:prstGeom prst="homePlat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IN" sz="2400" b="1"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Data splitting</a:t>
            </a:r>
          </a:p>
          <a:p>
            <a:pPr marL="342900" indent="-342900">
              <a:buFont typeface="Arial" panose="020B0604020202020204" pitchFamily="34" charset="0"/>
              <a:buChar char="•"/>
            </a:pPr>
            <a:r>
              <a:rPr lang="en-IN" sz="2400" b="1"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Model building</a:t>
            </a:r>
          </a:p>
        </p:txBody>
      </p:sp>
      <p:cxnSp>
        <p:nvCxnSpPr>
          <p:cNvPr id="16" name="Straight Connector 15">
            <a:extLst>
              <a:ext uri="{FF2B5EF4-FFF2-40B4-BE49-F238E27FC236}">
                <a16:creationId xmlns:a16="http://schemas.microsoft.com/office/drawing/2014/main" id="{50938BAB-804C-4040-92B6-D08008DC88F3}"/>
              </a:ext>
            </a:extLst>
          </p:cNvPr>
          <p:cNvCxnSpPr/>
          <p:nvPr/>
        </p:nvCxnSpPr>
        <p:spPr>
          <a:xfrm>
            <a:off x="6109251" y="1826328"/>
            <a:ext cx="0" cy="354389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2890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BB7DEC-8CE8-4AF9-BD93-F1CE7C8D1B6E}"/>
              </a:ext>
            </a:extLst>
          </p:cNvPr>
          <p:cNvSpPr>
            <a:spLocks noGrp="1"/>
          </p:cNvSpPr>
          <p:nvPr>
            <p:ph sz="quarter" idx="13"/>
          </p:nvPr>
        </p:nvSpPr>
        <p:spPr>
          <a:xfrm>
            <a:off x="909606" y="1086678"/>
            <a:ext cx="4864907" cy="4287908"/>
          </a:xfrm>
        </p:spPr>
        <p:txBody>
          <a:bodyPr>
            <a:normAutofit/>
          </a:bodyPr>
          <a:lstStyle/>
          <a:p>
            <a:pPr marL="0" indent="0">
              <a:buNone/>
            </a:pPr>
            <a:r>
              <a:rPr lang="en-IN" b="1" cap="none" dirty="0">
                <a:latin typeface="Calibri" panose="020F0502020204030204" pitchFamily="34" charset="0"/>
                <a:cs typeface="Calibri" panose="020F0502020204030204" pitchFamily="34" charset="0"/>
              </a:rPr>
              <a:t>Multi Linear Model 2:</a:t>
            </a:r>
          </a:p>
          <a:p>
            <a:pPr marL="0" indent="0">
              <a:buNone/>
            </a:pPr>
            <a:endParaRPr lang="en-IN" b="1" cap="none" dirty="0">
              <a:latin typeface="Calibri" panose="020F0502020204030204" pitchFamily="34" charset="0"/>
              <a:cs typeface="Calibri" panose="020F0502020204030204" pitchFamily="34" charset="0"/>
            </a:endParaRPr>
          </a:p>
          <a:p>
            <a:pPr marL="0" indent="0">
              <a:buNone/>
            </a:pPr>
            <a:r>
              <a:rPr lang="en-IN" cap="none" dirty="0">
                <a:latin typeface="Calibri" panose="020F0502020204030204" pitchFamily="34" charset="0"/>
                <a:cs typeface="Calibri" panose="020F0502020204030204" pitchFamily="34" charset="0"/>
              </a:rPr>
              <a:t>One Target &amp; 3 Features</a:t>
            </a:r>
          </a:p>
          <a:p>
            <a:pPr marL="0" indent="0">
              <a:buNone/>
            </a:pPr>
            <a:r>
              <a:rPr lang="en-IN" cap="none" dirty="0">
                <a:latin typeface="Calibri" panose="020F0502020204030204" pitchFamily="34" charset="0"/>
                <a:cs typeface="Calibri" panose="020F0502020204030204" pitchFamily="34" charset="0"/>
              </a:rPr>
              <a:t>Equation: </a:t>
            </a:r>
          </a:p>
          <a:p>
            <a:pPr marL="0" indent="0">
              <a:buNone/>
            </a:pPr>
            <a:r>
              <a:rPr lang="en-IN" cap="none" dirty="0">
                <a:latin typeface="Calibri" panose="020F0502020204030204" pitchFamily="34" charset="0"/>
                <a:cs typeface="Calibri" panose="020F0502020204030204" pitchFamily="34" charset="0"/>
              </a:rPr>
              <a:t>Y= 0.003 -0.3372(X1) -0.3106(X2) -0.0379(X3)</a:t>
            </a:r>
          </a:p>
          <a:p>
            <a:pPr marL="0" indent="0">
              <a:buNone/>
            </a:pPr>
            <a:r>
              <a:rPr lang="en-IN" cap="none" dirty="0">
                <a:latin typeface="Calibri" panose="020F0502020204030204" pitchFamily="34" charset="0"/>
                <a:cs typeface="Calibri" panose="020F0502020204030204" pitchFamily="34" charset="0"/>
              </a:rPr>
              <a:t>Y= Absenteeism(hrs)</a:t>
            </a:r>
          </a:p>
          <a:p>
            <a:pPr marL="0" indent="0">
              <a:buNone/>
            </a:pPr>
            <a:r>
              <a:rPr lang="en-IN" cap="none" dirty="0">
                <a:latin typeface="Calibri" panose="020F0502020204030204" pitchFamily="34" charset="0"/>
                <a:cs typeface="Calibri" panose="020F0502020204030204" pitchFamily="34" charset="0"/>
              </a:rPr>
              <a:t>X1= Reason For Absence</a:t>
            </a:r>
          </a:p>
          <a:p>
            <a:pPr marL="0" indent="0">
              <a:buNone/>
            </a:pPr>
            <a:r>
              <a:rPr lang="en-IN" cap="none" dirty="0">
                <a:latin typeface="Calibri" panose="020F0502020204030204" pitchFamily="34" charset="0"/>
                <a:cs typeface="Calibri" panose="020F0502020204030204" pitchFamily="34" charset="0"/>
              </a:rPr>
              <a:t>X2= Disciplinary Failure</a:t>
            </a:r>
          </a:p>
          <a:p>
            <a:pPr marL="0" indent="0">
              <a:buNone/>
            </a:pPr>
            <a:r>
              <a:rPr lang="en-IN" cap="none" dirty="0">
                <a:latin typeface="Calibri" panose="020F0502020204030204" pitchFamily="34" charset="0"/>
                <a:cs typeface="Calibri" panose="020F0502020204030204" pitchFamily="34" charset="0"/>
              </a:rPr>
              <a:t>X3= Distance From Home To Work</a:t>
            </a:r>
            <a:endParaRPr lang="en-IN" dirty="0">
              <a:latin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D73081D4-B21B-4076-BEFD-726083AA8BCE}"/>
              </a:ext>
            </a:extLst>
          </p:cNvPr>
          <p:cNvSpPr>
            <a:spLocks noGrp="1"/>
          </p:cNvSpPr>
          <p:nvPr>
            <p:ph sz="quarter" idx="14"/>
          </p:nvPr>
        </p:nvSpPr>
        <p:spPr>
          <a:xfrm>
            <a:off x="5993971" y="1086678"/>
            <a:ext cx="4864906" cy="4605960"/>
          </a:xfrm>
        </p:spPr>
        <p:txBody>
          <a:bodyPr>
            <a:normAutofit lnSpcReduction="10000"/>
          </a:bodyPr>
          <a:lstStyle/>
          <a:p>
            <a:pPr marL="0" indent="0">
              <a:buNone/>
            </a:pPr>
            <a:r>
              <a:rPr lang="en-IN" b="1" cap="none" dirty="0">
                <a:latin typeface="Calibri" panose="020F0502020204030204" pitchFamily="34" charset="0"/>
                <a:cs typeface="Calibri" panose="020F0502020204030204" pitchFamily="34" charset="0"/>
              </a:rPr>
              <a:t>Multi Linear Model 3:</a:t>
            </a:r>
          </a:p>
          <a:p>
            <a:pPr marL="0" indent="0">
              <a:buNone/>
            </a:pPr>
            <a:endParaRPr lang="en-IN" b="1" cap="none" dirty="0">
              <a:latin typeface="Calibri" panose="020F0502020204030204" pitchFamily="34" charset="0"/>
              <a:cs typeface="Calibri" panose="020F0502020204030204" pitchFamily="34" charset="0"/>
            </a:endParaRPr>
          </a:p>
          <a:p>
            <a:pPr marL="0" indent="0">
              <a:buNone/>
            </a:pPr>
            <a:r>
              <a:rPr lang="en-IN" dirty="0">
                <a:latin typeface="Calibri" panose="020F0502020204030204" pitchFamily="34" charset="0"/>
                <a:cs typeface="Calibri" panose="020F0502020204030204" pitchFamily="34" charset="0"/>
              </a:rPr>
              <a:t>One Target &amp; 4 Features</a:t>
            </a:r>
            <a:endParaRPr lang="en-IN" cap="none" dirty="0">
              <a:latin typeface="Calibri" panose="020F0502020204030204" pitchFamily="34" charset="0"/>
              <a:cs typeface="Calibri" panose="020F0502020204030204" pitchFamily="34" charset="0"/>
            </a:endParaRPr>
          </a:p>
          <a:p>
            <a:pPr marL="0" indent="0">
              <a:buNone/>
            </a:pPr>
            <a:r>
              <a:rPr lang="en-IN" cap="none" dirty="0">
                <a:latin typeface="Calibri" panose="020F0502020204030204" pitchFamily="34" charset="0"/>
                <a:cs typeface="Calibri" panose="020F0502020204030204" pitchFamily="34" charset="0"/>
              </a:rPr>
              <a:t>Equation: </a:t>
            </a:r>
          </a:p>
          <a:p>
            <a:pPr marL="0" indent="0">
              <a:buNone/>
            </a:pPr>
            <a:r>
              <a:rPr lang="en-IN" dirty="0">
                <a:latin typeface="Calibri" panose="020F0502020204030204" pitchFamily="34" charset="0"/>
                <a:cs typeface="Calibri" panose="020F0502020204030204" pitchFamily="34" charset="0"/>
              </a:rPr>
              <a:t>y= 0.003 -0.3373(X1) -0.3108(X2) -0.03809(X3)</a:t>
            </a:r>
          </a:p>
          <a:p>
            <a:pPr marL="0" indent="0" algn="r">
              <a:buNone/>
            </a:pPr>
            <a:r>
              <a:rPr lang="en-IN" dirty="0">
                <a:latin typeface="Calibri" panose="020F0502020204030204" pitchFamily="34" charset="0"/>
                <a:cs typeface="Calibri" panose="020F0502020204030204" pitchFamily="34" charset="0"/>
              </a:rPr>
              <a:t>+0.00126(X4)</a:t>
            </a:r>
          </a:p>
          <a:p>
            <a:pPr marL="0" indent="0">
              <a:buNone/>
            </a:pPr>
            <a:r>
              <a:rPr lang="en-IN" cap="none" dirty="0">
                <a:latin typeface="Calibri" panose="020F0502020204030204" pitchFamily="34" charset="0"/>
                <a:cs typeface="Calibri" panose="020F0502020204030204" pitchFamily="34" charset="0"/>
              </a:rPr>
              <a:t>Y= Absenteeism(hrs)</a:t>
            </a:r>
          </a:p>
          <a:p>
            <a:pPr marL="0" indent="0">
              <a:buNone/>
            </a:pPr>
            <a:r>
              <a:rPr lang="en-IN" cap="none" dirty="0">
                <a:latin typeface="Calibri" panose="020F0502020204030204" pitchFamily="34" charset="0"/>
                <a:cs typeface="Calibri" panose="020F0502020204030204" pitchFamily="34" charset="0"/>
              </a:rPr>
              <a:t>X1= Reason For Absence</a:t>
            </a:r>
          </a:p>
          <a:p>
            <a:pPr marL="0" indent="0">
              <a:buNone/>
            </a:pPr>
            <a:r>
              <a:rPr lang="en-IN" cap="none" dirty="0">
                <a:latin typeface="Calibri" panose="020F0502020204030204" pitchFamily="34" charset="0"/>
                <a:cs typeface="Calibri" panose="020F0502020204030204" pitchFamily="34" charset="0"/>
              </a:rPr>
              <a:t>X2= Disciplinary Failure</a:t>
            </a:r>
          </a:p>
          <a:p>
            <a:pPr marL="0" indent="0">
              <a:buNone/>
            </a:pPr>
            <a:r>
              <a:rPr lang="en-IN" cap="none" dirty="0">
                <a:latin typeface="Calibri" panose="020F0502020204030204" pitchFamily="34" charset="0"/>
                <a:cs typeface="Calibri" panose="020F0502020204030204" pitchFamily="34" charset="0"/>
              </a:rPr>
              <a:t>X3= Distance From Home To Work</a:t>
            </a:r>
          </a:p>
          <a:p>
            <a:pPr marL="0" indent="0">
              <a:buNone/>
            </a:pPr>
            <a:r>
              <a:rPr lang="en-IN" cap="none" dirty="0">
                <a:latin typeface="Calibri" panose="020F0502020204030204" pitchFamily="34" charset="0"/>
                <a:cs typeface="Calibri" panose="020F0502020204030204" pitchFamily="34" charset="0"/>
              </a:rPr>
              <a:t>X4= Body Mass Index</a:t>
            </a:r>
          </a:p>
        </p:txBody>
      </p:sp>
      <p:cxnSp>
        <p:nvCxnSpPr>
          <p:cNvPr id="6" name="Straight Connector 5">
            <a:extLst>
              <a:ext uri="{FF2B5EF4-FFF2-40B4-BE49-F238E27FC236}">
                <a16:creationId xmlns:a16="http://schemas.microsoft.com/office/drawing/2014/main" id="{CBF4DF83-1C0B-40F1-8529-2B55155F899D}"/>
              </a:ext>
            </a:extLst>
          </p:cNvPr>
          <p:cNvCxnSpPr/>
          <p:nvPr/>
        </p:nvCxnSpPr>
        <p:spPr>
          <a:xfrm>
            <a:off x="5772338" y="887896"/>
            <a:ext cx="0" cy="4373217"/>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05531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B6C07657-90AB-4197-A1E4-D5A970005F0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202" b="-457"/>
          <a:stretch/>
        </p:blipFill>
        <p:spPr>
          <a:xfrm>
            <a:off x="384315" y="437322"/>
            <a:ext cx="5830954" cy="5698434"/>
          </a:xfrm>
        </p:spPr>
      </p:pic>
      <p:pic>
        <p:nvPicPr>
          <p:cNvPr id="10" name="Picture 9">
            <a:extLst>
              <a:ext uri="{FF2B5EF4-FFF2-40B4-BE49-F238E27FC236}">
                <a16:creationId xmlns:a16="http://schemas.microsoft.com/office/drawing/2014/main" id="{89814E82-C99E-4828-9768-B9B2A21677A7}"/>
              </a:ext>
            </a:extLst>
          </p:cNvPr>
          <p:cNvPicPr>
            <a:picLocks noChangeAspect="1"/>
          </p:cNvPicPr>
          <p:nvPr/>
        </p:nvPicPr>
        <p:blipFill rotWithShape="1">
          <a:blip r:embed="rId3">
            <a:extLst>
              <a:ext uri="{28A0092B-C50C-407E-A947-70E740481C1C}">
                <a14:useLocalDpi xmlns:a14="http://schemas.microsoft.com/office/drawing/2010/main" val="0"/>
              </a:ext>
            </a:extLst>
          </a:blip>
          <a:srcRect l="3340" t="4647"/>
          <a:stretch/>
        </p:blipFill>
        <p:spPr>
          <a:xfrm>
            <a:off x="5950227" y="437322"/>
            <a:ext cx="5618922" cy="5817703"/>
          </a:xfrm>
          <a:prstGeom prst="rect">
            <a:avLst/>
          </a:prstGeom>
        </p:spPr>
      </p:pic>
    </p:spTree>
    <p:extLst>
      <p:ext uri="{BB962C8B-B14F-4D97-AF65-F5344CB8AC3E}">
        <p14:creationId xmlns:p14="http://schemas.microsoft.com/office/powerpoint/2010/main" val="2677696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5296A2-6E69-483C-8E51-9D7DCA1E7AAA}"/>
              </a:ext>
            </a:extLst>
          </p:cNvPr>
          <p:cNvSpPr>
            <a:spLocks noGrp="1"/>
          </p:cNvSpPr>
          <p:nvPr>
            <p:ph sz="quarter" idx="13"/>
          </p:nvPr>
        </p:nvSpPr>
        <p:spPr>
          <a:xfrm>
            <a:off x="685800" y="979832"/>
            <a:ext cx="5088714" cy="4580852"/>
          </a:xfrm>
        </p:spPr>
        <p:txBody>
          <a:bodyPr anchor="t">
            <a:normAutofit/>
          </a:bodyPr>
          <a:lstStyle/>
          <a:p>
            <a:pPr marL="0" indent="0">
              <a:buNone/>
            </a:pPr>
            <a:r>
              <a:rPr lang="en-IN" sz="3200" b="1" cap="none" dirty="0">
                <a:latin typeface="Calibri" panose="020F0502020204030204" pitchFamily="34" charset="0"/>
                <a:cs typeface="Calibri" panose="020F0502020204030204" pitchFamily="34" charset="0"/>
              </a:rPr>
              <a:t>Logistic Regression:</a:t>
            </a:r>
          </a:p>
        </p:txBody>
      </p:sp>
      <p:sp>
        <p:nvSpPr>
          <p:cNvPr id="10" name="Content Placeholder 9">
            <a:extLst>
              <a:ext uri="{FF2B5EF4-FFF2-40B4-BE49-F238E27FC236}">
                <a16:creationId xmlns:a16="http://schemas.microsoft.com/office/drawing/2014/main" id="{A0178187-0475-42A2-9DA9-3A252B6A02E0}"/>
              </a:ext>
            </a:extLst>
          </p:cNvPr>
          <p:cNvSpPr>
            <a:spLocks noGrp="1"/>
          </p:cNvSpPr>
          <p:nvPr>
            <p:ph sz="quarter" idx="14"/>
          </p:nvPr>
        </p:nvSpPr>
        <p:spPr>
          <a:xfrm>
            <a:off x="6096000" y="979830"/>
            <a:ext cx="5410200" cy="4898337"/>
          </a:xfrm>
        </p:spPr>
        <p:txBody>
          <a:bodyPr>
            <a:normAutofit/>
          </a:bodyPr>
          <a:lstStyle/>
          <a:p>
            <a:pPr marL="0" indent="0">
              <a:buNone/>
            </a:pPr>
            <a:r>
              <a:rPr lang="en-IN" sz="2800" b="1" cap="none" dirty="0">
                <a:latin typeface="Calibri" panose="020F0502020204030204" pitchFamily="34" charset="0"/>
                <a:cs typeface="Calibri" panose="020F0502020204030204" pitchFamily="34" charset="0"/>
              </a:rPr>
              <a:t>K Nearest </a:t>
            </a:r>
            <a:r>
              <a:rPr lang="en-IN" sz="2800" b="1" cap="none" dirty="0" err="1">
                <a:latin typeface="Calibri" panose="020F0502020204030204" pitchFamily="34" charset="0"/>
                <a:cs typeface="Calibri" panose="020F0502020204030204" pitchFamily="34" charset="0"/>
              </a:rPr>
              <a:t>Neighboring</a:t>
            </a:r>
            <a:endParaRPr lang="en-IN" sz="2800" b="1" cap="none"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84196987-2901-49BC-A285-76B681C9EAD5}"/>
              </a:ext>
            </a:extLst>
          </p:cNvPr>
          <p:cNvPicPr>
            <a:picLocks noChangeAspect="1"/>
          </p:cNvPicPr>
          <p:nvPr/>
        </p:nvPicPr>
        <p:blipFill rotWithShape="1">
          <a:blip r:embed="rId2">
            <a:extLst>
              <a:ext uri="{28A0092B-C50C-407E-A947-70E740481C1C}">
                <a14:useLocalDpi xmlns:a14="http://schemas.microsoft.com/office/drawing/2010/main" val="0"/>
              </a:ext>
            </a:extLst>
          </a:blip>
          <a:srcRect r="5136"/>
          <a:stretch/>
        </p:blipFill>
        <p:spPr>
          <a:xfrm>
            <a:off x="364314" y="1800898"/>
            <a:ext cx="5410200" cy="4467380"/>
          </a:xfrm>
          <a:prstGeom prst="rect">
            <a:avLst/>
          </a:prstGeom>
        </p:spPr>
      </p:pic>
      <p:pic>
        <p:nvPicPr>
          <p:cNvPr id="12" name="Picture 11">
            <a:extLst>
              <a:ext uri="{FF2B5EF4-FFF2-40B4-BE49-F238E27FC236}">
                <a16:creationId xmlns:a16="http://schemas.microsoft.com/office/drawing/2014/main" id="{396FBF96-7EF4-42A1-9829-3C8A7C965A43}"/>
              </a:ext>
            </a:extLst>
          </p:cNvPr>
          <p:cNvPicPr>
            <a:picLocks noChangeAspect="1"/>
          </p:cNvPicPr>
          <p:nvPr/>
        </p:nvPicPr>
        <p:blipFill rotWithShape="1">
          <a:blip r:embed="rId3">
            <a:extLst>
              <a:ext uri="{28A0092B-C50C-407E-A947-70E740481C1C}">
                <a14:useLocalDpi xmlns:a14="http://schemas.microsoft.com/office/drawing/2010/main" val="0"/>
              </a:ext>
            </a:extLst>
          </a:blip>
          <a:srcRect l="1178" t="1981" r="7809"/>
          <a:stretch/>
        </p:blipFill>
        <p:spPr>
          <a:xfrm>
            <a:off x="5884242" y="1800899"/>
            <a:ext cx="5290377" cy="4351319"/>
          </a:xfrm>
          <a:prstGeom prst="rect">
            <a:avLst/>
          </a:prstGeom>
        </p:spPr>
      </p:pic>
    </p:spTree>
    <p:extLst>
      <p:ext uri="{BB962C8B-B14F-4D97-AF65-F5344CB8AC3E}">
        <p14:creationId xmlns:p14="http://schemas.microsoft.com/office/powerpoint/2010/main" val="3045457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3275D9-ED49-474F-BC6B-3FC948CB181F}"/>
              </a:ext>
            </a:extLst>
          </p:cNvPr>
          <p:cNvSpPr>
            <a:spLocks noGrp="1"/>
          </p:cNvSpPr>
          <p:nvPr>
            <p:ph type="title"/>
          </p:nvPr>
        </p:nvSpPr>
        <p:spPr/>
        <p:txBody>
          <a:bodyPr>
            <a:normAutofit/>
          </a:bodyPr>
          <a:lstStyle/>
          <a:p>
            <a:pPr marL="0" indent="0"/>
            <a:r>
              <a:rPr lang="en-IN" sz="4800" cap="none" dirty="0">
                <a:latin typeface="Calibri" panose="020F0502020204030204" pitchFamily="34" charset="0"/>
                <a:cs typeface="Calibri" panose="020F0502020204030204" pitchFamily="34" charset="0"/>
              </a:rPr>
              <a:t>K Means Clustering:</a:t>
            </a:r>
            <a:br>
              <a:rPr lang="en-IN" sz="4800" cap="none" dirty="0">
                <a:latin typeface="Calibri" panose="020F0502020204030204" pitchFamily="34" charset="0"/>
                <a:cs typeface="Calibri" panose="020F0502020204030204" pitchFamily="34" charset="0"/>
              </a:rPr>
            </a:br>
            <a:r>
              <a:rPr lang="en-IN" sz="4000" dirty="0">
                <a:latin typeface="Calibri" panose="020F0502020204030204" pitchFamily="34" charset="0"/>
                <a:cs typeface="Calibri" panose="020F0502020204030204" pitchFamily="34" charset="0"/>
              </a:rPr>
              <a:t>3 ideal clusters</a:t>
            </a:r>
            <a:endParaRPr lang="en-IN" dirty="0"/>
          </a:p>
        </p:txBody>
      </p:sp>
      <p:sp>
        <p:nvSpPr>
          <p:cNvPr id="5" name="Content Placeholder 4">
            <a:extLst>
              <a:ext uri="{FF2B5EF4-FFF2-40B4-BE49-F238E27FC236}">
                <a16:creationId xmlns:a16="http://schemas.microsoft.com/office/drawing/2014/main" id="{288ADD5A-BC7F-4A6A-8B5F-F159CDE77974}"/>
              </a:ext>
            </a:extLst>
          </p:cNvPr>
          <p:cNvSpPr>
            <a:spLocks noGrp="1"/>
          </p:cNvSpPr>
          <p:nvPr>
            <p:ph sz="half" idx="2"/>
          </p:nvPr>
        </p:nvSpPr>
        <p:spPr>
          <a:xfrm>
            <a:off x="6838122" y="1845735"/>
            <a:ext cx="4317557" cy="4023360"/>
          </a:xfrm>
        </p:spPr>
        <p:txBody>
          <a:bodyPr/>
          <a:lstStyle/>
          <a:p>
            <a:r>
              <a:rPr lang="en-IN" dirty="0"/>
              <a:t>Optimal K value from Silhouette score:</a:t>
            </a:r>
          </a:p>
          <a:p>
            <a:endParaRPr lang="en-IN" dirty="0"/>
          </a:p>
        </p:txBody>
      </p:sp>
      <p:pic>
        <p:nvPicPr>
          <p:cNvPr id="17" name="Content Placeholder 16">
            <a:extLst>
              <a:ext uri="{FF2B5EF4-FFF2-40B4-BE49-F238E27FC236}">
                <a16:creationId xmlns:a16="http://schemas.microsoft.com/office/drawing/2014/main" id="{70B134FC-4667-4E09-BA56-FD9CC859BAB2}"/>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3817" r="925"/>
          <a:stretch/>
        </p:blipFill>
        <p:spPr>
          <a:xfrm>
            <a:off x="742122" y="1736394"/>
            <a:ext cx="6096000" cy="4545136"/>
          </a:xfrm>
        </p:spPr>
      </p:pic>
      <p:pic>
        <p:nvPicPr>
          <p:cNvPr id="15" name="Picture 14">
            <a:extLst>
              <a:ext uri="{FF2B5EF4-FFF2-40B4-BE49-F238E27FC236}">
                <a16:creationId xmlns:a16="http://schemas.microsoft.com/office/drawing/2014/main" id="{E1CF7994-8F11-4251-BB29-DFA34998EDC5}"/>
              </a:ext>
            </a:extLst>
          </p:cNvPr>
          <p:cNvPicPr>
            <a:picLocks noChangeAspect="1"/>
          </p:cNvPicPr>
          <p:nvPr/>
        </p:nvPicPr>
        <p:blipFill rotWithShape="1">
          <a:blip r:embed="rId3"/>
          <a:srcRect l="4110" r="4647" b="1164"/>
          <a:stretch/>
        </p:blipFill>
        <p:spPr>
          <a:xfrm>
            <a:off x="6838122" y="2241682"/>
            <a:ext cx="4317557" cy="3735788"/>
          </a:xfrm>
          <a:prstGeom prst="rect">
            <a:avLst/>
          </a:prstGeom>
        </p:spPr>
      </p:pic>
    </p:spTree>
    <p:extLst>
      <p:ext uri="{BB962C8B-B14F-4D97-AF65-F5344CB8AC3E}">
        <p14:creationId xmlns:p14="http://schemas.microsoft.com/office/powerpoint/2010/main" val="2613825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E54E58C-9E72-4B4D-BB37-41916E78FF8B}"/>
              </a:ext>
            </a:extLst>
          </p:cNvPr>
          <p:cNvSpPr>
            <a:spLocks noGrp="1"/>
          </p:cNvSpPr>
          <p:nvPr>
            <p:ph type="title"/>
          </p:nvPr>
        </p:nvSpPr>
        <p:spPr/>
        <p:txBody>
          <a:bodyPr/>
          <a:lstStyle/>
          <a:p>
            <a:r>
              <a:rPr lang="en-IN" dirty="0">
                <a:latin typeface="+mn-lt"/>
              </a:rPr>
              <a:t>EVALUATION OF MODELS:</a:t>
            </a:r>
            <a:endParaRPr lang="en-IN" dirty="0"/>
          </a:p>
        </p:txBody>
      </p:sp>
      <p:graphicFrame>
        <p:nvGraphicFramePr>
          <p:cNvPr id="4" name="Table 4">
            <a:extLst>
              <a:ext uri="{FF2B5EF4-FFF2-40B4-BE49-F238E27FC236}">
                <a16:creationId xmlns:a16="http://schemas.microsoft.com/office/drawing/2014/main" id="{A5641D8E-D879-44E2-A6E7-1967E483E0F2}"/>
              </a:ext>
            </a:extLst>
          </p:cNvPr>
          <p:cNvGraphicFramePr>
            <a:graphicFrameLocks noGrp="1"/>
          </p:cNvGraphicFramePr>
          <p:nvPr>
            <p:ph idx="1"/>
            <p:extLst>
              <p:ext uri="{D42A27DB-BD31-4B8C-83A1-F6EECF244321}">
                <p14:modId xmlns:p14="http://schemas.microsoft.com/office/powerpoint/2010/main" val="2935063625"/>
              </p:ext>
            </p:extLst>
          </p:nvPr>
        </p:nvGraphicFramePr>
        <p:xfrm>
          <a:off x="1097280" y="2912717"/>
          <a:ext cx="10058400" cy="185420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651152932"/>
                    </a:ext>
                  </a:extLst>
                </a:gridCol>
                <a:gridCol w="2011680">
                  <a:extLst>
                    <a:ext uri="{9D8B030D-6E8A-4147-A177-3AD203B41FA5}">
                      <a16:colId xmlns:a16="http://schemas.microsoft.com/office/drawing/2014/main" val="2378784782"/>
                    </a:ext>
                  </a:extLst>
                </a:gridCol>
                <a:gridCol w="2011680">
                  <a:extLst>
                    <a:ext uri="{9D8B030D-6E8A-4147-A177-3AD203B41FA5}">
                      <a16:colId xmlns:a16="http://schemas.microsoft.com/office/drawing/2014/main" val="1142129392"/>
                    </a:ext>
                  </a:extLst>
                </a:gridCol>
                <a:gridCol w="2011680">
                  <a:extLst>
                    <a:ext uri="{9D8B030D-6E8A-4147-A177-3AD203B41FA5}">
                      <a16:colId xmlns:a16="http://schemas.microsoft.com/office/drawing/2014/main" val="3858289636"/>
                    </a:ext>
                  </a:extLst>
                </a:gridCol>
                <a:gridCol w="2011680">
                  <a:extLst>
                    <a:ext uri="{9D8B030D-6E8A-4147-A177-3AD203B41FA5}">
                      <a16:colId xmlns:a16="http://schemas.microsoft.com/office/drawing/2014/main" val="4093464178"/>
                    </a:ext>
                  </a:extLst>
                </a:gridCol>
              </a:tblGrid>
              <a:tr h="370840">
                <a:tc>
                  <a:txBody>
                    <a:bodyPr/>
                    <a:lstStyle/>
                    <a:p>
                      <a:endParaRPr lang="en-IN"/>
                    </a:p>
                  </a:txBody>
                  <a:tcPr/>
                </a:tc>
                <a:tc>
                  <a:txBody>
                    <a:bodyPr/>
                    <a:lstStyle/>
                    <a:p>
                      <a:pPr algn="ctr"/>
                      <a:r>
                        <a:rPr lang="en-IN" dirty="0"/>
                        <a:t>Linear Model</a:t>
                      </a:r>
                    </a:p>
                  </a:txBody>
                  <a:tcPr/>
                </a:tc>
                <a:tc>
                  <a:txBody>
                    <a:bodyPr/>
                    <a:lstStyle/>
                    <a:p>
                      <a:pPr algn="ctr"/>
                      <a:r>
                        <a:rPr lang="en-IN" dirty="0"/>
                        <a:t>Multi Model 1</a:t>
                      </a:r>
                    </a:p>
                  </a:txBody>
                  <a:tcPr/>
                </a:tc>
                <a:tc>
                  <a:txBody>
                    <a:bodyPr/>
                    <a:lstStyle/>
                    <a:p>
                      <a:pPr algn="ctr"/>
                      <a:r>
                        <a:rPr lang="en-IN" dirty="0"/>
                        <a:t>Multi Model 2</a:t>
                      </a:r>
                    </a:p>
                  </a:txBody>
                  <a:tcPr/>
                </a:tc>
                <a:tc>
                  <a:txBody>
                    <a:bodyPr/>
                    <a:lstStyle/>
                    <a:p>
                      <a:pPr algn="ctr"/>
                      <a:r>
                        <a:rPr lang="en-IN" dirty="0"/>
                        <a:t>Multi  Model 3</a:t>
                      </a:r>
                    </a:p>
                  </a:txBody>
                  <a:tcPr/>
                </a:tc>
                <a:extLst>
                  <a:ext uri="{0D108BD9-81ED-4DB2-BD59-A6C34878D82A}">
                    <a16:rowId xmlns:a16="http://schemas.microsoft.com/office/drawing/2014/main" val="1654830356"/>
                  </a:ext>
                </a:extLst>
              </a:tr>
              <a:tr h="370840">
                <a:tc>
                  <a:txBody>
                    <a:bodyPr/>
                    <a:lstStyle/>
                    <a:p>
                      <a:r>
                        <a:rPr lang="en-IN" dirty="0"/>
                        <a:t>Mean squared </a:t>
                      </a:r>
                    </a:p>
                  </a:txBody>
                  <a:tcPr/>
                </a:tc>
                <a:tc>
                  <a:txBody>
                    <a:bodyPr/>
                    <a:lstStyle/>
                    <a:p>
                      <a:pPr algn="ctr"/>
                      <a:r>
                        <a:rPr lang="en-IN" dirty="0"/>
                        <a:t>0.825813</a:t>
                      </a:r>
                    </a:p>
                  </a:txBody>
                  <a:tcPr/>
                </a:tc>
                <a:tc>
                  <a:txBody>
                    <a:bodyPr/>
                    <a:lstStyle/>
                    <a:p>
                      <a:pPr algn="ctr"/>
                      <a:r>
                        <a:rPr lang="en-IN" dirty="0"/>
                        <a:t>0.756650</a:t>
                      </a:r>
                    </a:p>
                  </a:txBody>
                  <a:tcPr/>
                </a:tc>
                <a:tc>
                  <a:txBody>
                    <a:bodyPr/>
                    <a:lstStyle/>
                    <a:p>
                      <a:pPr algn="ctr"/>
                      <a:r>
                        <a:rPr lang="en-IN" dirty="0"/>
                        <a:t>0.751809</a:t>
                      </a:r>
                    </a:p>
                  </a:txBody>
                  <a:tcPr/>
                </a:tc>
                <a:tc>
                  <a:txBody>
                    <a:bodyPr/>
                    <a:lstStyle/>
                    <a:p>
                      <a:pPr algn="ctr"/>
                      <a:r>
                        <a:rPr lang="en-IN" dirty="0"/>
                        <a:t>0.75187</a:t>
                      </a:r>
                    </a:p>
                  </a:txBody>
                  <a:tcPr/>
                </a:tc>
                <a:extLst>
                  <a:ext uri="{0D108BD9-81ED-4DB2-BD59-A6C34878D82A}">
                    <a16:rowId xmlns:a16="http://schemas.microsoft.com/office/drawing/2014/main" val="2537775664"/>
                  </a:ext>
                </a:extLst>
              </a:tr>
              <a:tr h="370840">
                <a:tc>
                  <a:txBody>
                    <a:bodyPr/>
                    <a:lstStyle/>
                    <a:p>
                      <a:r>
                        <a:rPr lang="en-IN" dirty="0"/>
                        <a:t>Mean absolute</a:t>
                      </a:r>
                    </a:p>
                  </a:txBody>
                  <a:tcPr/>
                </a:tc>
                <a:tc>
                  <a:txBody>
                    <a:bodyPr/>
                    <a:lstStyle/>
                    <a:p>
                      <a:pPr algn="ctr"/>
                      <a:r>
                        <a:rPr lang="en-IN" dirty="0"/>
                        <a:t>0.435346</a:t>
                      </a:r>
                    </a:p>
                  </a:txBody>
                  <a:tcPr/>
                </a:tc>
                <a:tc>
                  <a:txBody>
                    <a:bodyPr/>
                    <a:lstStyle/>
                    <a:p>
                      <a:pPr algn="ctr"/>
                      <a:r>
                        <a:rPr lang="en-IN" dirty="0"/>
                        <a:t>0.412486</a:t>
                      </a:r>
                    </a:p>
                  </a:txBody>
                  <a:tcPr/>
                </a:tc>
                <a:tc>
                  <a:txBody>
                    <a:bodyPr/>
                    <a:lstStyle/>
                    <a:p>
                      <a:pPr algn="ctr"/>
                      <a:r>
                        <a:rPr lang="en-IN" dirty="0"/>
                        <a:t>0.416456</a:t>
                      </a:r>
                    </a:p>
                  </a:txBody>
                  <a:tcPr/>
                </a:tc>
                <a:tc>
                  <a:txBody>
                    <a:bodyPr/>
                    <a:lstStyle/>
                    <a:p>
                      <a:pPr algn="ctr"/>
                      <a:r>
                        <a:rPr lang="en-IN" dirty="0"/>
                        <a:t>0.41647</a:t>
                      </a:r>
                    </a:p>
                  </a:txBody>
                  <a:tcPr/>
                </a:tc>
                <a:extLst>
                  <a:ext uri="{0D108BD9-81ED-4DB2-BD59-A6C34878D82A}">
                    <a16:rowId xmlns:a16="http://schemas.microsoft.com/office/drawing/2014/main" val="1265944368"/>
                  </a:ext>
                </a:extLst>
              </a:tr>
              <a:tr h="370840">
                <a:tc>
                  <a:txBody>
                    <a:bodyPr/>
                    <a:lstStyle/>
                    <a:p>
                      <a:r>
                        <a:rPr lang="en-IN" dirty="0"/>
                        <a:t>Root mean squared</a:t>
                      </a:r>
                    </a:p>
                  </a:txBody>
                  <a:tcPr/>
                </a:tc>
                <a:tc>
                  <a:txBody>
                    <a:bodyPr/>
                    <a:lstStyle/>
                    <a:p>
                      <a:pPr algn="ctr"/>
                      <a:r>
                        <a:rPr lang="en-IN" dirty="0"/>
                        <a:t>0.908742</a:t>
                      </a:r>
                    </a:p>
                  </a:txBody>
                  <a:tcPr/>
                </a:tc>
                <a:tc>
                  <a:txBody>
                    <a:bodyPr/>
                    <a:lstStyle/>
                    <a:p>
                      <a:pPr algn="ctr"/>
                      <a:r>
                        <a:rPr lang="en-IN" dirty="0"/>
                        <a:t>0.869856</a:t>
                      </a:r>
                    </a:p>
                  </a:txBody>
                  <a:tcPr/>
                </a:tc>
                <a:tc>
                  <a:txBody>
                    <a:bodyPr/>
                    <a:lstStyle/>
                    <a:p>
                      <a:pPr algn="ctr"/>
                      <a:r>
                        <a:rPr lang="en-IN" dirty="0"/>
                        <a:t>0.867069</a:t>
                      </a:r>
                    </a:p>
                  </a:txBody>
                  <a:tcPr/>
                </a:tc>
                <a:tc>
                  <a:txBody>
                    <a:bodyPr/>
                    <a:lstStyle/>
                    <a:p>
                      <a:pPr algn="ctr"/>
                      <a:r>
                        <a:rPr lang="en-IN" dirty="0"/>
                        <a:t>0.86710</a:t>
                      </a:r>
                    </a:p>
                  </a:txBody>
                  <a:tcPr/>
                </a:tc>
                <a:extLst>
                  <a:ext uri="{0D108BD9-81ED-4DB2-BD59-A6C34878D82A}">
                    <a16:rowId xmlns:a16="http://schemas.microsoft.com/office/drawing/2014/main" val="3296174680"/>
                  </a:ext>
                </a:extLst>
              </a:tr>
              <a:tr h="370840">
                <a:tc>
                  <a:txBody>
                    <a:bodyPr/>
                    <a:lstStyle/>
                    <a:p>
                      <a:r>
                        <a:rPr lang="en-IN" dirty="0"/>
                        <a:t>R^2 score</a:t>
                      </a:r>
                    </a:p>
                  </a:txBody>
                  <a:tcPr/>
                </a:tc>
                <a:tc>
                  <a:txBody>
                    <a:bodyPr/>
                    <a:lstStyle/>
                    <a:p>
                      <a:pPr algn="ctr"/>
                      <a:r>
                        <a:rPr lang="en-IN" dirty="0"/>
                        <a:t>0.041176</a:t>
                      </a:r>
                    </a:p>
                  </a:txBody>
                  <a:tcPr/>
                </a:tc>
                <a:tc>
                  <a:txBody>
                    <a:bodyPr/>
                    <a:lstStyle/>
                    <a:p>
                      <a:pPr algn="ctr"/>
                      <a:r>
                        <a:rPr lang="en-IN" dirty="0"/>
                        <a:t>0.121478</a:t>
                      </a:r>
                    </a:p>
                  </a:txBody>
                  <a:tcPr/>
                </a:tc>
                <a:tc>
                  <a:txBody>
                    <a:bodyPr/>
                    <a:lstStyle/>
                    <a:p>
                      <a:pPr algn="ctr"/>
                      <a:r>
                        <a:rPr lang="en-IN" dirty="0"/>
                        <a:t>0.127099</a:t>
                      </a:r>
                    </a:p>
                  </a:txBody>
                  <a:tcPr/>
                </a:tc>
                <a:tc>
                  <a:txBody>
                    <a:bodyPr/>
                    <a:lstStyle/>
                    <a:p>
                      <a:pPr algn="ctr"/>
                      <a:r>
                        <a:rPr lang="en-IN" dirty="0"/>
                        <a:t>0.127026</a:t>
                      </a:r>
                    </a:p>
                  </a:txBody>
                  <a:tcPr/>
                </a:tc>
                <a:extLst>
                  <a:ext uri="{0D108BD9-81ED-4DB2-BD59-A6C34878D82A}">
                    <a16:rowId xmlns:a16="http://schemas.microsoft.com/office/drawing/2014/main" val="3454588100"/>
                  </a:ext>
                </a:extLst>
              </a:tr>
            </a:tbl>
          </a:graphicData>
        </a:graphic>
      </p:graphicFrame>
      <p:sp>
        <p:nvSpPr>
          <p:cNvPr id="8" name="TextBox 7">
            <a:extLst>
              <a:ext uri="{FF2B5EF4-FFF2-40B4-BE49-F238E27FC236}">
                <a16:creationId xmlns:a16="http://schemas.microsoft.com/office/drawing/2014/main" id="{8C761791-74E7-4472-9489-6CCF40125D8B}"/>
              </a:ext>
            </a:extLst>
          </p:cNvPr>
          <p:cNvSpPr txBox="1"/>
          <p:nvPr/>
        </p:nvSpPr>
        <p:spPr>
          <a:xfrm>
            <a:off x="1097280" y="1921712"/>
            <a:ext cx="7274118" cy="461665"/>
          </a:xfrm>
          <a:prstGeom prst="rect">
            <a:avLst/>
          </a:prstGeom>
          <a:noFill/>
        </p:spPr>
        <p:txBody>
          <a:bodyPr wrap="square">
            <a:spAutoFit/>
          </a:bodyPr>
          <a:lstStyle/>
          <a:p>
            <a:r>
              <a:rPr lang="en-IN" sz="2400" dirty="0"/>
              <a:t>Regression Algorithm based Models</a:t>
            </a:r>
          </a:p>
        </p:txBody>
      </p:sp>
    </p:spTree>
    <p:extLst>
      <p:ext uri="{BB962C8B-B14F-4D97-AF65-F5344CB8AC3E}">
        <p14:creationId xmlns:p14="http://schemas.microsoft.com/office/powerpoint/2010/main" val="4152994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3E823-EDB8-408F-8D2A-134682A75643}"/>
              </a:ext>
            </a:extLst>
          </p:cNvPr>
          <p:cNvSpPr>
            <a:spLocks noGrp="1"/>
          </p:cNvSpPr>
          <p:nvPr>
            <p:ph type="title"/>
          </p:nvPr>
        </p:nvSpPr>
        <p:spPr>
          <a:xfrm>
            <a:off x="1097280" y="286603"/>
            <a:ext cx="10058400" cy="906093"/>
          </a:xfrm>
        </p:spPr>
        <p:txBody>
          <a:bodyPr>
            <a:normAutofit/>
          </a:bodyPr>
          <a:lstStyle/>
          <a:p>
            <a:r>
              <a:rPr lang="en-IN" sz="4000" dirty="0">
                <a:latin typeface="+mn-lt"/>
              </a:rPr>
              <a:t>Homoscedasticity &amp; Error distribution plots</a:t>
            </a:r>
          </a:p>
        </p:txBody>
      </p:sp>
      <p:pic>
        <p:nvPicPr>
          <p:cNvPr id="7" name="Content Placeholder 6">
            <a:extLst>
              <a:ext uri="{FF2B5EF4-FFF2-40B4-BE49-F238E27FC236}">
                <a16:creationId xmlns:a16="http://schemas.microsoft.com/office/drawing/2014/main" id="{0FAF50B7-E4E2-41EA-B6C5-4BA4F626F02B}"/>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4622" r="1470"/>
          <a:stretch/>
        </p:blipFill>
        <p:spPr>
          <a:xfrm>
            <a:off x="906450" y="1338470"/>
            <a:ext cx="5067631" cy="4665805"/>
          </a:xfrm>
        </p:spPr>
      </p:pic>
      <p:pic>
        <p:nvPicPr>
          <p:cNvPr id="9" name="Content Placeholder 8">
            <a:extLst>
              <a:ext uri="{FF2B5EF4-FFF2-40B4-BE49-F238E27FC236}">
                <a16:creationId xmlns:a16="http://schemas.microsoft.com/office/drawing/2014/main" id="{176E5E5C-71AA-4E02-AFD3-458116596A17}"/>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t="2392" r="2624" b="2123"/>
          <a:stretch/>
        </p:blipFill>
        <p:spPr>
          <a:xfrm>
            <a:off x="5958179" y="1338470"/>
            <a:ext cx="5197501" cy="4850295"/>
          </a:xfrm>
        </p:spPr>
      </p:pic>
    </p:spTree>
    <p:extLst>
      <p:ext uri="{BB962C8B-B14F-4D97-AF65-F5344CB8AC3E}">
        <p14:creationId xmlns:p14="http://schemas.microsoft.com/office/powerpoint/2010/main" val="4155922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4870E-D9ED-4677-AA33-E738B7A6895D}"/>
              </a:ext>
            </a:extLst>
          </p:cNvPr>
          <p:cNvSpPr>
            <a:spLocks noGrp="1"/>
          </p:cNvSpPr>
          <p:nvPr>
            <p:ph type="title"/>
          </p:nvPr>
        </p:nvSpPr>
        <p:spPr/>
        <p:txBody>
          <a:bodyPr/>
          <a:lstStyle/>
          <a:p>
            <a:r>
              <a:rPr lang="en-IN" dirty="0">
                <a:latin typeface="+mn-lt"/>
              </a:rPr>
              <a:t>Classification Models:</a:t>
            </a:r>
          </a:p>
        </p:txBody>
      </p:sp>
      <p:graphicFrame>
        <p:nvGraphicFramePr>
          <p:cNvPr id="4" name="Table 4">
            <a:extLst>
              <a:ext uri="{FF2B5EF4-FFF2-40B4-BE49-F238E27FC236}">
                <a16:creationId xmlns:a16="http://schemas.microsoft.com/office/drawing/2014/main" id="{F953CD00-CC77-4060-8BD1-1056A72CEABF}"/>
              </a:ext>
            </a:extLst>
          </p:cNvPr>
          <p:cNvGraphicFramePr>
            <a:graphicFrameLocks noGrp="1"/>
          </p:cNvGraphicFramePr>
          <p:nvPr>
            <p:ph idx="1"/>
            <p:extLst>
              <p:ext uri="{D42A27DB-BD31-4B8C-83A1-F6EECF244321}">
                <p14:modId xmlns:p14="http://schemas.microsoft.com/office/powerpoint/2010/main" val="2899523477"/>
              </p:ext>
            </p:extLst>
          </p:nvPr>
        </p:nvGraphicFramePr>
        <p:xfrm>
          <a:off x="1586127" y="2255521"/>
          <a:ext cx="9080706" cy="2865120"/>
        </p:xfrm>
        <a:graphic>
          <a:graphicData uri="http://schemas.openxmlformats.org/drawingml/2006/table">
            <a:tbl>
              <a:tblPr firstRow="1" bandRow="1">
                <a:tableStyleId>{5C22544A-7EE6-4342-B048-85BDC9FD1C3A}</a:tableStyleId>
              </a:tblPr>
              <a:tblGrid>
                <a:gridCol w="3532072">
                  <a:extLst>
                    <a:ext uri="{9D8B030D-6E8A-4147-A177-3AD203B41FA5}">
                      <a16:colId xmlns:a16="http://schemas.microsoft.com/office/drawing/2014/main" val="3131622855"/>
                    </a:ext>
                  </a:extLst>
                </a:gridCol>
                <a:gridCol w="2521732">
                  <a:extLst>
                    <a:ext uri="{9D8B030D-6E8A-4147-A177-3AD203B41FA5}">
                      <a16:colId xmlns:a16="http://schemas.microsoft.com/office/drawing/2014/main" val="627306296"/>
                    </a:ext>
                  </a:extLst>
                </a:gridCol>
                <a:gridCol w="3026902">
                  <a:extLst>
                    <a:ext uri="{9D8B030D-6E8A-4147-A177-3AD203B41FA5}">
                      <a16:colId xmlns:a16="http://schemas.microsoft.com/office/drawing/2014/main" val="206858933"/>
                    </a:ext>
                  </a:extLst>
                </a:gridCol>
              </a:tblGrid>
              <a:tr h="370840">
                <a:tc>
                  <a:txBody>
                    <a:bodyPr/>
                    <a:lstStyle/>
                    <a:p>
                      <a:endParaRPr lang="en-IN" dirty="0"/>
                    </a:p>
                  </a:txBody>
                  <a:tcPr/>
                </a:tc>
                <a:tc>
                  <a:txBody>
                    <a:bodyPr/>
                    <a:lstStyle/>
                    <a:p>
                      <a:pPr algn="ctr"/>
                      <a:r>
                        <a:rPr lang="en-IN" dirty="0"/>
                        <a:t>Logistic Regression</a:t>
                      </a:r>
                    </a:p>
                  </a:txBody>
                  <a:tcPr/>
                </a:tc>
                <a:tc>
                  <a:txBody>
                    <a:bodyPr/>
                    <a:lstStyle/>
                    <a:p>
                      <a:pPr algn="ctr"/>
                      <a:r>
                        <a:rPr lang="en-IN" dirty="0"/>
                        <a:t>K Nearest Neighbors</a:t>
                      </a:r>
                    </a:p>
                  </a:txBody>
                  <a:tcPr/>
                </a:tc>
                <a:extLst>
                  <a:ext uri="{0D108BD9-81ED-4DB2-BD59-A6C34878D82A}">
                    <a16:rowId xmlns:a16="http://schemas.microsoft.com/office/drawing/2014/main" val="4088577245"/>
                  </a:ext>
                </a:extLst>
              </a:tr>
              <a:tr h="370840">
                <a:tc>
                  <a:txBody>
                    <a:bodyPr/>
                    <a:lstStyle/>
                    <a:p>
                      <a:r>
                        <a:rPr lang="en-IN" dirty="0"/>
                        <a:t>Accuracy</a:t>
                      </a:r>
                    </a:p>
                  </a:txBody>
                  <a:tcPr/>
                </a:tc>
                <a:tc>
                  <a:txBody>
                    <a:bodyPr/>
                    <a:lstStyle/>
                    <a:p>
                      <a:pPr algn="ctr"/>
                      <a:r>
                        <a:rPr lang="en-IN" dirty="0"/>
                        <a:t>0.77702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0.73648</a:t>
                      </a:r>
                    </a:p>
                  </a:txBody>
                  <a:tcPr/>
                </a:tc>
                <a:extLst>
                  <a:ext uri="{0D108BD9-81ED-4DB2-BD59-A6C34878D82A}">
                    <a16:rowId xmlns:a16="http://schemas.microsoft.com/office/drawing/2014/main" val="1076385896"/>
                  </a:ext>
                </a:extLst>
              </a:tr>
              <a:tr h="370840">
                <a:tc>
                  <a:txBody>
                    <a:bodyPr/>
                    <a:lstStyle/>
                    <a:p>
                      <a:r>
                        <a:rPr lang="en-IN" dirty="0"/>
                        <a:t>Precision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0.82608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0.73648</a:t>
                      </a:r>
                    </a:p>
                  </a:txBody>
                  <a:tcPr/>
                </a:tc>
                <a:extLst>
                  <a:ext uri="{0D108BD9-81ED-4DB2-BD59-A6C34878D82A}">
                    <a16:rowId xmlns:a16="http://schemas.microsoft.com/office/drawing/2014/main" val="1606170502"/>
                  </a:ext>
                </a:extLst>
              </a:tr>
              <a:tr h="370840">
                <a:tc>
                  <a:txBody>
                    <a:bodyPr/>
                    <a:lstStyle/>
                    <a:p>
                      <a:r>
                        <a:rPr lang="en-IN" dirty="0"/>
                        <a:t>Recall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0.60317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0.73648</a:t>
                      </a:r>
                    </a:p>
                  </a:txBody>
                  <a:tcPr/>
                </a:tc>
                <a:extLst>
                  <a:ext uri="{0D108BD9-81ED-4DB2-BD59-A6C34878D82A}">
                    <a16:rowId xmlns:a16="http://schemas.microsoft.com/office/drawing/2014/main" val="2834053107"/>
                  </a:ext>
                </a:extLst>
              </a:tr>
              <a:tr h="370840">
                <a:tc>
                  <a:txBody>
                    <a:bodyPr/>
                    <a:lstStyle/>
                    <a:p>
                      <a:r>
                        <a:rPr lang="en-IN" dirty="0"/>
                        <a:t>F1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0.69724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0.73648</a:t>
                      </a:r>
                    </a:p>
                  </a:txBody>
                  <a:tcPr/>
                </a:tc>
                <a:extLst>
                  <a:ext uri="{0D108BD9-81ED-4DB2-BD59-A6C34878D82A}">
                    <a16:rowId xmlns:a16="http://schemas.microsoft.com/office/drawing/2014/main" val="2011445341"/>
                  </a:ext>
                </a:extLst>
              </a:tr>
              <a:tr h="370840">
                <a:tc>
                  <a:txBody>
                    <a:bodyPr/>
                    <a:lstStyle/>
                    <a:p>
                      <a:r>
                        <a:rPr lang="en-IN" dirty="0"/>
                        <a:t>Roc </a:t>
                      </a:r>
                      <a:r>
                        <a:rPr lang="en-IN" dirty="0" err="1"/>
                        <a:t>Auc</a:t>
                      </a:r>
                      <a:r>
                        <a:rPr lang="en-IN" dirty="0"/>
                        <a:t> score</a:t>
                      </a:r>
                    </a:p>
                  </a:txBody>
                  <a:tcPr/>
                </a:tc>
                <a:tc>
                  <a:txBody>
                    <a:bodyPr/>
                    <a:lstStyle/>
                    <a:p>
                      <a:pPr algn="ctr"/>
                      <a:r>
                        <a:rPr lang="en-IN" dirty="0"/>
                        <a:t>0.754528</a:t>
                      </a:r>
                    </a:p>
                  </a:txBody>
                  <a:tcPr/>
                </a:tc>
                <a:tc>
                  <a:txBody>
                    <a:bodyPr/>
                    <a:lstStyle/>
                    <a:p>
                      <a:pPr algn="ctr"/>
                      <a:r>
                        <a:rPr lang="en-IN" dirty="0"/>
                        <a:t>0.70690</a:t>
                      </a:r>
                    </a:p>
                  </a:txBody>
                  <a:tcPr/>
                </a:tc>
                <a:extLst>
                  <a:ext uri="{0D108BD9-81ED-4DB2-BD59-A6C34878D82A}">
                    <a16:rowId xmlns:a16="http://schemas.microsoft.com/office/drawing/2014/main" val="3118474661"/>
                  </a:ext>
                </a:extLst>
              </a:tr>
              <a:tr h="370840">
                <a:tc>
                  <a:txBody>
                    <a:bodyPr/>
                    <a:lstStyle/>
                    <a:p>
                      <a:r>
                        <a:rPr lang="en-IN" dirty="0"/>
                        <a:t>Roc (</a:t>
                      </a:r>
                      <a:r>
                        <a:rPr lang="en-IN" dirty="0" err="1"/>
                        <a:t>predict_proba</a:t>
                      </a:r>
                      <a:r>
                        <a:rPr lang="en-IN" dirty="0"/>
                        <a:t>) probability </a:t>
                      </a:r>
                    </a:p>
                    <a:p>
                      <a:r>
                        <a:rPr lang="en-IN" dirty="0"/>
                        <a:t>of positive class</a:t>
                      </a:r>
                    </a:p>
                  </a:txBody>
                  <a:tcPr/>
                </a:tc>
                <a:tc>
                  <a:txBody>
                    <a:bodyPr/>
                    <a:lstStyle/>
                    <a:p>
                      <a:pPr algn="ctr"/>
                      <a:r>
                        <a:rPr lang="en-IN" dirty="0"/>
                        <a:t>0.84183</a:t>
                      </a:r>
                    </a:p>
                  </a:txBody>
                  <a:tcPr/>
                </a:tc>
                <a:tc>
                  <a:txBody>
                    <a:bodyPr/>
                    <a:lstStyle/>
                    <a:p>
                      <a:pPr algn="ctr"/>
                      <a:r>
                        <a:rPr lang="en-IN" dirty="0"/>
                        <a:t>0.79047</a:t>
                      </a:r>
                    </a:p>
                  </a:txBody>
                  <a:tcPr/>
                </a:tc>
                <a:extLst>
                  <a:ext uri="{0D108BD9-81ED-4DB2-BD59-A6C34878D82A}">
                    <a16:rowId xmlns:a16="http://schemas.microsoft.com/office/drawing/2014/main" val="1079837887"/>
                  </a:ext>
                </a:extLst>
              </a:tr>
            </a:tbl>
          </a:graphicData>
        </a:graphic>
      </p:graphicFrame>
    </p:spTree>
    <p:extLst>
      <p:ext uri="{BB962C8B-B14F-4D97-AF65-F5344CB8AC3E}">
        <p14:creationId xmlns:p14="http://schemas.microsoft.com/office/powerpoint/2010/main" val="2319750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B61A-458B-4D6F-8485-2158B5E19777}"/>
              </a:ext>
            </a:extLst>
          </p:cNvPr>
          <p:cNvSpPr>
            <a:spLocks noGrp="1"/>
          </p:cNvSpPr>
          <p:nvPr>
            <p:ph type="title"/>
          </p:nvPr>
        </p:nvSpPr>
        <p:spPr/>
        <p:txBody>
          <a:bodyPr>
            <a:normAutofit/>
          </a:bodyPr>
          <a:lstStyle/>
          <a:p>
            <a:pPr algn="ctr"/>
            <a:r>
              <a:rPr lang="en-IN" dirty="0">
                <a:latin typeface="Calibri" panose="020F0502020204030204" pitchFamily="34" charset="0"/>
                <a:cs typeface="Calibri" panose="020F0502020204030204" pitchFamily="34" charset="0"/>
              </a:rPr>
              <a:t>I</a:t>
            </a:r>
            <a:r>
              <a:rPr lang="en-IN" sz="4800" dirty="0">
                <a:latin typeface="Calibri" panose="020F0502020204030204" pitchFamily="34" charset="0"/>
                <a:cs typeface="Calibri" panose="020F0502020204030204" pitchFamily="34" charset="0"/>
              </a:rPr>
              <a:t>ntroduction</a:t>
            </a:r>
          </a:p>
        </p:txBody>
      </p:sp>
      <p:sp>
        <p:nvSpPr>
          <p:cNvPr id="3" name="Content Placeholder 2">
            <a:extLst>
              <a:ext uri="{FF2B5EF4-FFF2-40B4-BE49-F238E27FC236}">
                <a16:creationId xmlns:a16="http://schemas.microsoft.com/office/drawing/2014/main" id="{B81D8E7E-1BF6-4218-9AC3-AC601C7D5C20}"/>
              </a:ext>
            </a:extLst>
          </p:cNvPr>
          <p:cNvSpPr>
            <a:spLocks noGrp="1"/>
          </p:cNvSpPr>
          <p:nvPr>
            <p:ph sz="quarter" idx="13"/>
          </p:nvPr>
        </p:nvSpPr>
        <p:spPr>
          <a:xfrm>
            <a:off x="898646" y="2063396"/>
            <a:ext cx="10394707" cy="3311189"/>
          </a:xfrm>
        </p:spPr>
        <p:txBody>
          <a:bodyPr anchor="ctr"/>
          <a:lstStyle/>
          <a:p>
            <a:pPr marL="0" indent="0">
              <a:buNone/>
            </a:pPr>
            <a:r>
              <a:rPr lang="en-IN" dirty="0"/>
              <a:t>	To analyse Employee absenteeism dataset and understand various aspects of employee absence, identify patterns and reasons, and conduct predictive analysis to  predict future absenteeism. To predict absenteeism duration and to identify employees at risk of high absenteeism and to group employees with similar absenteeism patterns. So as to tailor absenteeism management strategies. This will help in optimizing workforce management, streamline operations, boosting productivity and creating more efficient work environment for employees.</a:t>
            </a:r>
          </a:p>
          <a:p>
            <a:pPr marL="0" indent="0">
              <a:buNone/>
            </a:pPr>
            <a:endParaRPr lang="en-IN" dirty="0"/>
          </a:p>
        </p:txBody>
      </p:sp>
    </p:spTree>
    <p:extLst>
      <p:ext uri="{BB962C8B-B14F-4D97-AF65-F5344CB8AC3E}">
        <p14:creationId xmlns:p14="http://schemas.microsoft.com/office/powerpoint/2010/main" val="1707609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6E20F-2B27-4F74-83C4-9D3CB31F915D}"/>
              </a:ext>
            </a:extLst>
          </p:cNvPr>
          <p:cNvSpPr>
            <a:spLocks noGrp="1"/>
          </p:cNvSpPr>
          <p:nvPr>
            <p:ph type="title"/>
          </p:nvPr>
        </p:nvSpPr>
        <p:spPr/>
        <p:txBody>
          <a:bodyPr/>
          <a:lstStyle/>
          <a:p>
            <a:r>
              <a:rPr lang="en-IN" dirty="0">
                <a:latin typeface="+mn-lt"/>
              </a:rPr>
              <a:t>Clustering:</a:t>
            </a:r>
          </a:p>
        </p:txBody>
      </p:sp>
      <p:sp>
        <p:nvSpPr>
          <p:cNvPr id="3" name="Content Placeholder 2">
            <a:extLst>
              <a:ext uri="{FF2B5EF4-FFF2-40B4-BE49-F238E27FC236}">
                <a16:creationId xmlns:a16="http://schemas.microsoft.com/office/drawing/2014/main" id="{2EAA4830-0F0C-403B-9827-5928950B43B8}"/>
              </a:ext>
            </a:extLst>
          </p:cNvPr>
          <p:cNvSpPr>
            <a:spLocks noGrp="1"/>
          </p:cNvSpPr>
          <p:nvPr>
            <p:ph idx="1"/>
          </p:nvPr>
        </p:nvSpPr>
        <p:spPr/>
        <p:txBody>
          <a:bodyPr anchor="ctr">
            <a:normAutofit/>
          </a:bodyPr>
          <a:lstStyle/>
          <a:p>
            <a:r>
              <a:rPr lang="en-IN" sz="2400" dirty="0" err="1"/>
              <a:t>Calinski</a:t>
            </a:r>
            <a:r>
              <a:rPr lang="en-IN" sz="2400" dirty="0"/>
              <a:t> </a:t>
            </a:r>
            <a:r>
              <a:rPr lang="en-IN" sz="2400" dirty="0" err="1"/>
              <a:t>Harabasz</a:t>
            </a:r>
            <a:r>
              <a:rPr lang="en-IN" sz="2400" dirty="0"/>
              <a:t> score index: 1146.2631</a:t>
            </a:r>
          </a:p>
          <a:p>
            <a:r>
              <a:rPr lang="en-IN" sz="2400" dirty="0"/>
              <a:t>Davies Bouldin score index:  0.55318</a:t>
            </a:r>
          </a:p>
          <a:p>
            <a:r>
              <a:rPr lang="en-IN" sz="2400" dirty="0"/>
              <a:t>Silhouette score:  0.63950</a:t>
            </a:r>
          </a:p>
        </p:txBody>
      </p:sp>
    </p:spTree>
    <p:extLst>
      <p:ext uri="{BB962C8B-B14F-4D97-AF65-F5344CB8AC3E}">
        <p14:creationId xmlns:p14="http://schemas.microsoft.com/office/powerpoint/2010/main" val="729031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14C9B-3C86-4350-B326-31C5DB368D1A}"/>
              </a:ext>
            </a:extLst>
          </p:cNvPr>
          <p:cNvSpPr>
            <a:spLocks noGrp="1"/>
          </p:cNvSpPr>
          <p:nvPr>
            <p:ph type="title"/>
          </p:nvPr>
        </p:nvSpPr>
        <p:spPr/>
        <p:txBody>
          <a:bodyPr/>
          <a:lstStyle/>
          <a:p>
            <a:r>
              <a:rPr lang="en-IN" dirty="0">
                <a:latin typeface="+mn-lt"/>
              </a:rPr>
              <a:t>SUMMARY</a:t>
            </a:r>
          </a:p>
        </p:txBody>
      </p:sp>
      <p:sp>
        <p:nvSpPr>
          <p:cNvPr id="3" name="Content Placeholder 2">
            <a:extLst>
              <a:ext uri="{FF2B5EF4-FFF2-40B4-BE49-F238E27FC236}">
                <a16:creationId xmlns:a16="http://schemas.microsoft.com/office/drawing/2014/main" id="{1D80EBBC-CDB7-4F84-B453-62DBB82571B5}"/>
              </a:ext>
            </a:extLst>
          </p:cNvPr>
          <p:cNvSpPr>
            <a:spLocks noGrp="1"/>
          </p:cNvSpPr>
          <p:nvPr>
            <p:ph idx="1"/>
          </p:nvPr>
        </p:nvSpPr>
        <p:spPr>
          <a:xfrm>
            <a:off x="834887" y="1845734"/>
            <a:ext cx="10320793" cy="4435796"/>
          </a:xfrm>
        </p:spPr>
        <p:txBody>
          <a:bodyPr numCol="1">
            <a:normAutofit lnSpcReduction="10000"/>
          </a:bodyPr>
          <a:lstStyle/>
          <a:p>
            <a:pPr>
              <a:buFont typeface="Wingdings" panose="05000000000000000000" pitchFamily="2" charset="2"/>
              <a:buChar char="§"/>
            </a:pPr>
            <a:r>
              <a:rPr lang="en-IN" dirty="0"/>
              <a:t>March </a:t>
            </a:r>
            <a:r>
              <a:rPr lang="en-IN" b="1" dirty="0">
                <a:solidFill>
                  <a:schemeClr val="accent1">
                    <a:lumMod val="75000"/>
                  </a:schemeClr>
                </a:solidFill>
              </a:rPr>
              <a:t>month</a:t>
            </a:r>
            <a:r>
              <a:rPr lang="en-IN" dirty="0"/>
              <a:t> is when most employees are absent. </a:t>
            </a:r>
          </a:p>
          <a:p>
            <a:pPr>
              <a:buFont typeface="Wingdings" panose="05000000000000000000" pitchFamily="2" charset="2"/>
              <a:buChar char="§"/>
            </a:pPr>
            <a:r>
              <a:rPr lang="en-IN" b="1" dirty="0">
                <a:solidFill>
                  <a:schemeClr val="accent1">
                    <a:lumMod val="75000"/>
                  </a:schemeClr>
                </a:solidFill>
              </a:rPr>
              <a:t>Reason: </a:t>
            </a:r>
            <a:r>
              <a:rPr lang="en-IN" dirty="0"/>
              <a:t>The most hours of absence are due to muscle related complications followed by injuries.</a:t>
            </a:r>
          </a:p>
          <a:p>
            <a:pPr>
              <a:buFont typeface="Wingdings" panose="05000000000000000000" pitchFamily="2" charset="2"/>
              <a:buChar char="§"/>
            </a:pPr>
            <a:r>
              <a:rPr lang="en-IN" b="1" dirty="0">
                <a:solidFill>
                  <a:schemeClr val="accent1">
                    <a:lumMod val="75000"/>
                  </a:schemeClr>
                </a:solidFill>
              </a:rPr>
              <a:t>Education:</a:t>
            </a:r>
            <a:r>
              <a:rPr lang="en-IN" dirty="0"/>
              <a:t> Employees who are post graduates, are mostly under high absentee category than low absentee category.</a:t>
            </a:r>
          </a:p>
          <a:p>
            <a:pPr>
              <a:buFont typeface="Wingdings" panose="05000000000000000000" pitchFamily="2" charset="2"/>
              <a:buChar char="§"/>
            </a:pPr>
            <a:r>
              <a:rPr lang="en-IN" dirty="0"/>
              <a:t>Most of the employees </a:t>
            </a:r>
            <a:r>
              <a:rPr lang="en-IN" b="1" dirty="0">
                <a:solidFill>
                  <a:schemeClr val="accent1">
                    <a:lumMod val="75000"/>
                  </a:schemeClr>
                </a:solidFill>
              </a:rPr>
              <a:t>age</a:t>
            </a:r>
            <a:r>
              <a:rPr lang="en-IN" dirty="0"/>
              <a:t> in the range, 30 to 35 and 40 to 45 are absent above average.</a:t>
            </a:r>
          </a:p>
          <a:p>
            <a:pPr>
              <a:buFont typeface="Wingdings" panose="05000000000000000000" pitchFamily="2" charset="2"/>
              <a:buChar char="§"/>
            </a:pPr>
            <a:r>
              <a:rPr lang="en-IN" dirty="0"/>
              <a:t>Family oriented employees who has 2 or 3 </a:t>
            </a:r>
            <a:r>
              <a:rPr lang="en-IN" b="1" dirty="0">
                <a:solidFill>
                  <a:schemeClr val="accent1">
                    <a:lumMod val="75000"/>
                  </a:schemeClr>
                </a:solidFill>
              </a:rPr>
              <a:t>children</a:t>
            </a:r>
            <a:r>
              <a:rPr lang="en-IN" dirty="0"/>
              <a:t> are more prone to take leave than any other employees.</a:t>
            </a:r>
          </a:p>
          <a:p>
            <a:pPr>
              <a:buFont typeface="Wingdings" panose="05000000000000000000" pitchFamily="2" charset="2"/>
              <a:buChar char="§"/>
            </a:pPr>
            <a:r>
              <a:rPr lang="en-IN" b="1" dirty="0">
                <a:solidFill>
                  <a:schemeClr val="accent1">
                    <a:lumMod val="75000"/>
                  </a:schemeClr>
                </a:solidFill>
              </a:rPr>
              <a:t>Transportation expense </a:t>
            </a:r>
            <a:r>
              <a:rPr lang="en-IN" dirty="0"/>
              <a:t>also plays a vital role in employee absenteeism, forcing the employees to miss work. Most employees who are less absent spend around 200 to 250 for transportation while employees who are highly absent spend around 180 to 300. So, employees who spend more in transportation are absenting themselves more frequently</a:t>
            </a:r>
          </a:p>
          <a:p>
            <a:pPr>
              <a:buFont typeface="Wingdings" panose="05000000000000000000" pitchFamily="2" charset="2"/>
              <a:buChar char="§"/>
            </a:pPr>
            <a:r>
              <a:rPr lang="en-IN" dirty="0"/>
              <a:t>Certain </a:t>
            </a:r>
            <a:r>
              <a:rPr lang="en-IN" b="1" dirty="0">
                <a:solidFill>
                  <a:schemeClr val="accent1">
                    <a:lumMod val="75000"/>
                  </a:schemeClr>
                </a:solidFill>
              </a:rPr>
              <a:t>habits</a:t>
            </a:r>
            <a:r>
              <a:rPr lang="en-IN" dirty="0"/>
              <a:t> of employee like smoking habit and drinking influences the rate if high absenteeism.</a:t>
            </a:r>
          </a:p>
        </p:txBody>
      </p:sp>
    </p:spTree>
    <p:extLst>
      <p:ext uri="{BB962C8B-B14F-4D97-AF65-F5344CB8AC3E}">
        <p14:creationId xmlns:p14="http://schemas.microsoft.com/office/powerpoint/2010/main" val="3897927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22105-0112-466E-B4F2-46EF25E6A77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306CA64-B5F8-4BEB-BB36-DF7BB957AB6A}"/>
              </a:ext>
            </a:extLst>
          </p:cNvPr>
          <p:cNvSpPr>
            <a:spLocks noGrp="1"/>
          </p:cNvSpPr>
          <p:nvPr>
            <p:ph idx="1"/>
          </p:nvPr>
        </p:nvSpPr>
        <p:spPr>
          <a:xfrm>
            <a:off x="1097280" y="1845733"/>
            <a:ext cx="10058400" cy="4475553"/>
          </a:xfrm>
        </p:spPr>
        <p:txBody>
          <a:bodyPr>
            <a:normAutofit lnSpcReduction="10000"/>
          </a:bodyPr>
          <a:lstStyle/>
          <a:p>
            <a:pPr>
              <a:buFont typeface="Wingdings" panose="05000000000000000000" pitchFamily="2" charset="2"/>
              <a:buChar char="§"/>
            </a:pPr>
            <a:r>
              <a:rPr lang="en-IN" dirty="0"/>
              <a:t>Employees who are absent due to physiotherapy are more likely to be absent in winter than any other </a:t>
            </a:r>
            <a:r>
              <a:rPr lang="en-IN" b="1" dirty="0">
                <a:solidFill>
                  <a:schemeClr val="accent1">
                    <a:lumMod val="75000"/>
                  </a:schemeClr>
                </a:solidFill>
              </a:rPr>
              <a:t>seasons</a:t>
            </a:r>
            <a:r>
              <a:rPr lang="en-IN" dirty="0"/>
              <a:t>. While in summer very few employees are absenting for physiotherapy reasons</a:t>
            </a:r>
          </a:p>
          <a:p>
            <a:pPr>
              <a:buFont typeface="Wingdings" panose="05000000000000000000" pitchFamily="2" charset="2"/>
              <a:buChar char="§"/>
            </a:pPr>
            <a:r>
              <a:rPr lang="en-IN" dirty="0"/>
              <a:t>Employees who are absent for dental consultations are highly absent on Friday than any other </a:t>
            </a:r>
            <a:r>
              <a:rPr lang="en-IN" b="1" dirty="0">
                <a:solidFill>
                  <a:schemeClr val="accent1">
                    <a:lumMod val="75000"/>
                  </a:schemeClr>
                </a:solidFill>
              </a:rPr>
              <a:t>day of the week</a:t>
            </a:r>
          </a:p>
          <a:p>
            <a:pPr>
              <a:buFont typeface="Wingdings" panose="05000000000000000000" pitchFamily="2" charset="2"/>
              <a:buChar char="§"/>
            </a:pPr>
            <a:r>
              <a:rPr lang="en-IN" b="1" dirty="0">
                <a:solidFill>
                  <a:schemeClr val="accent1">
                    <a:lumMod val="75000"/>
                  </a:schemeClr>
                </a:solidFill>
              </a:rPr>
              <a:t>Regression: </a:t>
            </a:r>
            <a:r>
              <a:rPr lang="en-IN" dirty="0"/>
              <a:t>No line or plane best suited for the dataset was identified using linear and multi linear models.</a:t>
            </a:r>
          </a:p>
          <a:p>
            <a:pPr>
              <a:buFont typeface="Wingdings" panose="05000000000000000000" pitchFamily="2" charset="2"/>
              <a:buChar char="§"/>
            </a:pPr>
            <a:r>
              <a:rPr lang="en-IN" b="1" dirty="0">
                <a:solidFill>
                  <a:schemeClr val="accent1">
                    <a:lumMod val="75000"/>
                  </a:schemeClr>
                </a:solidFill>
              </a:rPr>
              <a:t>Classification:</a:t>
            </a:r>
            <a:r>
              <a:rPr lang="en-IN" dirty="0"/>
              <a:t> Models created from Logistic regression and K nearest neighbouring showed good performance in predicting employees who are more likely to be high absentee. </a:t>
            </a:r>
            <a:r>
              <a:rPr lang="en-IN" dirty="0" err="1"/>
              <a:t>Comparitively</a:t>
            </a:r>
            <a:r>
              <a:rPr lang="en-IN" dirty="0"/>
              <a:t>, Logistic model showed better result than KNN</a:t>
            </a:r>
          </a:p>
          <a:p>
            <a:pPr>
              <a:buFont typeface="Wingdings" panose="05000000000000000000" pitchFamily="2" charset="2"/>
              <a:buChar char="§"/>
            </a:pPr>
            <a:r>
              <a:rPr lang="en-IN" b="1" dirty="0">
                <a:solidFill>
                  <a:schemeClr val="accent1">
                    <a:lumMod val="75000"/>
                  </a:schemeClr>
                </a:solidFill>
              </a:rPr>
              <a:t>Ideal Model: </a:t>
            </a:r>
            <a:r>
              <a:rPr lang="en-IN" dirty="0"/>
              <a:t>The dataset yields better model by classification than regression. Implying, the absenteeism on employees based on this dataset helps predict categorical data than numerical data</a:t>
            </a:r>
          </a:p>
          <a:p>
            <a:pPr>
              <a:buFont typeface="Wingdings" panose="05000000000000000000" pitchFamily="2" charset="2"/>
              <a:buChar char="§"/>
            </a:pPr>
            <a:r>
              <a:rPr lang="en-IN" b="1" dirty="0">
                <a:solidFill>
                  <a:schemeClr val="accent1">
                    <a:lumMod val="75000"/>
                  </a:schemeClr>
                </a:solidFill>
              </a:rPr>
              <a:t>Clustering: </a:t>
            </a:r>
            <a:r>
              <a:rPr lang="en-IN" dirty="0"/>
              <a:t>The dataset wasn’t good enough to create well defined and unique characteristic clusters.</a:t>
            </a:r>
          </a:p>
        </p:txBody>
      </p:sp>
    </p:spTree>
    <p:extLst>
      <p:ext uri="{BB962C8B-B14F-4D97-AF65-F5344CB8AC3E}">
        <p14:creationId xmlns:p14="http://schemas.microsoft.com/office/powerpoint/2010/main" val="18986286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41524-5B56-4E96-9D84-7A4F660871D0}"/>
              </a:ext>
            </a:extLst>
          </p:cNvPr>
          <p:cNvSpPr>
            <a:spLocks noGrp="1"/>
          </p:cNvSpPr>
          <p:nvPr>
            <p:ph type="title"/>
          </p:nvPr>
        </p:nvSpPr>
        <p:spPr/>
        <p:txBody>
          <a:bodyPr/>
          <a:lstStyle/>
          <a:p>
            <a:pPr algn="ctr"/>
            <a:r>
              <a:rPr lang="en-IN" dirty="0">
                <a:latin typeface="Calibri" panose="020F0502020204030204" pitchFamily="34" charset="0"/>
                <a:cs typeface="Calibri" panose="020F0502020204030204" pitchFamily="34" charset="0"/>
              </a:rPr>
              <a:t>CONCLUSION</a:t>
            </a:r>
          </a:p>
        </p:txBody>
      </p:sp>
      <p:sp>
        <p:nvSpPr>
          <p:cNvPr id="3" name="Content Placeholder 2">
            <a:extLst>
              <a:ext uri="{FF2B5EF4-FFF2-40B4-BE49-F238E27FC236}">
                <a16:creationId xmlns:a16="http://schemas.microsoft.com/office/drawing/2014/main" id="{97692C9A-90A3-415C-A507-EA07E708D5AE}"/>
              </a:ext>
            </a:extLst>
          </p:cNvPr>
          <p:cNvSpPr>
            <a:spLocks noGrp="1"/>
          </p:cNvSpPr>
          <p:nvPr>
            <p:ph idx="1"/>
          </p:nvPr>
        </p:nvSpPr>
        <p:spPr>
          <a:xfrm>
            <a:off x="1097280" y="1845734"/>
            <a:ext cx="10058400" cy="2845536"/>
          </a:xfrm>
        </p:spPr>
        <p:txBody>
          <a:bodyPr anchor="ctr"/>
          <a:lstStyle/>
          <a:p>
            <a:r>
              <a:rPr lang="en-IN" dirty="0"/>
              <a:t>The given data set is analysed for prediction of absenteeism in employees. Factors leading to high absenteeism of employees were looked upon. Traits that are common in high absent employees were identified.</a:t>
            </a:r>
          </a:p>
          <a:p>
            <a:r>
              <a:rPr lang="en-IN" dirty="0"/>
              <a:t>Various Machine learning techniques like linear, multi linear, logistic regression and KNN classifier were applied to yield best model. The Logistic regression classifier predicts absenteeism on employees more accurate than other techniques. The data was clustered using K means into well defined clusters with overlapping boundaries.</a:t>
            </a:r>
          </a:p>
        </p:txBody>
      </p:sp>
    </p:spTree>
    <p:extLst>
      <p:ext uri="{BB962C8B-B14F-4D97-AF65-F5344CB8AC3E}">
        <p14:creationId xmlns:p14="http://schemas.microsoft.com/office/powerpoint/2010/main" val="916111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DDF0B-3869-4778-81B4-5AC5A33FA10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F0EC8CB-D237-4740-82BA-EC61A586C34C}"/>
              </a:ext>
            </a:extLst>
          </p:cNvPr>
          <p:cNvSpPr>
            <a:spLocks noGrp="1"/>
          </p:cNvSpPr>
          <p:nvPr>
            <p:ph idx="1"/>
          </p:nvPr>
        </p:nvSpPr>
        <p:spPr>
          <a:xfrm>
            <a:off x="1097280" y="2358886"/>
            <a:ext cx="10058400" cy="3510207"/>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800" b="1" i="0" u="none" strike="noStrike" kern="1200" cap="none" spc="50" normalizeH="0" baseline="0" noProof="0" dirty="0">
                <a:ln w="0"/>
                <a:solidFill>
                  <a:srgbClr val="92D050"/>
                </a:solidFill>
                <a:effectLst>
                  <a:innerShdw blurRad="63500" dist="50800" dir="13500000">
                    <a:srgbClr val="000000">
                      <a:alpha val="50000"/>
                    </a:srgbClr>
                  </a:innerShdw>
                </a:effectLst>
                <a:uLnTx/>
                <a:uFillTx/>
                <a:latin typeface="Calibri" panose="020F0502020204030204"/>
                <a:ea typeface="+mn-ea"/>
                <a:cs typeface="+mn-cs"/>
              </a:rPr>
              <a:t>Thank you</a:t>
            </a:r>
          </a:p>
          <a:p>
            <a:endParaRPr lang="en-IN" dirty="0"/>
          </a:p>
        </p:txBody>
      </p:sp>
    </p:spTree>
    <p:extLst>
      <p:ext uri="{BB962C8B-B14F-4D97-AF65-F5344CB8AC3E}">
        <p14:creationId xmlns:p14="http://schemas.microsoft.com/office/powerpoint/2010/main" val="3852436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ED5AB-5C2D-4126-A094-B17AF2FF6FA6}"/>
              </a:ext>
            </a:extLst>
          </p:cNvPr>
          <p:cNvSpPr>
            <a:spLocks noGrp="1"/>
          </p:cNvSpPr>
          <p:nvPr>
            <p:ph type="title"/>
          </p:nvPr>
        </p:nvSpPr>
        <p:spPr/>
        <p:txBody>
          <a:bodyPr>
            <a:normAutofit/>
          </a:bodyPr>
          <a:lstStyle/>
          <a:p>
            <a:r>
              <a:rPr lang="en-IN" sz="4800">
                <a:latin typeface="Calibri" panose="020F0502020204030204" pitchFamily="34" charset="0"/>
                <a:cs typeface="Calibri" panose="020F0502020204030204" pitchFamily="34" charset="0"/>
              </a:rPr>
              <a:t>Objective</a:t>
            </a:r>
            <a:endParaRPr lang="en-IN" sz="4800" dirty="0">
              <a:latin typeface="Calibri" panose="020F0502020204030204" pitchFamily="34" charset="0"/>
              <a:cs typeface="Calibri" panose="020F0502020204030204" pitchFamily="34" charset="0"/>
            </a:endParaRPr>
          </a:p>
        </p:txBody>
      </p:sp>
      <p:graphicFrame>
        <p:nvGraphicFramePr>
          <p:cNvPr id="4" name="Content Placeholder 3">
            <a:extLst>
              <a:ext uri="{FF2B5EF4-FFF2-40B4-BE49-F238E27FC236}">
                <a16:creationId xmlns:a16="http://schemas.microsoft.com/office/drawing/2014/main" id="{8EEF40D2-350D-4D1B-AAB4-4DC46D4169A6}"/>
              </a:ext>
            </a:extLst>
          </p:cNvPr>
          <p:cNvGraphicFramePr>
            <a:graphicFrameLocks noGrp="1"/>
          </p:cNvGraphicFramePr>
          <p:nvPr>
            <p:ph sz="quarter" idx="13"/>
            <p:extLst>
              <p:ext uri="{D42A27DB-BD31-4B8C-83A1-F6EECF244321}">
                <p14:modId xmlns:p14="http://schemas.microsoft.com/office/powerpoint/2010/main" val="1318617813"/>
              </p:ext>
            </p:extLst>
          </p:nvPr>
        </p:nvGraphicFramePr>
        <p:xfrm>
          <a:off x="687732" y="1837765"/>
          <a:ext cx="10394950" cy="13652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62DC5E0E-84D5-4B25-BB01-C0691BE7FCB8}"/>
              </a:ext>
            </a:extLst>
          </p:cNvPr>
          <p:cNvGraphicFramePr/>
          <p:nvPr>
            <p:extLst>
              <p:ext uri="{D42A27DB-BD31-4B8C-83A1-F6EECF244321}">
                <p14:modId xmlns:p14="http://schemas.microsoft.com/office/powerpoint/2010/main" val="925893797"/>
              </p:ext>
            </p:extLst>
          </p:nvPr>
        </p:nvGraphicFramePr>
        <p:xfrm>
          <a:off x="685801" y="2808855"/>
          <a:ext cx="10394950" cy="169226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08062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96DAA-D2B7-4452-A450-ACB70D7FD127}"/>
              </a:ext>
            </a:extLst>
          </p:cNvPr>
          <p:cNvSpPr>
            <a:spLocks noGrp="1"/>
          </p:cNvSpPr>
          <p:nvPr>
            <p:ph type="title"/>
          </p:nvPr>
        </p:nvSpPr>
        <p:spPr/>
        <p:txBody>
          <a:bodyPr>
            <a:normAutofit/>
          </a:bodyPr>
          <a:lstStyle/>
          <a:p>
            <a:r>
              <a:rPr lang="en-IN" sz="4800" dirty="0">
                <a:latin typeface="Calibri" panose="020F0502020204030204" pitchFamily="34" charset="0"/>
                <a:cs typeface="Calibri" panose="020F0502020204030204" pitchFamily="34" charset="0"/>
              </a:rPr>
              <a:t>Data pre-processing</a:t>
            </a:r>
          </a:p>
        </p:txBody>
      </p:sp>
      <p:sp>
        <p:nvSpPr>
          <p:cNvPr id="6" name="Content Placeholder 5">
            <a:extLst>
              <a:ext uri="{FF2B5EF4-FFF2-40B4-BE49-F238E27FC236}">
                <a16:creationId xmlns:a16="http://schemas.microsoft.com/office/drawing/2014/main" id="{50E7A536-9E2F-45D9-8682-94AF5DC34B8B}"/>
              </a:ext>
            </a:extLst>
          </p:cNvPr>
          <p:cNvSpPr>
            <a:spLocks noGrp="1"/>
          </p:cNvSpPr>
          <p:nvPr>
            <p:ph sz="quarter" idx="13"/>
          </p:nvPr>
        </p:nvSpPr>
        <p:spPr>
          <a:xfrm>
            <a:off x="1097280" y="1970631"/>
            <a:ext cx="9983228" cy="3311189"/>
          </a:xfrm>
        </p:spPr>
        <p:txBody>
          <a:bodyPr>
            <a:normAutofit/>
          </a:bodyPr>
          <a:lstStyle/>
          <a:p>
            <a:pPr>
              <a:buFont typeface="Wingdings" panose="05000000000000000000" pitchFamily="2" charset="2"/>
              <a:buChar char="q"/>
            </a:pPr>
            <a:r>
              <a:rPr lang="en-IN" cap="none" dirty="0">
                <a:latin typeface="Calibri" panose="020F0502020204030204" pitchFamily="34" charset="0"/>
                <a:cs typeface="Calibri" panose="020F0502020204030204" pitchFamily="34" charset="0"/>
              </a:rPr>
              <a:t>Understand &amp; clean the data  set</a:t>
            </a:r>
          </a:p>
          <a:p>
            <a:pPr>
              <a:buFont typeface="Wingdings" panose="05000000000000000000" pitchFamily="2" charset="2"/>
              <a:buChar char="q"/>
            </a:pPr>
            <a:r>
              <a:rPr lang="en-IN" cap="none" dirty="0">
                <a:latin typeface="Calibri" panose="020F0502020204030204" pitchFamily="34" charset="0"/>
                <a:cs typeface="Calibri" panose="020F0502020204030204" pitchFamily="34" charset="0"/>
              </a:rPr>
              <a:t>Missing value treatment</a:t>
            </a:r>
          </a:p>
          <a:p>
            <a:pPr>
              <a:buFont typeface="Wingdings" panose="05000000000000000000" pitchFamily="2" charset="2"/>
              <a:buChar char="q"/>
            </a:pPr>
            <a:r>
              <a:rPr lang="en-IN" cap="none" dirty="0">
                <a:latin typeface="Calibri" panose="020F0502020204030204" pitchFamily="34" charset="0"/>
                <a:cs typeface="Calibri" panose="020F0502020204030204" pitchFamily="34" charset="0"/>
              </a:rPr>
              <a:t>Feature engineering: numerical to categorical and vice versa</a:t>
            </a:r>
          </a:p>
          <a:p>
            <a:pPr>
              <a:buFont typeface="Wingdings" panose="05000000000000000000" pitchFamily="2" charset="2"/>
              <a:buChar char="q"/>
            </a:pPr>
            <a:r>
              <a:rPr lang="en-IN" cap="none" dirty="0">
                <a:latin typeface="Calibri" panose="020F0502020204030204" pitchFamily="34" charset="0"/>
                <a:cs typeface="Calibri" panose="020F0502020204030204" pitchFamily="34" charset="0"/>
              </a:rPr>
              <a:t>Segregation of numerical columns</a:t>
            </a:r>
          </a:p>
          <a:p>
            <a:pPr>
              <a:buFont typeface="Wingdings" panose="05000000000000000000" pitchFamily="2" charset="2"/>
              <a:buChar char="q"/>
            </a:pPr>
            <a:r>
              <a:rPr lang="en-IN" cap="none" dirty="0">
                <a:latin typeface="Calibri" panose="020F0502020204030204" pitchFamily="34" charset="0"/>
                <a:cs typeface="Calibri" panose="020F0502020204030204" pitchFamily="34" charset="0"/>
              </a:rPr>
              <a:t>Outlier analysis</a:t>
            </a:r>
          </a:p>
          <a:p>
            <a:pPr>
              <a:buFont typeface="Wingdings" panose="05000000000000000000" pitchFamily="2" charset="2"/>
              <a:buChar char="q"/>
            </a:pPr>
            <a:r>
              <a:rPr lang="en-IN" cap="none" dirty="0">
                <a:latin typeface="Calibri" panose="020F0502020204030204" pitchFamily="34" charset="0"/>
                <a:cs typeface="Calibri" panose="020F0502020204030204" pitchFamily="34" charset="0"/>
              </a:rPr>
              <a:t>Feature selection</a:t>
            </a:r>
          </a:p>
          <a:p>
            <a:pPr>
              <a:buFont typeface="Wingdings" panose="05000000000000000000" pitchFamily="2" charset="2"/>
              <a:buChar char="q"/>
            </a:pPr>
            <a:r>
              <a:rPr lang="en-IN" cap="none" dirty="0">
                <a:latin typeface="Calibri" panose="020F0502020204030204" pitchFamily="34" charset="0"/>
                <a:cs typeface="Calibri" panose="020F0502020204030204" pitchFamily="34" charset="0"/>
              </a:rPr>
              <a:t>Data scaling: standard scaler</a:t>
            </a:r>
          </a:p>
        </p:txBody>
      </p:sp>
    </p:spTree>
    <p:extLst>
      <p:ext uri="{BB962C8B-B14F-4D97-AF65-F5344CB8AC3E}">
        <p14:creationId xmlns:p14="http://schemas.microsoft.com/office/powerpoint/2010/main" val="1066175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EBD5C48-1217-4902-B8EA-F4AAE970E40D}"/>
              </a:ext>
            </a:extLst>
          </p:cNvPr>
          <p:cNvSpPr>
            <a:spLocks noGrp="1"/>
          </p:cNvSpPr>
          <p:nvPr>
            <p:ph type="title"/>
          </p:nvPr>
        </p:nvSpPr>
        <p:spPr>
          <a:xfrm>
            <a:off x="789668" y="356953"/>
            <a:ext cx="10058400" cy="1167047"/>
          </a:xfrm>
        </p:spPr>
        <p:txBody>
          <a:bodyPr>
            <a:normAutofit/>
          </a:bodyPr>
          <a:lstStyle/>
          <a:p>
            <a:r>
              <a:rPr lang="en-IN" sz="4900" dirty="0">
                <a:latin typeface="+mn-lt"/>
              </a:rPr>
              <a:t>Data Exploration</a:t>
            </a:r>
            <a:r>
              <a:rPr lang="en-IN" sz="3600" dirty="0">
                <a:latin typeface="+mn-lt"/>
              </a:rPr>
              <a:t> (</a:t>
            </a:r>
            <a:r>
              <a:rPr lang="en-IN" sz="3100" dirty="0">
                <a:latin typeface="+mn-lt"/>
              </a:rPr>
              <a:t>Understanding Absenteeism):</a:t>
            </a:r>
            <a:endParaRPr lang="en-IN" sz="3600" dirty="0">
              <a:latin typeface="+mn-lt"/>
            </a:endParaRPr>
          </a:p>
        </p:txBody>
      </p:sp>
      <p:pic>
        <p:nvPicPr>
          <p:cNvPr id="9" name="Content Placeholder 8">
            <a:extLst>
              <a:ext uri="{FF2B5EF4-FFF2-40B4-BE49-F238E27FC236}">
                <a16:creationId xmlns:a16="http://schemas.microsoft.com/office/drawing/2014/main" id="{9891C32A-F57A-4A46-B1DD-2A202181F541}"/>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1" t="2858" r="-470" b="2843"/>
          <a:stretch/>
        </p:blipFill>
        <p:spPr>
          <a:xfrm>
            <a:off x="6096001" y="1524000"/>
            <a:ext cx="5508234" cy="4744277"/>
          </a:xfrm>
        </p:spPr>
      </p:pic>
      <p:pic>
        <p:nvPicPr>
          <p:cNvPr id="13" name="Content Placeholder 12">
            <a:extLst>
              <a:ext uri="{FF2B5EF4-FFF2-40B4-BE49-F238E27FC236}">
                <a16:creationId xmlns:a16="http://schemas.microsoft.com/office/drawing/2014/main" id="{858054BD-0F06-42AA-B0B2-F489B620DC51}"/>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4395" t="4531" r="3072" b="1593"/>
          <a:stretch/>
        </p:blipFill>
        <p:spPr>
          <a:xfrm>
            <a:off x="587765" y="1563756"/>
            <a:ext cx="5508235" cy="4744277"/>
          </a:xfrm>
        </p:spPr>
      </p:pic>
    </p:spTree>
    <p:extLst>
      <p:ext uri="{BB962C8B-B14F-4D97-AF65-F5344CB8AC3E}">
        <p14:creationId xmlns:p14="http://schemas.microsoft.com/office/powerpoint/2010/main" val="3756428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6E4F1-7FB9-4422-A366-5E707A41460B}"/>
              </a:ext>
            </a:extLst>
          </p:cNvPr>
          <p:cNvSpPr>
            <a:spLocks noGrp="1"/>
          </p:cNvSpPr>
          <p:nvPr>
            <p:ph type="title"/>
          </p:nvPr>
        </p:nvSpPr>
        <p:spPr/>
        <p:txBody>
          <a:bodyPr/>
          <a:lstStyle/>
          <a:p>
            <a:endParaRPr lang="en-IN" dirty="0"/>
          </a:p>
        </p:txBody>
      </p:sp>
      <p:pic>
        <p:nvPicPr>
          <p:cNvPr id="6" name="Content Placeholder 5">
            <a:extLst>
              <a:ext uri="{FF2B5EF4-FFF2-40B4-BE49-F238E27FC236}">
                <a16:creationId xmlns:a16="http://schemas.microsoft.com/office/drawing/2014/main" id="{E35E434B-7C30-4FE2-AD71-78FF5B43E648}"/>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t="3509" r="5966" b="5092"/>
          <a:stretch/>
        </p:blipFill>
        <p:spPr>
          <a:xfrm>
            <a:off x="450574" y="768627"/>
            <a:ext cx="5526156" cy="5539408"/>
          </a:xfrm>
        </p:spPr>
      </p:pic>
      <p:pic>
        <p:nvPicPr>
          <p:cNvPr id="8" name="Content Placeholder 7">
            <a:extLst>
              <a:ext uri="{FF2B5EF4-FFF2-40B4-BE49-F238E27FC236}">
                <a16:creationId xmlns:a16="http://schemas.microsoft.com/office/drawing/2014/main" id="{024E9E49-3A89-4297-A34B-45DC43F2F904}"/>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1409" t="5831" r="5750" b="3764"/>
          <a:stretch/>
        </p:blipFill>
        <p:spPr>
          <a:xfrm>
            <a:off x="6096000" y="768627"/>
            <a:ext cx="5155096" cy="5539408"/>
          </a:xfrm>
        </p:spPr>
      </p:pic>
    </p:spTree>
    <p:extLst>
      <p:ext uri="{BB962C8B-B14F-4D97-AF65-F5344CB8AC3E}">
        <p14:creationId xmlns:p14="http://schemas.microsoft.com/office/powerpoint/2010/main" val="2277865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CF00F-AC05-47E1-92E6-F62B175052C3}"/>
              </a:ext>
            </a:extLst>
          </p:cNvPr>
          <p:cNvSpPr>
            <a:spLocks noGrp="1"/>
          </p:cNvSpPr>
          <p:nvPr>
            <p:ph type="title"/>
          </p:nvPr>
        </p:nvSpPr>
        <p:spPr>
          <a:xfrm>
            <a:off x="1046922" y="286604"/>
            <a:ext cx="10972799" cy="1131380"/>
          </a:xfrm>
        </p:spPr>
        <p:txBody>
          <a:bodyPr>
            <a:normAutofit/>
          </a:bodyPr>
          <a:lstStyle/>
          <a:p>
            <a:r>
              <a:rPr lang="en-IN" sz="4000" dirty="0">
                <a:latin typeface="+mn-lt"/>
              </a:rPr>
              <a:t>Top 5 reasons for absence (</a:t>
            </a:r>
            <a:r>
              <a:rPr lang="en-IN" sz="3200" dirty="0">
                <a:latin typeface="+mn-lt"/>
              </a:rPr>
              <a:t>based on total hours of absent)</a:t>
            </a:r>
            <a:endParaRPr lang="en-IN" sz="4000" dirty="0">
              <a:latin typeface="+mn-lt"/>
            </a:endParaRPr>
          </a:p>
        </p:txBody>
      </p:sp>
      <p:pic>
        <p:nvPicPr>
          <p:cNvPr id="6" name="Content Placeholder 5">
            <a:extLst>
              <a:ext uri="{FF2B5EF4-FFF2-40B4-BE49-F238E27FC236}">
                <a16:creationId xmlns:a16="http://schemas.microsoft.com/office/drawing/2014/main" id="{AA9F1BE5-12B0-40D5-AB95-0CF110C13C28}"/>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t="8131"/>
          <a:stretch/>
        </p:blipFill>
        <p:spPr>
          <a:xfrm>
            <a:off x="1160977" y="1417984"/>
            <a:ext cx="7254153" cy="4929807"/>
          </a:xfrm>
        </p:spPr>
      </p:pic>
      <p:sp>
        <p:nvSpPr>
          <p:cNvPr id="4" name="Content Placeholder 3">
            <a:extLst>
              <a:ext uri="{FF2B5EF4-FFF2-40B4-BE49-F238E27FC236}">
                <a16:creationId xmlns:a16="http://schemas.microsoft.com/office/drawing/2014/main" id="{0A777E67-0B38-43C6-B877-5EB48A2DF75B}"/>
              </a:ext>
            </a:extLst>
          </p:cNvPr>
          <p:cNvSpPr>
            <a:spLocks noGrp="1"/>
          </p:cNvSpPr>
          <p:nvPr>
            <p:ph sz="half" idx="2"/>
          </p:nvPr>
        </p:nvSpPr>
        <p:spPr>
          <a:xfrm>
            <a:off x="8290645" y="1871207"/>
            <a:ext cx="3138115" cy="4023360"/>
          </a:xfrm>
        </p:spPr>
        <p:txBody>
          <a:bodyPr/>
          <a:lstStyle/>
          <a:p>
            <a:r>
              <a:rPr lang="en-IN" dirty="0"/>
              <a:t>13 Diseases of the musculoskeletal system and connective tissue</a:t>
            </a:r>
          </a:p>
          <a:p>
            <a:r>
              <a:rPr lang="en-IN" dirty="0"/>
              <a:t>19 Injury, poisoning and certain other consequences of external causes</a:t>
            </a:r>
          </a:p>
          <a:p>
            <a:r>
              <a:rPr lang="en-IN" dirty="0"/>
              <a:t>23 Medical consultation</a:t>
            </a:r>
          </a:p>
          <a:p>
            <a:r>
              <a:rPr lang="en-IN" dirty="0"/>
              <a:t>28 dental consultation</a:t>
            </a:r>
          </a:p>
          <a:p>
            <a:r>
              <a:rPr lang="en-IN" dirty="0"/>
              <a:t>11 Diseases of the digestive system</a:t>
            </a:r>
          </a:p>
        </p:txBody>
      </p:sp>
    </p:spTree>
    <p:extLst>
      <p:ext uri="{BB962C8B-B14F-4D97-AF65-F5344CB8AC3E}">
        <p14:creationId xmlns:p14="http://schemas.microsoft.com/office/powerpoint/2010/main" val="3606967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E72FDE0-F8C6-4BCC-A3C3-D2E4EC3D01BB}"/>
              </a:ext>
            </a:extLst>
          </p:cNvPr>
          <p:cNvSpPr>
            <a:spLocks noGrp="1"/>
          </p:cNvSpPr>
          <p:nvPr>
            <p:ph type="title"/>
          </p:nvPr>
        </p:nvSpPr>
        <p:spPr>
          <a:xfrm>
            <a:off x="1097280" y="286603"/>
            <a:ext cx="10058400" cy="1078371"/>
          </a:xfrm>
        </p:spPr>
        <p:txBody>
          <a:bodyPr>
            <a:normAutofit/>
          </a:bodyPr>
          <a:lstStyle/>
          <a:p>
            <a:endParaRPr lang="en-IN" sz="4000" dirty="0">
              <a:latin typeface="+mn-lt"/>
            </a:endParaRPr>
          </a:p>
        </p:txBody>
      </p:sp>
      <p:pic>
        <p:nvPicPr>
          <p:cNvPr id="8" name="Content Placeholder 7">
            <a:extLst>
              <a:ext uri="{FF2B5EF4-FFF2-40B4-BE49-F238E27FC236}">
                <a16:creationId xmlns:a16="http://schemas.microsoft.com/office/drawing/2014/main" id="{8E158373-B61E-4539-B242-3D1AA5C6921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55" t="6376" r="355" b="3303"/>
          <a:stretch/>
        </p:blipFill>
        <p:spPr>
          <a:xfrm>
            <a:off x="318052" y="397566"/>
            <a:ext cx="11343861" cy="5857460"/>
          </a:xfrm>
        </p:spPr>
      </p:pic>
    </p:spTree>
    <p:extLst>
      <p:ext uri="{BB962C8B-B14F-4D97-AF65-F5344CB8AC3E}">
        <p14:creationId xmlns:p14="http://schemas.microsoft.com/office/powerpoint/2010/main" val="2253522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97F4F-B7C5-4806-A85D-8F29123D057C}"/>
              </a:ext>
            </a:extLst>
          </p:cNvPr>
          <p:cNvSpPr>
            <a:spLocks noGrp="1"/>
          </p:cNvSpPr>
          <p:nvPr>
            <p:ph type="title"/>
          </p:nvPr>
        </p:nvSpPr>
        <p:spPr>
          <a:xfrm>
            <a:off x="1097280" y="286603"/>
            <a:ext cx="10058400" cy="1051867"/>
          </a:xfrm>
        </p:spPr>
        <p:txBody>
          <a:bodyPr/>
          <a:lstStyle/>
          <a:p>
            <a:r>
              <a:rPr lang="en-IN" sz="4800" dirty="0">
                <a:latin typeface="+mn-lt"/>
              </a:rPr>
              <a:t>Pattern in High absentees:</a:t>
            </a:r>
            <a:endParaRPr lang="en-IN" dirty="0"/>
          </a:p>
        </p:txBody>
      </p:sp>
      <p:pic>
        <p:nvPicPr>
          <p:cNvPr id="6" name="Content Placeholder 5">
            <a:extLst>
              <a:ext uri="{FF2B5EF4-FFF2-40B4-BE49-F238E27FC236}">
                <a16:creationId xmlns:a16="http://schemas.microsoft.com/office/drawing/2014/main" id="{DDD711C2-E479-4E99-8D10-6BABBBB8E7D0}"/>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t="2211"/>
          <a:stretch/>
        </p:blipFill>
        <p:spPr>
          <a:xfrm>
            <a:off x="291548" y="1484243"/>
            <a:ext cx="8097078" cy="4863548"/>
          </a:xfrm>
        </p:spPr>
      </p:pic>
      <p:sp>
        <p:nvSpPr>
          <p:cNvPr id="4" name="Content Placeholder 3">
            <a:extLst>
              <a:ext uri="{FF2B5EF4-FFF2-40B4-BE49-F238E27FC236}">
                <a16:creationId xmlns:a16="http://schemas.microsoft.com/office/drawing/2014/main" id="{FEE3F7AD-B247-41E9-8326-590C241E5384}"/>
              </a:ext>
            </a:extLst>
          </p:cNvPr>
          <p:cNvSpPr>
            <a:spLocks noGrp="1"/>
          </p:cNvSpPr>
          <p:nvPr>
            <p:ph sz="half" idx="2"/>
          </p:nvPr>
        </p:nvSpPr>
        <p:spPr>
          <a:xfrm>
            <a:off x="8256104" y="2663687"/>
            <a:ext cx="2899575" cy="3205408"/>
          </a:xfrm>
        </p:spPr>
        <p:txBody>
          <a:bodyPr/>
          <a:lstStyle/>
          <a:p>
            <a:r>
              <a:rPr lang="en-IN" b="1" i="0" dirty="0">
                <a:effectLst/>
                <a:latin typeface="var(--jp-content-font-family)"/>
              </a:rPr>
              <a:t>23: Medical </a:t>
            </a:r>
            <a:r>
              <a:rPr lang="en-IN" b="1" i="0" dirty="0" err="1">
                <a:effectLst/>
                <a:latin typeface="var(--jp-content-font-family)"/>
              </a:rPr>
              <a:t>Consulatation</a:t>
            </a:r>
            <a:endParaRPr lang="en-IN" b="1" i="0" dirty="0">
              <a:effectLst/>
              <a:latin typeface="var(--jp-content-font-family)"/>
            </a:endParaRPr>
          </a:p>
          <a:p>
            <a:r>
              <a:rPr lang="en-IN" b="1" i="0" dirty="0">
                <a:effectLst/>
                <a:latin typeface="var(--jp-content-font-family)"/>
              </a:rPr>
              <a:t>27: Physiotherapy</a:t>
            </a:r>
          </a:p>
          <a:p>
            <a:r>
              <a:rPr lang="en-IN" b="1" i="0" dirty="0">
                <a:effectLst/>
                <a:latin typeface="var(--jp-content-font-family)"/>
              </a:rPr>
              <a:t>28: Dental </a:t>
            </a:r>
            <a:r>
              <a:rPr lang="en-IN" b="1" i="0" dirty="0" err="1">
                <a:effectLst/>
                <a:latin typeface="var(--jp-content-font-family)"/>
              </a:rPr>
              <a:t>Consulatation</a:t>
            </a:r>
            <a:endParaRPr lang="en-IN" b="1" i="0" dirty="0">
              <a:effectLst/>
              <a:latin typeface="var(--jp-content-font-family)"/>
            </a:endParaRPr>
          </a:p>
          <a:p>
            <a:br>
              <a:rPr lang="en-IN" b="0" i="0" dirty="0">
                <a:effectLst/>
                <a:latin typeface="menlo"/>
              </a:rPr>
            </a:br>
            <a:endParaRPr lang="en-IN" dirty="0"/>
          </a:p>
        </p:txBody>
      </p:sp>
    </p:spTree>
    <p:extLst>
      <p:ext uri="{BB962C8B-B14F-4D97-AF65-F5344CB8AC3E}">
        <p14:creationId xmlns:p14="http://schemas.microsoft.com/office/powerpoint/2010/main" val="408938172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268</TotalTime>
  <Words>930</Words>
  <Application>Microsoft Office PowerPoint</Application>
  <PresentationFormat>Widescreen</PresentationFormat>
  <Paragraphs>142</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menlo</vt:lpstr>
      <vt:lpstr>var(--jp-content-font-family)</vt:lpstr>
      <vt:lpstr>Wingdings</vt:lpstr>
      <vt:lpstr>Retrospect</vt:lpstr>
      <vt:lpstr>Employee  Absenteeism using ml</vt:lpstr>
      <vt:lpstr>Introduction</vt:lpstr>
      <vt:lpstr>Objective</vt:lpstr>
      <vt:lpstr>Data pre-processing</vt:lpstr>
      <vt:lpstr>Data Exploration (Understanding Absenteeism):</vt:lpstr>
      <vt:lpstr>PowerPoint Presentation</vt:lpstr>
      <vt:lpstr>Top 5 reasons for absence (based on total hours of absent)</vt:lpstr>
      <vt:lpstr>PowerPoint Presentation</vt:lpstr>
      <vt:lpstr>Pattern in High absentees:</vt:lpstr>
      <vt:lpstr>PowerPoint Presentation</vt:lpstr>
      <vt:lpstr>PowerPoint Presentation</vt:lpstr>
      <vt:lpstr>Build &amp; train the model</vt:lpstr>
      <vt:lpstr>PowerPoint Presentation</vt:lpstr>
      <vt:lpstr>PowerPoint Presentation</vt:lpstr>
      <vt:lpstr>PowerPoint Presentation</vt:lpstr>
      <vt:lpstr>K Means Clustering: 3 ideal clusters</vt:lpstr>
      <vt:lpstr>EVALUATION OF MODELS:</vt:lpstr>
      <vt:lpstr>Homoscedasticity &amp; Error distribution plots</vt:lpstr>
      <vt:lpstr>Classification Models:</vt:lpstr>
      <vt:lpstr>Clustering:</vt:lpstr>
      <vt:lpstr>SUMMARY</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Absenteeism</dc:title>
  <dc:creator>Windows User</dc:creator>
  <cp:lastModifiedBy>Windows User</cp:lastModifiedBy>
  <cp:revision>29</cp:revision>
  <dcterms:created xsi:type="dcterms:W3CDTF">2025-02-07T11:43:00Z</dcterms:created>
  <dcterms:modified xsi:type="dcterms:W3CDTF">2025-02-08T10:05:37Z</dcterms:modified>
</cp:coreProperties>
</file>