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9" r:id="rId5"/>
    <p:sldId id="260" r:id="rId6"/>
    <p:sldId id="261" r:id="rId7"/>
    <p:sldId id="264" r:id="rId8"/>
    <p:sldId id="267" r:id="rId9"/>
    <p:sldId id="268"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952E835C-061F-461D-92DE-235EB4CC1A51}">
          <p14:sldIdLst>
            <p14:sldId id="256"/>
            <p14:sldId id="269"/>
            <p14:sldId id="257"/>
            <p14:sldId id="259"/>
            <p14:sldId id="260"/>
            <p14:sldId id="263"/>
            <p14:sldId id="261"/>
            <p14:sldId id="264"/>
            <p14:sldId id="267"/>
            <p14:sldId id="268"/>
            <p14:sldId id="266"/>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88" d="100"/>
          <a:sy n="88" d="100"/>
        </p:scale>
        <p:origin x="-485"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2C8046B7-4970-418E-B7CF-927DC052C4C0}" type="datetimeFigureOut">
              <a:rPr lang="en-IN" smtClean="0"/>
              <a:pPr/>
              <a:t>13-04-2019</a:t>
            </a:fld>
            <a:endParaRPr lang="en-IN"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IN"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4554B3F5-FA67-4594-AAA8-53B9D2F314C9}" type="slidenum">
              <a:rPr lang="en-IN" smtClean="0"/>
              <a:pPr/>
              <a:t>‹#›</a:t>
            </a:fld>
            <a:endParaRPr lang="en-IN" dirty="0"/>
          </a:p>
        </p:txBody>
      </p:sp>
      <p:cxnSp>
        <p:nvCxnSpPr>
          <p:cNvPr id="9" name="Straight Connector 8"/>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1627768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046B7-4970-418E-B7CF-927DC052C4C0}" type="datetimeFigureOut">
              <a:rPr lang="en-IN" smtClean="0"/>
              <a:pPr/>
              <a:t>13-04-2019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54B3F5-FA67-4594-AAA8-53B9D2F314C9}" type="slidenum">
              <a:rPr lang="en-IN" smtClean="0"/>
              <a:pPr/>
              <a:t>‹#›</a:t>
            </a:fld>
            <a:endParaRPr lang="en-IN" dirty="0"/>
          </a:p>
        </p:txBody>
      </p:sp>
    </p:spTree>
    <p:extLst>
      <p:ext uri="{BB962C8B-B14F-4D97-AF65-F5344CB8AC3E}">
        <p14:creationId xmlns="" xmlns:p14="http://schemas.microsoft.com/office/powerpoint/2010/main" val="247797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2C8046B7-4970-418E-B7CF-927DC052C4C0}" type="datetimeFigureOut">
              <a:rPr lang="en-IN" smtClean="0"/>
              <a:pPr/>
              <a:t>13-04-2019</a:t>
            </a:fld>
            <a:endParaRPr lang="en-IN" dirty="0"/>
          </a:p>
        </p:txBody>
      </p:sp>
      <p:sp>
        <p:nvSpPr>
          <p:cNvPr id="5" name="Footer Placeholder 4"/>
          <p:cNvSpPr>
            <a:spLocks noGrp="1"/>
          </p:cNvSpPr>
          <p:nvPr>
            <p:ph type="ftr" sz="quarter" idx="11"/>
          </p:nvPr>
        </p:nvSpPr>
        <p:spPr>
          <a:xfrm>
            <a:off x="6536187" y="6315949"/>
            <a:ext cx="3814856" cy="365125"/>
          </a:xfrm>
        </p:spPr>
        <p:txBody>
          <a:bodyPr/>
          <a:lstStyle/>
          <a:p>
            <a:endParaRPr lang="en-IN" dirty="0"/>
          </a:p>
        </p:txBody>
      </p:sp>
      <p:sp>
        <p:nvSpPr>
          <p:cNvPr id="6" name="Slide Number Placeholder 5"/>
          <p:cNvSpPr>
            <a:spLocks noGrp="1"/>
          </p:cNvSpPr>
          <p:nvPr>
            <p:ph type="sldNum" sz="quarter" idx="12"/>
          </p:nvPr>
        </p:nvSpPr>
        <p:spPr>
          <a:xfrm>
            <a:off x="11784011" y="5607592"/>
            <a:ext cx="407988" cy="365125"/>
          </a:xfrm>
        </p:spPr>
        <p:txBody>
          <a:bodyPr/>
          <a:lstStyle/>
          <a:p>
            <a:fld id="{4554B3F5-FA67-4594-AAA8-53B9D2F314C9}" type="slidenum">
              <a:rPr lang="en-IN" smtClean="0"/>
              <a:pPr/>
              <a:t>‹#›</a:t>
            </a:fld>
            <a:endParaRPr lang="en-IN" dirty="0"/>
          </a:p>
        </p:txBody>
      </p:sp>
      <p:cxnSp>
        <p:nvCxnSpPr>
          <p:cNvPr id="13" name="Straight Connector 12"/>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92076734"/>
      </p:ext>
    </p:extLst>
  </p:cSld>
  <p:clrMapOvr>
    <a:masterClrMapping/>
  </p:clrMapOvr>
  <p:extLst mod="1">
    <p:ext uri="{DCECCB84-F9BA-43D5-87BE-67443E8EF086}">
      <p15:sldGuideLst xmlns=""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046B7-4970-418E-B7CF-927DC052C4C0}" type="datetimeFigureOut">
              <a:rPr lang="en-IN" smtClean="0"/>
              <a:pPr/>
              <a:t>13-04-2019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54B3F5-FA67-4594-AAA8-53B9D2F314C9}" type="slidenum">
              <a:rPr lang="en-IN" smtClean="0"/>
              <a:pPr/>
              <a:t>‹#›</a:t>
            </a:fld>
            <a:endParaRPr lang="en-IN" dirty="0"/>
          </a:p>
        </p:txBody>
      </p:sp>
    </p:spTree>
    <p:extLst>
      <p:ext uri="{BB962C8B-B14F-4D97-AF65-F5344CB8AC3E}">
        <p14:creationId xmlns="" xmlns:p14="http://schemas.microsoft.com/office/powerpoint/2010/main" val="402513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2C8046B7-4970-418E-B7CF-927DC052C4C0}" type="datetimeFigureOut">
              <a:rPr lang="en-IN" smtClean="0"/>
              <a:pPr/>
              <a:t>13-04-2019</a:t>
            </a:fld>
            <a:endParaRPr lang="en-IN"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IN"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4554B3F5-FA67-4594-AAA8-53B9D2F314C9}" type="slidenum">
              <a:rPr lang="en-IN" smtClean="0"/>
              <a:pPr/>
              <a:t>‹#›</a:t>
            </a:fld>
            <a:endParaRPr lang="en-IN" dirty="0"/>
          </a:p>
        </p:txBody>
      </p:sp>
      <p:cxnSp>
        <p:nvCxnSpPr>
          <p:cNvPr id="10" name="Straight Connector 9"/>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69445277"/>
      </p:ext>
    </p:extLst>
  </p:cSld>
  <p:clrMapOvr>
    <a:masterClrMapping/>
  </p:clrMapOvr>
  <p:extLst mod="1">
    <p:ext uri="{DCECCB84-F9BA-43D5-87BE-67443E8EF086}">
      <p15:sldGuideLst xmlns=""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8046B7-4970-418E-B7CF-927DC052C4C0}" type="datetimeFigureOut">
              <a:rPr lang="en-IN" smtClean="0"/>
              <a:pPr/>
              <a:t>13-04-2019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554B3F5-FA67-4594-AAA8-53B9D2F314C9}" type="slidenum">
              <a:rPr lang="en-IN" smtClean="0"/>
              <a:pPr/>
              <a:t>‹#›</a:t>
            </a:fld>
            <a:endParaRPr lang="en-IN" dirty="0"/>
          </a:p>
        </p:txBody>
      </p:sp>
    </p:spTree>
    <p:extLst>
      <p:ext uri="{BB962C8B-B14F-4D97-AF65-F5344CB8AC3E}">
        <p14:creationId xmlns="" xmlns:p14="http://schemas.microsoft.com/office/powerpoint/2010/main" val="3204646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8046B7-4970-418E-B7CF-927DC052C4C0}" type="datetimeFigureOut">
              <a:rPr lang="en-IN" smtClean="0"/>
              <a:pPr/>
              <a:t>13-04-2019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554B3F5-FA67-4594-AAA8-53B9D2F314C9}" type="slidenum">
              <a:rPr lang="en-IN" smtClean="0"/>
              <a:pPr/>
              <a:t>‹#›</a:t>
            </a:fld>
            <a:endParaRPr lang="en-IN" dirty="0"/>
          </a:p>
        </p:txBody>
      </p:sp>
    </p:spTree>
    <p:extLst>
      <p:ext uri="{BB962C8B-B14F-4D97-AF65-F5344CB8AC3E}">
        <p14:creationId xmlns="" xmlns:p14="http://schemas.microsoft.com/office/powerpoint/2010/main" val="110141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8046B7-4970-418E-B7CF-927DC052C4C0}" type="datetimeFigureOut">
              <a:rPr lang="en-IN" smtClean="0"/>
              <a:pPr/>
              <a:t>13-04-2019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554B3F5-FA67-4594-AAA8-53B9D2F314C9}" type="slidenum">
              <a:rPr lang="en-IN" smtClean="0"/>
              <a:pPr/>
              <a:t>‹#›</a:t>
            </a:fld>
            <a:endParaRPr lang="en-IN" dirty="0"/>
          </a:p>
        </p:txBody>
      </p:sp>
    </p:spTree>
    <p:extLst>
      <p:ext uri="{BB962C8B-B14F-4D97-AF65-F5344CB8AC3E}">
        <p14:creationId xmlns="" xmlns:p14="http://schemas.microsoft.com/office/powerpoint/2010/main" val="2430860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046B7-4970-418E-B7CF-927DC052C4C0}" type="datetimeFigureOut">
              <a:rPr lang="en-IN" smtClean="0"/>
              <a:pPr/>
              <a:t>13-04-2019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554B3F5-FA67-4594-AAA8-53B9D2F314C9}" type="slidenum">
              <a:rPr lang="en-IN" smtClean="0"/>
              <a:pPr/>
              <a:t>‹#›</a:t>
            </a:fld>
            <a:endParaRPr lang="en-IN" dirty="0"/>
          </a:p>
        </p:txBody>
      </p:sp>
    </p:spTree>
    <p:extLst>
      <p:ext uri="{BB962C8B-B14F-4D97-AF65-F5344CB8AC3E}">
        <p14:creationId xmlns="" xmlns:p14="http://schemas.microsoft.com/office/powerpoint/2010/main" val="41280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8046B7-4970-418E-B7CF-927DC052C4C0}" type="datetimeFigureOut">
              <a:rPr lang="en-IN" smtClean="0"/>
              <a:pPr/>
              <a:t>13-04-2019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554B3F5-FA67-4594-AAA8-53B9D2F314C9}" type="slidenum">
              <a:rPr lang="en-IN" smtClean="0"/>
              <a:pPr/>
              <a:t>‹#›</a:t>
            </a:fld>
            <a:endParaRPr lang="en-IN" dirty="0"/>
          </a:p>
        </p:txBody>
      </p:sp>
    </p:spTree>
    <p:extLst>
      <p:ext uri="{BB962C8B-B14F-4D97-AF65-F5344CB8AC3E}">
        <p14:creationId xmlns="" xmlns:p14="http://schemas.microsoft.com/office/powerpoint/2010/main" val="104749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8046B7-4970-418E-B7CF-927DC052C4C0}" type="datetimeFigureOut">
              <a:rPr lang="en-IN" smtClean="0"/>
              <a:pPr/>
              <a:t>13-04-2019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554B3F5-FA67-4594-AAA8-53B9D2F314C9}" type="slidenum">
              <a:rPr lang="en-IN" smtClean="0"/>
              <a:pPr/>
              <a:t>‹#›</a:t>
            </a:fld>
            <a:endParaRPr lang="en-IN" dirty="0"/>
          </a:p>
        </p:txBody>
      </p:sp>
    </p:spTree>
    <p:extLst>
      <p:ext uri="{BB962C8B-B14F-4D97-AF65-F5344CB8AC3E}">
        <p14:creationId xmlns="" xmlns:p14="http://schemas.microsoft.com/office/powerpoint/2010/main" val="138673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2C8046B7-4970-418E-B7CF-927DC052C4C0}" type="datetimeFigureOut">
              <a:rPr lang="en-IN" smtClean="0"/>
              <a:pPr/>
              <a:t>13-04-2019</a:t>
            </a:fld>
            <a:endParaRPr lang="en-IN"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IN"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4554B3F5-FA67-4594-AAA8-53B9D2F314C9}" type="slidenum">
              <a:rPr lang="en-IN" smtClean="0"/>
              <a:pPr/>
              <a:t>‹#›</a:t>
            </a:fld>
            <a:endParaRPr lang="en-IN" dirty="0"/>
          </a:p>
        </p:txBody>
      </p:sp>
      <p:cxnSp>
        <p:nvCxnSpPr>
          <p:cNvPr id="10" name="Straight Connector 9"/>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99862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ssg/student-early-warning" TargetMode="External"/><Relationship Id="rId2" Type="http://schemas.openxmlformats.org/officeDocument/2006/relationships/hyperlink" Target="https://www.researchgate.net/publication/276422143_Predicting_Students_Final_GPA_Using_Decision_Trees_A_Case_Study" TargetMode="External"/><Relationship Id="rId1" Type="http://schemas.openxmlformats.org/officeDocument/2006/relationships/slideLayout" Target="../slideLayouts/slideLayout2.xml"/><Relationship Id="rId5" Type="http://schemas.openxmlformats.org/officeDocument/2006/relationships/hyperlink" Target="https://www.kaggle.com/rmalshe/student-performance-prediction" TargetMode="External"/><Relationship Id="rId4" Type="http://schemas.openxmlformats.org/officeDocument/2006/relationships/hyperlink" Target="https://github.com/Akhilesh97/Student-Grade-Point-Predict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D640FD-DFD2-4931-B2CD-A69D72F06B15}"/>
              </a:ext>
            </a:extLst>
          </p:cNvPr>
          <p:cNvSpPr>
            <a:spLocks noGrp="1"/>
          </p:cNvSpPr>
          <p:nvPr>
            <p:ph type="ctrTitle"/>
          </p:nvPr>
        </p:nvSpPr>
        <p:spPr>
          <a:xfrm>
            <a:off x="1088914" y="1633624"/>
            <a:ext cx="10660265" cy="3110655"/>
          </a:xfrm>
        </p:spPr>
        <p:txBody>
          <a:bodyPr>
            <a:normAutofit/>
          </a:bodyPr>
          <a:lstStyle/>
          <a:p>
            <a:r>
              <a:rPr lang="en-IN" sz="6000" dirty="0"/>
              <a:t>Student performance</a:t>
            </a:r>
            <a:br>
              <a:rPr lang="en-IN" sz="6000" dirty="0"/>
            </a:br>
            <a:r>
              <a:rPr lang="en-IN" sz="6000" dirty="0"/>
              <a:t>Prediction </a:t>
            </a:r>
            <a:r>
              <a:rPr lang="en-IN" sz="6000" dirty="0" smtClean="0"/>
              <a:t>SYSTEM</a:t>
            </a:r>
            <a:endParaRPr lang="en-IN" sz="6000" dirty="0"/>
          </a:p>
        </p:txBody>
      </p:sp>
      <p:sp>
        <p:nvSpPr>
          <p:cNvPr id="3" name="Subtitle 2">
            <a:extLst>
              <a:ext uri="{FF2B5EF4-FFF2-40B4-BE49-F238E27FC236}">
                <a16:creationId xmlns="" xmlns:a16="http://schemas.microsoft.com/office/drawing/2014/main" id="{BAA0D514-B331-4FC4-86BC-976B581C2F1F}"/>
              </a:ext>
            </a:extLst>
          </p:cNvPr>
          <p:cNvSpPr>
            <a:spLocks noGrp="1"/>
          </p:cNvSpPr>
          <p:nvPr>
            <p:ph type="subTitle" idx="1"/>
          </p:nvPr>
        </p:nvSpPr>
        <p:spPr>
          <a:xfrm>
            <a:off x="1088914" y="4876801"/>
            <a:ext cx="7034362" cy="1367480"/>
          </a:xfrm>
        </p:spPr>
        <p:txBody>
          <a:bodyPr>
            <a:normAutofit lnSpcReduction="10000"/>
          </a:bodyPr>
          <a:lstStyle/>
          <a:p>
            <a:r>
              <a:rPr lang="en-IN" dirty="0" err="1" smtClean="0"/>
              <a:t>Subject:SGP</a:t>
            </a:r>
            <a:r>
              <a:rPr lang="en-IN" dirty="0" smtClean="0"/>
              <a:t>(IT350)</a:t>
            </a:r>
          </a:p>
          <a:p>
            <a:r>
              <a:rPr lang="en-IN" dirty="0" smtClean="0"/>
              <a:t>Prepared </a:t>
            </a:r>
            <a:r>
              <a:rPr lang="en-IN" dirty="0"/>
              <a:t>By:</a:t>
            </a:r>
          </a:p>
          <a:p>
            <a:r>
              <a:rPr lang="en-IN" dirty="0"/>
              <a:t>Priya </a:t>
            </a:r>
            <a:r>
              <a:rPr lang="en-IN" dirty="0" err="1"/>
              <a:t>Nasit</a:t>
            </a:r>
            <a:r>
              <a:rPr lang="en-IN" dirty="0"/>
              <a:t>(16IT057)</a:t>
            </a:r>
          </a:p>
          <a:p>
            <a:r>
              <a:rPr lang="en-IN" dirty="0"/>
              <a:t>Dhvani Raval(16IT106)</a:t>
            </a:r>
          </a:p>
        </p:txBody>
      </p:sp>
      <p:pic>
        <p:nvPicPr>
          <p:cNvPr id="4" name="Picture 8" descr="Image result for charusat logo">
            <a:extLst>
              <a:ext uri="{FF2B5EF4-FFF2-40B4-BE49-F238E27FC236}">
                <a16:creationId xmlns="" xmlns:a16="http://schemas.microsoft.com/office/drawing/2014/main" id="{FEC57205-AA96-4791-BBFB-ADBDE226033F}"/>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967273" y="-26504"/>
            <a:ext cx="1224727" cy="105802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0196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AA3CB845-1C2E-44EA-A27F-C875CED1534C}"/>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4AF83E-A9AD-40D9-A53E-BB991DC345EE}"/>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 xmlns:a16="http://schemas.microsoft.com/office/drawing/2014/main" id="{F249FDEF-D89D-4E4F-8DA7-E9197B686CD5}"/>
              </a:ext>
            </a:extLst>
          </p:cNvPr>
          <p:cNvSpPr>
            <a:spLocks noGrp="1"/>
          </p:cNvSpPr>
          <p:nvPr>
            <p:ph idx="1"/>
          </p:nvPr>
        </p:nvSpPr>
        <p:spPr/>
        <p:txBody>
          <a:bodyPr/>
          <a:lstStyle/>
          <a:p>
            <a:r>
              <a:rPr lang="en-IN" dirty="0">
                <a:hlinkClick r:id="rId2" action="ppaction://hlinksldjump"/>
              </a:rPr>
              <a:t>Problem Statement</a:t>
            </a:r>
            <a:endParaRPr lang="en-IN" dirty="0"/>
          </a:p>
          <a:p>
            <a:r>
              <a:rPr lang="en-IN" dirty="0">
                <a:hlinkClick r:id="rId3" action="ppaction://hlinksldjump"/>
              </a:rPr>
              <a:t>Tools and Technology</a:t>
            </a:r>
            <a:endParaRPr lang="en-IN" dirty="0"/>
          </a:p>
          <a:p>
            <a:r>
              <a:rPr lang="en-IN" dirty="0">
                <a:hlinkClick r:id="rId3" action="ppaction://hlinksldjump"/>
              </a:rPr>
              <a:t>Algorithm </a:t>
            </a:r>
            <a:endParaRPr lang="en-IN" dirty="0"/>
          </a:p>
          <a:p>
            <a:r>
              <a:rPr lang="en-IN" dirty="0">
                <a:hlinkClick r:id="rId4" action="ppaction://hlinksldjump"/>
              </a:rPr>
              <a:t>Dataset attributes </a:t>
            </a:r>
            <a:endParaRPr lang="en-IN" dirty="0"/>
          </a:p>
          <a:p>
            <a:r>
              <a:rPr lang="en-IN" dirty="0">
                <a:hlinkClick r:id="rId5" action="ppaction://hlinksldjump"/>
              </a:rPr>
              <a:t>Work Flow</a:t>
            </a:r>
            <a:endParaRPr lang="en-IN" dirty="0"/>
          </a:p>
          <a:p>
            <a:r>
              <a:rPr lang="en-IN" dirty="0">
                <a:hlinkClick r:id="rId6" action="ppaction://hlinksldjump"/>
              </a:rPr>
              <a:t>Remaining Work</a:t>
            </a:r>
            <a:endParaRPr lang="en-IN" dirty="0"/>
          </a:p>
          <a:p>
            <a:r>
              <a:rPr lang="en-IN" dirty="0">
                <a:hlinkClick r:id="rId7" action="ppaction://hlinksldjump"/>
              </a:rPr>
              <a:t>Conclusion</a:t>
            </a:r>
            <a:endParaRPr lang="en-IN" dirty="0"/>
          </a:p>
          <a:p>
            <a:r>
              <a:rPr lang="en-IN" dirty="0">
                <a:hlinkClick r:id="rId8" action="ppaction://hlinksldjump"/>
              </a:rPr>
              <a:t>References</a:t>
            </a:r>
            <a:endParaRPr lang="en-IN" dirty="0"/>
          </a:p>
          <a:p>
            <a:endParaRPr lang="en-IN" dirty="0"/>
          </a:p>
          <a:p>
            <a:endParaRPr lang="en-IN" dirty="0"/>
          </a:p>
          <a:p>
            <a:endParaRPr lang="en-IN" dirty="0"/>
          </a:p>
        </p:txBody>
      </p:sp>
    </p:spTree>
    <p:extLst>
      <p:ext uri="{BB962C8B-B14F-4D97-AF65-F5344CB8AC3E}">
        <p14:creationId xmlns="" xmlns:p14="http://schemas.microsoft.com/office/powerpoint/2010/main" val="2078067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E2DC6D-FB33-4E9A-907B-1736C6A5694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 xmlns:a16="http://schemas.microsoft.com/office/drawing/2014/main" id="{E0458BF5-2A77-4F5E-8AFE-92AABB6174CA}"/>
              </a:ext>
            </a:extLst>
          </p:cNvPr>
          <p:cNvSpPr>
            <a:spLocks noGrp="1"/>
          </p:cNvSpPr>
          <p:nvPr>
            <p:ph idx="1"/>
          </p:nvPr>
        </p:nvSpPr>
        <p:spPr/>
        <p:txBody>
          <a:bodyPr/>
          <a:lstStyle/>
          <a:p>
            <a:r>
              <a:rPr lang="en-IN" dirty="0"/>
              <a:t>Student performance prediction system - proposal is efficient approach for classifying student performance based on data.</a:t>
            </a:r>
          </a:p>
          <a:p>
            <a:r>
              <a:rPr lang="en-IN" dirty="0"/>
              <a:t>Predicting student performance in advance can help students and their teacher to keep track of progress of a student. </a:t>
            </a:r>
          </a:p>
          <a:p>
            <a:r>
              <a:rPr lang="en-IN" dirty="0"/>
              <a:t>Student performance prediction is an area of concern for educational institutions. At the University level learning system, the method or rule adopted to identify the candidates who pass or fail differs depending on various factors such as previous semester SGPA, Gender, CGPA, Medium and so on.</a:t>
            </a:r>
          </a:p>
          <a:p>
            <a:pPr>
              <a:buNone/>
            </a:pPr>
            <a:endParaRPr lang="en-IN" dirty="0"/>
          </a:p>
        </p:txBody>
      </p:sp>
    </p:spTree>
    <p:extLst>
      <p:ext uri="{BB962C8B-B14F-4D97-AF65-F5344CB8AC3E}">
        <p14:creationId xmlns="" xmlns:p14="http://schemas.microsoft.com/office/powerpoint/2010/main" val="1566573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9405AC-1F41-49F1-A667-BC7F23F684C6}"/>
              </a:ext>
            </a:extLst>
          </p:cNvPr>
          <p:cNvSpPr>
            <a:spLocks noGrp="1"/>
          </p:cNvSpPr>
          <p:nvPr>
            <p:ph type="title"/>
          </p:nvPr>
        </p:nvSpPr>
        <p:spPr/>
        <p:txBody>
          <a:bodyPr/>
          <a:lstStyle/>
          <a:p>
            <a:r>
              <a:rPr lang="en-IN" dirty="0"/>
              <a:t>Tools and Technology</a:t>
            </a:r>
            <a:br>
              <a:rPr lang="en-IN" dirty="0"/>
            </a:br>
            <a:r>
              <a:rPr lang="en-IN" dirty="0"/>
              <a:t/>
            </a:r>
            <a:br>
              <a:rPr lang="en-IN" dirty="0"/>
            </a:br>
            <a:r>
              <a:rPr lang="en-IN" dirty="0"/>
              <a:t>Algorithm </a:t>
            </a:r>
          </a:p>
        </p:txBody>
      </p:sp>
      <p:sp>
        <p:nvSpPr>
          <p:cNvPr id="3" name="Content Placeholder 2">
            <a:extLst>
              <a:ext uri="{FF2B5EF4-FFF2-40B4-BE49-F238E27FC236}">
                <a16:creationId xmlns="" xmlns:a16="http://schemas.microsoft.com/office/drawing/2014/main" id="{E9C074E5-9304-4897-B6E3-B46667AD2200}"/>
              </a:ext>
            </a:extLst>
          </p:cNvPr>
          <p:cNvSpPr>
            <a:spLocks noGrp="1"/>
          </p:cNvSpPr>
          <p:nvPr>
            <p:ph idx="1"/>
          </p:nvPr>
        </p:nvSpPr>
        <p:spPr>
          <a:xfrm>
            <a:off x="5181599" y="569066"/>
            <a:ext cx="6558951" cy="5655156"/>
          </a:xfrm>
        </p:spPr>
        <p:txBody>
          <a:bodyPr/>
          <a:lstStyle/>
          <a:p>
            <a:pPr marL="0" indent="0">
              <a:buNone/>
            </a:pPr>
            <a:r>
              <a:rPr lang="en-IN" b="1" dirty="0"/>
              <a:t>Technology</a:t>
            </a:r>
            <a:r>
              <a:rPr lang="en-IN" dirty="0"/>
              <a:t>: Machine learning   </a:t>
            </a:r>
          </a:p>
          <a:p>
            <a:pPr marL="0" indent="0">
              <a:buNone/>
            </a:pPr>
            <a:r>
              <a:rPr lang="en-IN" b="1" dirty="0" err="1"/>
              <a:t>Tool:</a:t>
            </a:r>
            <a:r>
              <a:rPr lang="en-IN" dirty="0" err="1"/>
              <a:t>Anaconda</a:t>
            </a:r>
            <a:r>
              <a:rPr lang="en-IN" dirty="0"/>
              <a:t> </a:t>
            </a:r>
            <a:r>
              <a:rPr lang="en-IN" dirty="0" err="1"/>
              <a:t>Navigater</a:t>
            </a:r>
            <a:endParaRPr lang="en-IN" dirty="0"/>
          </a:p>
          <a:p>
            <a:endParaRPr lang="en-IN" dirty="0"/>
          </a:p>
          <a:p>
            <a:endParaRPr lang="en-IN" dirty="0"/>
          </a:p>
        </p:txBody>
      </p:sp>
      <p:sp>
        <p:nvSpPr>
          <p:cNvPr id="5" name="Rectangle 4">
            <a:extLst>
              <a:ext uri="{FF2B5EF4-FFF2-40B4-BE49-F238E27FC236}">
                <a16:creationId xmlns="" xmlns:a16="http://schemas.microsoft.com/office/drawing/2014/main" id="{A70B43CA-944D-4DFB-9858-C9AD1AE662D8}"/>
              </a:ext>
            </a:extLst>
          </p:cNvPr>
          <p:cNvSpPr/>
          <p:nvPr/>
        </p:nvSpPr>
        <p:spPr>
          <a:xfrm>
            <a:off x="5299492" y="1950441"/>
            <a:ext cx="6096000" cy="3693319"/>
          </a:xfrm>
          <a:prstGeom prst="rect">
            <a:avLst/>
          </a:prstGeom>
        </p:spPr>
        <p:txBody>
          <a:bodyPr>
            <a:spAutoFit/>
          </a:bodyPr>
          <a:lstStyle/>
          <a:p>
            <a:r>
              <a:rPr lang="en-IN" dirty="0"/>
              <a:t>Polynomial Regression</a:t>
            </a:r>
          </a:p>
          <a:p>
            <a:r>
              <a:rPr lang="en-IN" dirty="0"/>
              <a:t>Decision Tree Regression</a:t>
            </a:r>
          </a:p>
          <a:p>
            <a:r>
              <a:rPr lang="en-IN" dirty="0"/>
              <a:t>Random Forest Regression</a:t>
            </a:r>
          </a:p>
          <a:p>
            <a:endParaRPr lang="en-IN" dirty="0"/>
          </a:p>
          <a:p>
            <a:r>
              <a:rPr lang="en-IN" dirty="0"/>
              <a:t>Naive </a:t>
            </a:r>
            <a:r>
              <a:rPr lang="en-IN" dirty="0" err="1"/>
              <a:t>Bayes</a:t>
            </a:r>
            <a:endParaRPr lang="en-IN" dirty="0"/>
          </a:p>
          <a:p>
            <a:r>
              <a:rPr lang="en-IN" dirty="0"/>
              <a:t>Logistic Regression</a:t>
            </a:r>
          </a:p>
          <a:p>
            <a:r>
              <a:rPr lang="en-IN" dirty="0"/>
              <a:t> k-Nearest </a:t>
            </a:r>
            <a:r>
              <a:rPr lang="en-IN" dirty="0" err="1"/>
              <a:t>Neighbors</a:t>
            </a:r>
            <a:endParaRPr lang="en-IN" dirty="0"/>
          </a:p>
          <a:p>
            <a:r>
              <a:rPr lang="en-IN" dirty="0"/>
              <a:t> Support Vector Machine</a:t>
            </a:r>
          </a:p>
          <a:p>
            <a:r>
              <a:rPr lang="en-IN" dirty="0"/>
              <a:t>Decision Tree classification</a:t>
            </a:r>
          </a:p>
          <a:p>
            <a:r>
              <a:rPr lang="en-IN" dirty="0"/>
              <a:t>Random Forest classification</a:t>
            </a:r>
          </a:p>
          <a:p>
            <a:endParaRPr lang="en-IN" dirty="0"/>
          </a:p>
          <a:p>
            <a:r>
              <a:rPr lang="en-IN" dirty="0"/>
              <a:t>Artificial Neural Networks </a:t>
            </a:r>
          </a:p>
          <a:p>
            <a:endParaRPr lang="en-IN" dirty="0"/>
          </a:p>
        </p:txBody>
      </p:sp>
    </p:spTree>
    <p:extLst>
      <p:ext uri="{BB962C8B-B14F-4D97-AF65-F5344CB8AC3E}">
        <p14:creationId xmlns="" xmlns:p14="http://schemas.microsoft.com/office/powerpoint/2010/main" val="901880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0C9581-46B3-4678-B076-2B1CFAB292FE}"/>
              </a:ext>
            </a:extLst>
          </p:cNvPr>
          <p:cNvSpPr>
            <a:spLocks noGrp="1"/>
          </p:cNvSpPr>
          <p:nvPr>
            <p:ph type="title"/>
          </p:nvPr>
        </p:nvSpPr>
        <p:spPr>
          <a:xfrm>
            <a:off x="762000" y="559678"/>
            <a:ext cx="4068792" cy="4952492"/>
          </a:xfrm>
        </p:spPr>
        <p:txBody>
          <a:bodyPr/>
          <a:lstStyle/>
          <a:p>
            <a:r>
              <a:rPr lang="en-IN" dirty="0"/>
              <a:t>Dataset</a:t>
            </a:r>
            <a:br>
              <a:rPr lang="en-IN" dirty="0"/>
            </a:br>
            <a:r>
              <a:rPr lang="en-IN" dirty="0"/>
              <a:t>attributes </a:t>
            </a:r>
          </a:p>
        </p:txBody>
      </p:sp>
      <p:sp>
        <p:nvSpPr>
          <p:cNvPr id="3" name="Content Placeholder 2">
            <a:extLst>
              <a:ext uri="{FF2B5EF4-FFF2-40B4-BE49-F238E27FC236}">
                <a16:creationId xmlns="" xmlns:a16="http://schemas.microsoft.com/office/drawing/2014/main" id="{1AFBE079-75F2-479F-8F9C-3C8037F386B9}"/>
              </a:ext>
            </a:extLst>
          </p:cNvPr>
          <p:cNvSpPr>
            <a:spLocks noGrp="1"/>
          </p:cNvSpPr>
          <p:nvPr>
            <p:ph idx="1"/>
          </p:nvPr>
        </p:nvSpPr>
        <p:spPr/>
        <p:txBody>
          <a:bodyPr>
            <a:normAutofit/>
          </a:bodyPr>
          <a:lstStyle/>
          <a:p>
            <a:r>
              <a:rPr lang="en-IN" dirty="0"/>
              <a:t>Grade(SGPA,CGPA)</a:t>
            </a:r>
          </a:p>
          <a:p>
            <a:pPr lvl="0"/>
            <a:r>
              <a:rPr lang="en-IN" dirty="0" smtClean="0"/>
              <a:t>Medium</a:t>
            </a:r>
          </a:p>
          <a:p>
            <a:pPr lvl="0"/>
            <a:r>
              <a:rPr lang="en-IN" dirty="0" smtClean="0"/>
              <a:t>Gender</a:t>
            </a:r>
            <a:endParaRPr lang="en-IN" dirty="0"/>
          </a:p>
          <a:p>
            <a:pPr lvl="0"/>
            <a:r>
              <a:rPr lang="en-IN" dirty="0"/>
              <a:t>School(</a:t>
            </a:r>
            <a:r>
              <a:rPr lang="en-IN" dirty="0" err="1"/>
              <a:t>Municipal,Rural,Urban</a:t>
            </a:r>
            <a:r>
              <a:rPr lang="en-IN" dirty="0"/>
              <a:t>) </a:t>
            </a:r>
          </a:p>
          <a:p>
            <a:pPr lvl="0"/>
            <a:r>
              <a:rPr lang="en-IN" dirty="0"/>
              <a:t>Attendance </a:t>
            </a:r>
          </a:p>
          <a:p>
            <a:r>
              <a:rPr lang="en-IN" dirty="0"/>
              <a:t>Board of Education(CBSE,GSEB</a:t>
            </a:r>
            <a:r>
              <a:rPr lang="en-IN" dirty="0" smtClean="0"/>
              <a:t>)</a:t>
            </a:r>
            <a:endParaRPr lang="en-IN" dirty="0"/>
          </a:p>
          <a:p>
            <a:r>
              <a:rPr lang="en-IN" dirty="0"/>
              <a:t>Unit Test Marks</a:t>
            </a:r>
          </a:p>
          <a:p>
            <a:pPr marL="0" indent="0">
              <a:buNone/>
            </a:pPr>
            <a:endParaRPr lang="en-IN" dirty="0"/>
          </a:p>
          <a:p>
            <a:pPr lvl="0">
              <a:buNone/>
            </a:pPr>
            <a:endParaRPr lang="en-IN" dirty="0"/>
          </a:p>
          <a:p>
            <a:endParaRPr lang="en-IN" dirty="0"/>
          </a:p>
        </p:txBody>
      </p:sp>
    </p:spTree>
    <p:extLst>
      <p:ext uri="{BB962C8B-B14F-4D97-AF65-F5344CB8AC3E}">
        <p14:creationId xmlns="" xmlns:p14="http://schemas.microsoft.com/office/powerpoint/2010/main" val="2822406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CB7E94-6DE7-4391-9DAD-17AA5E07E616}"/>
              </a:ext>
            </a:extLst>
          </p:cNvPr>
          <p:cNvSpPr>
            <a:spLocks noGrp="1"/>
          </p:cNvSpPr>
          <p:nvPr>
            <p:ph type="title"/>
          </p:nvPr>
        </p:nvSpPr>
        <p:spPr/>
        <p:txBody>
          <a:bodyPr/>
          <a:lstStyle/>
          <a:p>
            <a:r>
              <a:rPr lang="en-IN" dirty="0"/>
              <a:t>Work Flow</a:t>
            </a:r>
          </a:p>
        </p:txBody>
      </p:sp>
      <p:sp>
        <p:nvSpPr>
          <p:cNvPr id="3" name="Content Placeholder 2">
            <a:extLst>
              <a:ext uri="{FF2B5EF4-FFF2-40B4-BE49-F238E27FC236}">
                <a16:creationId xmlns="" xmlns:a16="http://schemas.microsoft.com/office/drawing/2014/main" id="{8775381B-30E0-4785-8D23-C2DB70DDDD8C}"/>
              </a:ext>
            </a:extLst>
          </p:cNvPr>
          <p:cNvSpPr>
            <a:spLocks noGrp="1"/>
          </p:cNvSpPr>
          <p:nvPr>
            <p:ph idx="1"/>
          </p:nvPr>
        </p:nvSpPr>
        <p:spPr/>
        <p:txBody>
          <a:bodyPr>
            <a:normAutofit lnSpcReduction="10000"/>
          </a:bodyPr>
          <a:lstStyle/>
          <a:p>
            <a:r>
              <a:rPr lang="en-IN" dirty="0"/>
              <a:t>Initially  we will have dataset of student’s data and we will train our model with those data and try to predict their marks.</a:t>
            </a:r>
          </a:p>
          <a:p>
            <a:r>
              <a:rPr lang="en-IN" dirty="0"/>
              <a:t>Our next step will be adding new features  and try to retrain our model to check whether this new features  affect the prediction or not.</a:t>
            </a:r>
          </a:p>
          <a:p>
            <a:r>
              <a:rPr lang="en-IN" dirty="0"/>
              <a:t>Then we have used classification algorithms to predict student’s overall performance</a:t>
            </a:r>
            <a:r>
              <a:rPr lang="en-IN" dirty="0" smtClean="0"/>
              <a:t>.</a:t>
            </a:r>
          </a:p>
          <a:p>
            <a:r>
              <a:rPr lang="en-IN" dirty="0" smtClean="0"/>
              <a:t>Our aim is to investigate that Neural Networks are a fitting classifier to predict student performance from Learning Management System data in the context of Educational or not.</a:t>
            </a:r>
          </a:p>
          <a:p>
            <a:r>
              <a:rPr lang="en-IN" dirty="0" smtClean="0"/>
              <a:t> To assess the applicability of Neural Networks, we compare their predictive performance against  other classifiers on this dataset.</a:t>
            </a:r>
          </a:p>
          <a:p>
            <a:endParaRPr lang="en-IN" dirty="0"/>
          </a:p>
          <a:p>
            <a:endParaRPr lang="en-IN" dirty="0"/>
          </a:p>
          <a:p>
            <a:endParaRPr lang="en-IN" dirty="0"/>
          </a:p>
          <a:p>
            <a:endParaRPr lang="en-IN" dirty="0"/>
          </a:p>
          <a:p>
            <a:endParaRPr lang="en-IN" dirty="0"/>
          </a:p>
        </p:txBody>
      </p:sp>
    </p:spTree>
    <p:extLst>
      <p:ext uri="{BB962C8B-B14F-4D97-AF65-F5344CB8AC3E}">
        <p14:creationId xmlns="" xmlns:p14="http://schemas.microsoft.com/office/powerpoint/2010/main" val="2067451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Future Enhancement </a:t>
            </a:r>
            <a:endParaRPr lang="en-IN" sz="4400" dirty="0"/>
          </a:p>
        </p:txBody>
      </p:sp>
      <p:sp>
        <p:nvSpPr>
          <p:cNvPr id="3" name="Content Placeholder 2"/>
          <p:cNvSpPr>
            <a:spLocks noGrp="1"/>
          </p:cNvSpPr>
          <p:nvPr>
            <p:ph idx="1"/>
          </p:nvPr>
        </p:nvSpPr>
        <p:spPr/>
        <p:txBody>
          <a:bodyPr>
            <a:normAutofit fontScale="92500"/>
          </a:bodyPr>
          <a:lstStyle/>
          <a:p>
            <a:r>
              <a:rPr lang="en-IN" dirty="0" smtClean="0"/>
              <a:t>There are quite a few things that can be polished or be added in the future work.  </a:t>
            </a:r>
            <a:endParaRPr lang="en-IN" dirty="0" smtClean="0"/>
          </a:p>
          <a:p>
            <a:r>
              <a:rPr lang="en-IN" dirty="0" smtClean="0"/>
              <a:t> </a:t>
            </a:r>
            <a:r>
              <a:rPr lang="en-IN" dirty="0" smtClean="0"/>
              <a:t>We have opted to use machine learning classifies in this project namely the naïve </a:t>
            </a:r>
            <a:r>
              <a:rPr lang="en-IN" dirty="0" err="1" smtClean="0"/>
              <a:t>Bayes</a:t>
            </a:r>
            <a:r>
              <a:rPr lang="en-IN" dirty="0" smtClean="0"/>
              <a:t> classification, Logistic Regression, k-Nearest Neighbour, Support Vector Machine, Decision Tree classification, Random Forest classification. There are more classifiers such as the Fuzzy Genetic algorithm and other data mining techniques.  </a:t>
            </a:r>
          </a:p>
          <a:p>
            <a:r>
              <a:rPr lang="en-IN" dirty="0" smtClean="0"/>
              <a:t> </a:t>
            </a:r>
            <a:r>
              <a:rPr lang="en-IN" dirty="0" smtClean="0"/>
              <a:t>Though, we have </a:t>
            </a:r>
            <a:r>
              <a:rPr lang="en-IN" dirty="0" err="1" smtClean="0"/>
              <a:t>have</a:t>
            </a:r>
            <a:r>
              <a:rPr lang="en-IN" dirty="0" smtClean="0"/>
              <a:t> taken into consideration the academic data of many students, there are still many students and ample amount of input data that could </a:t>
            </a:r>
            <a:r>
              <a:rPr lang="en-IN" dirty="0" err="1" smtClean="0"/>
              <a:t>futher</a:t>
            </a:r>
            <a:r>
              <a:rPr lang="en-IN" dirty="0" smtClean="0"/>
              <a:t> be used. With more and more demand for not only student but also performance prediction as a whole, there is </a:t>
            </a:r>
            <a:r>
              <a:rPr lang="en-IN" dirty="0" err="1" smtClean="0"/>
              <a:t>alot</a:t>
            </a:r>
            <a:r>
              <a:rPr lang="en-IN" dirty="0" smtClean="0"/>
              <a:t> of data that can be taken into consideration for more accurate results. There is </a:t>
            </a:r>
            <a:r>
              <a:rPr lang="en-IN" dirty="0" err="1" smtClean="0"/>
              <a:t>alot</a:t>
            </a:r>
            <a:r>
              <a:rPr lang="en-IN" dirty="0" smtClean="0"/>
              <a:t> of scope for student performance prediction in the data mining world. </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837D3E-B3D9-4BDC-A583-F60EC7D09FC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EE6B1A59-C01E-47A2-9ABC-471EB42F24CF}"/>
              </a:ext>
            </a:extLst>
          </p:cNvPr>
          <p:cNvSpPr>
            <a:spLocks noGrp="1"/>
          </p:cNvSpPr>
          <p:nvPr>
            <p:ph idx="1"/>
          </p:nvPr>
        </p:nvSpPr>
        <p:spPr/>
        <p:txBody>
          <a:bodyPr/>
          <a:lstStyle/>
          <a:p>
            <a:r>
              <a:rPr lang="en-IN" dirty="0" smtClean="0"/>
              <a:t>we conclude that the meta-analysis on predicting student's academic performance motivated us to do further research work in our own educational environment. It will really help to improve our education system to check the regular performance of the student. </a:t>
            </a:r>
            <a:endParaRPr lang="en-IN" dirty="0" smtClean="0"/>
          </a:p>
          <a:p>
            <a:endParaRPr lang="en-IN" dirty="0" smtClean="0"/>
          </a:p>
          <a:p>
            <a:endParaRPr lang="en-IN" dirty="0"/>
          </a:p>
        </p:txBody>
      </p:sp>
    </p:spTree>
    <p:extLst>
      <p:ext uri="{BB962C8B-B14F-4D97-AF65-F5344CB8AC3E}">
        <p14:creationId xmlns="" xmlns:p14="http://schemas.microsoft.com/office/powerpoint/2010/main" val="88247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118814-B1D1-4A0F-95AE-485F0C620F7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 xmlns:a16="http://schemas.microsoft.com/office/drawing/2014/main" id="{1F710761-4EFD-459D-8736-2218D3D8C9AA}"/>
              </a:ext>
            </a:extLst>
          </p:cNvPr>
          <p:cNvSpPr>
            <a:spLocks noGrp="1"/>
          </p:cNvSpPr>
          <p:nvPr>
            <p:ph idx="1"/>
          </p:nvPr>
        </p:nvSpPr>
        <p:spPr/>
        <p:txBody>
          <a:bodyPr/>
          <a:lstStyle/>
          <a:p>
            <a:r>
              <a:rPr lang="en-IN" dirty="0">
                <a:hlinkClick r:id="rId2"/>
              </a:rPr>
              <a:t>https://www.researchgate.net/publication/276422143_Predicting_Students_Final_GPA_Using_Decision_Trees_A_Case_Study</a:t>
            </a:r>
            <a:endParaRPr lang="en-IN" dirty="0"/>
          </a:p>
          <a:p>
            <a:r>
              <a:rPr lang="en-IN" dirty="0">
                <a:hlinkClick r:id="rId3"/>
              </a:rPr>
              <a:t>https://github.com/dssg/student-early-warning</a:t>
            </a:r>
            <a:endParaRPr lang="en-IN" dirty="0"/>
          </a:p>
          <a:p>
            <a:r>
              <a:rPr lang="en-IN" dirty="0">
                <a:hlinkClick r:id="rId4"/>
              </a:rPr>
              <a:t>https://github.com/Akhilesh97/Student-Grade-Point-Predictor</a:t>
            </a:r>
            <a:endParaRPr lang="en-IN" dirty="0"/>
          </a:p>
          <a:p>
            <a:r>
              <a:rPr lang="en-IN" dirty="0">
                <a:hlinkClick r:id="rId5"/>
              </a:rPr>
              <a:t>https://www.kaggle.com/rmalshe/student-performance-prediction</a:t>
            </a:r>
            <a:endParaRPr lang="en-IN" dirty="0"/>
          </a:p>
          <a:p>
            <a:endParaRPr lang="en-IN" dirty="0"/>
          </a:p>
        </p:txBody>
      </p:sp>
    </p:spTree>
    <p:extLst>
      <p:ext uri="{BB962C8B-B14F-4D97-AF65-F5344CB8AC3E}">
        <p14:creationId xmlns="" xmlns:p14="http://schemas.microsoft.com/office/powerpoint/2010/main" val="271614388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430</TotalTime>
  <Words>493</Words>
  <Application>Microsoft Office PowerPoint</Application>
  <PresentationFormat>Custom</PresentationFormat>
  <Paragraphs>63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Headlines</vt:lpstr>
      <vt:lpstr>Student performance Prediction SYSTEM</vt:lpstr>
      <vt:lpstr>Contents</vt:lpstr>
      <vt:lpstr>Problem Statement</vt:lpstr>
      <vt:lpstr>Tools and Technology  Algorithm </vt:lpstr>
      <vt:lpstr>Dataset attributes </vt:lpstr>
      <vt:lpstr>Work Flow</vt:lpstr>
      <vt:lpstr>Future Enhancement </vt:lpstr>
      <vt:lpstr>Conclusion</vt:lpstr>
      <vt:lpstr>References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Mark prediction system</dc:title>
  <dc:creator>Dhvani Raval</dc:creator>
  <cp:lastModifiedBy>Dell</cp:lastModifiedBy>
  <cp:revision>76</cp:revision>
  <dcterms:created xsi:type="dcterms:W3CDTF">2019-01-09T17:05:03Z</dcterms:created>
  <dcterms:modified xsi:type="dcterms:W3CDTF">2019-04-13T05:12:47Z</dcterms:modified>
</cp:coreProperties>
</file>