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6" r:id="rId11"/>
    <p:sldId id="295" r:id="rId12"/>
    <p:sldId id="296" r:id="rId13"/>
    <p:sldId id="297" r:id="rId14"/>
    <p:sldId id="298" r:id="rId15"/>
    <p:sldId id="274" r:id="rId16"/>
    <p:sldId id="275" r:id="rId17"/>
    <p:sldId id="276" r:id="rId18"/>
    <p:sldId id="277" r:id="rId19"/>
    <p:sldId id="278" r:id="rId20"/>
    <p:sldId id="293" r:id="rId21"/>
    <p:sldId id="288" r:id="rId22"/>
    <p:sldId id="281" r:id="rId23"/>
    <p:sldId id="282" r:id="rId24"/>
    <p:sldId id="303" r:id="rId25"/>
    <p:sldId id="301" r:id="rId26"/>
    <p:sldId id="304" r:id="rId27"/>
    <p:sldId id="299" r:id="rId28"/>
    <p:sldId id="307" r:id="rId29"/>
    <p:sldId id="305" r:id="rId30"/>
    <p:sldId id="302" r:id="rId31"/>
  </p:sldIdLst>
  <p:sldSz cx="18288000" cy="10287000"/>
  <p:notesSz cx="6858000" cy="9144000"/>
  <p:embeddedFontLst>
    <p:embeddedFont>
      <p:font typeface="Arimo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Times Neue Roman" panose="020B0604020202020204" charset="0"/>
      <p:regular r:id="rId40"/>
    </p:embeddedFont>
    <p:embeddedFont>
      <p:font typeface="Times Neue Roman Bold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31B"/>
    <a:srgbClr val="2F8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5196" autoAdjust="0"/>
  </p:normalViewPr>
  <p:slideViewPr>
    <p:cSldViewPr>
      <p:cViewPr varScale="1">
        <p:scale>
          <a:sx n="57" d="100"/>
          <a:sy n="57" d="100"/>
        </p:scale>
        <p:origin x="6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Sharma" userId="e33cf7d68a93f9c3" providerId="LiveId" clId="{9453F40A-A5D0-4734-92FE-6D7A54211D12}"/>
    <pc:docChg chg="modSld">
      <pc:chgData name="Priya Sharma" userId="e33cf7d68a93f9c3" providerId="LiveId" clId="{9453F40A-A5D0-4734-92FE-6D7A54211D12}" dt="2022-11-18T18:53:24.970" v="9" actId="1076"/>
      <pc:docMkLst>
        <pc:docMk/>
      </pc:docMkLst>
      <pc:sldChg chg="modSp mod">
        <pc:chgData name="Priya Sharma" userId="e33cf7d68a93f9c3" providerId="LiveId" clId="{9453F40A-A5D0-4734-92FE-6D7A54211D12}" dt="2022-11-18T18:53:24.970" v="9" actId="1076"/>
        <pc:sldMkLst>
          <pc:docMk/>
          <pc:sldMk cId="2095227017" sldId="303"/>
        </pc:sldMkLst>
        <pc:spChg chg="mod">
          <ac:chgData name="Priya Sharma" userId="e33cf7d68a93f9c3" providerId="LiveId" clId="{9453F40A-A5D0-4734-92FE-6D7A54211D12}" dt="2022-11-18T18:53:16.679" v="7" actId="1076"/>
          <ac:spMkLst>
            <pc:docMk/>
            <pc:sldMk cId="2095227017" sldId="303"/>
            <ac:spMk id="10" creationId="{EA940D4F-C7BA-00F3-CA95-FEC2F8D451E7}"/>
          </ac:spMkLst>
        </pc:spChg>
        <pc:spChg chg="mod">
          <ac:chgData name="Priya Sharma" userId="e33cf7d68a93f9c3" providerId="LiveId" clId="{9453F40A-A5D0-4734-92FE-6D7A54211D12}" dt="2022-11-18T18:53:20.437" v="8" actId="1076"/>
          <ac:spMkLst>
            <pc:docMk/>
            <pc:sldMk cId="2095227017" sldId="303"/>
            <ac:spMk id="11" creationId="{C9039E73-4C86-8B83-4BA2-B501521FD33A}"/>
          </ac:spMkLst>
        </pc:spChg>
        <pc:spChg chg="mod">
          <ac:chgData name="Priya Sharma" userId="e33cf7d68a93f9c3" providerId="LiveId" clId="{9453F40A-A5D0-4734-92FE-6D7A54211D12}" dt="2022-11-18T18:53:24.970" v="9" actId="1076"/>
          <ac:spMkLst>
            <pc:docMk/>
            <pc:sldMk cId="2095227017" sldId="303"/>
            <ac:spMk id="12" creationId="{7ADBA8E6-53F8-E96D-8C51-70DE4EF6200C}"/>
          </ac:spMkLst>
        </pc:spChg>
        <pc:spChg chg="mod">
          <ac:chgData name="Priya Sharma" userId="e33cf7d68a93f9c3" providerId="LiveId" clId="{9453F40A-A5D0-4734-92FE-6D7A54211D12}" dt="2022-11-18T18:52:55.413" v="3" actId="1076"/>
          <ac:spMkLst>
            <pc:docMk/>
            <pc:sldMk cId="2095227017" sldId="303"/>
            <ac:spMk id="13" creationId="{40E936B6-963F-4FC7-B42C-BF81071B14A3}"/>
          </ac:spMkLst>
        </pc:spChg>
        <pc:picChg chg="mod">
          <ac:chgData name="Priya Sharma" userId="e33cf7d68a93f9c3" providerId="LiveId" clId="{9453F40A-A5D0-4734-92FE-6D7A54211D12}" dt="2022-11-18T18:53:09.824" v="6" actId="1076"/>
          <ac:picMkLst>
            <pc:docMk/>
            <pc:sldMk cId="2095227017" sldId="303"/>
            <ac:picMk id="4" creationId="{7EC1B5B8-9C69-7B3C-4099-54625833FE2B}"/>
          </ac:picMkLst>
        </pc:picChg>
        <pc:picChg chg="mod">
          <ac:chgData name="Priya Sharma" userId="e33cf7d68a93f9c3" providerId="LiveId" clId="{9453F40A-A5D0-4734-92FE-6D7A54211D12}" dt="2022-11-18T18:52:49.306" v="1" actId="1076"/>
          <ac:picMkLst>
            <pc:docMk/>
            <pc:sldMk cId="2095227017" sldId="303"/>
            <ac:picMk id="16" creationId="{EC0030D5-AFC4-4E68-BB8E-270AF9125181}"/>
          </ac:picMkLst>
        </pc:picChg>
      </pc:sldChg>
    </pc:docChg>
  </pc:docChgLst>
  <pc:docChgLst>
    <pc:chgData name="Priya Sharma" userId="e33cf7d68a93f9c3" providerId="LiveId" clId="{27D0D00A-DE3F-4097-BA19-AAC71246C159}"/>
    <pc:docChg chg="modSld">
      <pc:chgData name="Priya Sharma" userId="e33cf7d68a93f9c3" providerId="LiveId" clId="{27D0D00A-DE3F-4097-BA19-AAC71246C159}" dt="2022-06-10T18:29:25.051" v="67" actId="20577"/>
      <pc:docMkLst>
        <pc:docMk/>
      </pc:docMkLst>
      <pc:sldChg chg="modSp mod">
        <pc:chgData name="Priya Sharma" userId="e33cf7d68a93f9c3" providerId="LiveId" clId="{27D0D00A-DE3F-4097-BA19-AAC71246C159}" dt="2022-06-10T18:24:41.552" v="40" actId="688"/>
        <pc:sldMkLst>
          <pc:docMk/>
          <pc:sldMk cId="3140064578" sldId="288"/>
        </pc:sldMkLst>
        <pc:picChg chg="mod">
          <ac:chgData name="Priya Sharma" userId="e33cf7d68a93f9c3" providerId="LiveId" clId="{27D0D00A-DE3F-4097-BA19-AAC71246C159}" dt="2022-06-10T18:24:41.552" v="40" actId="688"/>
          <ac:picMkLst>
            <pc:docMk/>
            <pc:sldMk cId="3140064578" sldId="288"/>
            <ac:picMk id="12" creationId="{D16F745D-849D-8340-CC9B-67C7435E1711}"/>
          </ac:picMkLst>
        </pc:picChg>
      </pc:sldChg>
      <pc:sldChg chg="addSp modSp mod">
        <pc:chgData name="Priya Sharma" userId="e33cf7d68a93f9c3" providerId="LiveId" clId="{27D0D00A-DE3F-4097-BA19-AAC71246C159}" dt="2022-06-10T18:10:30.937" v="39" actId="20577"/>
        <pc:sldMkLst>
          <pc:docMk/>
          <pc:sldMk cId="2399462932" sldId="293"/>
        </pc:sldMkLst>
        <pc:spChg chg="add mod">
          <ac:chgData name="Priya Sharma" userId="e33cf7d68a93f9c3" providerId="LiveId" clId="{27D0D00A-DE3F-4097-BA19-AAC71246C159}" dt="2022-06-10T18:09:58.598" v="36" actId="255"/>
          <ac:spMkLst>
            <pc:docMk/>
            <pc:sldMk cId="2399462932" sldId="293"/>
            <ac:spMk id="2" creationId="{7FEAE28B-D0F6-1D16-F85D-BAF7858A8E80}"/>
          </ac:spMkLst>
        </pc:spChg>
        <pc:spChg chg="mod">
          <ac:chgData name="Priya Sharma" userId="e33cf7d68a93f9c3" providerId="LiveId" clId="{27D0D00A-DE3F-4097-BA19-AAC71246C159}" dt="2022-06-10T09:54:31.047" v="5" actId="1076"/>
          <ac:spMkLst>
            <pc:docMk/>
            <pc:sldMk cId="2399462932" sldId="293"/>
            <ac:spMk id="10" creationId="{AF9F0DDA-0C85-3465-67CC-D941D7255962}"/>
          </ac:spMkLst>
        </pc:spChg>
        <pc:spChg chg="add mod">
          <ac:chgData name="Priya Sharma" userId="e33cf7d68a93f9c3" providerId="LiveId" clId="{27D0D00A-DE3F-4097-BA19-AAC71246C159}" dt="2022-06-10T18:10:30.937" v="39" actId="20577"/>
          <ac:spMkLst>
            <pc:docMk/>
            <pc:sldMk cId="2399462932" sldId="293"/>
            <ac:spMk id="12" creationId="{BACF4F1C-610B-29A0-6684-E1F7D7BDC6C4}"/>
          </ac:spMkLst>
        </pc:spChg>
        <pc:spChg chg="mod">
          <ac:chgData name="Priya Sharma" userId="e33cf7d68a93f9c3" providerId="LiveId" clId="{27D0D00A-DE3F-4097-BA19-AAC71246C159}" dt="2022-06-10T09:54:38.480" v="7" actId="1076"/>
          <ac:spMkLst>
            <pc:docMk/>
            <pc:sldMk cId="2399462932" sldId="293"/>
            <ac:spMk id="16" creationId="{5868AF85-A611-9223-E480-74F15568406C}"/>
          </ac:spMkLst>
        </pc:spChg>
        <pc:picChg chg="mod">
          <ac:chgData name="Priya Sharma" userId="e33cf7d68a93f9c3" providerId="LiveId" clId="{27D0D00A-DE3F-4097-BA19-AAC71246C159}" dt="2022-06-10T09:55:58.701" v="18" actId="1076"/>
          <ac:picMkLst>
            <pc:docMk/>
            <pc:sldMk cId="2399462932" sldId="293"/>
            <ac:picMk id="4" creationId="{1DB49C12-BB17-1605-0FE0-CDDA301FA5DA}"/>
          </ac:picMkLst>
        </pc:picChg>
        <pc:picChg chg="mod">
          <ac:chgData name="Priya Sharma" userId="e33cf7d68a93f9c3" providerId="LiveId" clId="{27D0D00A-DE3F-4097-BA19-AAC71246C159}" dt="2022-06-10T09:54:24.835" v="4" actId="1076"/>
          <ac:picMkLst>
            <pc:docMk/>
            <pc:sldMk cId="2399462932" sldId="293"/>
            <ac:picMk id="5" creationId="{BE56AA6A-CB71-C0BD-C837-F86723A06B12}"/>
          </ac:picMkLst>
        </pc:picChg>
        <pc:picChg chg="mod">
          <ac:chgData name="Priya Sharma" userId="e33cf7d68a93f9c3" providerId="LiveId" clId="{27D0D00A-DE3F-4097-BA19-AAC71246C159}" dt="2022-06-10T09:54:35.139" v="6" actId="1076"/>
          <ac:picMkLst>
            <pc:docMk/>
            <pc:sldMk cId="2399462932" sldId="293"/>
            <ac:picMk id="6" creationId="{E69146E8-739C-ED7A-2732-C875A7C7E659}"/>
          </ac:picMkLst>
        </pc:picChg>
        <pc:picChg chg="add mod">
          <ac:chgData name="Priya Sharma" userId="e33cf7d68a93f9c3" providerId="LiveId" clId="{27D0D00A-DE3F-4097-BA19-AAC71246C159}" dt="2022-06-10T09:55:44.030" v="16" actId="14100"/>
          <ac:picMkLst>
            <pc:docMk/>
            <pc:sldMk cId="2399462932" sldId="293"/>
            <ac:picMk id="7" creationId="{637B4236-D0FB-FCB1-4096-07149CAA981B}"/>
          </ac:picMkLst>
        </pc:picChg>
      </pc:sldChg>
      <pc:sldChg chg="modSp mod">
        <pc:chgData name="Priya Sharma" userId="e33cf7d68a93f9c3" providerId="LiveId" clId="{27D0D00A-DE3F-4097-BA19-AAC71246C159}" dt="2022-06-10T18:29:25.051" v="67" actId="20577"/>
        <pc:sldMkLst>
          <pc:docMk/>
          <pc:sldMk cId="1002711683" sldId="307"/>
        </pc:sldMkLst>
        <pc:spChg chg="mod">
          <ac:chgData name="Priya Sharma" userId="e33cf7d68a93f9c3" providerId="LiveId" clId="{27D0D00A-DE3F-4097-BA19-AAC71246C159}" dt="2022-06-10T18:29:25.051" v="67" actId="20577"/>
          <ac:spMkLst>
            <pc:docMk/>
            <pc:sldMk cId="1002711683" sldId="307"/>
            <ac:spMk id="5" creationId="{063DAA60-83F2-45DA-B6A4-E366904CA6B5}"/>
          </ac:spMkLst>
        </pc:spChg>
        <pc:spChg chg="mod">
          <ac:chgData name="Priya Sharma" userId="e33cf7d68a93f9c3" providerId="LiveId" clId="{27D0D00A-DE3F-4097-BA19-AAC71246C159}" dt="2022-06-10T18:29:01.145" v="44" actId="20577"/>
          <ac:spMkLst>
            <pc:docMk/>
            <pc:sldMk cId="1002711683" sldId="307"/>
            <ac:spMk id="6" creationId="{FA6D2D6E-8938-4DC7-B65A-0F46DA5AEDA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0018008\Desktop\Python%20Learning\Ecommerce%20Analytics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v>Gold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Count</c:v>
              </c:pt>
              <c:pt idx="1">
                <c:v>Recency Value</c:v>
              </c:pt>
              <c:pt idx="2">
                <c:v>Frequency Value</c:v>
              </c:pt>
              <c:pt idx="3">
                <c:v>Monetary Value</c:v>
              </c:pt>
            </c:strLit>
          </c:cat>
          <c:val>
            <c:numLit>
              <c:formatCode>General</c:formatCode>
              <c:ptCount val="4"/>
              <c:pt idx="0">
                <c:v>0.52952072238944203</c:v>
              </c:pt>
              <c:pt idx="1">
                <c:v>0.28778724411011247</c:v>
              </c:pt>
              <c:pt idx="2">
                <c:v>0.3702558001189768</c:v>
              </c:pt>
              <c:pt idx="3">
                <c:v>0.33283038321719288</c:v>
              </c:pt>
            </c:numLit>
          </c:val>
          <c:extLst>
            <c:ext xmlns:c16="http://schemas.microsoft.com/office/drawing/2014/chart" uri="{C3380CC4-5D6E-409C-BE32-E72D297353CC}">
              <c16:uniqueId val="{00000000-624C-4CB1-9991-3B5EAB685695}"/>
            </c:ext>
          </c:extLst>
        </c:ser>
        <c:ser>
          <c:idx val="1"/>
          <c:order val="1"/>
          <c:tx>
            <c:v>Platinum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Count</c:v>
              </c:pt>
              <c:pt idx="1">
                <c:v>Recency Value</c:v>
              </c:pt>
              <c:pt idx="2">
                <c:v>Frequency Value</c:v>
              </c:pt>
              <c:pt idx="3">
                <c:v>Monetary Value</c:v>
              </c:pt>
            </c:strLit>
          </c:cat>
          <c:val>
            <c:numLit>
              <c:formatCode>General</c:formatCode>
              <c:ptCount val="4"/>
              <c:pt idx="0">
                <c:v>0.23107200740912248</c:v>
              </c:pt>
              <c:pt idx="1">
                <c:v>6.9592382386685969E-2</c:v>
              </c:pt>
              <c:pt idx="2">
                <c:v>0.52688875669244495</c:v>
              </c:pt>
              <c:pt idx="3">
                <c:v>0.58353963081104554</c:v>
              </c:pt>
            </c:numLit>
          </c:val>
          <c:extLst>
            <c:ext xmlns:c16="http://schemas.microsoft.com/office/drawing/2014/chart" uri="{C3380CC4-5D6E-409C-BE32-E72D297353CC}">
              <c16:uniqueId val="{00000001-624C-4CB1-9991-3B5EAB685695}"/>
            </c:ext>
          </c:extLst>
        </c:ser>
        <c:ser>
          <c:idx val="2"/>
          <c:order val="2"/>
          <c:tx>
            <c:v>Silver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Count</c:v>
              </c:pt>
              <c:pt idx="1">
                <c:v>Recency Value</c:v>
              </c:pt>
              <c:pt idx="2">
                <c:v>Frequency Value</c:v>
              </c:pt>
              <c:pt idx="3">
                <c:v>Monetary Value</c:v>
              </c:pt>
            </c:strLit>
          </c:cat>
          <c:val>
            <c:numLit>
              <c:formatCode>General</c:formatCode>
              <c:ptCount val="4"/>
              <c:pt idx="0">
                <c:v>0.23940727020143551</c:v>
              </c:pt>
              <c:pt idx="1">
                <c:v>0.64262037350320156</c:v>
              </c:pt>
              <c:pt idx="2">
                <c:v>0.10285544318857823</c:v>
              </c:pt>
              <c:pt idx="3">
                <c:v>8.3629985971761453E-2</c:v>
              </c:pt>
            </c:numLit>
          </c:val>
          <c:extLst>
            <c:ext xmlns:c16="http://schemas.microsoft.com/office/drawing/2014/chart" uri="{C3380CC4-5D6E-409C-BE32-E72D297353CC}">
              <c16:uniqueId val="{00000002-624C-4CB1-9991-3B5EAB685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0734288"/>
        <c:axId val="760739208"/>
      </c:barChart>
      <c:catAx>
        <c:axId val="76073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39208"/>
        <c:crosses val="autoZero"/>
        <c:auto val="1"/>
        <c:lblAlgn val="ctr"/>
        <c:lblOffset val="100"/>
        <c:noMultiLvlLbl val="0"/>
      </c:catAx>
      <c:valAx>
        <c:axId val="76073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3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98873-F3FC-44B0-A583-A247EF925522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5" csCatId="colorful" phldr="1"/>
      <dgm:spPr/>
    </dgm:pt>
    <dgm:pt modelId="{304A18A8-28DE-48A4-A5A2-ED9BF9419ACC}">
      <dgm:prSet phldrT="[Text]"/>
      <dgm:spPr/>
      <dgm:t>
        <a:bodyPr/>
        <a:lstStyle/>
        <a:p>
          <a:r>
            <a:rPr lang="en-IN" dirty="0"/>
            <a:t>KMeans Clustering</a:t>
          </a:r>
        </a:p>
      </dgm:t>
    </dgm:pt>
    <dgm:pt modelId="{80F3350F-2FC2-4BCA-882C-E15CB51F54E1}" type="parTrans" cxnId="{6AAB9C8E-E4D0-42C4-9199-72C05EA194E7}">
      <dgm:prSet/>
      <dgm:spPr/>
      <dgm:t>
        <a:bodyPr/>
        <a:lstStyle/>
        <a:p>
          <a:endParaRPr lang="en-IN"/>
        </a:p>
      </dgm:t>
    </dgm:pt>
    <dgm:pt modelId="{E383791D-EA24-4AE4-AD00-9D4627A3527B}" type="sibTrans" cxnId="{6AAB9C8E-E4D0-42C4-9199-72C05EA194E7}">
      <dgm:prSet/>
      <dgm:spPr/>
      <dgm:t>
        <a:bodyPr/>
        <a:lstStyle/>
        <a:p>
          <a:endParaRPr lang="en-IN"/>
        </a:p>
      </dgm:t>
    </dgm:pt>
    <dgm:pt modelId="{1C837C6D-332B-4C2E-A6ED-412EDBEC1634}">
      <dgm:prSet phldrT="[Text]"/>
      <dgm:spPr/>
      <dgm:t>
        <a:bodyPr/>
        <a:lstStyle/>
        <a:p>
          <a:r>
            <a:rPr lang="en-IN" dirty="0"/>
            <a:t>Silhouette Score</a:t>
          </a:r>
        </a:p>
      </dgm:t>
    </dgm:pt>
    <dgm:pt modelId="{941C8E1A-455F-4730-8300-92468435AF0E}" type="parTrans" cxnId="{2C65C979-1D71-4FD9-B426-D1DC4F61F059}">
      <dgm:prSet/>
      <dgm:spPr/>
      <dgm:t>
        <a:bodyPr/>
        <a:lstStyle/>
        <a:p>
          <a:endParaRPr lang="en-IN"/>
        </a:p>
      </dgm:t>
    </dgm:pt>
    <dgm:pt modelId="{E153705A-C105-482A-AE60-4983EDF10961}" type="sibTrans" cxnId="{2C65C979-1D71-4FD9-B426-D1DC4F61F059}">
      <dgm:prSet/>
      <dgm:spPr/>
      <dgm:t>
        <a:bodyPr/>
        <a:lstStyle/>
        <a:p>
          <a:endParaRPr lang="en-IN"/>
        </a:p>
      </dgm:t>
    </dgm:pt>
    <dgm:pt modelId="{DA3F5FA7-99EE-4DD9-ABE5-CCBF6A169448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ue Roman" panose="020B0604020202020204" charset="0"/>
            </a:rPr>
            <a:t>Hierarchical</a:t>
          </a:r>
          <a:r>
            <a:rPr lang="en-IN" dirty="0"/>
            <a:t> Clustering</a:t>
          </a:r>
        </a:p>
      </dgm:t>
    </dgm:pt>
    <dgm:pt modelId="{08103927-291E-451F-93C1-EE7D05312808}" type="parTrans" cxnId="{1612F687-0BAE-44A9-996B-EE2F70670608}">
      <dgm:prSet/>
      <dgm:spPr/>
      <dgm:t>
        <a:bodyPr/>
        <a:lstStyle/>
        <a:p>
          <a:endParaRPr lang="en-IN"/>
        </a:p>
      </dgm:t>
    </dgm:pt>
    <dgm:pt modelId="{EAD22314-5D97-445E-B797-1888B3436A11}" type="sibTrans" cxnId="{1612F687-0BAE-44A9-996B-EE2F70670608}">
      <dgm:prSet/>
      <dgm:spPr/>
      <dgm:t>
        <a:bodyPr/>
        <a:lstStyle/>
        <a:p>
          <a:endParaRPr lang="en-IN"/>
        </a:p>
      </dgm:t>
    </dgm:pt>
    <dgm:pt modelId="{81875C6A-E99B-496E-8E88-F82A1AA07984}" type="pres">
      <dgm:prSet presAssocID="{CFD98873-F3FC-44B0-A583-A247EF925522}" presName="Name0" presStyleCnt="0">
        <dgm:presLayoutVars>
          <dgm:chMax val="7"/>
          <dgm:dir/>
          <dgm:resizeHandles val="exact"/>
        </dgm:presLayoutVars>
      </dgm:prSet>
      <dgm:spPr/>
    </dgm:pt>
    <dgm:pt modelId="{5C256265-5104-42DE-8700-23C47B896781}" type="pres">
      <dgm:prSet presAssocID="{CFD98873-F3FC-44B0-A583-A247EF925522}" presName="ellipse1" presStyleLbl="vennNode1" presStyleIdx="0" presStyleCnt="3">
        <dgm:presLayoutVars>
          <dgm:bulletEnabled val="1"/>
        </dgm:presLayoutVars>
      </dgm:prSet>
      <dgm:spPr/>
    </dgm:pt>
    <dgm:pt modelId="{B37296A1-EAC6-4E02-AA5D-17EDAD43B790}" type="pres">
      <dgm:prSet presAssocID="{CFD98873-F3FC-44B0-A583-A247EF925522}" presName="ellipse2" presStyleLbl="vennNode1" presStyleIdx="1" presStyleCnt="3">
        <dgm:presLayoutVars>
          <dgm:bulletEnabled val="1"/>
        </dgm:presLayoutVars>
      </dgm:prSet>
      <dgm:spPr/>
    </dgm:pt>
    <dgm:pt modelId="{A3F5DB13-810A-4CE6-ADBF-858614E68ECD}" type="pres">
      <dgm:prSet presAssocID="{CFD98873-F3FC-44B0-A583-A247EF925522}" presName="ellipse3" presStyleLbl="vennNode1" presStyleIdx="2" presStyleCnt="3" custLinFactNeighborX="960" custLinFactNeighborY="249">
        <dgm:presLayoutVars>
          <dgm:bulletEnabled val="1"/>
        </dgm:presLayoutVars>
      </dgm:prSet>
      <dgm:spPr/>
    </dgm:pt>
  </dgm:ptLst>
  <dgm:cxnLst>
    <dgm:cxn modelId="{83509118-F7AD-4D46-ADC8-22F71BFA8927}" type="presOf" srcId="{CFD98873-F3FC-44B0-A583-A247EF925522}" destId="{81875C6A-E99B-496E-8E88-F82A1AA07984}" srcOrd="0" destOrd="0" presId="urn:microsoft.com/office/officeart/2005/8/layout/rings+Icon"/>
    <dgm:cxn modelId="{2C65C979-1D71-4FD9-B426-D1DC4F61F059}" srcId="{CFD98873-F3FC-44B0-A583-A247EF925522}" destId="{1C837C6D-332B-4C2E-A6ED-412EDBEC1634}" srcOrd="1" destOrd="0" parTransId="{941C8E1A-455F-4730-8300-92468435AF0E}" sibTransId="{E153705A-C105-482A-AE60-4983EDF10961}"/>
    <dgm:cxn modelId="{34CAA780-3A57-473F-8EE4-1DA8242DD7F5}" type="presOf" srcId="{DA3F5FA7-99EE-4DD9-ABE5-CCBF6A169448}" destId="{A3F5DB13-810A-4CE6-ADBF-858614E68ECD}" srcOrd="0" destOrd="0" presId="urn:microsoft.com/office/officeart/2005/8/layout/rings+Icon"/>
    <dgm:cxn modelId="{1612F687-0BAE-44A9-996B-EE2F70670608}" srcId="{CFD98873-F3FC-44B0-A583-A247EF925522}" destId="{DA3F5FA7-99EE-4DD9-ABE5-CCBF6A169448}" srcOrd="2" destOrd="0" parTransId="{08103927-291E-451F-93C1-EE7D05312808}" sibTransId="{EAD22314-5D97-445E-B797-1888B3436A11}"/>
    <dgm:cxn modelId="{6AAB9C8E-E4D0-42C4-9199-72C05EA194E7}" srcId="{CFD98873-F3FC-44B0-A583-A247EF925522}" destId="{304A18A8-28DE-48A4-A5A2-ED9BF9419ACC}" srcOrd="0" destOrd="0" parTransId="{80F3350F-2FC2-4BCA-882C-E15CB51F54E1}" sibTransId="{E383791D-EA24-4AE4-AD00-9D4627A3527B}"/>
    <dgm:cxn modelId="{F71848A1-BE6C-4498-B51D-3D0415219B97}" type="presOf" srcId="{1C837C6D-332B-4C2E-A6ED-412EDBEC1634}" destId="{B37296A1-EAC6-4E02-AA5D-17EDAD43B790}" srcOrd="0" destOrd="0" presId="urn:microsoft.com/office/officeart/2005/8/layout/rings+Icon"/>
    <dgm:cxn modelId="{3D3E6DEC-70E3-47E7-AA28-752576BD0D11}" type="presOf" srcId="{304A18A8-28DE-48A4-A5A2-ED9BF9419ACC}" destId="{5C256265-5104-42DE-8700-23C47B896781}" srcOrd="0" destOrd="0" presId="urn:microsoft.com/office/officeart/2005/8/layout/rings+Icon"/>
    <dgm:cxn modelId="{C78E4371-7892-400B-B096-37FA9A0FA305}" type="presParOf" srcId="{81875C6A-E99B-496E-8E88-F82A1AA07984}" destId="{5C256265-5104-42DE-8700-23C47B896781}" srcOrd="0" destOrd="0" presId="urn:microsoft.com/office/officeart/2005/8/layout/rings+Icon"/>
    <dgm:cxn modelId="{D79FA7A0-149B-48E2-A254-CD95C82B9371}" type="presParOf" srcId="{81875C6A-E99B-496E-8E88-F82A1AA07984}" destId="{B37296A1-EAC6-4E02-AA5D-17EDAD43B790}" srcOrd="1" destOrd="0" presId="urn:microsoft.com/office/officeart/2005/8/layout/rings+Icon"/>
    <dgm:cxn modelId="{81D59479-F3EB-4557-9785-40CF38BA9FA2}" type="presParOf" srcId="{81875C6A-E99B-496E-8E88-F82A1AA07984}" destId="{A3F5DB13-810A-4CE6-ADBF-858614E68EC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56265-5104-42DE-8700-23C47B896781}">
      <dsp:nvSpPr>
        <dsp:cNvPr id="0" name=""/>
        <dsp:cNvSpPr/>
      </dsp:nvSpPr>
      <dsp:spPr>
        <a:xfrm>
          <a:off x="0" y="52296"/>
          <a:ext cx="3868574" cy="386851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KMeans Clustering</a:t>
          </a:r>
        </a:p>
      </dsp:txBody>
      <dsp:txXfrm>
        <a:off x="566540" y="618827"/>
        <a:ext cx="2735494" cy="2735457"/>
      </dsp:txXfrm>
    </dsp:sp>
    <dsp:sp modelId="{B37296A1-EAC6-4E02-AA5D-17EDAD43B790}">
      <dsp:nvSpPr>
        <dsp:cNvPr id="0" name=""/>
        <dsp:cNvSpPr/>
      </dsp:nvSpPr>
      <dsp:spPr>
        <a:xfrm>
          <a:off x="1991189" y="2632384"/>
          <a:ext cx="3868574" cy="3868519"/>
        </a:xfrm>
        <a:prstGeom prst="ellipse">
          <a:avLst/>
        </a:prstGeom>
        <a:solidFill>
          <a:schemeClr val="accent5">
            <a:alpha val="50000"/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Silhouette Score</a:t>
          </a:r>
        </a:p>
      </dsp:txBody>
      <dsp:txXfrm>
        <a:off x="2557729" y="3198915"/>
        <a:ext cx="2735494" cy="2735457"/>
      </dsp:txXfrm>
    </dsp:sp>
    <dsp:sp modelId="{A3F5DB13-810A-4CE6-ADBF-858614E68ECD}">
      <dsp:nvSpPr>
        <dsp:cNvPr id="0" name=""/>
        <dsp:cNvSpPr/>
      </dsp:nvSpPr>
      <dsp:spPr>
        <a:xfrm>
          <a:off x="3980025" y="61928"/>
          <a:ext cx="3868574" cy="3868519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ue Roman" panose="020B0604020202020204" charset="0"/>
            </a:rPr>
            <a:t>Hierarchical</a:t>
          </a:r>
          <a:r>
            <a:rPr lang="en-IN" sz="3800" kern="1200" dirty="0"/>
            <a:t> Clustering</a:t>
          </a:r>
        </a:p>
      </dsp:txBody>
      <dsp:txXfrm>
        <a:off x="4546565" y="628459"/>
        <a:ext cx="2735494" cy="273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F4BA-34E3-4D31-934F-519D8CADA088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995B-1449-435C-A7D6-A450D7C9DF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995B-1449-435C-A7D6-A450D7C9DFD9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4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995B-1449-435C-A7D6-A450D7C9DFD9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D14-34BE-1E60-4DC4-81AB60D9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305AE-2C79-112A-3D3F-4613F93D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2204-086C-96EE-741A-7107B2AE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85D-F485-4F3E-A337-842FF69DA3DC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9B6B-20DB-FEF3-5A24-6A2E82DB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5A5A-ED09-9AA1-2739-6ACFBD7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5394-7402-8A7E-3A8B-6D7FCBA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75662-CC0A-00F7-354A-9CC3F2C9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7B47-4F9F-E24B-F9C0-58EE59DC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7F11-53B7-4423-9287-1D12505AD5D0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5EDB-97AC-4AAB-B3E7-D551752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539F-0499-E443-E56A-63C6F5A0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BF74-05E2-4533-4495-C743688BE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F6CE-DA62-E725-F70A-C437BEB7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7146-41D6-471D-6B15-AA056C4E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024D-116F-470A-80CC-0F24673A57D0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447C-8AD1-1884-A3FA-BF994781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F0EC-90F6-B521-4D33-85C35B9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C25B-A635-681C-AEFC-B021C0B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B56-0348-839C-6B7E-F3AC9211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8918-449B-FDDD-29A3-7CF77744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6A20-32D1-4CFF-A6AC-81D6F76AF0DE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8618-9F91-0F57-1955-396394D7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6FA08-BF64-AC12-6D37-5BCCE106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4B80-B448-6BE7-FB86-789B04C3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EE09-92AA-DFDE-7E26-5EC68B59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FD61-52FF-C7A8-04DF-E2BF2EF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9A9D-6F5B-4BDB-8392-4C23C085D57B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30BD-9572-8C2F-8B79-3955449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412C-7B0B-0216-5787-D95937A7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E68-0909-685B-9A6A-DDB50501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6E62-8A5B-DC4D-00EB-8922369F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CE17E-63E7-BC76-E206-02DF1FF8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726E-F7A6-CCB5-560F-CF28F09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A66-D5E2-4E94-8FB4-EA2404198AF1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F0AC-B1B1-DE86-5811-5957CBA0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C95A8-5A60-8121-2006-D9202AC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A02-26DB-0615-C7F1-1722310D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AEA0-5CE9-5514-BB23-6A613FD3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0AA3-D160-94CD-49D8-7451A40C2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83F8F-9410-A1E9-D406-AF9169F00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36B11-0FDC-2921-1B73-A532B9DAC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4B295-67E0-DC60-0783-389A741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EF51-6BD1-4F54-9362-BD3E49233F69}" type="datetime1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E9D8-1DBB-4BF6-23BE-DADC3364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0AC38-E0C9-101C-243F-E36F861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C6A9-1891-5EEA-9BCC-D2FF3DD3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03928-DA0B-E3C0-0B80-48B92FB9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4F3-8395-439B-9C84-76B9080605D4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FA7A-7B5B-27DC-6753-74CD8783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89093-83DC-3DF9-8BBA-B801F47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DE440-AA1E-2A83-126F-03C39AEF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7E9-DAEE-46D2-9D40-F78D3BF2FB55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4469-1D2F-9489-37BD-6F619AD0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EA1B9-A9D1-B278-77A4-91C117D8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04F-9580-FA37-C487-9A0A4CE8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41A3-3D6B-ED13-8ABD-5A13461E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1E3E-D33E-D7FD-9F0C-40C1E536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E258-BD6B-8A1F-03DC-ADC307E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C8F2-EA5D-44AB-B22A-5CDD15052FA1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F7AC-AA93-26BB-CE6F-37677661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7441-40B8-BD72-EA58-36FFB2F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539-9C5F-8788-04C4-A9512ADA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CFE1D-DAD3-2D69-F864-322E6930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D9FA8-8CE0-51E3-F3BC-1A6CCC5A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EE81-BA4A-E344-0A7B-98A5F03A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579-AD4D-442A-A09C-7BAABD478E3F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556E-6493-8D75-1F6A-680D112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60451-6B46-ED8D-75BE-A48B5AC6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7AD3-0AA6-C294-EECF-F2666720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E150-A2A1-2319-797F-EFE7CA1E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1538-208B-D413-147F-834B5E8CD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ECCF-9282-4AB0-8C4B-9654FE10546B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E7D9-4E68-A1B7-51D2-F4E2C4C3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AA71-82B2-DCAA-8A8A-70BE4F80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38.png"/><Relationship Id="rId4" Type="http://schemas.openxmlformats.org/officeDocument/2006/relationships/image" Target="../media/image6.sv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50.png"/><Relationship Id="rId5" Type="http://schemas.openxmlformats.org/officeDocument/2006/relationships/image" Target="../media/image6.sv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6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6079" y="2982155"/>
            <a:ext cx="3733442" cy="21518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833907" y="1689346"/>
            <a:ext cx="2988627" cy="255392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829144" y="0"/>
            <a:ext cx="13454093" cy="102870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340569">
            <a:off x="506020" y="1470661"/>
            <a:ext cx="2344072" cy="67931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 t="3570" b="3570"/>
          <a:stretch>
            <a:fillRect/>
          </a:stretch>
        </p:blipFill>
        <p:spPr>
          <a:xfrm>
            <a:off x="6328221" y="4507072"/>
            <a:ext cx="4912472" cy="404938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715001" y="332156"/>
            <a:ext cx="10127054" cy="1357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7"/>
              </a:lnSpc>
            </a:pPr>
            <a:r>
              <a:rPr lang="en-US" sz="7200" dirty="0">
                <a:solidFill>
                  <a:srgbClr val="048082"/>
                </a:solidFill>
                <a:latin typeface="Times Neue Roman Bold"/>
              </a:rPr>
              <a:t>E-Commerce Analytics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79574" y="4270330"/>
            <a:ext cx="4046426" cy="4361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850"/>
              </a:lnSpc>
              <a:spcBef>
                <a:spcPct val="0"/>
              </a:spcBef>
            </a:pPr>
            <a:r>
              <a:rPr lang="en-US" sz="4892" dirty="0">
                <a:solidFill>
                  <a:srgbClr val="048082"/>
                </a:solidFill>
                <a:latin typeface="Times Neue Roman"/>
              </a:rPr>
              <a:t>Balaji M</a:t>
            </a:r>
          </a:p>
          <a:p>
            <a:pPr algn="r">
              <a:lnSpc>
                <a:spcPts val="6850"/>
              </a:lnSpc>
              <a:spcBef>
                <a:spcPct val="0"/>
              </a:spcBef>
            </a:pPr>
            <a:r>
              <a:rPr lang="en-US" sz="4892" dirty="0">
                <a:solidFill>
                  <a:srgbClr val="048082"/>
                </a:solidFill>
                <a:latin typeface="Times Neue Roman"/>
              </a:rPr>
              <a:t>Lavina Correa</a:t>
            </a:r>
          </a:p>
          <a:p>
            <a:pPr algn="r">
              <a:lnSpc>
                <a:spcPts val="6850"/>
              </a:lnSpc>
              <a:spcBef>
                <a:spcPct val="0"/>
              </a:spcBef>
            </a:pPr>
            <a:r>
              <a:rPr lang="en-US" sz="4892" dirty="0">
                <a:solidFill>
                  <a:srgbClr val="048082"/>
                </a:solidFill>
                <a:latin typeface="Times Neue Roman"/>
              </a:rPr>
              <a:t>Nikhil Verma </a:t>
            </a:r>
          </a:p>
          <a:p>
            <a:pPr algn="r">
              <a:lnSpc>
                <a:spcPts val="6850"/>
              </a:lnSpc>
              <a:spcBef>
                <a:spcPct val="0"/>
              </a:spcBef>
            </a:pPr>
            <a:r>
              <a:rPr lang="en-US" sz="4892" dirty="0">
                <a:solidFill>
                  <a:srgbClr val="048082"/>
                </a:solidFill>
                <a:latin typeface="Times Neue Roman"/>
              </a:rPr>
              <a:t>Niranjay Singh</a:t>
            </a:r>
          </a:p>
          <a:p>
            <a:pPr algn="r">
              <a:lnSpc>
                <a:spcPts val="6850"/>
              </a:lnSpc>
              <a:spcBef>
                <a:spcPct val="0"/>
              </a:spcBef>
            </a:pPr>
            <a:r>
              <a:rPr lang="en-US" sz="4892" dirty="0">
                <a:solidFill>
                  <a:srgbClr val="048082"/>
                </a:solidFill>
                <a:latin typeface="Times Neue Roman"/>
              </a:rPr>
              <a:t>Priya Sharma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CF3E8F-FEC0-AEEF-86B9-59A20C98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B1629-68EF-39FB-40D6-FA63B04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1150E9E-7C00-F65D-AAED-594E57F65A45}"/>
              </a:ext>
            </a:extLst>
          </p:cNvPr>
          <p:cNvSpPr/>
          <p:nvPr/>
        </p:nvSpPr>
        <p:spPr>
          <a:xfrm>
            <a:off x="0" y="0"/>
            <a:ext cx="4648200" cy="10287000"/>
          </a:xfrm>
          <a:prstGeom prst="rect">
            <a:avLst/>
          </a:prstGeom>
          <a:solidFill>
            <a:srgbClr val="008037"/>
          </a:solidFill>
        </p:spPr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1A51B5E-D04D-1744-2817-8524376EADB4}"/>
              </a:ext>
            </a:extLst>
          </p:cNvPr>
          <p:cNvSpPr txBox="1"/>
          <p:nvPr/>
        </p:nvSpPr>
        <p:spPr>
          <a:xfrm>
            <a:off x="5600700" y="403539"/>
            <a:ext cx="13030200" cy="4130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67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Exploratory Data Analysis on the Dropped Features As well as the features Important for our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02F32-9E58-698B-A9B1-AC1D46139EF6}"/>
              </a:ext>
            </a:extLst>
          </p:cNvPr>
          <p:cNvSpPr txBox="1"/>
          <p:nvPr/>
        </p:nvSpPr>
        <p:spPr>
          <a:xfrm>
            <a:off x="5257800" y="5794441"/>
            <a:ext cx="6705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8731B"/>
                </a:solidFill>
                <a:latin typeface="Times Neue Roman" panose="020B0604020202020204" charset="0"/>
              </a:rPr>
              <a:t>RFM Dropped Features Used for EDA</a:t>
            </a:r>
            <a:r>
              <a:rPr lang="en-IN" sz="2400" b="1" dirty="0">
                <a:solidFill>
                  <a:srgbClr val="28731B"/>
                </a:solidFill>
                <a:latin typeface="Times Neue Roman" panose="020B060402020202020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Item_Code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Shipping_Location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Cancelled_status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ue Roman" panose="020B0604020202020204" charset="0"/>
            </a:endParaRPr>
          </a:p>
          <a:p>
            <a:endParaRPr lang="en-IN" sz="2400" dirty="0">
              <a:latin typeface="Times Neue Roman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98A4F-2857-928E-30B5-AA6EF6D07D1C}"/>
              </a:ext>
            </a:extLst>
          </p:cNvPr>
          <p:cNvSpPr txBox="1"/>
          <p:nvPr/>
        </p:nvSpPr>
        <p:spPr>
          <a:xfrm>
            <a:off x="5257800" y="8115599"/>
            <a:ext cx="6019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8731B"/>
                </a:solidFill>
                <a:latin typeface="Times Neue Roman" panose="020B0604020202020204" charset="0"/>
              </a:rPr>
              <a:t>Features important for RFM Analysis Used for EDA Are</a:t>
            </a:r>
            <a:r>
              <a:rPr lang="en-IN" sz="2400" b="1" dirty="0">
                <a:latin typeface="Times Neue Roman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CustomerID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ue Roman" panose="020B0604020202020204" charset="0"/>
              </a:rPr>
              <a:t>Date_of_purchase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914ECE3-6FD5-83C0-A5B6-42DA171D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333624" y="-407028"/>
            <a:ext cx="2708105" cy="730126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AA2CB8D-63DE-4D29-558F-854AE1347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-319703" y="5824226"/>
            <a:ext cx="3573465" cy="20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16381804" y="-404656"/>
            <a:ext cx="2734797" cy="73732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62471" y="4681225"/>
            <a:ext cx="3573465" cy="20596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946888" y="1077598"/>
            <a:ext cx="789878" cy="81660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2033" y="457200"/>
            <a:ext cx="12574855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EDA - Relationship between variables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8611" y="1812914"/>
            <a:ext cx="12361189" cy="56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Monthly Revenue distribution between Dec 16’ to Nov 17’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3BC66-C37E-479F-8437-468128DA2FF3}"/>
              </a:ext>
            </a:extLst>
          </p:cNvPr>
          <p:cNvSpPr txBox="1"/>
          <p:nvPr/>
        </p:nvSpPr>
        <p:spPr>
          <a:xfrm>
            <a:off x="838200" y="8972371"/>
            <a:ext cx="1363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AM to 2 PM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peak hours for sale accounting for 2/3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to very less sales happen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6:00PM to 8:00 AM.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sales promotional strategies like discounts/offers are recommended to enhance sales during this period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B82945-3AF2-4CEF-9F1B-D92E12DAF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699" y="6210300"/>
            <a:ext cx="13356008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C3E60-E388-40CC-BA8E-0FFB78A64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699" y="2400300"/>
            <a:ext cx="13356008" cy="25935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43A1-B88C-C9F9-6890-AD02646D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8611" y="5524500"/>
            <a:ext cx="5312673" cy="55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Revenue Distribution by Time slots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5143500"/>
            <a:ext cx="9287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rising trend in Quantity and Revenue can be seen over the given period</a:t>
            </a:r>
          </a:p>
        </p:txBody>
      </p:sp>
    </p:spTree>
    <p:extLst>
      <p:ext uri="{BB962C8B-B14F-4D97-AF65-F5344CB8AC3E}">
        <p14:creationId xmlns:p14="http://schemas.microsoft.com/office/powerpoint/2010/main" val="95775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5AD487-9023-408D-B95D-8C09CAC6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873" y="2410321"/>
            <a:ext cx="5382927" cy="5029677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340569">
            <a:off x="16381804" y="-404656"/>
            <a:ext cx="2734797" cy="73732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5962471" y="4681225"/>
            <a:ext cx="3573465" cy="20596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46888" y="1077598"/>
            <a:ext cx="789878" cy="81660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2033" y="457200"/>
            <a:ext cx="12574855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EDA - Relationship between variables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12914"/>
            <a:ext cx="12361189" cy="55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Shipping_Location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3BC66-C37E-479F-8437-468128DA2FF3}"/>
              </a:ext>
            </a:extLst>
          </p:cNvPr>
          <p:cNvSpPr txBox="1"/>
          <p:nvPr/>
        </p:nvSpPr>
        <p:spPr>
          <a:xfrm>
            <a:off x="1028700" y="7904621"/>
            <a:ext cx="12776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Revenue by number of Invoices and Value is shipped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 sharing or consolidation can be considered with respect to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25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8% Cancellation, need further analysis if the cancellation are due to delay in delivery, breakage, packaging,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2E7080-5E5D-436B-A628-E7A4B551B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764" y="2458644"/>
            <a:ext cx="9153525" cy="50296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B8A9E-1068-281C-B0CE-EAE73F13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E020AB-E329-45B3-81CA-188E22BF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33" y="2444705"/>
            <a:ext cx="12074579" cy="4098471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340569">
            <a:off x="16381804" y="-404656"/>
            <a:ext cx="2734797" cy="73732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5962471" y="4681225"/>
            <a:ext cx="3573465" cy="20596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46888" y="1077598"/>
            <a:ext cx="789878" cy="81660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2033" y="457200"/>
            <a:ext cx="12574855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EDA - Relationship between variables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12914"/>
            <a:ext cx="12361189" cy="55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Item_Code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3BC66-C37E-479F-8437-468128DA2FF3}"/>
              </a:ext>
            </a:extLst>
          </p:cNvPr>
          <p:cNvSpPr txBox="1"/>
          <p:nvPr/>
        </p:nvSpPr>
        <p:spPr>
          <a:xfrm>
            <a:off x="1028700" y="7842295"/>
            <a:ext cx="1277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most sales and most cancellation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Code Discount is the second most in terms of cancellation and has cancellation for all transactions implying the Cancellation Status is 1 sometimes to show discount.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DDD6C-1ADD-D7CD-3A3C-D7558A13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CB6A55-9684-4520-8B22-5C99846E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38" y="2499366"/>
            <a:ext cx="12984950" cy="4472934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340569">
            <a:off x="16381804" y="-404656"/>
            <a:ext cx="2734797" cy="73732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5962471" y="4681225"/>
            <a:ext cx="3573465" cy="20596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46888" y="1077598"/>
            <a:ext cx="789878" cy="81660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2033" y="457200"/>
            <a:ext cx="12574855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EDA - Relationship between variables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12914"/>
            <a:ext cx="12361189" cy="55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B52C2-D781-44C0-87B6-5A844102240F}"/>
              </a:ext>
            </a:extLst>
          </p:cNvPr>
          <p:cNvSpPr txBox="1"/>
          <p:nvPr/>
        </p:nvSpPr>
        <p:spPr>
          <a:xfrm>
            <a:off x="1028700" y="7842295"/>
            <a:ext cx="1277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ordered the most with respect to Revenue and deals in high value transactions.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frequent buyer and is second most with respect to Revenue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(70%)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ordered more than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69AC-EA47-4AB6-346B-0C3441D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69384" y="-303868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318996" y="3752315"/>
            <a:ext cx="2344023" cy="135101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72321" y="6368878"/>
            <a:ext cx="13617626" cy="342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1" lvl="1" indent="-388620">
              <a:lnSpc>
                <a:spcPts val="5040"/>
              </a:lnSpc>
              <a:buFont typeface="Arial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recently has the customer made a transaction with the company.</a:t>
            </a:r>
          </a:p>
          <a:p>
            <a:pPr marL="777241" lvl="1" indent="-388620">
              <a:lnSpc>
                <a:spcPts val="5040"/>
              </a:lnSpc>
              <a:buFont typeface="Arial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frequent is the customer in ordering/buying some product from the company.</a:t>
            </a:r>
          </a:p>
          <a:p>
            <a:pPr marL="777241" lvl="1" indent="-388620">
              <a:lnSpc>
                <a:spcPts val="5040"/>
              </a:lnSpc>
              <a:buFont typeface="Arial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much does the customer spends on purchasing products from the company.</a:t>
            </a:r>
          </a:p>
          <a:p>
            <a:pPr>
              <a:lnSpc>
                <a:spcPts val="1084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89071" y="31498"/>
            <a:ext cx="491037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Defining RFM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1C81DD-504A-49ED-4ABD-D3F2EBAD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D7FBEB6-A3F0-4171-8C57-A9F896361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274700" y="69598"/>
            <a:ext cx="3002414" cy="167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F6775-7D65-442F-A017-D4CDC0EE1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2035728"/>
            <a:ext cx="87630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85486" y="-304826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526902" y="3757078"/>
            <a:ext cx="2344023" cy="13510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16871" y="1752070"/>
            <a:ext cx="4006391" cy="1268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  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Recency Value</a:t>
            </a: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89554" y="31498"/>
            <a:ext cx="670941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48082"/>
                </a:solidFill>
                <a:latin typeface="Times Neue Roman Bold"/>
              </a:rPr>
              <a:t>Calculation of RFM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6871" y="5143500"/>
            <a:ext cx="4006391" cy="1268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 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Frequency Value</a:t>
            </a: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16871" y="6799129"/>
            <a:ext cx="4006391" cy="61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  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 Bold"/>
              </a:rPr>
              <a:t>Monetary Value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26470" y="2368339"/>
            <a:ext cx="13314719" cy="185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Recency is difference of days in the cutoff date of data and last purchase date of Customer.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According to our data the Last Purchasing Date (max Date) is December 19 2017 so cut off date will be December 20 2017. </a:t>
            </a:r>
            <a:endParaRPr 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69320" y="5789295"/>
            <a:ext cx="10074099" cy="571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Frequency is Number of Invoices for Customer.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69320" y="7519094"/>
            <a:ext cx="7465480" cy="571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Monetary is total sales for Customer.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A46330-5C5C-CFE2-5110-41589EB3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11000" y="4991100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340569">
            <a:off x="15666656" y="-396497"/>
            <a:ext cx="2344072" cy="6319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7295172">
            <a:off x="15665465" y="4211792"/>
            <a:ext cx="2904774" cy="167420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-24063" y="0"/>
            <a:ext cx="1492312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3767920" y="186357"/>
            <a:ext cx="8347880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RFM DataFrame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00" y="1301899"/>
            <a:ext cx="15085497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We have done RFM Scoring and Loyalty Level Grading on the basis of Quantile-Quartile method.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B7AF0-0FEE-5453-A8EB-1E320C74C894}"/>
              </a:ext>
            </a:extLst>
          </p:cNvPr>
          <p:cNvSpPr/>
          <p:nvPr/>
        </p:nvSpPr>
        <p:spPr>
          <a:xfrm>
            <a:off x="990600" y="8325654"/>
            <a:ext cx="12441963" cy="17785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Times Neue Roman" panose="020B0604020202020204" charset="0"/>
              </a:rPr>
              <a:t>Interpretation of levels: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ue Roman" panose="020B0604020202020204" charset="0"/>
              </a:rPr>
              <a:t>Platinum</a:t>
            </a:r>
            <a:r>
              <a:rPr lang="en-IN" sz="2400" dirty="0">
                <a:latin typeface="Times Neue Roman" panose="020B0604020202020204" charset="0"/>
              </a:rPr>
              <a:t>  - Most loyal and best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ue Roman" panose="020B0604020202020204" charset="0"/>
              </a:rPr>
              <a:t>Gold</a:t>
            </a:r>
            <a:r>
              <a:rPr lang="en-IN" sz="2400" dirty="0">
                <a:latin typeface="Times Neue Roman" panose="020B0604020202020204" charset="0"/>
              </a:rPr>
              <a:t>  - Very good customers and signification contributors to the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ue Roman" panose="020B0604020202020204" charset="0"/>
              </a:rPr>
              <a:t>Silver</a:t>
            </a:r>
            <a:r>
              <a:rPr lang="en-IN" sz="2400" dirty="0">
                <a:latin typeface="Times Neue Roman" panose="020B0604020202020204" charset="0"/>
              </a:rPr>
              <a:t>  - Irregular customers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0778A-5B39-83F3-D8E6-9785B5AB142E}"/>
              </a:ext>
            </a:extLst>
          </p:cNvPr>
          <p:cNvSpPr/>
          <p:nvPr/>
        </p:nvSpPr>
        <p:spPr>
          <a:xfrm>
            <a:off x="11568873" y="5933562"/>
            <a:ext cx="2928086" cy="5597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ue Roman" panose="020B0604020202020204" charset="0"/>
              </a:rPr>
              <a:t>Shape of rfm_df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8E2970-E477-ABA6-8C68-F5E7D71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D379F-9D2B-C88D-9D16-A88B7B1E6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2400" y="6515100"/>
            <a:ext cx="2895600" cy="977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B2B5F8-FC22-4F35-70E0-B61E2C6A0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981700"/>
            <a:ext cx="3631253" cy="20837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6BAAB-E2A3-60A9-D25E-B6D736FE5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2264" y="6408699"/>
            <a:ext cx="4276136" cy="16365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6E99CE-7268-F337-96A8-BB476B1839DD}"/>
              </a:ext>
            </a:extLst>
          </p:cNvPr>
          <p:cNvSpPr/>
          <p:nvPr/>
        </p:nvSpPr>
        <p:spPr>
          <a:xfrm>
            <a:off x="5782265" y="5905500"/>
            <a:ext cx="4276135" cy="5597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ue Roman" panose="020B0604020202020204" charset="0"/>
              </a:rPr>
              <a:t>Distribution of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24383-AB63-4084-974C-282485D1E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1" y="2341553"/>
            <a:ext cx="10210800" cy="2794796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11430000" y="2400300"/>
            <a:ext cx="3048000" cy="3206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 of 4349 unique CustomerID rows 30 rows with negative values are removed from RFM Data frame as it may affect RFM analysis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15549642" y="-391478"/>
            <a:ext cx="2344072" cy="631980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15806913" y="4006498"/>
            <a:ext cx="2904774" cy="167420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767920" y="186357"/>
            <a:ext cx="910066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Exploring RFM DataFrame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1738" y="1808613"/>
            <a:ext cx="4742140" cy="50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38" lvl="1" indent="-323819">
              <a:lnSpc>
                <a:spcPts val="4199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and Min RFMScore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1738" y="3419610"/>
            <a:ext cx="14787703" cy="504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>
              <a:lnSpc>
                <a:spcPts val="42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Counts and Unique Values in RFMScore as well as the count of RFM_Loyalty_Level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1738" y="8215315"/>
            <a:ext cx="8471927" cy="488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>
              <a:lnSpc>
                <a:spcPts val="42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median, mean and mode in RFMScore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40B46-CF18-AFF3-6513-BA732AC8D276}"/>
              </a:ext>
            </a:extLst>
          </p:cNvPr>
          <p:cNvSpPr txBox="1"/>
          <p:nvPr/>
        </p:nvSpPr>
        <p:spPr>
          <a:xfrm>
            <a:off x="761738" y="2397612"/>
            <a:ext cx="102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Maximum RFMScore is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12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Minimum RFMScore is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3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 panose="020B060402020202020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D0FD66-E1EE-9F8D-1E81-A74565919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8" y="4025027"/>
            <a:ext cx="7688018" cy="10007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512F1E-85EE-7093-078D-EB4AC83A3507}"/>
              </a:ext>
            </a:extLst>
          </p:cNvPr>
          <p:cNvSpPr txBox="1"/>
          <p:nvPr/>
        </p:nvSpPr>
        <p:spPr>
          <a:xfrm>
            <a:off x="761738" y="8787705"/>
            <a:ext cx="6773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Median: </a:t>
            </a:r>
            <a:r>
              <a:rPr lang="en-IN" sz="2800" b="1" dirty="0">
                <a:latin typeface="Times Neue Roman" panose="020B0604020202020204" charset="0"/>
              </a:rPr>
              <a:t>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Mean: </a:t>
            </a:r>
            <a:r>
              <a:rPr lang="en-IN" sz="2800" b="1" dirty="0">
                <a:latin typeface="Times Neue Roman" panose="020B0604020202020204" charset="0"/>
              </a:rPr>
              <a:t>7.64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Mode: </a:t>
            </a:r>
            <a:r>
              <a:rPr lang="en-IN" sz="2800" b="1" dirty="0">
                <a:latin typeface="Times Neue Roman" panose="020B0604020202020204" charset="0"/>
              </a:rPr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1705-43FF-6B3B-3C52-47CD8799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8917-734F-D39F-CE6B-1C9F5FBC5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38" y="5110068"/>
            <a:ext cx="3801818" cy="3020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7829" y="2001729"/>
            <a:ext cx="6957663" cy="26083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40" y="45859"/>
            <a:ext cx="16197084" cy="1023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8037"/>
                </a:solidFill>
                <a:latin typeface="Times Neue Roman Bold"/>
              </a:rPr>
              <a:t>Pre and Post Log Transformation Graphs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6152" y="1372768"/>
            <a:ext cx="6655848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8037"/>
                </a:solidFill>
                <a:latin typeface="Times Neue Roman Bold"/>
              </a:rPr>
              <a:t>Positively/Rightwards skewed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E3652-5953-69DE-850E-249D388F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2B79E34-8725-4FF5-997E-311405A4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67828" y="4610101"/>
            <a:ext cx="6958584" cy="2210093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2E8561C-E7CA-4330-ACED-EFAD315ACC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7799" y="7048500"/>
            <a:ext cx="6957663" cy="259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362E56-9AAD-4A7C-B950-6118821C1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610101"/>
            <a:ext cx="6958584" cy="2180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3D596A-C4C2-4640-9FDA-EE221912B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8794"/>
            <a:ext cx="6958584" cy="218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A5E2AC-74AE-46DF-BCF2-667259D4D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7033220"/>
            <a:ext cx="6958584" cy="2346098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01219B9E-B2B6-4967-90A6-014CF8053355}"/>
              </a:ext>
            </a:extLst>
          </p:cNvPr>
          <p:cNvSpPr txBox="1"/>
          <p:nvPr/>
        </p:nvSpPr>
        <p:spPr>
          <a:xfrm>
            <a:off x="9574752" y="1391079"/>
            <a:ext cx="7341648" cy="504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8037"/>
                </a:solidFill>
                <a:latin typeface="Times Neue Roman Bold"/>
              </a:rPr>
              <a:t>Post Log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140B3-ED86-9278-A2B8-D1CF0E60DEAE}"/>
              </a:ext>
            </a:extLst>
          </p:cNvPr>
          <p:cNvSpPr txBox="1"/>
          <p:nvPr/>
        </p:nvSpPr>
        <p:spPr>
          <a:xfrm>
            <a:off x="1219200" y="96393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ue Roman" panose="020B0604020202020204" charset="0"/>
              </a:rPr>
              <a:t>We have also corrected the outliers in R, F, M using Quantile formula.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15331672" y="-383985"/>
            <a:ext cx="2344072" cy="6319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15535693" y="4065313"/>
            <a:ext cx="2904774" cy="167420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13" y="0"/>
            <a:ext cx="14969584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03798" y="8913926"/>
            <a:ext cx="1177892" cy="10708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22589" y="-143752"/>
            <a:ext cx="8186640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Table of Content/Index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1499" y="518360"/>
            <a:ext cx="7308501" cy="12860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Project Objective                                                 3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Introduction to RFM Segmentation                     4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Data Information/Analysis                                   5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Pre-Processing – Data Cleaning                          6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EDA -Relationship between variables                10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Defining RFM                                                     15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Calculating RFM                                                 16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RFM DataFrame                                                  17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Exploring RFM DataFrame                                 18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Pre and Post Log Transformation Graphs           19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Exploring Standardized Data                               20 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Elbow Graph                                                        22 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Evaluation                                                            23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algn="ctr">
              <a:lnSpc>
                <a:spcPts val="11293"/>
              </a:lnSpc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ABEB53-FCA3-E9CB-FA29-A578F78A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ACEDDDC-2D5C-D205-7F44-AE2CDCB44AC1}"/>
              </a:ext>
            </a:extLst>
          </p:cNvPr>
          <p:cNvSpPr txBox="1"/>
          <p:nvPr/>
        </p:nvSpPr>
        <p:spPr>
          <a:xfrm>
            <a:off x="7489605" y="876299"/>
            <a:ext cx="7308501" cy="7743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Clusters Analysis                                                24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Silhouette Visualizer 				    25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3D Plots     					    26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Hierarchical Clustering                                      27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Recommendations                                              28    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r>
              <a:rPr lang="en-US" sz="2400" u="sng" dirty="0">
                <a:solidFill>
                  <a:srgbClr val="048082"/>
                </a:solidFill>
                <a:latin typeface="Times Neue Roman"/>
              </a:rPr>
              <a:t>Summary                                                            29</a:t>
            </a: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marL="871557" lvl="1" indent="-435779">
              <a:lnSpc>
                <a:spcPts val="5651"/>
              </a:lnSpc>
              <a:buFont typeface="Arial"/>
              <a:buChar char="•"/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  <a:p>
            <a:pPr algn="ctr">
              <a:lnSpc>
                <a:spcPts val="11293"/>
              </a:lnSpc>
            </a:pPr>
            <a:endParaRPr lang="en-US" sz="2400" u="sng" dirty="0">
              <a:solidFill>
                <a:srgbClr val="048082"/>
              </a:solidFill>
              <a:latin typeface="Times Neue Roman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38B2C8-7BE9-5C41-38D8-48E1EBB45F0A}"/>
              </a:ext>
            </a:extLst>
          </p:cNvPr>
          <p:cNvCxnSpPr>
            <a:cxnSpLocks/>
          </p:cNvCxnSpPr>
          <p:nvPr/>
        </p:nvCxnSpPr>
        <p:spPr>
          <a:xfrm>
            <a:off x="7620000" y="876299"/>
            <a:ext cx="0" cy="899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4C21D7-0B92-47C2-8A53-094088C8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87" y="3155545"/>
            <a:ext cx="6462713" cy="3266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4F4BB-0883-9252-9BDD-48F7E37546D0}"/>
              </a:ext>
            </a:extLst>
          </p:cNvPr>
          <p:cNvSpPr txBox="1"/>
          <p:nvPr/>
        </p:nvSpPr>
        <p:spPr>
          <a:xfrm>
            <a:off x="2895600" y="342900"/>
            <a:ext cx="137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Exploring Data Post Standardization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62CF7-3638-B346-0F6E-4B3D655ABE63}"/>
              </a:ext>
            </a:extLst>
          </p:cNvPr>
          <p:cNvSpPr/>
          <p:nvPr/>
        </p:nvSpPr>
        <p:spPr>
          <a:xfrm>
            <a:off x="2895600" y="1678874"/>
            <a:ext cx="128016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latin typeface="Times Neue Roman" panose="020B0604020202020204" charset="0"/>
              </a:rPr>
              <a:t>We have standardized the data using StandardScaler to bring down all the features to a common scale without distorting the differences in the range of the values.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8AF85-A611-9223-E480-74F15568406C}"/>
              </a:ext>
            </a:extLst>
          </p:cNvPr>
          <p:cNvSpPr/>
          <p:nvPr/>
        </p:nvSpPr>
        <p:spPr>
          <a:xfrm>
            <a:off x="10463212" y="6929464"/>
            <a:ext cx="4872038" cy="665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latin typeface="Times Neue Roman" panose="020B0604020202020204" charset="0"/>
              </a:rPr>
              <a:t>Shape of the Standardized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46E8-739C-ED7A-2732-C875A7C7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7686674"/>
            <a:ext cx="4038600" cy="885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6AA6A-CB71-C0BD-C837-F86723A06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85" y="6743700"/>
            <a:ext cx="6227616" cy="1628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9F0DDA-0C85-3465-67CC-D941D7255962}"/>
              </a:ext>
            </a:extLst>
          </p:cNvPr>
          <p:cNvSpPr/>
          <p:nvPr/>
        </p:nvSpPr>
        <p:spPr>
          <a:xfrm>
            <a:off x="2133601" y="8437574"/>
            <a:ext cx="6422230" cy="1323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latin typeface="Times Neue Roman" panose="020B0604020202020204" charset="0"/>
              </a:rPr>
              <a:t>The min and max values for each show that our data has been scaled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B4236-D0FB-FCB1-4096-07149CAA9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362" y="2781300"/>
            <a:ext cx="5938838" cy="3831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AE28B-D0F6-1D16-F85D-BAF7858A8E80}"/>
              </a:ext>
            </a:extLst>
          </p:cNvPr>
          <p:cNvSpPr txBox="1"/>
          <p:nvPr/>
        </p:nvSpPr>
        <p:spPr>
          <a:xfrm>
            <a:off x="2895600" y="63627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ue Roman" panose="020B0604020202020204" charset="0"/>
              </a:rPr>
              <a:t>Unscaled Data</a:t>
            </a:r>
            <a:endParaRPr lang="en-IN" sz="2000" dirty="0">
              <a:latin typeface="Times Neue Roman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F4F1C-610B-29A0-6684-E1F7D7BDC6C4}"/>
              </a:ext>
            </a:extLst>
          </p:cNvPr>
          <p:cNvSpPr txBox="1"/>
          <p:nvPr/>
        </p:nvSpPr>
        <p:spPr>
          <a:xfrm>
            <a:off x="9020175" y="649158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ue Roman" panose="020B0604020202020204" charset="0"/>
              </a:rPr>
              <a:t>Scaled Data</a:t>
            </a:r>
            <a:endParaRPr lang="en-IN" sz="2000" dirty="0">
              <a:latin typeface="Times Neue Roman" panose="020B060402020202020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9E0C97E-5DE4-90EF-3CC0-7AA68CBE6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1600" y="1104900"/>
            <a:ext cx="3733442" cy="215182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C69ED93-E68F-2CCE-C80A-267C7587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340569">
            <a:off x="343635" y="-380948"/>
            <a:ext cx="2344072" cy="6793150"/>
          </a:xfrm>
          <a:prstGeom prst="rect">
            <a:avLst/>
          </a:prstGeom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id="{863D0A5E-D5C8-3316-B2BF-C308C432FA9F}"/>
              </a:ext>
            </a:extLst>
          </p:cNvPr>
          <p:cNvSpPr/>
          <p:nvPr/>
        </p:nvSpPr>
        <p:spPr>
          <a:xfrm>
            <a:off x="4833907" y="0"/>
            <a:ext cx="13454093" cy="10287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>
              <a:lnSpc>
                <a:spcPts val="11067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A53A7-891B-DE42-0717-5F0F404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63B489-B8D6-DC5A-D157-F2D013F24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387725"/>
              </p:ext>
            </p:extLst>
          </p:nvPr>
        </p:nvGraphicFramePr>
        <p:xfrm>
          <a:off x="7327252" y="2476500"/>
          <a:ext cx="78486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16F745D-849D-8340-CC9B-67C7435E17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1024" y="7378161"/>
            <a:ext cx="3926113" cy="22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186357"/>
            <a:ext cx="158496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8037"/>
                </a:solidFill>
                <a:latin typeface="Times Neue Roman Bold"/>
              </a:rPr>
              <a:t>K Means Cluster identification using Elbow Method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8039100"/>
            <a:ext cx="161544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The Elbow Method is one of the most popular methods to determine the optimal value of K</a:t>
            </a:r>
          </a:p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Here, we have tried to plot the cluster numbers on the x-axis and their respective score on the y-axis</a:t>
            </a:r>
          </a:p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By observing the graph, using the elbow method, dividing the clusters into 3 gives proper results as the bent is falling between 2 and 4</a:t>
            </a:r>
            <a:endParaRPr lang="en-US" sz="2400" dirty="0">
              <a:solidFill>
                <a:srgbClr val="008037"/>
              </a:solidFill>
              <a:latin typeface="Times Neue Roman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80E67-4277-2164-9775-1089F62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9F139-5BAF-62DD-A161-453A47F3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66" y="2324100"/>
            <a:ext cx="117348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760DAD-C469-4DC5-B40E-3AF232EA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47" y="2392841"/>
            <a:ext cx="9487698" cy="29748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70443" y="186357"/>
            <a:ext cx="1216955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Cluster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36405-B522-91AE-59D2-3A66FAFAC59A}"/>
              </a:ext>
            </a:extLst>
          </p:cNvPr>
          <p:cNvSpPr/>
          <p:nvPr/>
        </p:nvSpPr>
        <p:spPr>
          <a:xfrm>
            <a:off x="1752601" y="1213471"/>
            <a:ext cx="6222207" cy="832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Looping method to choose K with highest Silhouette Score</a:t>
            </a:r>
            <a:endParaRPr lang="en-IN" sz="1800" dirty="0">
              <a:latin typeface="Times Neue Roman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45F0C-1476-AF26-CE99-3C903C2F04D6}"/>
              </a:ext>
            </a:extLst>
          </p:cNvPr>
          <p:cNvSpPr/>
          <p:nvPr/>
        </p:nvSpPr>
        <p:spPr>
          <a:xfrm>
            <a:off x="1776413" y="7262522"/>
            <a:ext cx="409179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Cluster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296666-E078-8B03-B29F-9870DE2A6340}"/>
              </a:ext>
            </a:extLst>
          </p:cNvPr>
          <p:cNvSpPr/>
          <p:nvPr/>
        </p:nvSpPr>
        <p:spPr>
          <a:xfrm>
            <a:off x="8185147" y="5395453"/>
            <a:ext cx="9513890" cy="585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Parameters that went inside the model building process.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713F2-1343-D43F-40B7-F6FDC298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18C85-C277-1DE6-F01A-701FE17E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47" y="6056461"/>
            <a:ext cx="9513890" cy="356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537FC-5F58-B198-6A1A-EEC0C42FA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93" y="2088429"/>
            <a:ext cx="6222207" cy="3161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1CCE82-C711-7145-804E-DC39098CD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413" y="6076629"/>
            <a:ext cx="6198396" cy="6858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2D18E7D-A007-1F93-8062-709F2EF7B287}"/>
              </a:ext>
            </a:extLst>
          </p:cNvPr>
          <p:cNvSpPr/>
          <p:nvPr/>
        </p:nvSpPr>
        <p:spPr>
          <a:xfrm>
            <a:off x="1724028" y="5490971"/>
            <a:ext cx="625078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Overall Silhouette Score with K =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CCD32-B822-3B67-058F-ED8039BE8160}"/>
              </a:ext>
            </a:extLst>
          </p:cNvPr>
          <p:cNvSpPr/>
          <p:nvPr/>
        </p:nvSpPr>
        <p:spPr>
          <a:xfrm>
            <a:off x="8185147" y="1213470"/>
            <a:ext cx="9487698" cy="8320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rfm_df with Cluster and Silhouette_Value</a:t>
            </a:r>
            <a:endParaRPr lang="en-IN" sz="1800" dirty="0">
              <a:latin typeface="Times Neue Roman" panose="020B060402020202020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071619-60DF-AE9F-2333-2A4357039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028" y="7991260"/>
            <a:ext cx="4091793" cy="173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D8E14-2941-4A51-A80C-BC17E19723FF}"/>
              </a:ext>
            </a:extLst>
          </p:cNvPr>
          <p:cNvSpPr txBox="1"/>
          <p:nvPr/>
        </p:nvSpPr>
        <p:spPr>
          <a:xfrm>
            <a:off x="8185147" y="7262522"/>
            <a:ext cx="8326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Silhouette Score reached optimum value at 0.508 for numbers of clusters as 3</a:t>
            </a:r>
          </a:p>
          <a:p>
            <a:endParaRPr lang="en-US" sz="2400" dirty="0">
              <a:latin typeface="Times Neue Rom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Cluster 0 has maximum numbers of customers (2287) and Cluster 1 has least number of customers (998)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8377A-4A86-A7D9-402B-DB33574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1B5B8-9C69-7B3C-4099-54625833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27"/>
          <a:stretch/>
        </p:blipFill>
        <p:spPr>
          <a:xfrm>
            <a:off x="810866" y="3150118"/>
            <a:ext cx="5334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61810-3E91-3737-CF59-E5CBA5853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7"/>
          <a:stretch/>
        </p:blipFill>
        <p:spPr>
          <a:xfrm>
            <a:off x="6096000" y="3086100"/>
            <a:ext cx="6096002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65BE3-D055-A538-992E-19C2CA771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7"/>
          <a:stretch/>
        </p:blipFill>
        <p:spPr>
          <a:xfrm>
            <a:off x="12001500" y="1790700"/>
            <a:ext cx="5943600" cy="36576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98A2F273-61AA-5539-6C05-E8EFD8A29F81}"/>
              </a:ext>
            </a:extLst>
          </p:cNvPr>
          <p:cNvSpPr txBox="1"/>
          <p:nvPr/>
        </p:nvSpPr>
        <p:spPr>
          <a:xfrm>
            <a:off x="3540621" y="288548"/>
            <a:ext cx="11432679" cy="1023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8037"/>
                </a:solidFill>
                <a:latin typeface="Times Neue Roman Bold"/>
              </a:rPr>
              <a:t>Post K-Means Cluster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40D4F-C7BA-00F3-CA95-FEC2F8D451E7}"/>
              </a:ext>
            </a:extLst>
          </p:cNvPr>
          <p:cNvSpPr/>
          <p:nvPr/>
        </p:nvSpPr>
        <p:spPr>
          <a:xfrm>
            <a:off x="1270967" y="6519929"/>
            <a:ext cx="4800600" cy="84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Cluster 1 spends highest and cluster 2 spends lowest.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39E73-4C86-8B83-4BA2-B501521FD33A}"/>
              </a:ext>
            </a:extLst>
          </p:cNvPr>
          <p:cNvSpPr/>
          <p:nvPr/>
        </p:nvSpPr>
        <p:spPr>
          <a:xfrm>
            <a:off x="6745941" y="6526415"/>
            <a:ext cx="5257800" cy="84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Cluster 1 buys often and cluster 2 buys less often.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DBA8E6-53F8-E96D-8C51-70DE4EF6200C}"/>
              </a:ext>
            </a:extLst>
          </p:cNvPr>
          <p:cNvSpPr/>
          <p:nvPr/>
        </p:nvSpPr>
        <p:spPr>
          <a:xfrm>
            <a:off x="12678115" y="6410168"/>
            <a:ext cx="5257800" cy="84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Cluster 1 has made recent purchase while cluster 2 has old transactions.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936B6-963F-4FC7-B42C-BF81071B14A3}"/>
              </a:ext>
            </a:extLst>
          </p:cNvPr>
          <p:cNvSpPr/>
          <p:nvPr/>
        </p:nvSpPr>
        <p:spPr>
          <a:xfrm>
            <a:off x="1353231" y="7434954"/>
            <a:ext cx="16600714" cy="84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Observing the customer’s spending behaviour from box plots above, we can label Cluster 1 as Platinum, Cluster 0 as Gold, and Cluster 2 as Silver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7682C-7023-4E48-B0AE-7989AA0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27"/>
          <a:stretch/>
        </p:blipFill>
        <p:spPr>
          <a:xfrm>
            <a:off x="761999" y="1790700"/>
            <a:ext cx="53340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D9CFF4-DC59-44FA-B181-9D5973322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7"/>
          <a:stretch/>
        </p:blipFill>
        <p:spPr>
          <a:xfrm>
            <a:off x="6095999" y="1790700"/>
            <a:ext cx="6096002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0030D5-AFC4-4E68-BB8E-270AF9125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8349979"/>
            <a:ext cx="8077200" cy="18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DC165E-FDA6-4DD8-80AC-FF59693F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88" y="1428601"/>
            <a:ext cx="8634208" cy="50597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9B9D9-235F-E185-CE48-1B9CFC2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8BAF4-839D-1E99-43CD-A018B8EC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2" y="1116075"/>
            <a:ext cx="8634208" cy="537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DB298-BE48-1384-2267-B51B3D3B9D9C}"/>
              </a:ext>
            </a:extLst>
          </p:cNvPr>
          <p:cNvSpPr txBox="1"/>
          <p:nvPr/>
        </p:nvSpPr>
        <p:spPr>
          <a:xfrm>
            <a:off x="1676400" y="0"/>
            <a:ext cx="14273008" cy="111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8037"/>
                </a:solidFill>
                <a:latin typeface="Times Neue Roman Bold"/>
              </a:rPr>
              <a:t>Silhouette Visualizer and Cross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698D3-0D66-82FC-28FF-54C56DA0374E}"/>
              </a:ext>
            </a:extLst>
          </p:cNvPr>
          <p:cNvSpPr/>
          <p:nvPr/>
        </p:nvSpPr>
        <p:spPr>
          <a:xfrm>
            <a:off x="11418196" y="8538882"/>
            <a:ext cx="6553200" cy="1543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Interpretation:</a:t>
            </a:r>
          </a:p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The range of Silhouette Score is between -1 to 1, anything closer to 1 means </a:t>
            </a:r>
            <a:r>
              <a:rPr lang="en-U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ue Roman" panose="020B0604020202020204" charset="0"/>
              </a:rPr>
              <a:t>that the data point is very compact within the cluster to which it belongs and far away from the other clusters, while values near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ue Roman" panose="020B0604020202020204" charset="0"/>
              </a:rPr>
              <a:t>-</a:t>
            </a:r>
            <a:r>
              <a:rPr lang="en-U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ue Roman" panose="020B0604020202020204" charset="0"/>
              </a:rPr>
              <a:t>1 denote overlapping clusters.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ue Roman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B465B-5BDF-E22C-51EB-690CB3FD2990}"/>
              </a:ext>
            </a:extLst>
          </p:cNvPr>
          <p:cNvSpPr txBox="1"/>
          <p:nvPr/>
        </p:nvSpPr>
        <p:spPr>
          <a:xfrm>
            <a:off x="307639" y="6514340"/>
            <a:ext cx="9579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i="0" dirty="0">
                <a:effectLst/>
                <a:latin typeface="Times Neue Roman" panose="020B0604020202020204" charset="0"/>
              </a:rPr>
              <a:t>The above Silhouette analysis is done</a:t>
            </a:r>
            <a:r>
              <a:rPr lang="en-US" sz="2400" b="0" i="0" dirty="0">
                <a:effectLst/>
                <a:latin typeface="Times Neue Roman" panose="020B0604020202020204" charset="0"/>
              </a:rPr>
              <a:t> to </a:t>
            </a:r>
            <a:r>
              <a:rPr lang="en-US" sz="2400" i="0" dirty="0">
                <a:effectLst/>
                <a:latin typeface="Times Neue Roman" panose="020B0604020202020204" charset="0"/>
              </a:rPr>
              <a:t>select an optimal value for n_clusters.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ue Roman" panose="020B0604020202020204" charset="0"/>
              </a:rPr>
              <a:t>The value of n_clusters as 4 and 5 looks to be suboptimal for the given data.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ue Roman" panose="020B0604020202020204" charset="0"/>
              </a:rPr>
              <a:t>The value of 2 and 3 for n_clusters looks to be optimal. 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ue Roman" panose="020B0604020202020204" charset="0"/>
              </a:rPr>
              <a:t>The Silhouette </a:t>
            </a:r>
            <a:r>
              <a:rPr lang="en-US" sz="2400" dirty="0">
                <a:latin typeface="Times Neue Roman" panose="020B0604020202020204" charset="0"/>
              </a:rPr>
              <a:t>S</a:t>
            </a:r>
            <a:r>
              <a:rPr lang="en-US" sz="2400" b="0" i="0" dirty="0">
                <a:effectLst/>
                <a:latin typeface="Times Neue Roman" panose="020B0604020202020204" charset="0"/>
              </a:rPr>
              <a:t>core for each cluster is above average.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ue Roman" panose="020B0604020202020204" charset="0"/>
              </a:rPr>
              <a:t>The thickness of the silhouette plot </a:t>
            </a:r>
            <a:r>
              <a:rPr lang="en-US" sz="2400" dirty="0">
                <a:latin typeface="Times Neue Roman" panose="020B0604020202020204" charset="0"/>
              </a:rPr>
              <a:t>is also a</a:t>
            </a:r>
            <a:r>
              <a:rPr lang="en-US" sz="2400" i="0" dirty="0">
                <a:effectLst/>
                <a:latin typeface="Times Neue Roman" panose="020B0604020202020204" charset="0"/>
              </a:rPr>
              <a:t> deciding point for </a:t>
            </a:r>
            <a:r>
              <a:rPr lang="en-US" sz="2400" dirty="0">
                <a:latin typeface="Times Neue Roman" panose="020B0604020202020204" charset="0"/>
              </a:rPr>
              <a:t>n_cluster selection.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ue Roman" panose="020B0604020202020204" charset="0"/>
              </a:rPr>
              <a:t>For plot with n_cluster 3 (top right), the thickness is more uniform than the plot with n_cluster as 2 (top left) with one cluster thickness much more than the other. </a:t>
            </a:r>
            <a:r>
              <a:rPr lang="en-US" sz="2400" i="0" dirty="0">
                <a:effectLst/>
                <a:latin typeface="Times Neue Roman" panose="020B0604020202020204" charset="0"/>
              </a:rPr>
              <a:t>Thus, one can select the optimal number of clusters as 3.</a:t>
            </a:r>
          </a:p>
          <a:p>
            <a:endParaRPr lang="en-IN" sz="2400" dirty="0">
              <a:latin typeface="Times Neue Roman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A1F37-6E80-DEA5-959A-77F95291CCBA}"/>
              </a:ext>
            </a:extLst>
          </p:cNvPr>
          <p:cNvSpPr txBox="1"/>
          <p:nvPr/>
        </p:nvSpPr>
        <p:spPr>
          <a:xfrm>
            <a:off x="10134600" y="6488369"/>
            <a:ext cx="76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ue Roman" panose="020B0604020202020204" charset="0"/>
              </a:rPr>
              <a:t>Comparison of Statistical RFM Groups vs KMeans RFM Group</a:t>
            </a:r>
          </a:p>
        </p:txBody>
      </p:sp>
    </p:spTree>
    <p:extLst>
      <p:ext uri="{BB962C8B-B14F-4D97-AF65-F5344CB8AC3E}">
        <p14:creationId xmlns:p14="http://schemas.microsoft.com/office/powerpoint/2010/main" val="311517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921AB3-F5CD-4BD5-B688-A88114F76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"/>
          <a:stretch/>
        </p:blipFill>
        <p:spPr>
          <a:xfrm>
            <a:off x="10818539" y="955677"/>
            <a:ext cx="6212161" cy="566349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8BA48AD-B2DD-401C-8A3F-674AEF2A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3"/>
          <a:stretch/>
        </p:blipFill>
        <p:spPr>
          <a:xfrm>
            <a:off x="739133" y="1293396"/>
            <a:ext cx="6042667" cy="55265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29A42-7677-BE93-5F3A-726E25B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51989BE-DA0B-D0B5-13F5-8182C2C63E74}"/>
              </a:ext>
            </a:extLst>
          </p:cNvPr>
          <p:cNvSpPr txBox="1"/>
          <p:nvPr/>
        </p:nvSpPr>
        <p:spPr>
          <a:xfrm>
            <a:off x="-19050" y="79644"/>
            <a:ext cx="17068800" cy="1023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8037"/>
                </a:solidFill>
                <a:latin typeface="Times Neue Roman Bold"/>
              </a:rPr>
              <a:t>Statistical RFM Clusters VS KMeans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8AAE-35BC-E324-B2A0-3E1CF91E2B9B}"/>
              </a:ext>
            </a:extLst>
          </p:cNvPr>
          <p:cNvSpPr txBox="1"/>
          <p:nvPr/>
        </p:nvSpPr>
        <p:spPr>
          <a:xfrm>
            <a:off x="304800" y="6755937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ue Roman" panose="020B0604020202020204" charset="0"/>
              </a:rPr>
              <a:t>The above graph is a visualization of the segmented groups showing the values of Recency, Frequency and Monetary values of people based on which they can be categorized 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‘who needs attention’(Silver),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’ who have potential’(Gold)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 top buyers(Platinum)</a:t>
            </a:r>
          </a:p>
          <a:p>
            <a:r>
              <a:rPr lang="en-US" sz="2400" dirty="0">
                <a:latin typeface="Times Neue Roman" panose="020B0604020202020204" charset="0"/>
              </a:rPr>
              <a:t>The graph is difficult to comprehend due to skewed data, non uniform scaling and overlapping of groups</a:t>
            </a:r>
            <a:endParaRPr lang="en-IN" sz="2400" dirty="0">
              <a:latin typeface="Times Neue Roman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9BB2-CD13-03E3-3452-18E2BF538EBB}"/>
              </a:ext>
            </a:extLst>
          </p:cNvPr>
          <p:cNvSpPr txBox="1"/>
          <p:nvPr/>
        </p:nvSpPr>
        <p:spPr>
          <a:xfrm>
            <a:off x="8484270" y="6761382"/>
            <a:ext cx="94989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ue Roman" panose="020B0604020202020204" charset="0"/>
              </a:rPr>
              <a:t>This a 3D representation of all the segmented customers. From this plot, we can see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group who are frequent buyers and have done recent purchases which were of very high value (Platinum group)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groups of people who have visited recently, but are less frequent buyer and purchase of lesser value when compared to Platinum Group (Gold group)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groups with old purchases, less frequent and in less value (Silver)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ue Roman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D5AB8-4A5C-4668-83F0-9E96FCC9AE04}"/>
              </a:ext>
            </a:extLst>
          </p:cNvPr>
          <p:cNvSpPr txBox="1"/>
          <p:nvPr/>
        </p:nvSpPr>
        <p:spPr>
          <a:xfrm>
            <a:off x="6779122" y="1324570"/>
            <a:ext cx="190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Platinum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Gold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Silver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5B684-6009-4E38-BB31-D03340BC1FD9}"/>
              </a:ext>
            </a:extLst>
          </p:cNvPr>
          <p:cNvSpPr txBox="1"/>
          <p:nvPr/>
        </p:nvSpPr>
        <p:spPr>
          <a:xfrm>
            <a:off x="17068800" y="10287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Gold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Platinum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Silver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1FACF-A7C4-4791-91C6-764536EC448D}"/>
              </a:ext>
            </a:extLst>
          </p:cNvPr>
          <p:cNvSpPr txBox="1"/>
          <p:nvPr/>
        </p:nvSpPr>
        <p:spPr>
          <a:xfrm>
            <a:off x="15773400" y="5981700"/>
            <a:ext cx="15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Scaled Values</a:t>
            </a:r>
          </a:p>
        </p:txBody>
      </p:sp>
    </p:spTree>
    <p:extLst>
      <p:ext uri="{BB962C8B-B14F-4D97-AF65-F5344CB8AC3E}">
        <p14:creationId xmlns:p14="http://schemas.microsoft.com/office/powerpoint/2010/main" val="14551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F4361-1742-5173-B476-0F43F8CF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237C5-D20F-EFAE-1320-BADE091BCB94}"/>
              </a:ext>
            </a:extLst>
          </p:cNvPr>
          <p:cNvSpPr txBox="1"/>
          <p:nvPr/>
        </p:nvSpPr>
        <p:spPr>
          <a:xfrm>
            <a:off x="5029200" y="4191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F8820"/>
                </a:solidFill>
                <a:latin typeface="Times Neue Roman Bold"/>
              </a:rPr>
              <a:t>Hierarchical Clustering</a:t>
            </a:r>
            <a:endParaRPr lang="en-IN" dirty="0">
              <a:solidFill>
                <a:srgbClr val="2F882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50C3-06E3-B05C-9D05-0447319986F8}"/>
              </a:ext>
            </a:extLst>
          </p:cNvPr>
          <p:cNvSpPr txBox="1"/>
          <p:nvPr/>
        </p:nvSpPr>
        <p:spPr>
          <a:xfrm>
            <a:off x="1066800" y="16383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37"/>
                </a:solidFill>
                <a:latin typeface="Times Neue Roman Bold"/>
              </a:rPr>
              <a:t>Dendrogram</a:t>
            </a:r>
          </a:p>
          <a:p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195B4-614D-BF24-21E0-C4193479F113}"/>
              </a:ext>
            </a:extLst>
          </p:cNvPr>
          <p:cNvSpPr/>
          <p:nvPr/>
        </p:nvSpPr>
        <p:spPr>
          <a:xfrm>
            <a:off x="9447622" y="2324100"/>
            <a:ext cx="5928902" cy="7106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Overall Silhouette 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77644-7ACE-87D9-87B4-7B515C306131}"/>
              </a:ext>
            </a:extLst>
          </p:cNvPr>
          <p:cNvSpPr/>
          <p:nvPr/>
        </p:nvSpPr>
        <p:spPr>
          <a:xfrm>
            <a:off x="9525000" y="4610100"/>
            <a:ext cx="5851524" cy="667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Cluster Distribution.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C729A-E26A-D82F-E4BD-0F8A92F8DEB1}"/>
              </a:ext>
            </a:extLst>
          </p:cNvPr>
          <p:cNvSpPr txBox="1"/>
          <p:nvPr/>
        </p:nvSpPr>
        <p:spPr>
          <a:xfrm>
            <a:off x="1066800" y="7344890"/>
            <a:ext cx="14249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The above visualization depicts a dendrogram that explains the relationship between all the data points in the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The Silhouette Score of 0.48 for number of cluster as 3 is lesser when compared to K Means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ue Roman" panose="020B0604020202020204" charset="0"/>
              </a:rPr>
              <a:t>The dendrogram above shows 3 clear levels of distinction.</a:t>
            </a:r>
            <a:endParaRPr lang="en-IN" sz="2400" dirty="0">
              <a:latin typeface="Times Neue Roma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D863D-CBDF-51D0-5DDB-306795F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7" y="2177349"/>
            <a:ext cx="8321761" cy="464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A245B-C343-12B1-ECC1-02C38DB2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622" y="3102371"/>
            <a:ext cx="5868578" cy="976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B2A04-3551-DD35-32A3-2F6D3242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5291024"/>
            <a:ext cx="5928902" cy="11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3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B1437-1213-2CE0-F7D9-BFC5A8A2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88432-BDF3-13C3-1F39-006D8B3A141A}"/>
              </a:ext>
            </a:extLst>
          </p:cNvPr>
          <p:cNvSpPr txBox="1"/>
          <p:nvPr/>
        </p:nvSpPr>
        <p:spPr>
          <a:xfrm>
            <a:off x="4953000" y="4953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F8820"/>
                </a:solidFill>
                <a:latin typeface="Times Neue Roman Bold"/>
              </a:rPr>
              <a:t>Recommendations</a:t>
            </a:r>
            <a:endParaRPr lang="en-IN" dirty="0">
              <a:solidFill>
                <a:srgbClr val="2F882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DAA60-83F2-45DA-B6A4-E366904CA6B5}"/>
              </a:ext>
            </a:extLst>
          </p:cNvPr>
          <p:cNvSpPr txBox="1"/>
          <p:nvPr/>
        </p:nvSpPr>
        <p:spPr>
          <a:xfrm>
            <a:off x="1219200" y="1943100"/>
            <a:ext cx="12344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ue Roman" panose="020B0604020202020204" charset="0"/>
              </a:rPr>
              <a:t>Clustering: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Platinum Group are the </a:t>
            </a:r>
            <a:r>
              <a:rPr lang="en-US" sz="2800" dirty="0">
                <a:latin typeface="Times Neue Roman" panose="020B0604020202020204" charset="0"/>
              </a:rPr>
              <a:t>most valuable customers for us, most visiting recently, frequently, and have highest total purchase for transaction. Reward is a must for this segmentation, discount, offers, frequent interactions, dedicated support and many more action that we can</a:t>
            </a:r>
            <a:r>
              <a:rPr lang="en-IN" sz="2800" dirty="0">
                <a:latin typeface="Times Neue Roman" panose="020B060402020202020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Gold Group, </a:t>
            </a:r>
            <a:r>
              <a:rPr lang="en-US" sz="2800" dirty="0">
                <a:latin typeface="Times Neue Roman" panose="020B0604020202020204" charset="0"/>
              </a:rPr>
              <a:t>Need to focus on this group to convert these into Platinum, personalized email with offers, discounts on nonpeak hours, loyalty program are recommended</a:t>
            </a:r>
            <a:endParaRPr lang="en-IN" sz="2800" dirty="0">
              <a:latin typeface="Times Neue Roman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Silver Group, or the Inactive Group, We can ignore them for now.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2D6E-8938-4DC7-B65A-0F46DA5AEDA8}"/>
              </a:ext>
            </a:extLst>
          </p:cNvPr>
          <p:cNvSpPr txBox="1"/>
          <p:nvPr/>
        </p:nvSpPr>
        <p:spPr>
          <a:xfrm>
            <a:off x="1198418" y="6053197"/>
            <a:ext cx="123443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ue Roman" panose="020B0604020202020204" charset="0"/>
              </a:rPr>
              <a:t>EDA: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Either Segregation of Location to Location 36 or distribution of products to other locations.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ue Roman" panose="020B0604020202020204" charset="0"/>
              </a:rPr>
              <a:t>None to very less sales happen between 6:00PM to 8:00 AM, promotional strategies like discounts/offers are recommended to enhance sales during this period.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Discounts should have column instead of clubbing them in Item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Capacity Planning for Increasing Revenue trend.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9BB9A2-FABD-4BC1-89E5-BDCB7209A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054774"/>
              </p:ext>
            </p:extLst>
          </p:nvPr>
        </p:nvGraphicFramePr>
        <p:xfrm>
          <a:off x="13258800" y="2400299"/>
          <a:ext cx="4800600" cy="357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71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1618B-3866-6385-05A5-815C9F89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5B31C-C6DC-F83A-BF08-18A085C6EB5D}"/>
              </a:ext>
            </a:extLst>
          </p:cNvPr>
          <p:cNvSpPr txBox="1"/>
          <p:nvPr/>
        </p:nvSpPr>
        <p:spPr>
          <a:xfrm>
            <a:off x="5029200" y="4191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F8820"/>
                </a:solidFill>
                <a:latin typeface="Times Neue Roman Bold"/>
              </a:rPr>
              <a:t>Summary</a:t>
            </a:r>
            <a:endParaRPr lang="en-IN" dirty="0">
              <a:solidFill>
                <a:srgbClr val="2F8820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625A79F-AF03-D68D-FD8A-4787ECA12BC9}"/>
              </a:ext>
            </a:extLst>
          </p:cNvPr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C43F90B-5E13-F8A3-1839-8D0273BA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6580" y="5372100"/>
            <a:ext cx="1642703" cy="181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C5E57-5FAD-CAFB-D40F-1A095D3B9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692420">
            <a:off x="14543" y="1368099"/>
            <a:ext cx="2283633" cy="5471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36EAB-88F0-AB6D-13CB-9B9FE285462E}"/>
              </a:ext>
            </a:extLst>
          </p:cNvPr>
          <p:cNvSpPr txBox="1"/>
          <p:nvPr/>
        </p:nvSpPr>
        <p:spPr>
          <a:xfrm>
            <a:off x="4292755" y="1943100"/>
            <a:ext cx="12344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ue Roman" panose="020B0604020202020204" charset="0"/>
              </a:rPr>
              <a:t>What we have done: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We have built a KMeans Clustering model in order to segment customers on the basis of RFM approach.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We have chosen Silhouette Score as our evaluation metric.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We have made several Diagnostic plots to help us determine how well our model is performing.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The Silhouette Score for KMeans is 0.508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We have also built a Hierarchical Clustering model to check which model gives us the better 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The Silhouette Score for Hierarchical Clustering is 0.483.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Since the Silhouette Score for KMeans is more, we suggest to go ahead with the KMeans model as it is performing better.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ue Roman" panose="020B0604020202020204" charset="0"/>
              </a:rPr>
              <a:t>Recommendation on Segmentation, Shipping Locations, Time, Revenue and Discounts</a:t>
            </a:r>
          </a:p>
        </p:txBody>
      </p:sp>
    </p:spTree>
    <p:extLst>
      <p:ext uri="{BB962C8B-B14F-4D97-AF65-F5344CB8AC3E}">
        <p14:creationId xmlns:p14="http://schemas.microsoft.com/office/powerpoint/2010/main" val="26282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420100"/>
            <a:ext cx="18288000" cy="18669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598823">
            <a:off x="7631245" y="5688908"/>
            <a:ext cx="2506543" cy="67578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3164" y="6832975"/>
            <a:ext cx="618924" cy="5907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72017" y="2804101"/>
            <a:ext cx="15276612" cy="441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302" lvl="1" indent="-388151">
              <a:lnSpc>
                <a:spcPts val="5033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To build an unsupervised Machine Learning model which can enable the company to analyze the customers via RFM (Recency, Frequency and Monetary value) approach.</a:t>
            </a:r>
          </a:p>
          <a:p>
            <a:pPr marL="776302" lvl="1" indent="-388151">
              <a:lnSpc>
                <a:spcPts val="5033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To enable the company to optimize their retention and acquisition strategies.</a:t>
            </a:r>
          </a:p>
          <a:p>
            <a:pPr marL="776302" lvl="1" indent="-388151">
              <a:lnSpc>
                <a:spcPts val="5033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To achieve the above two objectives, we have done extensive EDA.</a:t>
            </a:r>
          </a:p>
          <a:p>
            <a:pPr marL="776302" lvl="1" indent="-388151">
              <a:lnSpc>
                <a:spcPts val="5033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We have built two Unsupervised Machine Learning Models: KMeans and Hierarchical.</a:t>
            </a:r>
          </a:p>
          <a:p>
            <a:pPr marL="776302" lvl="1" indent="-388151">
              <a:lnSpc>
                <a:spcPts val="5033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To evaluate our models we have used Silhouette Score as our evaluation metric.</a:t>
            </a:r>
          </a:p>
          <a:p>
            <a:pPr>
              <a:lnSpc>
                <a:spcPts val="5033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 panose="020B06040202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36545" y="660975"/>
            <a:ext cx="569142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Project Objective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C881F02-4283-D83D-8CB2-A69B0CAAA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1533501">
            <a:off x="10035579" y="8330181"/>
            <a:ext cx="2937867" cy="167420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EE96CA-ED32-9A63-CE38-0D37C8B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23B1F-2476-12C5-377E-2E78078B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0B1FAFA-ADB9-E352-E09C-69BC4CEAE361}"/>
              </a:ext>
            </a:extLst>
          </p:cNvPr>
          <p:cNvSpPr/>
          <p:nvPr/>
        </p:nvSpPr>
        <p:spPr>
          <a:xfrm>
            <a:off x="0" y="-22058"/>
            <a:ext cx="18497086" cy="10287000"/>
          </a:xfrm>
          <a:prstGeom prst="rect">
            <a:avLst/>
          </a:prstGeom>
          <a:solidFill>
            <a:srgbClr val="008037"/>
          </a:solidFill>
        </p:spPr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0549A1A-7696-05B3-0F1D-245374CDAA75}"/>
              </a:ext>
            </a:extLst>
          </p:cNvPr>
          <p:cNvSpPr txBox="1"/>
          <p:nvPr/>
        </p:nvSpPr>
        <p:spPr>
          <a:xfrm>
            <a:off x="3308716" y="4048511"/>
            <a:ext cx="11879654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7"/>
              </a:lnSpc>
            </a:pPr>
            <a:r>
              <a:rPr lang="en-US" sz="9600" dirty="0">
                <a:solidFill>
                  <a:schemeClr val="bg1"/>
                </a:solidFill>
                <a:latin typeface="Times Neue Roman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12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30624" y="-332442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396161" y="3752315"/>
            <a:ext cx="2344023" cy="13510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35160" y="4116698"/>
            <a:ext cx="13867044" cy="377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 panose="020B0604020202020204" charset="0"/>
            </a:endParaRP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Opportunity to target valuable customers to double the revenue.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Plays a significant role in determining the relation of a customer with the company.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Attract customers by realizing their needs. 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 panose="020B0604020202020204" charset="0"/>
              </a:rPr>
              <a:t>Increase customer engagement by giving custom product suggestions </a:t>
            </a: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 panose="020B06040202020202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565077" y="8667983"/>
            <a:ext cx="2252049" cy="14930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17237" y="320077"/>
            <a:ext cx="11891998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RFM Segmentation in E-Commerce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37972" y="1576691"/>
            <a:ext cx="13062382" cy="1225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dirty="0">
                <a:solidFill>
                  <a:srgbClr val="000000"/>
                </a:solidFill>
                <a:latin typeface="Times Neue Roman"/>
              </a:rPr>
              <a:t>RFM analysis for customer segmentation is highly significant in retail E-Commerce, where RFM stands for Recency, Frequency, and Monetary Value.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65077" y="3688920"/>
            <a:ext cx="5769563" cy="855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6"/>
              </a:lnSpc>
            </a:pPr>
            <a:r>
              <a:rPr lang="en-US" sz="4800" dirty="0">
                <a:solidFill>
                  <a:srgbClr val="048082"/>
                </a:solidFill>
                <a:latin typeface="Times Neue Roman Bold"/>
              </a:rPr>
              <a:t>Advantages of RFM</a:t>
            </a:r>
            <a:endParaRPr lang="en-US" sz="5097" dirty="0">
              <a:solidFill>
                <a:srgbClr val="048082"/>
              </a:solidFill>
              <a:latin typeface="Times Neue Roman 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8654F3-386B-7C5A-2D88-86E54638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24623" y="-272163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396221" y="3678653"/>
            <a:ext cx="2344023" cy="13510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91036" y="4391528"/>
            <a:ext cx="9713493" cy="55249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599578" y="334484"/>
            <a:ext cx="1114185" cy="111418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9784" y="1816699"/>
            <a:ext cx="13736510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5820" lvl="1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Listed below in the table is information of Raw Data that is used for this project.</a:t>
            </a:r>
          </a:p>
          <a:p>
            <a:pPr marL="845820" lvl="1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There are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4349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 unique CustomerID Values</a:t>
            </a:r>
          </a:p>
          <a:p>
            <a:pPr marL="845820" lvl="1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Raw Data has 537979 Rows and 12 Columns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89639" y="254965"/>
            <a:ext cx="9167444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Data Information/Analysis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9FC797-5238-62A1-1AF3-702F5965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3067"/>
            <a:ext cx="1425326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u="none">
                <a:solidFill>
                  <a:srgbClr val="048082"/>
                </a:solidFill>
                <a:latin typeface="Times Neue Roman Bold"/>
              </a:rPr>
              <a:t>Pre-Processing – Data Cleaning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11613291" y="3612291"/>
            <a:ext cx="10287000" cy="3062418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08816" y="600487"/>
            <a:ext cx="1224834" cy="8564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78506" y="1569607"/>
            <a:ext cx="13991455" cy="12139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We have explored the data by checking NaNs and data types using the Info method and the Heatmap below.</a:t>
            </a: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ue Roman"/>
              </a:rPr>
              <a:t>We have removed columns “Sold as Set” &amp; “Reason of Return” as the former is 100% NaNs and the latter is 99.99% NaNs.</a:t>
            </a: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ue Roman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4148" y="3429002"/>
            <a:ext cx="6259587" cy="41270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15717664" y="4382145"/>
            <a:ext cx="2344023" cy="135101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340569">
            <a:off x="15464647" y="-316556"/>
            <a:ext cx="2011266" cy="542253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 t="15239" b="913"/>
          <a:stretch>
            <a:fillRect/>
          </a:stretch>
        </p:blipFill>
        <p:spPr>
          <a:xfrm>
            <a:off x="7974234" y="3429002"/>
            <a:ext cx="6247000" cy="509238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40A4C1-BB76-508F-7615-FBFEE56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42194" y="-355761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365745" y="3752315"/>
            <a:ext cx="2344023" cy="13510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730149" y="1334444"/>
            <a:ext cx="1260359" cy="881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 t="2278" b="2278"/>
          <a:stretch>
            <a:fillRect/>
          </a:stretch>
        </p:blipFill>
        <p:spPr>
          <a:xfrm>
            <a:off x="3632960" y="4147239"/>
            <a:ext cx="14655040" cy="254416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9784" y="1705469"/>
            <a:ext cx="12811383" cy="3162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latin typeface="Times Neue Roman"/>
              </a:rPr>
              <a:t>  </a:t>
            </a:r>
            <a:r>
              <a:rPr lang="en-US" sz="2800" dirty="0">
                <a:latin typeface="Times Neue Roman"/>
              </a:rPr>
              <a:t>STEP 1 – Renaming Columns </a:t>
            </a:r>
          </a:p>
          <a:p>
            <a:pPr marL="457200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ue Roman"/>
              </a:rPr>
              <a:t>Renaming columns by separating the spaces between them with underscores and correcting the spelling of InvoiceNo. for our convenience. </a:t>
            </a:r>
          </a:p>
          <a:p>
            <a:pPr>
              <a:lnSpc>
                <a:spcPts val="5040"/>
              </a:lnSpc>
            </a:pPr>
            <a:endParaRPr lang="en-US" sz="2800" dirty="0">
              <a:latin typeface="Times Neue Roman"/>
            </a:endParaRPr>
          </a:p>
          <a:p>
            <a:pPr>
              <a:lnSpc>
                <a:spcPts val="5040"/>
              </a:lnSpc>
            </a:pPr>
            <a:endParaRPr lang="en-US" sz="3600" dirty="0">
              <a:latin typeface="Times Neue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15241" y="320077"/>
            <a:ext cx="1030688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48082"/>
                </a:solidFill>
                <a:latin typeface="Times Neue Roman Bold"/>
              </a:rPr>
              <a:t>Pre-Processing – Data Cleaning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E64A67-F7C2-85CA-A5FA-D341C33C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941706" y="0"/>
            <a:ext cx="355538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16367771" y="-330829"/>
            <a:ext cx="2708105" cy="73012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714444" y="5900425"/>
            <a:ext cx="3573465" cy="20596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079933" y="589750"/>
            <a:ext cx="1028700" cy="7192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77665" y="280337"/>
            <a:ext cx="1030688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48082"/>
                </a:solidFill>
                <a:latin typeface="Times Neue Roman Bold"/>
              </a:rPr>
              <a:t>Pre-Processing – Data Cleaning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1546" y="1538222"/>
            <a:ext cx="14305054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dirty="0">
                <a:solidFill>
                  <a:srgbClr val="000000"/>
                </a:solidFill>
                <a:latin typeface="Times Neue Roman"/>
              </a:rPr>
              <a:t>STEP 2 – Correcting Data Types, Removing Duplicate Rows and Deleting rows in CustomerID  field where sum of Revenue is &lt;=0</a:t>
            </a:r>
          </a:p>
          <a:p>
            <a:pPr marL="457200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ue Roman"/>
              </a:rPr>
              <a:t>We have changed Date_of_purchase to datetime64[ns] from object dtype and CustomerID dtype to int64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7B6E21-15D1-76CA-65C7-2BF5A8F2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8EE57-1B80-CEA5-DD22-5E170EF51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4381500"/>
            <a:ext cx="7467600" cy="4214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632960" cy="10287000"/>
          </a:xfrm>
          <a:prstGeom prst="rect">
            <a:avLst/>
          </a:prstGeom>
          <a:solidFill>
            <a:srgbClr val="00803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40569">
            <a:off x="248702" y="-332442"/>
            <a:ext cx="2011266" cy="5422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295172">
            <a:off x="474497" y="3752315"/>
            <a:ext cx="2344023" cy="13510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60206" y="1665260"/>
            <a:ext cx="14427794" cy="897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– Treating NaN values</a:t>
            </a:r>
          </a:p>
          <a:p>
            <a:pPr marL="845820" lvl="1" indent="-457200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25.3% of the records are NaNs in CustomerID column. We have dropped these values because imputing them with mean/median will show biasness towards the imputed CustomerID.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CustomerID column is supposed to be unique so it will be wrong to impute them.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dropped the NaNs for InvoiceNo as it is a unique identifier along with NaN records in other columns. 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Later, we dropped columns : 'Item_Code’, 'Quantity’, 'Time’, 'price_per_unit’, 'Shipping_Location’, 'Cancelled_status’ because they served little to no purpose for RFM analysis and the ultimate model building. 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ue Roman"/>
              </a:rPr>
              <a:t>Removed 8 duplicated rows and Deleted rows of </a:t>
            </a:r>
            <a:r>
              <a:rPr lang="en-US" sz="2800" dirty="0" err="1">
                <a:solidFill>
                  <a:srgbClr val="000000"/>
                </a:solidFill>
                <a:latin typeface="Times Neue Roman"/>
              </a:rPr>
              <a:t>CustomerIDs</a:t>
            </a:r>
            <a:r>
              <a:rPr lang="en-US" sz="2800" dirty="0">
                <a:solidFill>
                  <a:srgbClr val="000000"/>
                </a:solidFill>
                <a:latin typeface="Times Neue Roman"/>
              </a:rPr>
              <a:t> with sum of Revenue &lt;=0.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mo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mo"/>
            </a:endParaRPr>
          </a:p>
          <a:p>
            <a:pPr>
              <a:lnSpc>
                <a:spcPts val="504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3067" y="305744"/>
            <a:ext cx="1030688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48082"/>
                </a:solidFill>
                <a:latin typeface="Times Neue Roman Bold"/>
              </a:rPr>
              <a:t>Pre-Processing – 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647FC5-FFA6-2CD9-83FD-5190D8367FA7}"/>
              </a:ext>
            </a:extLst>
          </p:cNvPr>
          <p:cNvSpPr/>
          <p:nvPr/>
        </p:nvSpPr>
        <p:spPr>
          <a:xfrm>
            <a:off x="4618968" y="8267700"/>
            <a:ext cx="5439432" cy="657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ue Roman" panose="020B0604020202020204" charset="0"/>
              </a:rPr>
              <a:t>Shape after pre-processing the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E1CD-CA99-A32E-07D1-64CE1A06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D8A53-BBFD-CEE2-EB1E-B2568056B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968" y="8953553"/>
            <a:ext cx="2543832" cy="1178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2120</Words>
  <Application>Microsoft Office PowerPoint</Application>
  <PresentationFormat>Custom</PresentationFormat>
  <Paragraphs>256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Arimo</vt:lpstr>
      <vt:lpstr>Times Neue Roman</vt:lpstr>
      <vt:lpstr>Arial</vt:lpstr>
      <vt:lpstr>Times Neue Roman Bold</vt:lpstr>
      <vt:lpstr>Calibri Light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Ecommerce Analytics Presentation</dc:title>
  <dc:creator>Singh, Niranjay</dc:creator>
  <cp:lastModifiedBy>Priya Sharma</cp:lastModifiedBy>
  <cp:revision>98</cp:revision>
  <dcterms:created xsi:type="dcterms:W3CDTF">2006-08-16T00:00:00Z</dcterms:created>
  <dcterms:modified xsi:type="dcterms:W3CDTF">2022-11-18T18:54:09Z</dcterms:modified>
  <dc:identifier>DAFBDeN_zQA</dc:identifier>
</cp:coreProperties>
</file>