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Ex1.xml" ContentType="application/vnd.ms-office.chartex+xml"/>
  <Override PartName="/ppt/charts/chartEx2.xml" ContentType="application/vnd.ms-office.chartex+xml"/>
  <Override PartName="/ppt/charts/chartEx3.xml" ContentType="application/vnd.ms-office.chartex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4" r:id="rId5"/>
    <p:sldId id="287" r:id="rId6"/>
    <p:sldId id="276" r:id="rId7"/>
    <p:sldId id="267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1"/>
    <a:srgbClr val="E31737"/>
    <a:srgbClr val="B4D78E"/>
    <a:srgbClr val="701A57"/>
    <a:srgbClr val="749CD3"/>
    <a:srgbClr val="FFC42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364" autoAdjust="0"/>
  </p:normalViewPr>
  <p:slideViewPr>
    <p:cSldViewPr snapToGrid="0" showGuides="1">
      <p:cViewPr varScale="1">
        <p:scale>
          <a:sx n="73" d="100"/>
          <a:sy n="73" d="100"/>
        </p:scale>
        <p:origin x="1038" y="78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333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CD-42BD-A845-20C540550E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CD-42BD-A845-20C540550E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CD-42BD-A845-20C540550E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CD-42BD-A845-20C540550E10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B9C11DC2-372D-4A53-9FCD-97051444A60D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CD-42BD-A845-20C540550E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kolkata</c:v>
                </c:pt>
                <c:pt idx="1">
                  <c:v>Other parts of West Bengal</c:v>
                </c:pt>
                <c:pt idx="2">
                  <c:v>Other eastern states</c:v>
                </c:pt>
                <c:pt idx="3">
                  <c:v>Rest of 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56.5</c:v>
                </c:pt>
                <c:pt idx="1">
                  <c:v>16.600000000000001</c:v>
                </c:pt>
                <c:pt idx="2">
                  <c:v>6.9</c:v>
                </c:pt>
                <c:pt idx="3">
                  <c:v>19.899999999999999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CD-42BD-A845-20C540550E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54666196102303"/>
          <c:y val="0.13243585307584926"/>
          <c:w val="0.52690667607795394"/>
          <c:h val="0.7467842789212982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03-4083-B93E-384BD03A88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03-4083-B93E-384BD03A88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03-4083-B93E-384BD03A88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03-4083-B93E-384BD03A88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03-4083-B93E-384BD03A881B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B9C11DC2-372D-4A53-9FCD-97051444A60D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503-4083-B93E-384BD03A8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Below 18          </c:v>
                </c:pt>
                <c:pt idx="1">
                  <c:v>18-23</c:v>
                </c:pt>
                <c:pt idx="2">
                  <c:v>24-29</c:v>
                </c:pt>
                <c:pt idx="3">
                  <c:v>30-35</c:v>
                </c:pt>
                <c:pt idx="4">
                  <c:v>36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47.2</c:v>
                </c:pt>
                <c:pt idx="2">
                  <c:v>38.200000000000003</c:v>
                </c:pt>
                <c:pt idx="3">
                  <c:v>11.4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03-4083-B93E-384BD03A88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F7-4D66-A5D5-3EBF3D541F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F7-4D66-A5D5-3EBF3D541F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F7-4D66-A5D5-3EBF3D541F50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B9C11DC2-372D-4A53-9FCD-97051444A60D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1F7-4D66-A5D5-3EBF3D541F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54</c:v>
                </c:pt>
                <c:pt idx="1">
                  <c:v>45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F7-4D66-A5D5-3EBF3D541F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CD-42BD-A845-20C540550E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CD-42BD-A845-20C540550E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CD-42BD-A845-20C540550E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CD-42BD-A845-20C540550E10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B9C11DC2-372D-4A53-9FCD-97051444A60D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CD-42BD-A845-20C540550E1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CCD-42BD-A845-20C540550E1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CCD-42BD-A845-20C540550E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kolkata</c:v>
                </c:pt>
                <c:pt idx="1">
                  <c:v>Other parts of West Bengal</c:v>
                </c:pt>
                <c:pt idx="2">
                  <c:v>Other eastern states</c:v>
                </c:pt>
                <c:pt idx="3">
                  <c:v>Rest of 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65.5</c:v>
                </c:pt>
                <c:pt idx="1">
                  <c:v>63.4</c:v>
                </c:pt>
                <c:pt idx="2">
                  <c:v>64.7</c:v>
                </c:pt>
                <c:pt idx="3">
                  <c:v>53.1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CD-42BD-A845-20C540550E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03-4083-B93E-384BD03A88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03-4083-B93E-384BD03A88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03-4083-B93E-384BD03A88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03-4083-B93E-384BD03A88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03-4083-B93E-384BD03A881B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03-4083-B93E-384BD03A881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9C11DC2-372D-4A53-9FCD-97051444A60D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503-4083-B93E-384BD03A881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03-4083-B93E-384BD03A8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Below 18          </c:v>
                </c:pt>
                <c:pt idx="1">
                  <c:v>18-23</c:v>
                </c:pt>
                <c:pt idx="2">
                  <c:v>24-29</c:v>
                </c:pt>
                <c:pt idx="3">
                  <c:v>30-35</c:v>
                </c:pt>
                <c:pt idx="4">
                  <c:v>36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67.2</c:v>
                </c:pt>
                <c:pt idx="2">
                  <c:v>60.6</c:v>
                </c:pt>
                <c:pt idx="3">
                  <c:v>67.900000000000006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03-4083-B93E-384BD03A88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F7-4D66-A5D5-3EBF3D541F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F7-4D66-A5D5-3EBF3D541F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F7-4D66-A5D5-3EBF3D541F50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B9C11DC2-372D-4A53-9FCD-97051444A60D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1F7-4D66-A5D5-3EBF3D541F5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1F7-4D66-A5D5-3EBF3D541F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79.3</c:v>
                </c:pt>
                <c:pt idx="1">
                  <c:v>48.9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F7-4D66-A5D5-3EBF3D541F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Usage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layout>
        <c:manualLayout>
          <c:xMode val="edge"/>
          <c:yMode val="edge"/>
          <c:x val="0.11400651465798045"/>
          <c:y val="3.04671672291630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BF-4092-B9D0-D4A6EB70A8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BF-4092-B9D0-D4A6EB70A8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BF-4092-B9D0-D4A6EB70A8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BF-4092-B9D0-D4A6EB70A86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7BF-4092-B9D0-D4A6EB70A86F}"/>
                </c:ext>
              </c:extLst>
            </c:dLbl>
            <c:dLbl>
              <c:idx val="1"/>
              <c:layout>
                <c:manualLayout>
                  <c:x val="-0.1045709756565287"/>
                  <c:y val="-0.1299948461707928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7BF-4092-B9D0-D4A6EB70A86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7BF-4092-B9D0-D4A6EB70A8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Once/twice a week</c:v>
                </c:pt>
                <c:pt idx="1">
                  <c:v>Thrice/ four times a week</c:v>
                </c:pt>
                <c:pt idx="2">
                  <c:v>Five times a week</c:v>
                </c:pt>
                <c:pt idx="3">
                  <c:v>Daily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0.32300000000000001</c:v>
                </c:pt>
                <c:pt idx="1">
                  <c:v>0.13900000000000001</c:v>
                </c:pt>
                <c:pt idx="2" formatCode="0%">
                  <c:v>0.185</c:v>
                </c:pt>
                <c:pt idx="3">
                  <c:v>0.35399999999999998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07-4D3D-B118-7BB02E66D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Awareness</cx:pt>
          <cx:pt idx="1">Trial </cx:pt>
          <cx:pt idx="2">Repeat </cx:pt>
          <cx:pt idx="3">MOUB</cx:pt>
        </cx:lvl>
      </cx:strDim>
      <cx:numDim type="val">
        <cx:f>Sheet1!$B$2:$B$6</cx:f>
        <cx:lvl ptCount="5" formatCode="0.00%">
          <cx:pt idx="0">0.89700000000000002</cx:pt>
          <cx:pt idx="1">0.64200000000000002</cx:pt>
          <cx:pt idx="2">0.52800000000000002</cx:pt>
          <cx:pt idx="3">0.255</cx:pt>
        </cx:lvl>
      </cx:numDim>
    </cx:data>
  </cx:chartData>
  <cx:chart>
    <cx:plotArea>
      <cx:plotAreaRegion>
        <cx:series layoutId="funnel" uniqueId="{BAEB1038-3BA6-4A01-B56A-D06B7FA426C9}">
          <cx:tx>
            <cx:txData>
              <cx:f>Sheet1!$B$1</cx:f>
              <cx:v>Series1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Calibri Light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valScaling/>
        <cx:tickLabels/>
      </cx:axis>
      <cx:axis id="1" hidden="1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Awareness</cx:pt>
          <cx:pt idx="1">Trial </cx:pt>
          <cx:pt idx="2">Repeat </cx:pt>
          <cx:pt idx="3">MOUB</cx:pt>
        </cx:lvl>
      </cx:strDim>
      <cx:numDim type="val">
        <cx:f>Sheet1!$B$2:$B$6</cx:f>
        <cx:lvl ptCount="5" formatCode="0.00%">
          <cx:pt idx="0">0.75470000000000004</cx:pt>
          <cx:pt idx="1">0.58499999999999996</cx:pt>
          <cx:pt idx="2">0.48099999999999998</cx:pt>
          <cx:pt idx="3">0.35899999999999999</cx:pt>
        </cx:lvl>
      </cx:numDim>
    </cx:data>
  </cx:chartData>
  <cx:chart>
    <cx:plotArea>
      <cx:plotAreaRegion>
        <cx:series layoutId="funnel" uniqueId="{BAEB1038-3BA6-4A01-B56A-D06B7FA426C9}">
          <cx:tx>
            <cx:txData>
              <cx:f>Sheet1!$B$1</cx:f>
              <cx:v>Series1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tx1"/>
                    </a:solidFill>
                  </a:defRPr>
                </a:pPr>
                <a:endParaRPr lang="en-US" sz="1197" b="1" i="0" u="none" strike="noStrike" baseline="0">
                  <a:solidFill>
                    <a:schemeClr val="tx1"/>
                  </a:solidFill>
                  <a:latin typeface="Calibri Light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Awareness</cx:pt>
          <cx:pt idx="1">Trial </cx:pt>
          <cx:pt idx="2">Repeat </cx:pt>
          <cx:pt idx="3">MOUB</cx:pt>
        </cx:lvl>
      </cx:strDim>
      <cx:numDim type="val">
        <cx:f>Sheet1!$B$2:$B$6</cx:f>
        <cx:lvl ptCount="5" formatCode="0.00%">
          <cx:pt idx="0">0.71699999999999997</cx:pt>
          <cx:pt idx="1">0.29199999999999998</cx:pt>
          <cx:pt idx="2">0.16</cx:pt>
          <cx:pt idx="3">0.085000000000000006</cx:pt>
        </cx:lvl>
      </cx:numDim>
    </cx:data>
  </cx:chartData>
  <cx:chart>
    <cx:plotArea>
      <cx:plotAreaRegion>
        <cx:series layoutId="funnel" uniqueId="{BAEB1038-3BA6-4A01-B56A-D06B7FA426C9}">
          <cx:tx>
            <cx:txData>
              <cx:f>Sheet1!$B$1</cx:f>
              <cx:v>Series1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Calibri Light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valScaling/>
        <cx:tickLabels/>
      </cx:axis>
      <cx:axis id="1" hidden="1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57740-2640-4DC7-A5E3-365474D776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030CE6-4282-4550-9172-C9A4F37A0E29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Objectives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1B1C65F-CC51-41B7-85EB-7A4028803E25}" type="parTrans" cxnId="{57BB2914-ECDC-4CE5-AA11-64F906611E67}">
      <dgm:prSet/>
      <dgm:spPr/>
      <dgm:t>
        <a:bodyPr/>
        <a:lstStyle/>
        <a:p>
          <a:endParaRPr lang="en-US"/>
        </a:p>
      </dgm:t>
    </dgm:pt>
    <dgm:pt modelId="{CA8933D8-C13D-40EA-A46E-852BC184F47B}" type="sibTrans" cxnId="{57BB2914-ECDC-4CE5-AA11-64F906611E67}">
      <dgm:prSet/>
      <dgm:spPr/>
      <dgm:t>
        <a:bodyPr/>
        <a:lstStyle/>
        <a:p>
          <a:endParaRPr lang="en-US"/>
        </a:p>
      </dgm:t>
    </dgm:pt>
    <dgm:pt modelId="{BB3C55B8-FC57-4371-815E-BE0F1B349493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Research Design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453FE57-3F7E-4C41-BD25-AE8DD3451F0D}" type="parTrans" cxnId="{5EB3F370-C3B1-49D7-ACB6-6BAFC22F7D76}">
      <dgm:prSet/>
      <dgm:spPr/>
      <dgm:t>
        <a:bodyPr/>
        <a:lstStyle/>
        <a:p>
          <a:endParaRPr lang="en-US"/>
        </a:p>
      </dgm:t>
    </dgm:pt>
    <dgm:pt modelId="{6D283432-93B8-4F33-A6F3-3711E360F5C4}" type="sibTrans" cxnId="{5EB3F370-C3B1-49D7-ACB6-6BAFC22F7D76}">
      <dgm:prSet/>
      <dgm:spPr/>
      <dgm:t>
        <a:bodyPr/>
        <a:lstStyle/>
        <a:p>
          <a:endParaRPr lang="en-US"/>
        </a:p>
      </dgm:t>
    </dgm:pt>
    <dgm:pt modelId="{095D10DF-B7B8-4640-BF8D-E5ADB3F84D93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Incidence of </a:t>
          </a:r>
          <a:r>
            <a:rPr lang="en-IN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Sunscreen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E226A8-212B-4A81-887E-FB69E695C22F}" type="parTrans" cxnId="{6DB1BAD0-C7AF-46A7-81E9-125EBCB7F727}">
      <dgm:prSet/>
      <dgm:spPr/>
      <dgm:t>
        <a:bodyPr/>
        <a:lstStyle/>
        <a:p>
          <a:endParaRPr lang="en-US"/>
        </a:p>
      </dgm:t>
    </dgm:pt>
    <dgm:pt modelId="{A76DE765-219F-4345-8D03-66B9097BF71E}" type="sibTrans" cxnId="{6DB1BAD0-C7AF-46A7-81E9-125EBCB7F727}">
      <dgm:prSet/>
      <dgm:spPr/>
      <dgm:t>
        <a:bodyPr/>
        <a:lstStyle/>
        <a:p>
          <a:endParaRPr lang="en-US"/>
        </a:p>
      </dgm:t>
    </dgm:pt>
    <dgm:pt modelId="{C2178DF0-5891-4B91-9421-DCBD21638BF9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Usage and </a:t>
          </a:r>
          <a:r>
            <a:rPr lang="en-IN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Purchase Behaviour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689C8C2-929B-43E7-8A55-376E03924D81}" type="parTrans" cxnId="{8118F94A-0344-41C0-A4C1-706016FB2924}">
      <dgm:prSet/>
      <dgm:spPr/>
      <dgm:t>
        <a:bodyPr/>
        <a:lstStyle/>
        <a:p>
          <a:endParaRPr lang="en-US"/>
        </a:p>
      </dgm:t>
    </dgm:pt>
    <dgm:pt modelId="{901A75CE-8839-43EC-AD95-7606AACE621E}" type="sibTrans" cxnId="{8118F94A-0344-41C0-A4C1-706016FB2924}">
      <dgm:prSet/>
      <dgm:spPr/>
      <dgm:t>
        <a:bodyPr/>
        <a:lstStyle/>
        <a:p>
          <a:endParaRPr lang="en-US"/>
        </a:p>
      </dgm:t>
    </dgm:pt>
    <dgm:pt modelId="{64E5AAE9-5738-45B8-B06E-BC5F27A1BD1E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Brand Health Analysis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7B21662-8AAB-4808-9993-B562E3D5F799}" type="parTrans" cxnId="{9FF63244-1D3F-477E-94AD-4F8C07F5187E}">
      <dgm:prSet/>
      <dgm:spPr/>
      <dgm:t>
        <a:bodyPr/>
        <a:lstStyle/>
        <a:p>
          <a:endParaRPr lang="en-US"/>
        </a:p>
      </dgm:t>
    </dgm:pt>
    <dgm:pt modelId="{DEB97E9F-0D83-47CE-AF06-F1697930286D}" type="sibTrans" cxnId="{9FF63244-1D3F-477E-94AD-4F8C07F5187E}">
      <dgm:prSet/>
      <dgm:spPr/>
      <dgm:t>
        <a:bodyPr/>
        <a:lstStyle/>
        <a:p>
          <a:endParaRPr lang="en-US"/>
        </a:p>
      </dgm:t>
    </dgm:pt>
    <dgm:pt modelId="{25F963F7-1C0A-4E19-BB1F-D898637AC196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6AF3891-91FB-4F73-B137-D6D1219A5903}" type="parTrans" cxnId="{C5084111-AA99-4158-AEAC-E9E633105438}">
      <dgm:prSet/>
      <dgm:spPr/>
      <dgm:t>
        <a:bodyPr/>
        <a:lstStyle/>
        <a:p>
          <a:endParaRPr lang="en-US"/>
        </a:p>
      </dgm:t>
    </dgm:pt>
    <dgm:pt modelId="{00F86603-FB64-4C48-8F07-19192FE94888}" type="sibTrans" cxnId="{C5084111-AA99-4158-AEAC-E9E633105438}">
      <dgm:prSet/>
      <dgm:spPr/>
      <dgm:t>
        <a:bodyPr/>
        <a:lstStyle/>
        <a:p>
          <a:endParaRPr lang="en-US"/>
        </a:p>
      </dgm:t>
    </dgm:pt>
    <dgm:pt modelId="{B380B26B-2A93-4074-BCD9-409829AE336B}" type="pres">
      <dgm:prSet presAssocID="{B8257740-2640-4DC7-A5E3-365474D7766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BF8AD1-067B-4EE2-A09E-5B89274A94BE}" type="pres">
      <dgm:prSet presAssocID="{7F030CE6-4282-4550-9172-C9A4F37A0E29}" presName="compNode" presStyleCnt="0"/>
      <dgm:spPr/>
    </dgm:pt>
    <dgm:pt modelId="{B018F97A-C149-4D6B-9097-D3FBADFA322E}" type="pres">
      <dgm:prSet presAssocID="{7F030CE6-4282-4550-9172-C9A4F37A0E29}" presName="bgRect" presStyleLbl="bgShp" presStyleIdx="0" presStyleCnt="6"/>
      <dgm:spPr/>
    </dgm:pt>
    <dgm:pt modelId="{C8851A08-4203-40AC-AD1E-A66798DDF2CE}" type="pres">
      <dgm:prSet presAssocID="{7F030CE6-4282-4550-9172-C9A4F37A0E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FA15423-3F47-4AF8-AAFA-B13B701427E7}" type="pres">
      <dgm:prSet presAssocID="{7F030CE6-4282-4550-9172-C9A4F37A0E29}" presName="spaceRect" presStyleCnt="0"/>
      <dgm:spPr/>
    </dgm:pt>
    <dgm:pt modelId="{4FE730B0-2221-4F6B-B800-700836B3389C}" type="pres">
      <dgm:prSet presAssocID="{7F030CE6-4282-4550-9172-C9A4F37A0E29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B14D2F-3D8B-41AE-9E27-28959D5E85BD}" type="pres">
      <dgm:prSet presAssocID="{CA8933D8-C13D-40EA-A46E-852BC184F47B}" presName="sibTrans" presStyleCnt="0"/>
      <dgm:spPr/>
    </dgm:pt>
    <dgm:pt modelId="{687F4512-02B9-41B2-986E-DA4384988A01}" type="pres">
      <dgm:prSet presAssocID="{BB3C55B8-FC57-4371-815E-BE0F1B349493}" presName="compNode" presStyleCnt="0"/>
      <dgm:spPr/>
    </dgm:pt>
    <dgm:pt modelId="{AEC643F8-A54F-49CE-AABA-5EEF41E9C38E}" type="pres">
      <dgm:prSet presAssocID="{BB3C55B8-FC57-4371-815E-BE0F1B349493}" presName="bgRect" presStyleLbl="bgShp" presStyleIdx="1" presStyleCnt="6"/>
      <dgm:spPr/>
    </dgm:pt>
    <dgm:pt modelId="{1C638D14-EE55-4B71-98D0-CA505955E06E}" type="pres">
      <dgm:prSet presAssocID="{BB3C55B8-FC57-4371-815E-BE0F1B34949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D4B96A9-18E7-4884-B041-257E7D71B90E}" type="pres">
      <dgm:prSet presAssocID="{BB3C55B8-FC57-4371-815E-BE0F1B349493}" presName="spaceRect" presStyleCnt="0"/>
      <dgm:spPr/>
    </dgm:pt>
    <dgm:pt modelId="{FF852653-2A43-4446-A994-7CF55E53E2C9}" type="pres">
      <dgm:prSet presAssocID="{BB3C55B8-FC57-4371-815E-BE0F1B349493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07C507F-1FC7-4EFB-B31E-2CA1F0692D2D}" type="pres">
      <dgm:prSet presAssocID="{6D283432-93B8-4F33-A6F3-3711E360F5C4}" presName="sibTrans" presStyleCnt="0"/>
      <dgm:spPr/>
    </dgm:pt>
    <dgm:pt modelId="{919090F9-A986-4A73-9E1D-0443C2DA9F46}" type="pres">
      <dgm:prSet presAssocID="{095D10DF-B7B8-4640-BF8D-E5ADB3F84D93}" presName="compNode" presStyleCnt="0"/>
      <dgm:spPr/>
    </dgm:pt>
    <dgm:pt modelId="{CC8946DC-32C2-4AA4-A9A0-AC159F736EA9}" type="pres">
      <dgm:prSet presAssocID="{095D10DF-B7B8-4640-BF8D-E5ADB3F84D93}" presName="bgRect" presStyleLbl="bgShp" presStyleIdx="2" presStyleCnt="6"/>
      <dgm:spPr/>
    </dgm:pt>
    <dgm:pt modelId="{F87F9940-5FED-49AF-AF3A-9F932A522D62}" type="pres">
      <dgm:prSet presAssocID="{095D10DF-B7B8-4640-BF8D-E5ADB3F84D93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15" b="93487" l="9962" r="89847">
                        <a14:foregroundMark x1="48276" y1="51916" x2="44828" y2="61686"/>
                        <a14:foregroundMark x1="44828" y1="61686" x2="49425" y2="47126"/>
                        <a14:foregroundMark x1="49425" y1="50383" x2="49425" y2="50383"/>
                        <a14:foregroundMark x1="44636" y1="49234" x2="44636" y2="49234"/>
                        <a14:foregroundMark x1="44636" y1="49234" x2="59004" y2="47893"/>
                        <a14:foregroundMark x1="59004" y1="47893" x2="59962" y2="47893"/>
                        <a14:foregroundMark x1="45402" y1="48851" x2="50383" y2="54598"/>
                        <a14:foregroundMark x1="47510" y1="60728" x2="48276" y2="77395"/>
                        <a14:foregroundMark x1="48276" y1="77395" x2="54215" y2="74713"/>
                        <a14:foregroundMark x1="37165" y1="60536" x2="44253" y2="86973"/>
                        <a14:foregroundMark x1="44253" y1="86973" x2="55747" y2="84866"/>
                        <a14:foregroundMark x1="55747" y1="84866" x2="59579" y2="59962"/>
                        <a14:foregroundMark x1="59579" y1="59962" x2="59195" y2="61111"/>
                        <a14:foregroundMark x1="50192" y1="82567" x2="54981" y2="69923"/>
                        <a14:foregroundMark x1="54981" y1="69923" x2="55556" y2="61686"/>
                        <a14:foregroundMark x1="55556" y1="62644" x2="50192" y2="73372"/>
                        <a14:foregroundMark x1="50192" y1="73372" x2="56322" y2="65709"/>
                        <a14:foregroundMark x1="56322" y1="65709" x2="51916" y2="79502"/>
                        <a14:foregroundMark x1="51916" y1="79502" x2="55747" y2="68582"/>
                        <a14:foregroundMark x1="55747" y1="68582" x2="50000" y2="78927"/>
                        <a14:foregroundMark x1="50000" y1="78927" x2="52682" y2="82950"/>
                        <a14:foregroundMark x1="44828" y1="89272" x2="42720" y2="88506"/>
                        <a14:foregroundMark x1="45019" y1="93678" x2="54598" y2="93487"/>
                        <a14:foregroundMark x1="54598" y1="93487" x2="54598" y2="93295"/>
                        <a14:foregroundMark x1="47701" y1="8046" x2="47701" y2="8046"/>
                        <a14:foregroundMark x1="49234" y1="4215" x2="49234" y2="4215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E0FD8FD-8994-4E60-8738-E3C7760F7E57}" type="pres">
      <dgm:prSet presAssocID="{095D10DF-B7B8-4640-BF8D-E5ADB3F84D93}" presName="spaceRect" presStyleCnt="0"/>
      <dgm:spPr/>
    </dgm:pt>
    <dgm:pt modelId="{D037A74A-B229-4C92-BC26-8272D4B11555}" type="pres">
      <dgm:prSet presAssocID="{095D10DF-B7B8-4640-BF8D-E5ADB3F84D93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6112BE4-A6C8-446D-BB12-813E129CDFD4}" type="pres">
      <dgm:prSet presAssocID="{A76DE765-219F-4345-8D03-66B9097BF71E}" presName="sibTrans" presStyleCnt="0"/>
      <dgm:spPr/>
    </dgm:pt>
    <dgm:pt modelId="{A701A69A-1B70-40FE-B54E-F43AECE88795}" type="pres">
      <dgm:prSet presAssocID="{C2178DF0-5891-4B91-9421-DCBD21638BF9}" presName="compNode" presStyleCnt="0"/>
      <dgm:spPr/>
    </dgm:pt>
    <dgm:pt modelId="{C3F41E86-D797-4F89-A3B7-7EB21A2C885A}" type="pres">
      <dgm:prSet presAssocID="{C2178DF0-5891-4B91-9421-DCBD21638BF9}" presName="bgRect" presStyleLbl="bgShp" presStyleIdx="3" presStyleCnt="6"/>
      <dgm:spPr/>
    </dgm:pt>
    <dgm:pt modelId="{65C65ECF-0A87-40A7-8F81-8DC86EF94014}" type="pres">
      <dgm:prSet presAssocID="{C2178DF0-5891-4B91-9421-DCBD21638B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36C408E-8A2A-41C8-8AC0-0269B6FD8780}" type="pres">
      <dgm:prSet presAssocID="{C2178DF0-5891-4B91-9421-DCBD21638BF9}" presName="spaceRect" presStyleCnt="0"/>
      <dgm:spPr/>
    </dgm:pt>
    <dgm:pt modelId="{17A2C9F3-D799-468E-9E0E-40B4C6ABE621}" type="pres">
      <dgm:prSet presAssocID="{C2178DF0-5891-4B91-9421-DCBD21638BF9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B7CCEF4-2997-4568-B3A9-9323F2BF527A}" type="pres">
      <dgm:prSet presAssocID="{901A75CE-8839-43EC-AD95-7606AACE621E}" presName="sibTrans" presStyleCnt="0"/>
      <dgm:spPr/>
    </dgm:pt>
    <dgm:pt modelId="{D0FB7807-D202-4F31-80CE-849FB4574275}" type="pres">
      <dgm:prSet presAssocID="{64E5AAE9-5738-45B8-B06E-BC5F27A1BD1E}" presName="compNode" presStyleCnt="0"/>
      <dgm:spPr/>
    </dgm:pt>
    <dgm:pt modelId="{1F430232-01CD-4CE0-9D77-3C41BCC335D3}" type="pres">
      <dgm:prSet presAssocID="{64E5AAE9-5738-45B8-B06E-BC5F27A1BD1E}" presName="bgRect" presStyleLbl="bgShp" presStyleIdx="4" presStyleCnt="6"/>
      <dgm:spPr/>
    </dgm:pt>
    <dgm:pt modelId="{B325BE8D-3A36-4237-BF09-02CEDCF2F49C}" type="pres">
      <dgm:prSet presAssocID="{64E5AAE9-5738-45B8-B06E-BC5F27A1BD1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31C2F028-EEEC-4FCA-A68F-F7D82C2EB53E}" type="pres">
      <dgm:prSet presAssocID="{64E5AAE9-5738-45B8-B06E-BC5F27A1BD1E}" presName="spaceRect" presStyleCnt="0"/>
      <dgm:spPr/>
    </dgm:pt>
    <dgm:pt modelId="{6729F183-2B92-4B67-A6ED-58F931154E99}" type="pres">
      <dgm:prSet presAssocID="{64E5AAE9-5738-45B8-B06E-BC5F27A1BD1E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CCC6F2-C2B0-4579-9D3D-ED34014B7CCC}" type="pres">
      <dgm:prSet presAssocID="{DEB97E9F-0D83-47CE-AF06-F1697930286D}" presName="sibTrans" presStyleCnt="0"/>
      <dgm:spPr/>
    </dgm:pt>
    <dgm:pt modelId="{4CC26AD4-813C-4350-AC1F-1AFAE413D417}" type="pres">
      <dgm:prSet presAssocID="{25F963F7-1C0A-4E19-BB1F-D898637AC196}" presName="compNode" presStyleCnt="0"/>
      <dgm:spPr/>
    </dgm:pt>
    <dgm:pt modelId="{519253DE-AE10-4B64-9B4E-55AA01A4529C}" type="pres">
      <dgm:prSet presAssocID="{25F963F7-1C0A-4E19-BB1F-D898637AC196}" presName="bgRect" presStyleLbl="bgShp" presStyleIdx="5" presStyleCnt="6"/>
      <dgm:spPr/>
    </dgm:pt>
    <dgm:pt modelId="{59A07B38-9C9C-428A-AA95-A011140E2D4F}" type="pres">
      <dgm:prSet presAssocID="{25F963F7-1C0A-4E19-BB1F-D898637AC19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2BA8C4D-2EE9-49CD-802A-ADCD868BBF3F}" type="pres">
      <dgm:prSet presAssocID="{25F963F7-1C0A-4E19-BB1F-D898637AC196}" presName="spaceRect" presStyleCnt="0"/>
      <dgm:spPr/>
    </dgm:pt>
    <dgm:pt modelId="{08425D2C-B36D-4539-BC43-A6E24BF04B8E}" type="pres">
      <dgm:prSet presAssocID="{25F963F7-1C0A-4E19-BB1F-D898637AC196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7BB2914-ECDC-4CE5-AA11-64F906611E67}" srcId="{B8257740-2640-4DC7-A5E3-365474D77665}" destId="{7F030CE6-4282-4550-9172-C9A4F37A0E29}" srcOrd="0" destOrd="0" parTransId="{B1B1C65F-CC51-41B7-85EB-7A4028803E25}" sibTransId="{CA8933D8-C13D-40EA-A46E-852BC184F47B}"/>
    <dgm:cxn modelId="{6DB1BAD0-C7AF-46A7-81E9-125EBCB7F727}" srcId="{B8257740-2640-4DC7-A5E3-365474D77665}" destId="{095D10DF-B7B8-4640-BF8D-E5ADB3F84D93}" srcOrd="2" destOrd="0" parTransId="{FEE226A8-212B-4A81-887E-FB69E695C22F}" sibTransId="{A76DE765-219F-4345-8D03-66B9097BF71E}"/>
    <dgm:cxn modelId="{5EB3F370-C3B1-49D7-ACB6-6BAFC22F7D76}" srcId="{B8257740-2640-4DC7-A5E3-365474D77665}" destId="{BB3C55B8-FC57-4371-815E-BE0F1B349493}" srcOrd="1" destOrd="0" parTransId="{0453FE57-3F7E-4C41-BD25-AE8DD3451F0D}" sibTransId="{6D283432-93B8-4F33-A6F3-3711E360F5C4}"/>
    <dgm:cxn modelId="{A151C6A8-938C-43EF-B204-8097ED71C861}" type="presOf" srcId="{64E5AAE9-5738-45B8-B06E-BC5F27A1BD1E}" destId="{6729F183-2B92-4B67-A6ED-58F931154E99}" srcOrd="0" destOrd="0" presId="urn:microsoft.com/office/officeart/2018/2/layout/IconVerticalSolidList"/>
    <dgm:cxn modelId="{8118F94A-0344-41C0-A4C1-706016FB2924}" srcId="{B8257740-2640-4DC7-A5E3-365474D77665}" destId="{C2178DF0-5891-4B91-9421-DCBD21638BF9}" srcOrd="3" destOrd="0" parTransId="{8689C8C2-929B-43E7-8A55-376E03924D81}" sibTransId="{901A75CE-8839-43EC-AD95-7606AACE621E}"/>
    <dgm:cxn modelId="{632420AF-2F6D-4E56-9D48-0D20B66D7100}" type="presOf" srcId="{C2178DF0-5891-4B91-9421-DCBD21638BF9}" destId="{17A2C9F3-D799-468E-9E0E-40B4C6ABE621}" srcOrd="0" destOrd="0" presId="urn:microsoft.com/office/officeart/2018/2/layout/IconVerticalSolidList"/>
    <dgm:cxn modelId="{4C6AD6E3-4DA7-42A0-90A3-96D1BF78C768}" type="presOf" srcId="{BB3C55B8-FC57-4371-815E-BE0F1B349493}" destId="{FF852653-2A43-4446-A994-7CF55E53E2C9}" srcOrd="0" destOrd="0" presId="urn:microsoft.com/office/officeart/2018/2/layout/IconVerticalSolidList"/>
    <dgm:cxn modelId="{DAD47A69-9E59-4737-A6A0-F14AD3E1619A}" type="presOf" srcId="{7F030CE6-4282-4550-9172-C9A4F37A0E29}" destId="{4FE730B0-2221-4F6B-B800-700836B3389C}" srcOrd="0" destOrd="0" presId="urn:microsoft.com/office/officeart/2018/2/layout/IconVerticalSolidList"/>
    <dgm:cxn modelId="{9FF63244-1D3F-477E-94AD-4F8C07F5187E}" srcId="{B8257740-2640-4DC7-A5E3-365474D77665}" destId="{64E5AAE9-5738-45B8-B06E-BC5F27A1BD1E}" srcOrd="4" destOrd="0" parTransId="{F7B21662-8AAB-4808-9993-B562E3D5F799}" sibTransId="{DEB97E9F-0D83-47CE-AF06-F1697930286D}"/>
    <dgm:cxn modelId="{C353AAD1-631C-49BA-8F6B-165D6FA15AEE}" type="presOf" srcId="{095D10DF-B7B8-4640-BF8D-E5ADB3F84D93}" destId="{D037A74A-B229-4C92-BC26-8272D4B11555}" srcOrd="0" destOrd="0" presId="urn:microsoft.com/office/officeart/2018/2/layout/IconVerticalSolidList"/>
    <dgm:cxn modelId="{9257E672-0061-456D-9B93-4EE030C7B3BC}" type="presOf" srcId="{25F963F7-1C0A-4E19-BB1F-D898637AC196}" destId="{08425D2C-B36D-4539-BC43-A6E24BF04B8E}" srcOrd="0" destOrd="0" presId="urn:microsoft.com/office/officeart/2018/2/layout/IconVerticalSolidList"/>
    <dgm:cxn modelId="{C5084111-AA99-4158-AEAC-E9E633105438}" srcId="{B8257740-2640-4DC7-A5E3-365474D77665}" destId="{25F963F7-1C0A-4E19-BB1F-D898637AC196}" srcOrd="5" destOrd="0" parTransId="{26AF3891-91FB-4F73-B137-D6D1219A5903}" sibTransId="{00F86603-FB64-4C48-8F07-19192FE94888}"/>
    <dgm:cxn modelId="{D8736B84-E1F2-4433-A174-9E1D6B4B9758}" type="presOf" srcId="{B8257740-2640-4DC7-A5E3-365474D77665}" destId="{B380B26B-2A93-4074-BCD9-409829AE336B}" srcOrd="0" destOrd="0" presId="urn:microsoft.com/office/officeart/2018/2/layout/IconVerticalSolidList"/>
    <dgm:cxn modelId="{5D88CB84-82D2-457E-9C87-17558B6B3D17}" type="presParOf" srcId="{B380B26B-2A93-4074-BCD9-409829AE336B}" destId="{76BF8AD1-067B-4EE2-A09E-5B89274A94BE}" srcOrd="0" destOrd="0" presId="urn:microsoft.com/office/officeart/2018/2/layout/IconVerticalSolidList"/>
    <dgm:cxn modelId="{0CC9F427-8101-4663-9511-486AC37CEF91}" type="presParOf" srcId="{76BF8AD1-067B-4EE2-A09E-5B89274A94BE}" destId="{B018F97A-C149-4D6B-9097-D3FBADFA322E}" srcOrd="0" destOrd="0" presId="urn:microsoft.com/office/officeart/2018/2/layout/IconVerticalSolidList"/>
    <dgm:cxn modelId="{3CCACA9E-30B3-480C-9B1D-57DAC5CE4C7B}" type="presParOf" srcId="{76BF8AD1-067B-4EE2-A09E-5B89274A94BE}" destId="{C8851A08-4203-40AC-AD1E-A66798DDF2CE}" srcOrd="1" destOrd="0" presId="urn:microsoft.com/office/officeart/2018/2/layout/IconVerticalSolidList"/>
    <dgm:cxn modelId="{C0BB0DB9-0BAF-4A6D-A281-A9AC2F8592CC}" type="presParOf" srcId="{76BF8AD1-067B-4EE2-A09E-5B89274A94BE}" destId="{FFA15423-3F47-4AF8-AAFA-B13B701427E7}" srcOrd="2" destOrd="0" presId="urn:microsoft.com/office/officeart/2018/2/layout/IconVerticalSolidList"/>
    <dgm:cxn modelId="{C35BCE31-B888-4ECE-8D12-B9E69BBC4B04}" type="presParOf" srcId="{76BF8AD1-067B-4EE2-A09E-5B89274A94BE}" destId="{4FE730B0-2221-4F6B-B800-700836B3389C}" srcOrd="3" destOrd="0" presId="urn:microsoft.com/office/officeart/2018/2/layout/IconVerticalSolidList"/>
    <dgm:cxn modelId="{AE7E41C3-2AF5-4AA3-AA0B-873849BDE4C4}" type="presParOf" srcId="{B380B26B-2A93-4074-BCD9-409829AE336B}" destId="{91B14D2F-3D8B-41AE-9E27-28959D5E85BD}" srcOrd="1" destOrd="0" presId="urn:microsoft.com/office/officeart/2018/2/layout/IconVerticalSolidList"/>
    <dgm:cxn modelId="{69A8E266-A51D-4EA4-9498-CA6595D642E6}" type="presParOf" srcId="{B380B26B-2A93-4074-BCD9-409829AE336B}" destId="{687F4512-02B9-41B2-986E-DA4384988A01}" srcOrd="2" destOrd="0" presId="urn:microsoft.com/office/officeart/2018/2/layout/IconVerticalSolidList"/>
    <dgm:cxn modelId="{2A862D5B-A34D-49F5-829B-CB321B81C0C6}" type="presParOf" srcId="{687F4512-02B9-41B2-986E-DA4384988A01}" destId="{AEC643F8-A54F-49CE-AABA-5EEF41E9C38E}" srcOrd="0" destOrd="0" presId="urn:microsoft.com/office/officeart/2018/2/layout/IconVerticalSolidList"/>
    <dgm:cxn modelId="{3142271A-8093-499F-8B3D-7302EC24C16C}" type="presParOf" srcId="{687F4512-02B9-41B2-986E-DA4384988A01}" destId="{1C638D14-EE55-4B71-98D0-CA505955E06E}" srcOrd="1" destOrd="0" presId="urn:microsoft.com/office/officeart/2018/2/layout/IconVerticalSolidList"/>
    <dgm:cxn modelId="{F0520BBC-8F2C-4982-A52E-F19F566099E8}" type="presParOf" srcId="{687F4512-02B9-41B2-986E-DA4384988A01}" destId="{6D4B96A9-18E7-4884-B041-257E7D71B90E}" srcOrd="2" destOrd="0" presId="urn:microsoft.com/office/officeart/2018/2/layout/IconVerticalSolidList"/>
    <dgm:cxn modelId="{7FE42818-89D4-45CD-9C17-EE4155CF31A0}" type="presParOf" srcId="{687F4512-02B9-41B2-986E-DA4384988A01}" destId="{FF852653-2A43-4446-A994-7CF55E53E2C9}" srcOrd="3" destOrd="0" presId="urn:microsoft.com/office/officeart/2018/2/layout/IconVerticalSolidList"/>
    <dgm:cxn modelId="{F6D6D5A0-1C06-445D-B018-344E6D877FE5}" type="presParOf" srcId="{B380B26B-2A93-4074-BCD9-409829AE336B}" destId="{607C507F-1FC7-4EFB-B31E-2CA1F0692D2D}" srcOrd="3" destOrd="0" presId="urn:microsoft.com/office/officeart/2018/2/layout/IconVerticalSolidList"/>
    <dgm:cxn modelId="{1A9E6251-AD35-47FE-9B9D-D47DFDB413E6}" type="presParOf" srcId="{B380B26B-2A93-4074-BCD9-409829AE336B}" destId="{919090F9-A986-4A73-9E1D-0443C2DA9F46}" srcOrd="4" destOrd="0" presId="urn:microsoft.com/office/officeart/2018/2/layout/IconVerticalSolidList"/>
    <dgm:cxn modelId="{CEFA89ED-C647-4540-A8B4-1D2E373F148F}" type="presParOf" srcId="{919090F9-A986-4A73-9E1D-0443C2DA9F46}" destId="{CC8946DC-32C2-4AA4-A9A0-AC159F736EA9}" srcOrd="0" destOrd="0" presId="urn:microsoft.com/office/officeart/2018/2/layout/IconVerticalSolidList"/>
    <dgm:cxn modelId="{02912757-511D-4C14-B67F-F59328C027B4}" type="presParOf" srcId="{919090F9-A986-4A73-9E1D-0443C2DA9F46}" destId="{F87F9940-5FED-49AF-AF3A-9F932A522D62}" srcOrd="1" destOrd="0" presId="urn:microsoft.com/office/officeart/2018/2/layout/IconVerticalSolidList"/>
    <dgm:cxn modelId="{03C10CA1-4CD2-4183-9E9D-807D584BB5C6}" type="presParOf" srcId="{919090F9-A986-4A73-9E1D-0443C2DA9F46}" destId="{2E0FD8FD-8994-4E60-8738-E3C7760F7E57}" srcOrd="2" destOrd="0" presId="urn:microsoft.com/office/officeart/2018/2/layout/IconVerticalSolidList"/>
    <dgm:cxn modelId="{97F01944-EC41-4F5A-93E6-0467D824CEC4}" type="presParOf" srcId="{919090F9-A986-4A73-9E1D-0443C2DA9F46}" destId="{D037A74A-B229-4C92-BC26-8272D4B11555}" srcOrd="3" destOrd="0" presId="urn:microsoft.com/office/officeart/2018/2/layout/IconVerticalSolidList"/>
    <dgm:cxn modelId="{8BCBB750-722E-43F0-8E01-9C33BE3D89D7}" type="presParOf" srcId="{B380B26B-2A93-4074-BCD9-409829AE336B}" destId="{66112BE4-A6C8-446D-BB12-813E129CDFD4}" srcOrd="5" destOrd="0" presId="urn:microsoft.com/office/officeart/2018/2/layout/IconVerticalSolidList"/>
    <dgm:cxn modelId="{77649F67-4A7D-47FB-9E3F-559F38BF8155}" type="presParOf" srcId="{B380B26B-2A93-4074-BCD9-409829AE336B}" destId="{A701A69A-1B70-40FE-B54E-F43AECE88795}" srcOrd="6" destOrd="0" presId="urn:microsoft.com/office/officeart/2018/2/layout/IconVerticalSolidList"/>
    <dgm:cxn modelId="{CFFEE494-0151-438D-9735-1BAE81897DF4}" type="presParOf" srcId="{A701A69A-1B70-40FE-B54E-F43AECE88795}" destId="{C3F41E86-D797-4F89-A3B7-7EB21A2C885A}" srcOrd="0" destOrd="0" presId="urn:microsoft.com/office/officeart/2018/2/layout/IconVerticalSolidList"/>
    <dgm:cxn modelId="{058592DD-40A8-45C6-BE3F-5C0A54141744}" type="presParOf" srcId="{A701A69A-1B70-40FE-B54E-F43AECE88795}" destId="{65C65ECF-0A87-40A7-8F81-8DC86EF94014}" srcOrd="1" destOrd="0" presId="urn:microsoft.com/office/officeart/2018/2/layout/IconVerticalSolidList"/>
    <dgm:cxn modelId="{227CF31E-3F42-4132-A81C-01270C017D51}" type="presParOf" srcId="{A701A69A-1B70-40FE-B54E-F43AECE88795}" destId="{B36C408E-8A2A-41C8-8AC0-0269B6FD8780}" srcOrd="2" destOrd="0" presId="urn:microsoft.com/office/officeart/2018/2/layout/IconVerticalSolidList"/>
    <dgm:cxn modelId="{EC7097E8-91EA-473D-BAC7-1F95E2EAFBCF}" type="presParOf" srcId="{A701A69A-1B70-40FE-B54E-F43AECE88795}" destId="{17A2C9F3-D799-468E-9E0E-40B4C6ABE621}" srcOrd="3" destOrd="0" presId="urn:microsoft.com/office/officeart/2018/2/layout/IconVerticalSolidList"/>
    <dgm:cxn modelId="{2E17B238-5E2D-4ACA-B83D-B22273F6DD20}" type="presParOf" srcId="{B380B26B-2A93-4074-BCD9-409829AE336B}" destId="{FB7CCEF4-2997-4568-B3A9-9323F2BF527A}" srcOrd="7" destOrd="0" presId="urn:microsoft.com/office/officeart/2018/2/layout/IconVerticalSolidList"/>
    <dgm:cxn modelId="{E5C1D7B6-B6A3-4976-A2D3-D525977BD635}" type="presParOf" srcId="{B380B26B-2A93-4074-BCD9-409829AE336B}" destId="{D0FB7807-D202-4F31-80CE-849FB4574275}" srcOrd="8" destOrd="0" presId="urn:microsoft.com/office/officeart/2018/2/layout/IconVerticalSolidList"/>
    <dgm:cxn modelId="{CC6B9491-67AC-420D-80EF-2FB77B49311E}" type="presParOf" srcId="{D0FB7807-D202-4F31-80CE-849FB4574275}" destId="{1F430232-01CD-4CE0-9D77-3C41BCC335D3}" srcOrd="0" destOrd="0" presId="urn:microsoft.com/office/officeart/2018/2/layout/IconVerticalSolidList"/>
    <dgm:cxn modelId="{BED7A391-486B-4713-8635-414BEE57C90C}" type="presParOf" srcId="{D0FB7807-D202-4F31-80CE-849FB4574275}" destId="{B325BE8D-3A36-4237-BF09-02CEDCF2F49C}" srcOrd="1" destOrd="0" presId="urn:microsoft.com/office/officeart/2018/2/layout/IconVerticalSolidList"/>
    <dgm:cxn modelId="{D37C8796-EE8F-4622-B877-A95241947E94}" type="presParOf" srcId="{D0FB7807-D202-4F31-80CE-849FB4574275}" destId="{31C2F028-EEEC-4FCA-A68F-F7D82C2EB53E}" srcOrd="2" destOrd="0" presId="urn:microsoft.com/office/officeart/2018/2/layout/IconVerticalSolidList"/>
    <dgm:cxn modelId="{4B717E38-1BB2-468C-9952-A4FD6E2D0B41}" type="presParOf" srcId="{D0FB7807-D202-4F31-80CE-849FB4574275}" destId="{6729F183-2B92-4B67-A6ED-58F931154E99}" srcOrd="3" destOrd="0" presId="urn:microsoft.com/office/officeart/2018/2/layout/IconVerticalSolidList"/>
    <dgm:cxn modelId="{00CCBAB8-E674-4BCC-81B6-BD82C1028D6E}" type="presParOf" srcId="{B380B26B-2A93-4074-BCD9-409829AE336B}" destId="{7BCCC6F2-C2B0-4579-9D3D-ED34014B7CCC}" srcOrd="9" destOrd="0" presId="urn:microsoft.com/office/officeart/2018/2/layout/IconVerticalSolidList"/>
    <dgm:cxn modelId="{E40DCF08-0484-43D7-B368-C1DC4F30B523}" type="presParOf" srcId="{B380B26B-2A93-4074-BCD9-409829AE336B}" destId="{4CC26AD4-813C-4350-AC1F-1AFAE413D417}" srcOrd="10" destOrd="0" presId="urn:microsoft.com/office/officeart/2018/2/layout/IconVerticalSolidList"/>
    <dgm:cxn modelId="{96919881-0D23-4703-91BD-D196063E528B}" type="presParOf" srcId="{4CC26AD4-813C-4350-AC1F-1AFAE413D417}" destId="{519253DE-AE10-4B64-9B4E-55AA01A4529C}" srcOrd="0" destOrd="0" presId="urn:microsoft.com/office/officeart/2018/2/layout/IconVerticalSolidList"/>
    <dgm:cxn modelId="{0EBD2B26-E1FE-424E-A56E-C6B23B98FC83}" type="presParOf" srcId="{4CC26AD4-813C-4350-AC1F-1AFAE413D417}" destId="{59A07B38-9C9C-428A-AA95-A011140E2D4F}" srcOrd="1" destOrd="0" presId="urn:microsoft.com/office/officeart/2018/2/layout/IconVerticalSolidList"/>
    <dgm:cxn modelId="{567A6FE1-2C19-4073-8CEF-3A15E8B98576}" type="presParOf" srcId="{4CC26AD4-813C-4350-AC1F-1AFAE413D417}" destId="{C2BA8C4D-2EE9-49CD-802A-ADCD868BBF3F}" srcOrd="2" destOrd="0" presId="urn:microsoft.com/office/officeart/2018/2/layout/IconVerticalSolidList"/>
    <dgm:cxn modelId="{D44E4C9A-D978-407B-8BD3-EE4FEB70604A}" type="presParOf" srcId="{4CC26AD4-813C-4350-AC1F-1AFAE413D417}" destId="{08425D2C-B36D-4539-BC43-A6E24BF04B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8F97A-C149-4D6B-9097-D3FBADFA322E}">
      <dsp:nvSpPr>
        <dsp:cNvPr id="0" name=""/>
        <dsp:cNvSpPr/>
      </dsp:nvSpPr>
      <dsp:spPr>
        <a:xfrm>
          <a:off x="0" y="1842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51A08-4203-40AC-AD1E-A66798DDF2CE}">
      <dsp:nvSpPr>
        <dsp:cNvPr id="0" name=""/>
        <dsp:cNvSpPr/>
      </dsp:nvSpPr>
      <dsp:spPr>
        <a:xfrm>
          <a:off x="237536" y="178522"/>
          <a:ext cx="431884" cy="431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730B0-2221-4F6B-B800-700836B3389C}">
      <dsp:nvSpPr>
        <dsp:cNvPr id="0" name=""/>
        <dsp:cNvSpPr/>
      </dsp:nvSpPr>
      <dsp:spPr>
        <a:xfrm>
          <a:off x="906957" y="1842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Objectives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6957" y="1842"/>
        <a:ext cx="5210378" cy="785245"/>
      </dsp:txXfrm>
    </dsp:sp>
    <dsp:sp modelId="{AEC643F8-A54F-49CE-AABA-5EEF41E9C38E}">
      <dsp:nvSpPr>
        <dsp:cNvPr id="0" name=""/>
        <dsp:cNvSpPr/>
      </dsp:nvSpPr>
      <dsp:spPr>
        <a:xfrm>
          <a:off x="0" y="983399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38D14-EE55-4B71-98D0-CA505955E06E}">
      <dsp:nvSpPr>
        <dsp:cNvPr id="0" name=""/>
        <dsp:cNvSpPr/>
      </dsp:nvSpPr>
      <dsp:spPr>
        <a:xfrm>
          <a:off x="237536" y="1160079"/>
          <a:ext cx="431884" cy="431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52653-2A43-4446-A994-7CF55E53E2C9}">
      <dsp:nvSpPr>
        <dsp:cNvPr id="0" name=""/>
        <dsp:cNvSpPr/>
      </dsp:nvSpPr>
      <dsp:spPr>
        <a:xfrm>
          <a:off x="906957" y="983399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Research Design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6957" y="983399"/>
        <a:ext cx="5210378" cy="785245"/>
      </dsp:txXfrm>
    </dsp:sp>
    <dsp:sp modelId="{CC8946DC-32C2-4AA4-A9A0-AC159F736EA9}">
      <dsp:nvSpPr>
        <dsp:cNvPr id="0" name=""/>
        <dsp:cNvSpPr/>
      </dsp:nvSpPr>
      <dsp:spPr>
        <a:xfrm>
          <a:off x="0" y="1964955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F9940-5FED-49AF-AF3A-9F932A522D62}">
      <dsp:nvSpPr>
        <dsp:cNvPr id="0" name=""/>
        <dsp:cNvSpPr/>
      </dsp:nvSpPr>
      <dsp:spPr>
        <a:xfrm>
          <a:off x="237536" y="2141635"/>
          <a:ext cx="431884" cy="43188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15" b="93487" l="9962" r="89847">
                        <a14:foregroundMark x1="48276" y1="51916" x2="44828" y2="61686"/>
                        <a14:foregroundMark x1="44828" y1="61686" x2="49425" y2="47126"/>
                        <a14:foregroundMark x1="49425" y1="50383" x2="49425" y2="50383"/>
                        <a14:foregroundMark x1="44636" y1="49234" x2="44636" y2="49234"/>
                        <a14:foregroundMark x1="44636" y1="49234" x2="59004" y2="47893"/>
                        <a14:foregroundMark x1="59004" y1="47893" x2="59962" y2="47893"/>
                        <a14:foregroundMark x1="45402" y1="48851" x2="50383" y2="54598"/>
                        <a14:foregroundMark x1="47510" y1="60728" x2="48276" y2="77395"/>
                        <a14:foregroundMark x1="48276" y1="77395" x2="54215" y2="74713"/>
                        <a14:foregroundMark x1="37165" y1="60536" x2="44253" y2="86973"/>
                        <a14:foregroundMark x1="44253" y1="86973" x2="55747" y2="84866"/>
                        <a14:foregroundMark x1="55747" y1="84866" x2="59579" y2="59962"/>
                        <a14:foregroundMark x1="59579" y1="59962" x2="59195" y2="61111"/>
                        <a14:foregroundMark x1="50192" y1="82567" x2="54981" y2="69923"/>
                        <a14:foregroundMark x1="54981" y1="69923" x2="55556" y2="61686"/>
                        <a14:foregroundMark x1="55556" y1="62644" x2="50192" y2="73372"/>
                        <a14:foregroundMark x1="50192" y1="73372" x2="56322" y2="65709"/>
                        <a14:foregroundMark x1="56322" y1="65709" x2="51916" y2="79502"/>
                        <a14:foregroundMark x1="51916" y1="79502" x2="55747" y2="68582"/>
                        <a14:foregroundMark x1="55747" y1="68582" x2="50000" y2="78927"/>
                        <a14:foregroundMark x1="50000" y1="78927" x2="52682" y2="82950"/>
                        <a14:foregroundMark x1="44828" y1="89272" x2="42720" y2="88506"/>
                        <a14:foregroundMark x1="45019" y1="93678" x2="54598" y2="93487"/>
                        <a14:foregroundMark x1="54598" y1="93487" x2="54598" y2="93295"/>
                        <a14:foregroundMark x1="47701" y1="8046" x2="47701" y2="8046"/>
                        <a14:foregroundMark x1="49234" y1="4215" x2="49234" y2="4215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7A74A-B229-4C92-BC26-8272D4B11555}">
      <dsp:nvSpPr>
        <dsp:cNvPr id="0" name=""/>
        <dsp:cNvSpPr/>
      </dsp:nvSpPr>
      <dsp:spPr>
        <a:xfrm>
          <a:off x="906957" y="1964955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Incidence of </a:t>
          </a:r>
          <a:r>
            <a:rPr lang="en-IN" sz="19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Sunscreen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6957" y="1964955"/>
        <a:ext cx="5210378" cy="785245"/>
      </dsp:txXfrm>
    </dsp:sp>
    <dsp:sp modelId="{C3F41E86-D797-4F89-A3B7-7EB21A2C885A}">
      <dsp:nvSpPr>
        <dsp:cNvPr id="0" name=""/>
        <dsp:cNvSpPr/>
      </dsp:nvSpPr>
      <dsp:spPr>
        <a:xfrm>
          <a:off x="0" y="2946511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65ECF-0A87-40A7-8F81-8DC86EF94014}">
      <dsp:nvSpPr>
        <dsp:cNvPr id="0" name=""/>
        <dsp:cNvSpPr/>
      </dsp:nvSpPr>
      <dsp:spPr>
        <a:xfrm>
          <a:off x="237536" y="3123191"/>
          <a:ext cx="431884" cy="431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2C9F3-D799-468E-9E0E-40B4C6ABE621}">
      <dsp:nvSpPr>
        <dsp:cNvPr id="0" name=""/>
        <dsp:cNvSpPr/>
      </dsp:nvSpPr>
      <dsp:spPr>
        <a:xfrm>
          <a:off x="906957" y="2946511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Usage and </a:t>
          </a:r>
          <a:r>
            <a:rPr lang="en-IN" sz="19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Purchase Behaviour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6957" y="2946511"/>
        <a:ext cx="5210378" cy="785245"/>
      </dsp:txXfrm>
    </dsp:sp>
    <dsp:sp modelId="{1F430232-01CD-4CE0-9D77-3C41BCC335D3}">
      <dsp:nvSpPr>
        <dsp:cNvPr id="0" name=""/>
        <dsp:cNvSpPr/>
      </dsp:nvSpPr>
      <dsp:spPr>
        <a:xfrm>
          <a:off x="0" y="3928067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5BE8D-3A36-4237-BF09-02CEDCF2F49C}">
      <dsp:nvSpPr>
        <dsp:cNvPr id="0" name=""/>
        <dsp:cNvSpPr/>
      </dsp:nvSpPr>
      <dsp:spPr>
        <a:xfrm>
          <a:off x="237536" y="4104748"/>
          <a:ext cx="431884" cy="431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9F183-2B92-4B67-A6ED-58F931154E99}">
      <dsp:nvSpPr>
        <dsp:cNvPr id="0" name=""/>
        <dsp:cNvSpPr/>
      </dsp:nvSpPr>
      <dsp:spPr>
        <a:xfrm>
          <a:off x="906957" y="3928067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Brand Health Analysis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6957" y="3928067"/>
        <a:ext cx="5210378" cy="785245"/>
      </dsp:txXfrm>
    </dsp:sp>
    <dsp:sp modelId="{519253DE-AE10-4B64-9B4E-55AA01A4529C}">
      <dsp:nvSpPr>
        <dsp:cNvPr id="0" name=""/>
        <dsp:cNvSpPr/>
      </dsp:nvSpPr>
      <dsp:spPr>
        <a:xfrm>
          <a:off x="0" y="4909624"/>
          <a:ext cx="6117335" cy="785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07B38-9C9C-428A-AA95-A011140E2D4F}">
      <dsp:nvSpPr>
        <dsp:cNvPr id="0" name=""/>
        <dsp:cNvSpPr/>
      </dsp:nvSpPr>
      <dsp:spPr>
        <a:xfrm>
          <a:off x="237536" y="5086304"/>
          <a:ext cx="431884" cy="4318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25D2C-B36D-4539-BC43-A6E24BF04B8E}">
      <dsp:nvSpPr>
        <dsp:cNvPr id="0" name=""/>
        <dsp:cNvSpPr/>
      </dsp:nvSpPr>
      <dsp:spPr>
        <a:xfrm>
          <a:off x="906957" y="4909624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6957" y="4909624"/>
        <a:ext cx="5210378" cy="785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F4313-9FCE-4A92-819A-FAD0FCF0E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F2DB-1094-477F-B0A7-6AC3F2199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11738-7B43-4B42-A93F-63432E515165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BA01-9EAD-49E8-91CF-2A395945E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85C4-F9C1-42D8-B803-39C514A3B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4F99-60BC-462F-82FF-AD0F7D337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19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00E-1A2E-4D2B-BADE-37753AB93090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6AB8-ACBE-42E6-92F5-667EDDCD96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0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1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ACFF-56C3-4453-9BAD-A02FE717F83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3.xml"/><Relationship Id="rId5" Type="http://schemas.openxmlformats.org/officeDocument/2006/relationships/image" Target="../media/image16.png"/><Relationship Id="rId4" Type="http://schemas.microsoft.com/office/2014/relationships/chartEx" Target="../charts/chartEx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9CAB98-A8A8-4C21-A76A-DFC58698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480" y="477520"/>
            <a:ext cx="12192000" cy="638048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C4DC87-4412-47EA-869B-E290F40E52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042801B-AFE0-4A43-963B-DAB9BB58C1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77000" y="1940560"/>
            <a:ext cx="5715000" cy="3454400"/>
          </a:xfrm>
          <a:custGeom>
            <a:avLst/>
            <a:gdLst>
              <a:gd name="connsiteX0" fmla="*/ 0 w 5437190"/>
              <a:gd name="connsiteY0" fmla="*/ 0 h 3454400"/>
              <a:gd name="connsiteX1" fmla="*/ 5437190 w 5437190"/>
              <a:gd name="connsiteY1" fmla="*/ 0 h 3454400"/>
              <a:gd name="connsiteX2" fmla="*/ 5437190 w 5437190"/>
              <a:gd name="connsiteY2" fmla="*/ 3454400 h 3454400"/>
              <a:gd name="connsiteX3" fmla="*/ 0 w 5437190"/>
              <a:gd name="connsiteY3" fmla="*/ 3454400 h 3454400"/>
              <a:gd name="connsiteX4" fmla="*/ 20071 w 5437190"/>
              <a:gd name="connsiteY4" fmla="*/ 3412735 h 3454400"/>
              <a:gd name="connsiteX5" fmla="*/ 360365 w 5437190"/>
              <a:gd name="connsiteY5" fmla="*/ 1727200 h 3454400"/>
              <a:gd name="connsiteX6" fmla="*/ 20071 w 5437190"/>
              <a:gd name="connsiteY6" fmla="*/ 41665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7190" h="3454400">
                <a:moveTo>
                  <a:pt x="0" y="0"/>
                </a:moveTo>
                <a:lnTo>
                  <a:pt x="5437190" y="0"/>
                </a:lnTo>
                <a:lnTo>
                  <a:pt x="5437190" y="3454400"/>
                </a:lnTo>
                <a:lnTo>
                  <a:pt x="0" y="3454400"/>
                </a:lnTo>
                <a:lnTo>
                  <a:pt x="20071" y="3412735"/>
                </a:lnTo>
                <a:cubicBezTo>
                  <a:pt x="239195" y="2894669"/>
                  <a:pt x="360365" y="2325085"/>
                  <a:pt x="360365" y="1727200"/>
                </a:cubicBezTo>
                <a:cubicBezTo>
                  <a:pt x="360365" y="1129315"/>
                  <a:pt x="239195" y="559731"/>
                  <a:pt x="20071" y="41665"/>
                </a:cubicBezTo>
                <a:close/>
              </a:path>
            </a:pathLst>
          </a:custGeom>
          <a:solidFill>
            <a:srgbClr val="701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4CCBA-12AD-4433-A381-A03661E3D927}"/>
              </a:ext>
            </a:extLst>
          </p:cNvPr>
          <p:cNvSpPr txBox="1"/>
          <p:nvPr/>
        </p:nvSpPr>
        <p:spPr>
          <a:xfrm>
            <a:off x="7397293" y="2546293"/>
            <a:ext cx="5786662" cy="20005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Market 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Research Project</a:t>
            </a:r>
          </a:p>
          <a:p>
            <a:endParaRPr lang="en-US" sz="25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Presented by Group - 6</a:t>
            </a:r>
            <a:endParaRPr 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78553-6356-4C4F-8830-B36EF8314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8" y="197571"/>
            <a:ext cx="1770814" cy="7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2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9047EF-E2B5-4AC7-9748-FB82C72B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0768"/>
              </p:ext>
            </p:extLst>
          </p:nvPr>
        </p:nvGraphicFramePr>
        <p:xfrm>
          <a:off x="735107" y="1021980"/>
          <a:ext cx="10345270" cy="235809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944134">
                  <a:extLst>
                    <a:ext uri="{9D8B030D-6E8A-4147-A177-3AD203B41FA5}">
                      <a16:colId xmlns:a16="http://schemas.microsoft.com/office/drawing/2014/main" val="992953695"/>
                    </a:ext>
                  </a:extLst>
                </a:gridCol>
                <a:gridCol w="1831976">
                  <a:extLst>
                    <a:ext uri="{9D8B030D-6E8A-4147-A177-3AD203B41FA5}">
                      <a16:colId xmlns:a16="http://schemas.microsoft.com/office/drawing/2014/main" val="1792183214"/>
                    </a:ext>
                  </a:extLst>
                </a:gridCol>
                <a:gridCol w="1788869">
                  <a:extLst>
                    <a:ext uri="{9D8B030D-6E8A-4147-A177-3AD203B41FA5}">
                      <a16:colId xmlns:a16="http://schemas.microsoft.com/office/drawing/2014/main" val="1279900015"/>
                    </a:ext>
                  </a:extLst>
                </a:gridCol>
                <a:gridCol w="1745764">
                  <a:extLst>
                    <a:ext uri="{9D8B030D-6E8A-4147-A177-3AD203B41FA5}">
                      <a16:colId xmlns:a16="http://schemas.microsoft.com/office/drawing/2014/main" val="2607810950"/>
                    </a:ext>
                  </a:extLst>
                </a:gridCol>
                <a:gridCol w="1034527">
                  <a:extLst>
                    <a:ext uri="{9D8B030D-6E8A-4147-A177-3AD203B41FA5}">
                      <a16:colId xmlns:a16="http://schemas.microsoft.com/office/drawing/2014/main" val="380741174"/>
                    </a:ext>
                  </a:extLst>
                </a:gridCol>
              </a:tblGrid>
              <a:tr h="26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Lotus Herbals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Lakme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VLCC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1151995"/>
                  </a:ext>
                </a:extLst>
              </a:tr>
              <a:tr h="26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69538"/>
                  </a:ext>
                </a:extLst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Moisturized skin.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52.83%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56.60%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35.85%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48.43%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8675860"/>
                  </a:ext>
                </a:extLst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Oil-free skin.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47.17%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46.23%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31.13%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41.51%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4774700"/>
                  </a:ext>
                </a:extLst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Quickly absorbable.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53.77%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52.83%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33.02%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46.54%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2780411"/>
                  </a:ext>
                </a:extLst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Sun protection.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56.60%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58.49%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44.34%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53.14%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107083"/>
                  </a:ext>
                </a:extLst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Irritation free.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57.55%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53.77%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41.51%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50.94%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302296"/>
                  </a:ext>
                </a:extLst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Prevents facial redness.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52.83%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41.51%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40.57%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44.97%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631129"/>
                  </a:ext>
                </a:extLst>
              </a:tr>
              <a:tr h="262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</a:t>
                      </a:r>
                      <a:endParaRPr lang="en-IN" sz="1400" b="1" i="0" u="none" strike="noStrike" dirty="0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53.46%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51.57%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37.74%</a:t>
                      </a:r>
                      <a:endParaRPr lang="en-IN" sz="1400" b="1" i="0" u="none" strike="noStrike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47.59%</a:t>
                      </a:r>
                      <a:endParaRPr lang="en-IN" sz="1400" b="1" i="0" u="none" strike="noStrike" dirty="0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56926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3EA11F-D940-4036-A480-D6C56EA07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03307"/>
              </p:ext>
            </p:extLst>
          </p:nvPr>
        </p:nvGraphicFramePr>
        <p:xfrm>
          <a:off x="735107" y="4103968"/>
          <a:ext cx="10345269" cy="173205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890684">
                  <a:extLst>
                    <a:ext uri="{9D8B030D-6E8A-4147-A177-3AD203B41FA5}">
                      <a16:colId xmlns:a16="http://schemas.microsoft.com/office/drawing/2014/main" val="632182850"/>
                    </a:ext>
                  </a:extLst>
                </a:gridCol>
                <a:gridCol w="1846729">
                  <a:extLst>
                    <a:ext uri="{9D8B030D-6E8A-4147-A177-3AD203B41FA5}">
                      <a16:colId xmlns:a16="http://schemas.microsoft.com/office/drawing/2014/main" val="244873457"/>
                    </a:ext>
                  </a:extLst>
                </a:gridCol>
                <a:gridCol w="2357718">
                  <a:extLst>
                    <a:ext uri="{9D8B030D-6E8A-4147-A177-3AD203B41FA5}">
                      <a16:colId xmlns:a16="http://schemas.microsoft.com/office/drawing/2014/main" val="1389096205"/>
                    </a:ext>
                  </a:extLst>
                </a:gridCol>
                <a:gridCol w="2250138">
                  <a:extLst>
                    <a:ext uri="{9D8B030D-6E8A-4147-A177-3AD203B41FA5}">
                      <a16:colId xmlns:a16="http://schemas.microsoft.com/office/drawing/2014/main" val="4025742956"/>
                    </a:ext>
                  </a:extLst>
                </a:gridCol>
              </a:tblGrid>
              <a:tr h="247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en-IN" sz="1400" b="0" i="0" u="none" strike="noStrike" dirty="0">
                        <a:solidFill>
                          <a:srgbClr val="EA4335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Lotus Herbals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Lakme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VLCC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189600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Moisturized skin.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++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--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5114701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Oil-free skin.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557255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Quickly absorbable.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--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2716034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Sun protection.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8884765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Irritation free.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216809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Prevents facial redness.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--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++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25145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CF6035-8AB5-47DB-B557-152A1AB2DC2A}"/>
              </a:ext>
            </a:extLst>
          </p:cNvPr>
          <p:cNvSpPr txBox="1"/>
          <p:nvPr/>
        </p:nvSpPr>
        <p:spPr>
          <a:xfrm>
            <a:off x="3881717" y="191801"/>
            <a:ext cx="470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Brand Image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B6916-1CB9-4973-870D-8677C2DE0C95}"/>
              </a:ext>
            </a:extLst>
          </p:cNvPr>
          <p:cNvSpPr txBox="1"/>
          <p:nvPr/>
        </p:nvSpPr>
        <p:spPr>
          <a:xfrm>
            <a:off x="678441" y="3557357"/>
            <a:ext cx="7192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Lotus Herbals is almost equally liked for the different attributes.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714DF-B27D-4F59-AD61-4DC262E63D28}"/>
              </a:ext>
            </a:extLst>
          </p:cNvPr>
          <p:cNvSpPr txBox="1"/>
          <p:nvPr/>
        </p:nvSpPr>
        <p:spPr>
          <a:xfrm>
            <a:off x="735107" y="6044077"/>
            <a:ext cx="103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Lotus Herbals doesn’t look like to have a competitive advantage over other brands in terms of attributes. </a:t>
            </a:r>
          </a:p>
        </p:txBody>
      </p:sp>
    </p:spTree>
    <p:extLst>
      <p:ext uri="{BB962C8B-B14F-4D97-AF65-F5344CB8AC3E}">
        <p14:creationId xmlns:p14="http://schemas.microsoft.com/office/powerpoint/2010/main" val="99421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F19A41-7E0E-42FB-914E-C26A62C8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1984"/>
              </p:ext>
            </p:extLst>
          </p:nvPr>
        </p:nvGraphicFramePr>
        <p:xfrm>
          <a:off x="840814" y="1041398"/>
          <a:ext cx="9701679" cy="282238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148025">
                  <a:extLst>
                    <a:ext uri="{9D8B030D-6E8A-4147-A177-3AD203B41FA5}">
                      <a16:colId xmlns:a16="http://schemas.microsoft.com/office/drawing/2014/main" val="819854245"/>
                    </a:ext>
                  </a:extLst>
                </a:gridCol>
                <a:gridCol w="1294506">
                  <a:extLst>
                    <a:ext uri="{9D8B030D-6E8A-4147-A177-3AD203B41FA5}">
                      <a16:colId xmlns:a16="http://schemas.microsoft.com/office/drawing/2014/main" val="2731693641"/>
                    </a:ext>
                  </a:extLst>
                </a:gridCol>
                <a:gridCol w="1801876">
                  <a:extLst>
                    <a:ext uri="{9D8B030D-6E8A-4147-A177-3AD203B41FA5}">
                      <a16:colId xmlns:a16="http://schemas.microsoft.com/office/drawing/2014/main" val="695323703"/>
                    </a:ext>
                  </a:extLst>
                </a:gridCol>
                <a:gridCol w="1138028">
                  <a:extLst>
                    <a:ext uri="{9D8B030D-6E8A-4147-A177-3AD203B41FA5}">
                      <a16:colId xmlns:a16="http://schemas.microsoft.com/office/drawing/2014/main" val="2516158781"/>
                    </a:ext>
                  </a:extLst>
                </a:gridCol>
                <a:gridCol w="1588495">
                  <a:extLst>
                    <a:ext uri="{9D8B030D-6E8A-4147-A177-3AD203B41FA5}">
                      <a16:colId xmlns:a16="http://schemas.microsoft.com/office/drawing/2014/main" val="268286547"/>
                    </a:ext>
                  </a:extLst>
                </a:gridCol>
                <a:gridCol w="1730749">
                  <a:extLst>
                    <a:ext uri="{9D8B030D-6E8A-4147-A177-3AD203B41FA5}">
                      <a16:colId xmlns:a16="http://schemas.microsoft.com/office/drawing/2014/main" val="1545172008"/>
                    </a:ext>
                  </a:extLst>
                </a:gridCol>
              </a:tblGrid>
              <a:tr h="2325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Regression Statistics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9419747"/>
                  </a:ext>
                </a:extLst>
              </a:tr>
              <a:tr h="232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Multiple 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0.583375198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117865"/>
                  </a:ext>
                </a:extLst>
              </a:tr>
              <a:tr h="232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 Square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0.340326621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5213265"/>
                  </a:ext>
                </a:extLst>
              </a:tr>
              <a:tr h="232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Adjusted R Square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0.300346416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909762"/>
                  </a:ext>
                </a:extLst>
              </a:tr>
              <a:tr h="232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Standard Error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0.885197321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7499912"/>
                  </a:ext>
                </a:extLst>
              </a:tr>
              <a:tr h="24312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Observations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0362724"/>
                  </a:ext>
                </a:extLst>
              </a:tr>
              <a:tr h="232556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557008"/>
                  </a:ext>
                </a:extLst>
              </a:tr>
              <a:tr h="24312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ANOVA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0630707"/>
                  </a:ext>
                </a:extLst>
              </a:tr>
              <a:tr h="2325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df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Significance F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8861937"/>
                  </a:ext>
                </a:extLst>
              </a:tr>
              <a:tr h="232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Regression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40.02048427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6.670081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8.512378138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1.85323E-07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5969368"/>
                  </a:ext>
                </a:extLst>
              </a:tr>
              <a:tr h="232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77.57385535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0.783574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1564768"/>
                  </a:ext>
                </a:extLst>
              </a:tr>
              <a:tr h="24312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117.5943396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04084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62DD87-583C-4354-A49F-C4905327E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74111"/>
              </p:ext>
            </p:extLst>
          </p:nvPr>
        </p:nvGraphicFramePr>
        <p:xfrm>
          <a:off x="840813" y="4199217"/>
          <a:ext cx="3740151" cy="247052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335011">
                  <a:extLst>
                    <a:ext uri="{9D8B030D-6E8A-4147-A177-3AD203B41FA5}">
                      <a16:colId xmlns:a16="http://schemas.microsoft.com/office/drawing/2014/main" val="1948741312"/>
                    </a:ext>
                  </a:extLst>
                </a:gridCol>
                <a:gridCol w="1405140">
                  <a:extLst>
                    <a:ext uri="{9D8B030D-6E8A-4147-A177-3AD203B41FA5}">
                      <a16:colId xmlns:a16="http://schemas.microsoft.com/office/drawing/2014/main" val="2858441030"/>
                    </a:ext>
                  </a:extLst>
                </a:gridCol>
              </a:tblGrid>
              <a:tr h="3070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Coefficients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3182888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Intercept</a:t>
                      </a:r>
                      <a:endParaRPr lang="en-IN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1.661810155</a:t>
                      </a:r>
                      <a:endParaRPr lang="en-IN" sz="1400" b="0" i="0" u="none" strike="noStrike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508386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Moisturized skin.</a:t>
                      </a:r>
                      <a:endParaRPr lang="en-IN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0.382769446</a:t>
                      </a:r>
                      <a:endParaRPr lang="en-IN" sz="1400" b="0" i="0" u="none" strike="noStrike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5909834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Oil-free skin.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0.102011041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2240588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Quickly absorbable.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-0.043909452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8578280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Sun protection.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0.094611403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137266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Irritation free.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-0.10539541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4831466"/>
                  </a:ext>
                </a:extLst>
              </a:tr>
              <a:tr h="3210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Prevents facial redness.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0.168868839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860153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EF829A-EEB5-4904-BF5F-4F9C77614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92049"/>
              </p:ext>
            </p:extLst>
          </p:nvPr>
        </p:nvGraphicFramePr>
        <p:xfrm>
          <a:off x="4580963" y="4199217"/>
          <a:ext cx="1299883" cy="247052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9883">
                  <a:extLst>
                    <a:ext uri="{9D8B030D-6E8A-4147-A177-3AD203B41FA5}">
                      <a16:colId xmlns:a16="http://schemas.microsoft.com/office/drawing/2014/main" val="33627861"/>
                    </a:ext>
                  </a:extLst>
                </a:gridCol>
              </a:tblGrid>
              <a:tr h="3070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P-value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237340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4.63043E-06</a:t>
                      </a:r>
                      <a:endParaRPr lang="en-IN" sz="14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8989362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0.004086452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692751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0.417921695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1414415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0.743071647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4023103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0.568925728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968638"/>
                  </a:ext>
                </a:extLst>
              </a:tr>
              <a:tr h="30707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0.409339988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5184097"/>
                  </a:ext>
                </a:extLst>
              </a:tr>
              <a:tr h="32102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0.340321655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69597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3F93BC-7262-4721-A4B0-8A80F5B8F97F}"/>
              </a:ext>
            </a:extLst>
          </p:cNvPr>
          <p:cNvSpPr txBox="1"/>
          <p:nvPr/>
        </p:nvSpPr>
        <p:spPr>
          <a:xfrm>
            <a:off x="6828830" y="4181287"/>
            <a:ext cx="4776717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Adjusted R Square is very small value.</a:t>
            </a:r>
          </a:p>
          <a:p>
            <a:pPr marL="342900" indent="-342900">
              <a:buAutoNum type="arabicPeriod"/>
            </a:pPr>
            <a:r>
              <a:rPr lang="en-US" sz="1600" dirty="0"/>
              <a:t>Significant F-value.</a:t>
            </a:r>
          </a:p>
          <a:p>
            <a:pPr marL="342900" indent="-342900">
              <a:buAutoNum type="arabicPeriod"/>
            </a:pPr>
            <a:r>
              <a:rPr lang="en-US" sz="1600" dirty="0"/>
              <a:t>Only one attribute i.e. moisturized skin is influencing the overall preference of Lotus Herbals.</a:t>
            </a:r>
          </a:p>
          <a:p>
            <a:pPr marL="342900" indent="-342900">
              <a:buAutoNum type="arabicPeriod"/>
            </a:pPr>
            <a:r>
              <a:rPr lang="en-US" sz="1600" dirty="0"/>
              <a:t>Significant intercept means other unknown factors are influencing the overall preference.</a:t>
            </a:r>
          </a:p>
          <a:p>
            <a:pPr marL="342900" indent="-342900">
              <a:buAutoNum type="arabicPeriod"/>
            </a:pPr>
            <a:r>
              <a:rPr lang="en-US" sz="1600" dirty="0"/>
              <a:t>Regression equation:</a:t>
            </a:r>
          </a:p>
          <a:p>
            <a:r>
              <a:rPr lang="en-US" sz="1600" dirty="0"/>
              <a:t>       </a:t>
            </a:r>
            <a:r>
              <a:rPr lang="en-US" sz="1600" b="1" dirty="0"/>
              <a:t>Overall Preference = 1.66 + 0.38*Moisturized skin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46A99-ED49-46AF-B295-E249DA251775}"/>
              </a:ext>
            </a:extLst>
          </p:cNvPr>
          <p:cNvSpPr txBox="1"/>
          <p:nvPr/>
        </p:nvSpPr>
        <p:spPr>
          <a:xfrm>
            <a:off x="3567272" y="121189"/>
            <a:ext cx="6311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220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2D4ED5-16C0-483E-A250-664E9D37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52920"/>
              </p:ext>
            </p:extLst>
          </p:nvPr>
        </p:nvGraphicFramePr>
        <p:xfrm>
          <a:off x="589055" y="1152815"/>
          <a:ext cx="9290051" cy="2859837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881411">
                  <a:extLst>
                    <a:ext uri="{9D8B030D-6E8A-4147-A177-3AD203B41FA5}">
                      <a16:colId xmlns:a16="http://schemas.microsoft.com/office/drawing/2014/main" val="248917397"/>
                    </a:ext>
                  </a:extLst>
                </a:gridCol>
                <a:gridCol w="1207472">
                  <a:extLst>
                    <a:ext uri="{9D8B030D-6E8A-4147-A177-3AD203B41FA5}">
                      <a16:colId xmlns:a16="http://schemas.microsoft.com/office/drawing/2014/main" val="1174774571"/>
                    </a:ext>
                  </a:extLst>
                </a:gridCol>
                <a:gridCol w="1731647">
                  <a:extLst>
                    <a:ext uri="{9D8B030D-6E8A-4147-A177-3AD203B41FA5}">
                      <a16:colId xmlns:a16="http://schemas.microsoft.com/office/drawing/2014/main" val="410432141"/>
                    </a:ext>
                  </a:extLst>
                </a:gridCol>
                <a:gridCol w="1193433">
                  <a:extLst>
                    <a:ext uri="{9D8B030D-6E8A-4147-A177-3AD203B41FA5}">
                      <a16:colId xmlns:a16="http://schemas.microsoft.com/office/drawing/2014/main" val="1207245218"/>
                    </a:ext>
                  </a:extLst>
                </a:gridCol>
                <a:gridCol w="1567842">
                  <a:extLst>
                    <a:ext uri="{9D8B030D-6E8A-4147-A177-3AD203B41FA5}">
                      <a16:colId xmlns:a16="http://schemas.microsoft.com/office/drawing/2014/main" val="3465081178"/>
                    </a:ext>
                  </a:extLst>
                </a:gridCol>
                <a:gridCol w="1708246">
                  <a:extLst>
                    <a:ext uri="{9D8B030D-6E8A-4147-A177-3AD203B41FA5}">
                      <a16:colId xmlns:a16="http://schemas.microsoft.com/office/drawing/2014/main" val="2431841617"/>
                    </a:ext>
                  </a:extLst>
                </a:gridCol>
              </a:tblGrid>
              <a:tr h="2356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Regression Statistics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423260"/>
                  </a:ext>
                </a:extLst>
              </a:tr>
              <a:tr h="23564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Multiple 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0.559351018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9741401"/>
                  </a:ext>
                </a:extLst>
              </a:tr>
              <a:tr h="23564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 Square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0.312873562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7095409"/>
                  </a:ext>
                </a:extLst>
              </a:tr>
              <a:tr h="23564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Adjusted R Square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0.306266577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722155"/>
                  </a:ext>
                </a:extLst>
              </a:tr>
              <a:tr h="23564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Standard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0.88144429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4639463"/>
                  </a:ext>
                </a:extLst>
              </a:tr>
              <a:tr h="2463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Observations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230265"/>
                  </a:ext>
                </a:extLst>
              </a:tr>
              <a:tr h="235642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6399902"/>
                  </a:ext>
                </a:extLst>
              </a:tr>
              <a:tr h="2463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ANOVA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393371"/>
                  </a:ext>
                </a:extLst>
              </a:tr>
              <a:tr h="235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df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MS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Significance F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854424"/>
                  </a:ext>
                </a:extLst>
              </a:tr>
              <a:tr h="23564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Regression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36.79215987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36.79216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47.35496787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4.59219E-10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8006067"/>
                  </a:ext>
                </a:extLst>
              </a:tr>
              <a:tr h="23564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Residual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80.80217976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0.776944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2367364"/>
                  </a:ext>
                </a:extLst>
              </a:tr>
              <a:tr h="2463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117.5943396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84366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EB4FD7-2722-40E7-8D0E-CECD30A11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53199"/>
              </p:ext>
            </p:extLst>
          </p:nvPr>
        </p:nvGraphicFramePr>
        <p:xfrm>
          <a:off x="589055" y="4474881"/>
          <a:ext cx="3905152" cy="1217707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692791">
                  <a:extLst>
                    <a:ext uri="{9D8B030D-6E8A-4147-A177-3AD203B41FA5}">
                      <a16:colId xmlns:a16="http://schemas.microsoft.com/office/drawing/2014/main" val="673022592"/>
                    </a:ext>
                  </a:extLst>
                </a:gridCol>
                <a:gridCol w="1089420">
                  <a:extLst>
                    <a:ext uri="{9D8B030D-6E8A-4147-A177-3AD203B41FA5}">
                      <a16:colId xmlns:a16="http://schemas.microsoft.com/office/drawing/2014/main" val="2327046026"/>
                    </a:ext>
                  </a:extLst>
                </a:gridCol>
                <a:gridCol w="1122941">
                  <a:extLst>
                    <a:ext uri="{9D8B030D-6E8A-4147-A177-3AD203B41FA5}">
                      <a16:colId xmlns:a16="http://schemas.microsoft.com/office/drawing/2014/main" val="2054371959"/>
                    </a:ext>
                  </a:extLst>
                </a:gridCol>
              </a:tblGrid>
              <a:tr h="399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Coefficients</a:t>
                      </a:r>
                      <a:endParaRPr lang="en-IN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P-value</a:t>
                      </a:r>
                      <a:endParaRPr lang="en-IN" sz="14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3083215"/>
                  </a:ext>
                </a:extLst>
              </a:tr>
              <a:tr h="399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Intercept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1.855927142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1.02415E-08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1206624"/>
                  </a:ext>
                </a:extLst>
              </a:tr>
              <a:tr h="41801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Moisturized skin.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0.539564049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4.59219E-10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98560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F6C08B-37B5-4309-81EB-D5CA8BAB6897}"/>
              </a:ext>
            </a:extLst>
          </p:cNvPr>
          <p:cNvSpPr/>
          <p:nvPr/>
        </p:nvSpPr>
        <p:spPr>
          <a:xfrm>
            <a:off x="5234080" y="4191995"/>
            <a:ext cx="6096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dirty="0"/>
              <a:t>Adjusted R Square increased here means there </a:t>
            </a:r>
            <a:r>
              <a:rPr lang="en-US" sz="1600" dirty="0" smtClean="0"/>
              <a:t>were </a:t>
            </a:r>
            <a:r>
              <a:rPr lang="en-US" sz="1600" dirty="0"/>
              <a:t>more number of junk </a:t>
            </a:r>
            <a:r>
              <a:rPr lang="en-US" sz="1600" dirty="0" smtClean="0"/>
              <a:t>variables in case of multiple regression.</a:t>
            </a: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dirty="0"/>
              <a:t>Significant F-value.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Moisturized skin is positively influencing the overall preference of Lotus Herbals.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Significant intercept means other unknown factors are influencing the overall preference.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Regression equation:</a:t>
            </a:r>
          </a:p>
          <a:p>
            <a:pPr algn="just"/>
            <a:r>
              <a:rPr lang="en-US" sz="1600" dirty="0"/>
              <a:t>       </a:t>
            </a:r>
            <a:r>
              <a:rPr lang="en-US" sz="1600" b="1" dirty="0"/>
              <a:t>Overall Preference = 1.86 + 0.54*Moisturized skin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5709E-554C-4085-AACC-2E6039B82040}"/>
              </a:ext>
            </a:extLst>
          </p:cNvPr>
          <p:cNvSpPr txBox="1"/>
          <p:nvPr/>
        </p:nvSpPr>
        <p:spPr>
          <a:xfrm>
            <a:off x="3599639" y="185981"/>
            <a:ext cx="68557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Bi-variate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09447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3435957-0B43-413B-BFEA-A6F186E88F68}"/>
              </a:ext>
            </a:extLst>
          </p:cNvPr>
          <p:cNvSpPr/>
          <p:nvPr/>
        </p:nvSpPr>
        <p:spPr>
          <a:xfrm>
            <a:off x="3173506" y="1245062"/>
            <a:ext cx="2788023" cy="655458"/>
          </a:xfrm>
          <a:prstGeom prst="ellipse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CF0FE-0C12-426B-A811-F4741D955C77}"/>
              </a:ext>
            </a:extLst>
          </p:cNvPr>
          <p:cNvSpPr/>
          <p:nvPr/>
        </p:nvSpPr>
        <p:spPr>
          <a:xfrm>
            <a:off x="-233082" y="572706"/>
            <a:ext cx="3101788" cy="65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06971-69B4-4B67-8C0D-A3C22A61CEEE}"/>
              </a:ext>
            </a:extLst>
          </p:cNvPr>
          <p:cNvSpPr txBox="1"/>
          <p:nvPr/>
        </p:nvSpPr>
        <p:spPr>
          <a:xfrm>
            <a:off x="174810" y="572706"/>
            <a:ext cx="255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357F-1889-49B5-8873-41683F71E039}"/>
              </a:ext>
            </a:extLst>
          </p:cNvPr>
          <p:cNvSpPr txBox="1"/>
          <p:nvPr/>
        </p:nvSpPr>
        <p:spPr>
          <a:xfrm>
            <a:off x="3348319" y="1408492"/>
            <a:ext cx="2487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Category: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4A45B7-A928-4548-9B73-C09DD810A819}"/>
              </a:ext>
            </a:extLst>
          </p:cNvPr>
          <p:cNvSpPr/>
          <p:nvPr/>
        </p:nvSpPr>
        <p:spPr>
          <a:xfrm>
            <a:off x="3173506" y="3871122"/>
            <a:ext cx="2788023" cy="655458"/>
          </a:xfrm>
          <a:prstGeom prst="ellipse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2A0FA-227B-4376-8A8B-EC272EC8AB84}"/>
              </a:ext>
            </a:extLst>
          </p:cNvPr>
          <p:cNvSpPr txBox="1"/>
          <p:nvPr/>
        </p:nvSpPr>
        <p:spPr>
          <a:xfrm>
            <a:off x="3608295" y="4014185"/>
            <a:ext cx="2487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Lotus Herbals: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975DF-CBA3-4DEA-86F9-21B8445BE7FC}"/>
              </a:ext>
            </a:extLst>
          </p:cNvPr>
          <p:cNvSpPr txBox="1"/>
          <p:nvPr/>
        </p:nvSpPr>
        <p:spPr>
          <a:xfrm>
            <a:off x="3742765" y="2008658"/>
            <a:ext cx="77679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Sunscreen has moderate penetration.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Sunscreen is almost equally popular among male and female, younger and middle age people.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Usage </a:t>
            </a:r>
            <a:r>
              <a:rPr lang="en-IN" dirty="0" smtClean="0"/>
              <a:t>frequency </a:t>
            </a:r>
            <a:r>
              <a:rPr lang="en-IN" dirty="0"/>
              <a:t>is high.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People buy sunscreen either from modern format store or from e-commerce.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E23F6-CEEB-4D99-B9F1-410F1E156CB6}"/>
              </a:ext>
            </a:extLst>
          </p:cNvPr>
          <p:cNvSpPr txBox="1"/>
          <p:nvPr/>
        </p:nvSpPr>
        <p:spPr>
          <a:xfrm>
            <a:off x="3742765" y="43591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Awareness of Lotus Herbals is lesser than that of Lakme.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Trail, Repeat and MOUB is quite high.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High brand loyal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Prevention of facial redness is the strength and sun protection is the weakness.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A212DB-E1DA-4BB6-A0EE-DE4100317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8" r="25118"/>
          <a:stretch/>
        </p:blipFill>
        <p:spPr>
          <a:xfrm>
            <a:off x="403410" y="1552817"/>
            <a:ext cx="2465296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7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0" y="2730136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0DD75-AAD1-4C45-8146-F6C7B33B46C2}"/>
              </a:ext>
            </a:extLst>
          </p:cNvPr>
          <p:cNvSpPr txBox="1"/>
          <p:nvPr/>
        </p:nvSpPr>
        <p:spPr>
          <a:xfrm>
            <a:off x="594360" y="1209086"/>
            <a:ext cx="3876848" cy="406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AA69224-7710-ECF4-AD6F-3D7ECA409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549868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9CEBD2-D916-4518-A190-074C2B585FBE}"/>
              </a:ext>
            </a:extLst>
          </p:cNvPr>
          <p:cNvSpPr/>
          <p:nvPr/>
        </p:nvSpPr>
        <p:spPr>
          <a:xfrm>
            <a:off x="-161365" y="6501384"/>
            <a:ext cx="12586447" cy="356616"/>
          </a:xfrm>
          <a:prstGeom prst="rect">
            <a:avLst/>
          </a:prstGeom>
          <a:solidFill>
            <a:srgbClr val="FFA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4E65E-560E-4012-95C3-39D614175DEE}"/>
              </a:ext>
            </a:extLst>
          </p:cNvPr>
          <p:cNvSpPr/>
          <p:nvPr/>
        </p:nvSpPr>
        <p:spPr>
          <a:xfrm>
            <a:off x="6853001" y="89647"/>
            <a:ext cx="71722" cy="6678706"/>
          </a:xfrm>
          <a:prstGeom prst="rect">
            <a:avLst/>
          </a:prstGeom>
          <a:solidFill>
            <a:srgbClr val="701A5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72992E-310E-4113-BD0E-7343EDC29C3C}"/>
              </a:ext>
            </a:extLst>
          </p:cNvPr>
          <p:cNvSpPr/>
          <p:nvPr/>
        </p:nvSpPr>
        <p:spPr>
          <a:xfrm>
            <a:off x="2249372" y="465847"/>
            <a:ext cx="2133600" cy="699247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</a:t>
            </a:r>
            <a:endParaRPr lang="en-US" b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FE3DEF-B00E-4F0C-AABF-B519EC620BEC}"/>
              </a:ext>
            </a:extLst>
          </p:cNvPr>
          <p:cNvSpPr/>
          <p:nvPr/>
        </p:nvSpPr>
        <p:spPr>
          <a:xfrm>
            <a:off x="2359470" y="1667434"/>
            <a:ext cx="1853453" cy="2545977"/>
          </a:xfrm>
          <a:custGeom>
            <a:avLst/>
            <a:gdLst>
              <a:gd name="connsiteX0" fmla="*/ 308915 w 1853453"/>
              <a:gd name="connsiteY0" fmla="*/ 0 h 2545977"/>
              <a:gd name="connsiteX1" fmla="*/ 368504 w 1853453"/>
              <a:gd name="connsiteY1" fmla="*/ 0 h 2545977"/>
              <a:gd name="connsiteX2" fmla="*/ 329797 w 1853453"/>
              <a:gd name="connsiteY2" fmla="*/ 62543 h 2545977"/>
              <a:gd name="connsiteX3" fmla="*/ 282948 w 1853453"/>
              <a:gd name="connsiteY3" fmla="*/ 266055 h 2545977"/>
              <a:gd name="connsiteX4" fmla="*/ 879101 w 1853453"/>
              <a:gd name="connsiteY4" fmla="*/ 788894 h 2545977"/>
              <a:gd name="connsiteX5" fmla="*/ 1475254 w 1853453"/>
              <a:gd name="connsiteY5" fmla="*/ 266055 h 2545977"/>
              <a:gd name="connsiteX6" fmla="*/ 1428405 w 1853453"/>
              <a:gd name="connsiteY6" fmla="*/ 62543 h 2545977"/>
              <a:gd name="connsiteX7" fmla="*/ 1389698 w 1853453"/>
              <a:gd name="connsiteY7" fmla="*/ 0 h 2545977"/>
              <a:gd name="connsiteX8" fmla="*/ 1544538 w 1853453"/>
              <a:gd name="connsiteY8" fmla="*/ 0 h 2545977"/>
              <a:gd name="connsiteX9" fmla="*/ 1853453 w 1853453"/>
              <a:gd name="connsiteY9" fmla="*/ 308915 h 2545977"/>
              <a:gd name="connsiteX10" fmla="*/ 1853453 w 1853453"/>
              <a:gd name="connsiteY10" fmla="*/ 2237062 h 2545977"/>
              <a:gd name="connsiteX11" fmla="*/ 1544538 w 1853453"/>
              <a:gd name="connsiteY11" fmla="*/ 2545977 h 2545977"/>
              <a:gd name="connsiteX12" fmla="*/ 308915 w 1853453"/>
              <a:gd name="connsiteY12" fmla="*/ 2545977 h 2545977"/>
              <a:gd name="connsiteX13" fmla="*/ 0 w 1853453"/>
              <a:gd name="connsiteY13" fmla="*/ 2237062 h 2545977"/>
              <a:gd name="connsiteX14" fmla="*/ 0 w 1853453"/>
              <a:gd name="connsiteY14" fmla="*/ 308915 h 2545977"/>
              <a:gd name="connsiteX15" fmla="*/ 308915 w 1853453"/>
              <a:gd name="connsiteY15" fmla="*/ 0 h 254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3453" h="2545977">
                <a:moveTo>
                  <a:pt x="308915" y="0"/>
                </a:moveTo>
                <a:lnTo>
                  <a:pt x="368504" y="0"/>
                </a:lnTo>
                <a:lnTo>
                  <a:pt x="329797" y="62543"/>
                </a:lnTo>
                <a:cubicBezTo>
                  <a:pt x="299630" y="125094"/>
                  <a:pt x="282948" y="193866"/>
                  <a:pt x="282948" y="266055"/>
                </a:cubicBezTo>
                <a:cubicBezTo>
                  <a:pt x="282948" y="554811"/>
                  <a:pt x="549855" y="788894"/>
                  <a:pt x="879101" y="788894"/>
                </a:cubicBezTo>
                <a:cubicBezTo>
                  <a:pt x="1208347" y="788894"/>
                  <a:pt x="1475254" y="554811"/>
                  <a:pt x="1475254" y="266055"/>
                </a:cubicBezTo>
                <a:cubicBezTo>
                  <a:pt x="1475254" y="193866"/>
                  <a:pt x="1458572" y="125094"/>
                  <a:pt x="1428405" y="62543"/>
                </a:cubicBezTo>
                <a:lnTo>
                  <a:pt x="1389698" y="0"/>
                </a:lnTo>
                <a:lnTo>
                  <a:pt x="1544538" y="0"/>
                </a:lnTo>
                <a:cubicBezTo>
                  <a:pt x="1715147" y="0"/>
                  <a:pt x="1853453" y="138306"/>
                  <a:pt x="1853453" y="308915"/>
                </a:cubicBezTo>
                <a:lnTo>
                  <a:pt x="1853453" y="2237062"/>
                </a:lnTo>
                <a:cubicBezTo>
                  <a:pt x="1853453" y="2407671"/>
                  <a:pt x="1715147" y="2545977"/>
                  <a:pt x="1544538" y="2545977"/>
                </a:cubicBezTo>
                <a:lnTo>
                  <a:pt x="308915" y="2545977"/>
                </a:lnTo>
                <a:cubicBezTo>
                  <a:pt x="138306" y="2545977"/>
                  <a:pt x="0" y="2407671"/>
                  <a:pt x="0" y="2237062"/>
                </a:cubicBezTo>
                <a:lnTo>
                  <a:pt x="0" y="308915"/>
                </a:lnTo>
                <a:cubicBezTo>
                  <a:pt x="0" y="138306"/>
                  <a:pt x="138306" y="0"/>
                  <a:pt x="308915" y="0"/>
                </a:cubicBezTo>
                <a:close/>
              </a:path>
            </a:pathLst>
          </a:custGeom>
          <a:solidFill>
            <a:srgbClr val="B4D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45637C-1243-4DCB-B99B-625B9A7AD224}"/>
              </a:ext>
            </a:extLst>
          </p:cNvPr>
          <p:cNvSpPr/>
          <p:nvPr/>
        </p:nvSpPr>
        <p:spPr>
          <a:xfrm>
            <a:off x="395919" y="1667435"/>
            <a:ext cx="1853453" cy="2545977"/>
          </a:xfrm>
          <a:custGeom>
            <a:avLst/>
            <a:gdLst>
              <a:gd name="connsiteX0" fmla="*/ 308915 w 1853453"/>
              <a:gd name="connsiteY0" fmla="*/ 0 h 2545977"/>
              <a:gd name="connsiteX1" fmla="*/ 368504 w 1853453"/>
              <a:gd name="connsiteY1" fmla="*/ 0 h 2545977"/>
              <a:gd name="connsiteX2" fmla="*/ 329797 w 1853453"/>
              <a:gd name="connsiteY2" fmla="*/ 62543 h 2545977"/>
              <a:gd name="connsiteX3" fmla="*/ 282948 w 1853453"/>
              <a:gd name="connsiteY3" fmla="*/ 266055 h 2545977"/>
              <a:gd name="connsiteX4" fmla="*/ 879101 w 1853453"/>
              <a:gd name="connsiteY4" fmla="*/ 788894 h 2545977"/>
              <a:gd name="connsiteX5" fmla="*/ 1475254 w 1853453"/>
              <a:gd name="connsiteY5" fmla="*/ 266055 h 2545977"/>
              <a:gd name="connsiteX6" fmla="*/ 1428405 w 1853453"/>
              <a:gd name="connsiteY6" fmla="*/ 62543 h 2545977"/>
              <a:gd name="connsiteX7" fmla="*/ 1389698 w 1853453"/>
              <a:gd name="connsiteY7" fmla="*/ 0 h 2545977"/>
              <a:gd name="connsiteX8" fmla="*/ 1544538 w 1853453"/>
              <a:gd name="connsiteY8" fmla="*/ 0 h 2545977"/>
              <a:gd name="connsiteX9" fmla="*/ 1853453 w 1853453"/>
              <a:gd name="connsiteY9" fmla="*/ 308915 h 2545977"/>
              <a:gd name="connsiteX10" fmla="*/ 1853453 w 1853453"/>
              <a:gd name="connsiteY10" fmla="*/ 2237062 h 2545977"/>
              <a:gd name="connsiteX11" fmla="*/ 1544538 w 1853453"/>
              <a:gd name="connsiteY11" fmla="*/ 2545977 h 2545977"/>
              <a:gd name="connsiteX12" fmla="*/ 308915 w 1853453"/>
              <a:gd name="connsiteY12" fmla="*/ 2545977 h 2545977"/>
              <a:gd name="connsiteX13" fmla="*/ 0 w 1853453"/>
              <a:gd name="connsiteY13" fmla="*/ 2237062 h 2545977"/>
              <a:gd name="connsiteX14" fmla="*/ 0 w 1853453"/>
              <a:gd name="connsiteY14" fmla="*/ 308915 h 2545977"/>
              <a:gd name="connsiteX15" fmla="*/ 308915 w 1853453"/>
              <a:gd name="connsiteY15" fmla="*/ 0 h 254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3453" h="2545977">
                <a:moveTo>
                  <a:pt x="308915" y="0"/>
                </a:moveTo>
                <a:lnTo>
                  <a:pt x="368504" y="0"/>
                </a:lnTo>
                <a:lnTo>
                  <a:pt x="329797" y="62543"/>
                </a:lnTo>
                <a:cubicBezTo>
                  <a:pt x="299630" y="125094"/>
                  <a:pt x="282948" y="193866"/>
                  <a:pt x="282948" y="266055"/>
                </a:cubicBezTo>
                <a:cubicBezTo>
                  <a:pt x="282948" y="554811"/>
                  <a:pt x="549855" y="788894"/>
                  <a:pt x="879101" y="788894"/>
                </a:cubicBezTo>
                <a:cubicBezTo>
                  <a:pt x="1208347" y="788894"/>
                  <a:pt x="1475254" y="554811"/>
                  <a:pt x="1475254" y="266055"/>
                </a:cubicBezTo>
                <a:cubicBezTo>
                  <a:pt x="1475254" y="193866"/>
                  <a:pt x="1458572" y="125094"/>
                  <a:pt x="1428405" y="62543"/>
                </a:cubicBezTo>
                <a:lnTo>
                  <a:pt x="1389698" y="0"/>
                </a:lnTo>
                <a:lnTo>
                  <a:pt x="1544538" y="0"/>
                </a:lnTo>
                <a:cubicBezTo>
                  <a:pt x="1715147" y="0"/>
                  <a:pt x="1853453" y="138306"/>
                  <a:pt x="1853453" y="308915"/>
                </a:cubicBezTo>
                <a:lnTo>
                  <a:pt x="1853453" y="2237062"/>
                </a:lnTo>
                <a:cubicBezTo>
                  <a:pt x="1853453" y="2407671"/>
                  <a:pt x="1715147" y="2545977"/>
                  <a:pt x="1544538" y="2545977"/>
                </a:cubicBezTo>
                <a:lnTo>
                  <a:pt x="308915" y="2545977"/>
                </a:lnTo>
                <a:cubicBezTo>
                  <a:pt x="138306" y="2545977"/>
                  <a:pt x="0" y="2407671"/>
                  <a:pt x="0" y="2237062"/>
                </a:cubicBezTo>
                <a:lnTo>
                  <a:pt x="0" y="308915"/>
                </a:lnTo>
                <a:cubicBezTo>
                  <a:pt x="0" y="138306"/>
                  <a:pt x="138306" y="0"/>
                  <a:pt x="308915" y="0"/>
                </a:cubicBezTo>
                <a:close/>
              </a:path>
            </a:pathLst>
          </a:custGeom>
          <a:solidFill>
            <a:srgbClr val="FFC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7125CF5-8249-46C5-9182-D9A4305EB69C}"/>
              </a:ext>
            </a:extLst>
          </p:cNvPr>
          <p:cNvSpPr/>
          <p:nvPr/>
        </p:nvSpPr>
        <p:spPr>
          <a:xfrm>
            <a:off x="4317137" y="1667433"/>
            <a:ext cx="1853453" cy="2545977"/>
          </a:xfrm>
          <a:custGeom>
            <a:avLst/>
            <a:gdLst>
              <a:gd name="connsiteX0" fmla="*/ 308915 w 1853453"/>
              <a:gd name="connsiteY0" fmla="*/ 0 h 2545977"/>
              <a:gd name="connsiteX1" fmla="*/ 368504 w 1853453"/>
              <a:gd name="connsiteY1" fmla="*/ 0 h 2545977"/>
              <a:gd name="connsiteX2" fmla="*/ 329797 w 1853453"/>
              <a:gd name="connsiteY2" fmla="*/ 62543 h 2545977"/>
              <a:gd name="connsiteX3" fmla="*/ 282948 w 1853453"/>
              <a:gd name="connsiteY3" fmla="*/ 266055 h 2545977"/>
              <a:gd name="connsiteX4" fmla="*/ 879101 w 1853453"/>
              <a:gd name="connsiteY4" fmla="*/ 788894 h 2545977"/>
              <a:gd name="connsiteX5" fmla="*/ 1475254 w 1853453"/>
              <a:gd name="connsiteY5" fmla="*/ 266055 h 2545977"/>
              <a:gd name="connsiteX6" fmla="*/ 1428405 w 1853453"/>
              <a:gd name="connsiteY6" fmla="*/ 62543 h 2545977"/>
              <a:gd name="connsiteX7" fmla="*/ 1389698 w 1853453"/>
              <a:gd name="connsiteY7" fmla="*/ 0 h 2545977"/>
              <a:gd name="connsiteX8" fmla="*/ 1544538 w 1853453"/>
              <a:gd name="connsiteY8" fmla="*/ 0 h 2545977"/>
              <a:gd name="connsiteX9" fmla="*/ 1853453 w 1853453"/>
              <a:gd name="connsiteY9" fmla="*/ 308915 h 2545977"/>
              <a:gd name="connsiteX10" fmla="*/ 1853453 w 1853453"/>
              <a:gd name="connsiteY10" fmla="*/ 2237062 h 2545977"/>
              <a:gd name="connsiteX11" fmla="*/ 1544538 w 1853453"/>
              <a:gd name="connsiteY11" fmla="*/ 2545977 h 2545977"/>
              <a:gd name="connsiteX12" fmla="*/ 308915 w 1853453"/>
              <a:gd name="connsiteY12" fmla="*/ 2545977 h 2545977"/>
              <a:gd name="connsiteX13" fmla="*/ 0 w 1853453"/>
              <a:gd name="connsiteY13" fmla="*/ 2237062 h 2545977"/>
              <a:gd name="connsiteX14" fmla="*/ 0 w 1853453"/>
              <a:gd name="connsiteY14" fmla="*/ 308915 h 2545977"/>
              <a:gd name="connsiteX15" fmla="*/ 308915 w 1853453"/>
              <a:gd name="connsiteY15" fmla="*/ 0 h 254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3453" h="2545977">
                <a:moveTo>
                  <a:pt x="308915" y="0"/>
                </a:moveTo>
                <a:lnTo>
                  <a:pt x="368504" y="0"/>
                </a:lnTo>
                <a:lnTo>
                  <a:pt x="329797" y="62543"/>
                </a:lnTo>
                <a:cubicBezTo>
                  <a:pt x="299630" y="125094"/>
                  <a:pt x="282948" y="193866"/>
                  <a:pt x="282948" y="266055"/>
                </a:cubicBezTo>
                <a:cubicBezTo>
                  <a:pt x="282948" y="554811"/>
                  <a:pt x="549855" y="788894"/>
                  <a:pt x="879101" y="788894"/>
                </a:cubicBezTo>
                <a:cubicBezTo>
                  <a:pt x="1208347" y="788894"/>
                  <a:pt x="1475254" y="554811"/>
                  <a:pt x="1475254" y="266055"/>
                </a:cubicBezTo>
                <a:cubicBezTo>
                  <a:pt x="1475254" y="193866"/>
                  <a:pt x="1458572" y="125094"/>
                  <a:pt x="1428405" y="62543"/>
                </a:cubicBezTo>
                <a:lnTo>
                  <a:pt x="1389698" y="0"/>
                </a:lnTo>
                <a:lnTo>
                  <a:pt x="1544538" y="0"/>
                </a:lnTo>
                <a:cubicBezTo>
                  <a:pt x="1715147" y="0"/>
                  <a:pt x="1853453" y="138306"/>
                  <a:pt x="1853453" y="308915"/>
                </a:cubicBezTo>
                <a:lnTo>
                  <a:pt x="1853453" y="2237062"/>
                </a:lnTo>
                <a:cubicBezTo>
                  <a:pt x="1853453" y="2407671"/>
                  <a:pt x="1715147" y="2545977"/>
                  <a:pt x="1544538" y="2545977"/>
                </a:cubicBezTo>
                <a:lnTo>
                  <a:pt x="308915" y="2545977"/>
                </a:lnTo>
                <a:cubicBezTo>
                  <a:pt x="138306" y="2545977"/>
                  <a:pt x="0" y="2407671"/>
                  <a:pt x="0" y="2237062"/>
                </a:cubicBezTo>
                <a:lnTo>
                  <a:pt x="0" y="308915"/>
                </a:lnTo>
                <a:cubicBezTo>
                  <a:pt x="0" y="138306"/>
                  <a:pt x="138306" y="0"/>
                  <a:pt x="308915" y="0"/>
                </a:cubicBezTo>
                <a:close/>
              </a:path>
            </a:pathLst>
          </a:custGeom>
          <a:solidFill>
            <a:srgbClr val="E31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030CA-3210-45C4-AB0E-059A23311DA5}"/>
              </a:ext>
            </a:extLst>
          </p:cNvPr>
          <p:cNvSpPr txBox="1"/>
          <p:nvPr/>
        </p:nvSpPr>
        <p:spPr>
          <a:xfrm>
            <a:off x="2346795" y="2638508"/>
            <a:ext cx="18657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find purchase and usage habits among sunscreen 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065BD-C26D-49A7-BFC7-F6B9A2AFD452}"/>
              </a:ext>
            </a:extLst>
          </p:cNvPr>
          <p:cNvSpPr txBox="1"/>
          <p:nvPr/>
        </p:nvSpPr>
        <p:spPr>
          <a:xfrm>
            <a:off x="4334597" y="2573989"/>
            <a:ext cx="19576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study the brand health of different sunscreen brands and lotus </a:t>
            </a:r>
            <a:r>
              <a:rPr lang="en-US" sz="1600" b="0" i="0" u="none" strike="noStrike" dirty="0" smtClean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herbal</a:t>
            </a:r>
            <a:endParaRPr lang="en-US" sz="1600" b="0" i="0" u="none" strike="noStrike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E1AAA9-60B7-4FD4-9951-713CBAFD2601}"/>
              </a:ext>
            </a:extLst>
          </p:cNvPr>
          <p:cNvSpPr/>
          <p:nvPr/>
        </p:nvSpPr>
        <p:spPr>
          <a:xfrm>
            <a:off x="813199" y="1527523"/>
            <a:ext cx="941294" cy="788894"/>
          </a:xfrm>
          <a:prstGeom prst="ellipse">
            <a:avLst/>
          </a:prstGeom>
          <a:solidFill>
            <a:srgbClr val="FFC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C3A489-CF0A-450E-B679-46C46ED364BA}"/>
              </a:ext>
            </a:extLst>
          </p:cNvPr>
          <p:cNvSpPr/>
          <p:nvPr/>
        </p:nvSpPr>
        <p:spPr>
          <a:xfrm>
            <a:off x="2770866" y="1527523"/>
            <a:ext cx="941294" cy="788894"/>
          </a:xfrm>
          <a:prstGeom prst="ellipse">
            <a:avLst/>
          </a:prstGeom>
          <a:solidFill>
            <a:srgbClr val="B4D78E"/>
          </a:solidFill>
          <a:ln>
            <a:solidFill>
              <a:srgbClr val="B4D7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6E7CC1-8756-49AA-970D-186E904E69FC}"/>
              </a:ext>
            </a:extLst>
          </p:cNvPr>
          <p:cNvSpPr/>
          <p:nvPr/>
        </p:nvSpPr>
        <p:spPr>
          <a:xfrm>
            <a:off x="4728533" y="1527523"/>
            <a:ext cx="941294" cy="788894"/>
          </a:xfrm>
          <a:prstGeom prst="ellipse">
            <a:avLst/>
          </a:prstGeom>
          <a:solidFill>
            <a:srgbClr val="E31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075E19-0139-44BA-BB20-705CA5E876B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16172" y="1165094"/>
            <a:ext cx="0" cy="188259"/>
          </a:xfrm>
          <a:prstGeom prst="line">
            <a:avLst/>
          </a:prstGeom>
          <a:ln w="19050">
            <a:solidFill>
              <a:srgbClr val="701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334844-BD1B-4032-A4C5-B8873D2C4EF1}"/>
              </a:ext>
            </a:extLst>
          </p:cNvPr>
          <p:cNvCxnSpPr>
            <a:cxnSpLocks/>
          </p:cNvCxnSpPr>
          <p:nvPr/>
        </p:nvCxnSpPr>
        <p:spPr>
          <a:xfrm>
            <a:off x="1236360" y="1353671"/>
            <a:ext cx="3962820" cy="0"/>
          </a:xfrm>
          <a:prstGeom prst="line">
            <a:avLst/>
          </a:prstGeom>
          <a:ln w="19050">
            <a:solidFill>
              <a:srgbClr val="701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6ED370-A2BE-4946-8919-BE58AB3DA2CD}"/>
              </a:ext>
            </a:extLst>
          </p:cNvPr>
          <p:cNvCxnSpPr>
            <a:cxnSpLocks/>
          </p:cNvCxnSpPr>
          <p:nvPr/>
        </p:nvCxnSpPr>
        <p:spPr>
          <a:xfrm>
            <a:off x="1247986" y="1353671"/>
            <a:ext cx="0" cy="173852"/>
          </a:xfrm>
          <a:prstGeom prst="straightConnector1">
            <a:avLst/>
          </a:prstGeom>
          <a:ln w="19050">
            <a:solidFill>
              <a:srgbClr val="701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DA86D-5E09-4524-8701-0539E71BAFBB}"/>
              </a:ext>
            </a:extLst>
          </p:cNvPr>
          <p:cNvCxnSpPr>
            <a:cxnSpLocks/>
          </p:cNvCxnSpPr>
          <p:nvPr/>
        </p:nvCxnSpPr>
        <p:spPr>
          <a:xfrm>
            <a:off x="3241513" y="1353671"/>
            <a:ext cx="0" cy="173852"/>
          </a:xfrm>
          <a:prstGeom prst="straightConnector1">
            <a:avLst/>
          </a:prstGeom>
          <a:ln w="19050">
            <a:solidFill>
              <a:srgbClr val="701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4B8971-89AC-4581-8785-88C7411E168C}"/>
              </a:ext>
            </a:extLst>
          </p:cNvPr>
          <p:cNvCxnSpPr/>
          <p:nvPr/>
        </p:nvCxnSpPr>
        <p:spPr>
          <a:xfrm>
            <a:off x="5185481" y="1353671"/>
            <a:ext cx="0" cy="173852"/>
          </a:xfrm>
          <a:prstGeom prst="straightConnector1">
            <a:avLst/>
          </a:prstGeom>
          <a:ln>
            <a:solidFill>
              <a:srgbClr val="701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7E38882-BEFA-46AB-981C-0F0F0D7B837D}"/>
              </a:ext>
            </a:extLst>
          </p:cNvPr>
          <p:cNvSpPr/>
          <p:nvPr/>
        </p:nvSpPr>
        <p:spPr>
          <a:xfrm>
            <a:off x="468964" y="5046612"/>
            <a:ext cx="2775487" cy="10838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79F229-88A5-45BC-9200-AD4501C54846}"/>
              </a:ext>
            </a:extLst>
          </p:cNvPr>
          <p:cNvSpPr txBox="1"/>
          <p:nvPr/>
        </p:nvSpPr>
        <p:spPr>
          <a:xfrm>
            <a:off x="471105" y="5151846"/>
            <a:ext cx="30535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Sampling method:</a:t>
            </a:r>
            <a:endParaRPr lang="en-US" sz="16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Random sampling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Snowball</a:t>
            </a:r>
            <a:r>
              <a:rPr lang="en-US" sz="1600" b="0" i="0" u="none" strike="noStrike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sampling</a:t>
            </a:r>
          </a:p>
        </p:txBody>
      </p:sp>
      <p:pic>
        <p:nvPicPr>
          <p:cNvPr id="39" name="Graphic 38" descr="Bullseye with solid fill">
            <a:extLst>
              <a:ext uri="{FF2B5EF4-FFF2-40B4-BE49-F238E27FC236}">
                <a16:creationId xmlns:a16="http://schemas.microsoft.com/office/drawing/2014/main" id="{524A1510-8416-4CB5-8ADF-C875B691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09753" y="264457"/>
            <a:ext cx="1411940" cy="14119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B1A1B22-C58B-4243-B017-00F0ABDAD268}"/>
              </a:ext>
            </a:extLst>
          </p:cNvPr>
          <p:cNvSpPr txBox="1"/>
          <p:nvPr/>
        </p:nvSpPr>
        <p:spPr>
          <a:xfrm>
            <a:off x="8449655" y="1536487"/>
            <a:ext cx="199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Group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3D0938B-F70D-42E0-BAB1-60EAB353F6AB}"/>
              </a:ext>
            </a:extLst>
          </p:cNvPr>
          <p:cNvSpPr/>
          <p:nvPr/>
        </p:nvSpPr>
        <p:spPr>
          <a:xfrm>
            <a:off x="7885533" y="4931724"/>
            <a:ext cx="2660380" cy="1423509"/>
          </a:xfrm>
          <a:prstGeom prst="roundRect">
            <a:avLst/>
          </a:prstGeom>
          <a:solidFill>
            <a:srgbClr val="E31737"/>
          </a:solidFill>
          <a:ln>
            <a:solidFill>
              <a:srgbClr val="701A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1872934-2771-450C-965F-C81E692B7A5E}"/>
              </a:ext>
            </a:extLst>
          </p:cNvPr>
          <p:cNvSpPr/>
          <p:nvPr/>
        </p:nvSpPr>
        <p:spPr>
          <a:xfrm>
            <a:off x="3649061" y="5046612"/>
            <a:ext cx="2521529" cy="10838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DBBD75-16F3-4CFC-A096-07AB5E8AB5E8}"/>
              </a:ext>
            </a:extLst>
          </p:cNvPr>
          <p:cNvSpPr txBox="1"/>
          <p:nvPr/>
        </p:nvSpPr>
        <p:spPr>
          <a:xfrm>
            <a:off x="3734285" y="5170894"/>
            <a:ext cx="25215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design:</a:t>
            </a:r>
            <a:endParaRPr lang="en-US" sz="1600" b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survey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Computation: excel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583C64-76B6-41CB-BBFE-32ACE9B82325}"/>
              </a:ext>
            </a:extLst>
          </p:cNvPr>
          <p:cNvSpPr txBox="1"/>
          <p:nvPr/>
        </p:nvSpPr>
        <p:spPr>
          <a:xfrm>
            <a:off x="7923333" y="5888260"/>
            <a:ext cx="2762719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7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Usage: 5 </a:t>
            </a:r>
            <a:r>
              <a:rPr lang="en-US" sz="1700" b="1" i="0" u="none" strike="noStrike" dirty="0" smtClean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a week or </a:t>
            </a:r>
            <a:r>
              <a:rPr lang="en-US" sz="17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daily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97178A-9828-404F-B6C2-46F4BC4D0625}"/>
              </a:ext>
            </a:extLst>
          </p:cNvPr>
          <p:cNvGrpSpPr/>
          <p:nvPr/>
        </p:nvGrpSpPr>
        <p:grpSpPr>
          <a:xfrm>
            <a:off x="7885533" y="3432743"/>
            <a:ext cx="2660380" cy="1423509"/>
            <a:chOff x="7885533" y="3432743"/>
            <a:chExt cx="2660380" cy="1423509"/>
          </a:xfrm>
          <a:solidFill>
            <a:srgbClr val="B4D78E"/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FF40D13-294B-4263-A141-2FCD6D6DB78C}"/>
                </a:ext>
              </a:extLst>
            </p:cNvPr>
            <p:cNvSpPr/>
            <p:nvPr/>
          </p:nvSpPr>
          <p:spPr>
            <a:xfrm>
              <a:off x="7885533" y="3432743"/>
              <a:ext cx="2660380" cy="1423509"/>
            </a:xfrm>
            <a:prstGeom prst="roundRect">
              <a:avLst/>
            </a:prstGeom>
            <a:grpFill/>
            <a:ln>
              <a:solidFill>
                <a:srgbClr val="701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1F71CC-FDEA-44C2-85C0-0172F4417430}"/>
                </a:ext>
              </a:extLst>
            </p:cNvPr>
            <p:cNvSpPr txBox="1"/>
            <p:nvPr/>
          </p:nvSpPr>
          <p:spPr>
            <a:xfrm>
              <a:off x="8505871" y="4342627"/>
              <a:ext cx="1411940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0" u="none" strike="noStrike" dirty="0">
                  <a:effectLst/>
                  <a:latin typeface="Arial" panose="020B0604020202020204" pitchFamily="34" charset="0"/>
                </a:rPr>
                <a:t>Age :18-35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BD00F56-B9FE-4EE8-8A53-978D2590BB1B}"/>
                </a:ext>
              </a:extLst>
            </p:cNvPr>
            <p:cNvSpPr/>
            <p:nvPr/>
          </p:nvSpPr>
          <p:spPr>
            <a:xfrm>
              <a:off x="8707901" y="3511831"/>
              <a:ext cx="848183" cy="848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6D650A8D-7C16-49A3-9D5A-5727F5B2D7D7}"/>
              </a:ext>
            </a:extLst>
          </p:cNvPr>
          <p:cNvSpPr/>
          <p:nvPr/>
        </p:nvSpPr>
        <p:spPr>
          <a:xfrm>
            <a:off x="8738420" y="5017726"/>
            <a:ext cx="848183" cy="848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58CD32B-6FEC-4224-9FF2-38ED75A83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420" y="4995373"/>
            <a:ext cx="876812" cy="892887"/>
          </a:xfrm>
          <a:prstGeom prst="ellipse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D40A277-6C4C-476E-B314-19EA71FECB08}"/>
              </a:ext>
            </a:extLst>
          </p:cNvPr>
          <p:cNvSpPr txBox="1"/>
          <p:nvPr/>
        </p:nvSpPr>
        <p:spPr>
          <a:xfrm>
            <a:off x="378133" y="2533274"/>
            <a:ext cx="19576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study the incidence of sunscreen as a product category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A03627-9F09-4DC3-9EE5-35B0BB4DAFA3}"/>
              </a:ext>
            </a:extLst>
          </p:cNvPr>
          <p:cNvGrpSpPr/>
          <p:nvPr/>
        </p:nvGrpSpPr>
        <p:grpSpPr>
          <a:xfrm>
            <a:off x="7872252" y="1905819"/>
            <a:ext cx="2660380" cy="1423509"/>
            <a:chOff x="3435620" y="5196190"/>
            <a:chExt cx="2660380" cy="1423509"/>
          </a:xfrm>
          <a:solidFill>
            <a:srgbClr val="FFC427"/>
          </a:solidFill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226A9229-5205-446E-AB6E-DF55AF59E0B5}"/>
                </a:ext>
              </a:extLst>
            </p:cNvPr>
            <p:cNvSpPr/>
            <p:nvPr/>
          </p:nvSpPr>
          <p:spPr>
            <a:xfrm>
              <a:off x="3435620" y="5196190"/>
              <a:ext cx="2660380" cy="1423509"/>
            </a:xfrm>
            <a:prstGeom prst="roundRect">
              <a:avLst/>
            </a:prstGeom>
            <a:grpFill/>
            <a:ln>
              <a:solidFill>
                <a:srgbClr val="701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C24A833-18F3-4A3C-BD92-9DBD8C19E8CF}"/>
                </a:ext>
              </a:extLst>
            </p:cNvPr>
            <p:cNvSpPr/>
            <p:nvPr/>
          </p:nvSpPr>
          <p:spPr>
            <a:xfrm>
              <a:off x="4867230" y="5305097"/>
              <a:ext cx="848183" cy="8481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B6B5AE-5850-4F81-9133-6AFF4C10D2FC}"/>
                </a:ext>
              </a:extLst>
            </p:cNvPr>
            <p:cNvSpPr/>
            <p:nvPr/>
          </p:nvSpPr>
          <p:spPr>
            <a:xfrm>
              <a:off x="3560499" y="5335517"/>
              <a:ext cx="848183" cy="8481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3" name="Graphic 82" descr="Female Profile with solid fill">
              <a:extLst>
                <a:ext uri="{FF2B5EF4-FFF2-40B4-BE49-F238E27FC236}">
                  <a16:creationId xmlns:a16="http://schemas.microsoft.com/office/drawing/2014/main" id="{E6052144-F2D8-46AC-A949-2B33E93FB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008292" y="5420295"/>
              <a:ext cx="642260" cy="642260"/>
            </a:xfrm>
            <a:prstGeom prst="rect">
              <a:avLst/>
            </a:prstGeom>
          </p:spPr>
        </p:pic>
        <p:pic>
          <p:nvPicPr>
            <p:cNvPr id="84" name="Graphic 83" descr="Male profile with solid fill">
              <a:extLst>
                <a:ext uri="{FF2B5EF4-FFF2-40B4-BE49-F238E27FC236}">
                  <a16:creationId xmlns:a16="http://schemas.microsoft.com/office/drawing/2014/main" id="{FCA44A36-8EC4-41DB-B2D7-9498D524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638413" y="5417979"/>
              <a:ext cx="683260" cy="68326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17E09E-573A-43B4-A696-C7746EC13963}"/>
                </a:ext>
              </a:extLst>
            </p:cNvPr>
            <p:cNvSpPr txBox="1"/>
            <p:nvPr/>
          </p:nvSpPr>
          <p:spPr>
            <a:xfrm>
              <a:off x="3680718" y="6201941"/>
              <a:ext cx="70884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b="1"/>
                <a:t>Male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10595F-32A4-440C-9B00-B9A443EC5ACB}"/>
                </a:ext>
              </a:extLst>
            </p:cNvPr>
            <p:cNvSpPr txBox="1"/>
            <p:nvPr/>
          </p:nvSpPr>
          <p:spPr>
            <a:xfrm>
              <a:off x="4978737" y="6165712"/>
              <a:ext cx="9783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b="1"/>
                <a:t>Female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16CEEE-BA00-4209-8482-EBDB0B1F52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611" y="3543981"/>
            <a:ext cx="1110762" cy="77629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0107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4</a:t>
            </a:fld>
            <a:endParaRPr lang="en-US" dirty="0"/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30900DD1-10D4-4CC5-8A1B-5E61D6A87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39780" y="1384550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E31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8E056C9B-117C-46A2-9865-3A1EAB43F5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29600" y="661510"/>
            <a:ext cx="7680957" cy="560290"/>
          </a:xfrm>
          <a:prstGeom prst="roundRect">
            <a:avLst>
              <a:gd name="adj" fmla="val 50000"/>
            </a:avLst>
          </a:prstGeom>
          <a:solidFill>
            <a:srgbClr val="FFC00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1E79D-0449-4A3A-BDF1-B7C21D8C9BFE}"/>
              </a:ext>
            </a:extLst>
          </p:cNvPr>
          <p:cNvSpPr txBox="1"/>
          <p:nvPr/>
        </p:nvSpPr>
        <p:spPr>
          <a:xfrm>
            <a:off x="4071646" y="818101"/>
            <a:ext cx="97693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 group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0305A6-4341-4B97-AF83-9294FC6EA63D}"/>
              </a:ext>
            </a:extLst>
          </p:cNvPr>
          <p:cNvSpPr txBox="1"/>
          <p:nvPr/>
        </p:nvSpPr>
        <p:spPr>
          <a:xfrm>
            <a:off x="9810476" y="818545"/>
            <a:ext cx="58509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Gender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583DCC3-F40B-4482-A843-8CCA2533E57C}"/>
              </a:ext>
            </a:extLst>
          </p:cNvPr>
          <p:cNvSpPr txBox="1"/>
          <p:nvPr/>
        </p:nvSpPr>
        <p:spPr>
          <a:xfrm>
            <a:off x="6552073" y="1483175"/>
            <a:ext cx="202789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0" i="0" u="none" strike="noStrike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Kolkata:</a:t>
            </a:r>
            <a:r>
              <a:rPr lang="en-US"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0" i="0" u="none" strike="noStrike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56.5%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CF5C3-35D5-438D-B1A1-B391E4C87D74}"/>
              </a:ext>
            </a:extLst>
          </p:cNvPr>
          <p:cNvSpPr txBox="1"/>
          <p:nvPr/>
        </p:nvSpPr>
        <p:spPr>
          <a:xfrm>
            <a:off x="6960332" y="818545"/>
            <a:ext cx="69249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</a:t>
            </a:r>
            <a:r>
              <a:rPr lang="en-US" sz="1600" dirty="0"/>
              <a:t>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29849218-BC89-48A6-9FC5-DB736B4F5E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39781" y="2107590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FFC42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7DE142E-1626-441F-BA29-B405D6AA9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39780" y="2830630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B4D7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C67798E-D16A-4A5F-81D1-7181E4454C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39780" y="3553670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749CD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9" name="Chart 168">
            <a:extLst>
              <a:ext uri="{FF2B5EF4-FFF2-40B4-BE49-F238E27FC236}">
                <a16:creationId xmlns:a16="http://schemas.microsoft.com/office/drawing/2014/main" id="{BEC00744-4FB2-4DCD-8F56-862F77C3A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223680"/>
              </p:ext>
            </p:extLst>
          </p:nvPr>
        </p:nvGraphicFramePr>
        <p:xfrm>
          <a:off x="5867581" y="4752592"/>
          <a:ext cx="3448654" cy="2145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2" name="TextBox 171">
            <a:extLst>
              <a:ext uri="{FF2B5EF4-FFF2-40B4-BE49-F238E27FC236}">
                <a16:creationId xmlns:a16="http://schemas.microsoft.com/office/drawing/2014/main" id="{8E4C0495-46D8-43F0-88DC-62E33A8598EA}"/>
              </a:ext>
            </a:extLst>
          </p:cNvPr>
          <p:cNvSpPr txBox="1"/>
          <p:nvPr/>
        </p:nvSpPr>
        <p:spPr>
          <a:xfrm>
            <a:off x="6432771" y="2110386"/>
            <a:ext cx="2147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parts of </a:t>
            </a:r>
            <a:r>
              <a:rPr lang="en-US" sz="1400" b="0" i="0" u="none" strike="noStrike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West Bengal:16.6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C87D640-B2A8-49CB-9B61-CB650C6250A0}"/>
              </a:ext>
            </a:extLst>
          </p:cNvPr>
          <p:cNvSpPr txBox="1"/>
          <p:nvPr/>
        </p:nvSpPr>
        <p:spPr>
          <a:xfrm>
            <a:off x="6427185" y="2905593"/>
            <a:ext cx="20150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eastern states: 6.9%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384A167-73D8-41AF-A2CF-5555544B5375}"/>
              </a:ext>
            </a:extLst>
          </p:cNvPr>
          <p:cNvSpPr txBox="1"/>
          <p:nvPr/>
        </p:nvSpPr>
        <p:spPr>
          <a:xfrm>
            <a:off x="6451570" y="3438276"/>
            <a:ext cx="1637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of India: 19.9%</a:t>
            </a:r>
            <a:endParaRPr lang="en-US" sz="14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75" name="Chart 174">
            <a:extLst>
              <a:ext uri="{FF2B5EF4-FFF2-40B4-BE49-F238E27FC236}">
                <a16:creationId xmlns:a16="http://schemas.microsoft.com/office/drawing/2014/main" id="{BE069813-E944-4F9B-84FE-C4DB457F6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381191"/>
              </p:ext>
            </p:extLst>
          </p:nvPr>
        </p:nvGraphicFramePr>
        <p:xfrm>
          <a:off x="3134726" y="4745583"/>
          <a:ext cx="3088490" cy="217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6" name="Rounded Rectangle 84">
            <a:extLst>
              <a:ext uri="{FF2B5EF4-FFF2-40B4-BE49-F238E27FC236}">
                <a16:creationId xmlns:a16="http://schemas.microsoft.com/office/drawing/2014/main" id="{7E791D80-0230-47B2-887A-8ACCF41DF0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60523" y="3592799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749CD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81">
            <a:extLst>
              <a:ext uri="{FF2B5EF4-FFF2-40B4-BE49-F238E27FC236}">
                <a16:creationId xmlns:a16="http://schemas.microsoft.com/office/drawing/2014/main" id="{3FF759AF-768E-4376-BCEB-24CE9EDB8C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81895" y="1438882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E31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4AC9FCD-D3E1-4729-989C-A2D161E133A2}"/>
              </a:ext>
            </a:extLst>
          </p:cNvPr>
          <p:cNvSpPr txBox="1"/>
          <p:nvPr/>
        </p:nvSpPr>
        <p:spPr>
          <a:xfrm>
            <a:off x="3894188" y="1537507"/>
            <a:ext cx="2027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Below 18: 2%</a:t>
            </a:r>
          </a:p>
        </p:txBody>
      </p:sp>
      <p:sp>
        <p:nvSpPr>
          <p:cNvPr id="179" name="Rounded Rectangle 82">
            <a:extLst>
              <a:ext uri="{FF2B5EF4-FFF2-40B4-BE49-F238E27FC236}">
                <a16:creationId xmlns:a16="http://schemas.microsoft.com/office/drawing/2014/main" id="{B0E31646-4D15-46B5-9567-7DD2450D9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81896" y="2161922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FFC42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83">
            <a:extLst>
              <a:ext uri="{FF2B5EF4-FFF2-40B4-BE49-F238E27FC236}">
                <a16:creationId xmlns:a16="http://schemas.microsoft.com/office/drawing/2014/main" id="{726826B4-F17D-46B5-BE06-81A896EBB5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81895" y="2884962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B4D7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F601B6A-8F95-44CA-AD94-411187EEB0F9}"/>
              </a:ext>
            </a:extLst>
          </p:cNvPr>
          <p:cNvSpPr txBox="1"/>
          <p:nvPr/>
        </p:nvSpPr>
        <p:spPr>
          <a:xfrm>
            <a:off x="3885644" y="2249589"/>
            <a:ext cx="2015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18-23: 47.2%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Rounded Rectangle 84">
            <a:extLst>
              <a:ext uri="{FF2B5EF4-FFF2-40B4-BE49-F238E27FC236}">
                <a16:creationId xmlns:a16="http://schemas.microsoft.com/office/drawing/2014/main" id="{1E80E428-7148-4853-BEB6-8A2F41A3D0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770373" y="3546771"/>
            <a:ext cx="2340184" cy="56029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81">
            <a:extLst>
              <a:ext uri="{FF2B5EF4-FFF2-40B4-BE49-F238E27FC236}">
                <a16:creationId xmlns:a16="http://schemas.microsoft.com/office/drawing/2014/main" id="{51CAEE9B-B454-41D4-B57F-2B05C8A3FB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10128" y="1368977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E31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5E207E6-6CB8-48E5-BCE0-B9A2F7619577}"/>
              </a:ext>
            </a:extLst>
          </p:cNvPr>
          <p:cNvSpPr txBox="1"/>
          <p:nvPr/>
        </p:nvSpPr>
        <p:spPr>
          <a:xfrm>
            <a:off x="9122421" y="1467602"/>
            <a:ext cx="202789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0" i="0" u="none" strike="noStrike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Male: </a:t>
            </a:r>
            <a:r>
              <a:rPr lang="en-IN"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54.1%</a:t>
            </a:r>
            <a:endParaRPr lang="en-US" sz="1400" b="0" i="0" u="none" strike="noStrike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5" name="Rounded Rectangle 82">
            <a:extLst>
              <a:ext uri="{FF2B5EF4-FFF2-40B4-BE49-F238E27FC236}">
                <a16:creationId xmlns:a16="http://schemas.microsoft.com/office/drawing/2014/main" id="{355540CC-130F-4587-AACA-468848B6EA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10129" y="2092017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FFC42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83">
            <a:extLst>
              <a:ext uri="{FF2B5EF4-FFF2-40B4-BE49-F238E27FC236}">
                <a16:creationId xmlns:a16="http://schemas.microsoft.com/office/drawing/2014/main" id="{75C87E94-9189-4FB7-A9C3-E78AD056F9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10128" y="2815057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B4D7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1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N" sz="1400" b="0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Other:</a:t>
            </a:r>
            <a:r>
              <a:rPr lang="en-IN" sz="1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b="0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0.8</a:t>
            </a:r>
            <a:r>
              <a:rPr lang="en-IN" sz="1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E611AF1-C50D-481F-8B2C-5DE65B3B5E1D}"/>
              </a:ext>
            </a:extLst>
          </p:cNvPr>
          <p:cNvSpPr txBox="1"/>
          <p:nvPr/>
        </p:nvSpPr>
        <p:spPr>
          <a:xfrm>
            <a:off x="9035223" y="2157923"/>
            <a:ext cx="201506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400" b="0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Female:</a:t>
            </a:r>
            <a:r>
              <a:rPr lang="en-IN" sz="1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45.1%</a:t>
            </a:r>
            <a:endParaRPr lang="en-US" sz="1200" b="0" i="0" u="none" strike="noStrike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41A7FD2-5AE4-464C-AB93-9A5AC6DAC366}"/>
              </a:ext>
            </a:extLst>
          </p:cNvPr>
          <p:cNvSpPr txBox="1"/>
          <p:nvPr/>
        </p:nvSpPr>
        <p:spPr>
          <a:xfrm>
            <a:off x="3946755" y="2974888"/>
            <a:ext cx="1395954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24-29: 38.2</a:t>
            </a:r>
            <a:r>
              <a:rPr lang="en-IN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  <a:endParaRPr lang="en-IN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13EFEEB-EB14-46A6-B951-93B67FDE3531}"/>
              </a:ext>
            </a:extLst>
          </p:cNvPr>
          <p:cNvSpPr txBox="1"/>
          <p:nvPr/>
        </p:nvSpPr>
        <p:spPr>
          <a:xfrm>
            <a:off x="3946755" y="3705906"/>
            <a:ext cx="1578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30-35: 11.4%</a:t>
            </a:r>
            <a:endParaRPr lang="en-IN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0" name="Rounded Rectangle 84">
            <a:extLst>
              <a:ext uri="{FF2B5EF4-FFF2-40B4-BE49-F238E27FC236}">
                <a16:creationId xmlns:a16="http://schemas.microsoft.com/office/drawing/2014/main" id="{EDC2A6CB-C7AC-46DD-B907-C99283A4C7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73682" y="4289913"/>
            <a:ext cx="2340184" cy="56029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427614A-C96D-4199-91AF-3D52A1A5340F}"/>
              </a:ext>
            </a:extLst>
          </p:cNvPr>
          <p:cNvSpPr txBox="1"/>
          <p:nvPr/>
        </p:nvSpPr>
        <p:spPr>
          <a:xfrm>
            <a:off x="3764992" y="4414864"/>
            <a:ext cx="60960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0" i="0" u="none" strike="noStrike">
                <a:solidFill>
                  <a:schemeClr val="bg1"/>
                </a:solidFill>
                <a:effectLst/>
                <a:latin typeface="Open sans"/>
                <a:ea typeface="Open sans"/>
                <a:cs typeface="Open sans"/>
              </a:rPr>
              <a:t>36 and above: 1.2%</a:t>
            </a:r>
            <a:endParaRPr lang="en-IN" sz="16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93" name="Rounded Rectangle 84">
            <a:extLst>
              <a:ext uri="{FF2B5EF4-FFF2-40B4-BE49-F238E27FC236}">
                <a16:creationId xmlns:a16="http://schemas.microsoft.com/office/drawing/2014/main" id="{5537451E-93F1-49A2-845B-419B4D551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06733" y="4300266"/>
            <a:ext cx="2340184" cy="56029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84">
            <a:extLst>
              <a:ext uri="{FF2B5EF4-FFF2-40B4-BE49-F238E27FC236}">
                <a16:creationId xmlns:a16="http://schemas.microsoft.com/office/drawing/2014/main" id="{E34F3D84-4A9D-44A7-B3A3-2BC92D4852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767260" y="4340391"/>
            <a:ext cx="2340184" cy="56029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5" name="Chart 194">
            <a:extLst>
              <a:ext uri="{FF2B5EF4-FFF2-40B4-BE49-F238E27FC236}">
                <a16:creationId xmlns:a16="http://schemas.microsoft.com/office/drawing/2014/main" id="{F214ACF5-5E3C-4820-B5EA-FD7CFB3FB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48943"/>
              </p:ext>
            </p:extLst>
          </p:nvPr>
        </p:nvGraphicFramePr>
        <p:xfrm>
          <a:off x="8240891" y="4814241"/>
          <a:ext cx="3448654" cy="2145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EB134C6-09A0-485F-8035-A652CD03E985}"/>
              </a:ext>
            </a:extLst>
          </p:cNvPr>
          <p:cNvSpPr/>
          <p:nvPr/>
        </p:nvSpPr>
        <p:spPr>
          <a:xfrm>
            <a:off x="-49855" y="5324573"/>
            <a:ext cx="3257856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Sample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DC4A8-8C9B-466E-8E06-8EF823F2F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15" b="93487" l="9962" r="89847">
                        <a14:foregroundMark x1="48276" y1="51916" x2="44828" y2="61686"/>
                        <a14:foregroundMark x1="44828" y1="61686" x2="49425" y2="47126"/>
                        <a14:foregroundMark x1="49425" y1="50383" x2="49425" y2="50383"/>
                        <a14:foregroundMark x1="44636" y1="49234" x2="44636" y2="49234"/>
                        <a14:foregroundMark x1="44636" y1="49234" x2="59004" y2="47893"/>
                        <a14:foregroundMark x1="59004" y1="47893" x2="59962" y2="47893"/>
                        <a14:foregroundMark x1="45402" y1="48851" x2="50383" y2="54598"/>
                        <a14:foregroundMark x1="47510" y1="60728" x2="48276" y2="77395"/>
                        <a14:foregroundMark x1="48276" y1="77395" x2="54215" y2="74713"/>
                        <a14:foregroundMark x1="37165" y1="60536" x2="44253" y2="86973"/>
                        <a14:foregroundMark x1="44253" y1="86973" x2="55747" y2="84866"/>
                        <a14:foregroundMark x1="55747" y1="84866" x2="59579" y2="59962"/>
                        <a14:foregroundMark x1="59579" y1="59962" x2="59195" y2="61111"/>
                        <a14:foregroundMark x1="50192" y1="82567" x2="54981" y2="69923"/>
                        <a14:foregroundMark x1="54981" y1="69923" x2="55556" y2="61686"/>
                        <a14:foregroundMark x1="55556" y1="62644" x2="50192" y2="73372"/>
                        <a14:foregroundMark x1="50192" y1="73372" x2="56322" y2="65709"/>
                        <a14:foregroundMark x1="56322" y1="65709" x2="51916" y2="79502"/>
                        <a14:foregroundMark x1="51916" y1="79502" x2="55747" y2="68582"/>
                        <a14:foregroundMark x1="55747" y1="68582" x2="50000" y2="78927"/>
                        <a14:foregroundMark x1="50000" y1="78927" x2="52682" y2="82950"/>
                        <a14:foregroundMark x1="44828" y1="89272" x2="42720" y2="88506"/>
                        <a14:foregroundMark x1="45019" y1="93678" x2="54598" y2="93487"/>
                        <a14:foregroundMark x1="54598" y1="93487" x2="54598" y2="93295"/>
                        <a14:foregroundMark x1="47701" y1="8046" x2="47701" y2="8046"/>
                        <a14:foregroundMark x1="49234" y1="4215" x2="49234" y2="4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06130" y="165216"/>
            <a:ext cx="5253902" cy="52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3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340"/>
            <a:ext cx="2743200" cy="365125"/>
          </a:xfrm>
        </p:spPr>
        <p:txBody>
          <a:bodyPr/>
          <a:lstStyle/>
          <a:p>
            <a:fld id="{5A4A7955-6230-48B4-BD8B-A7C460F7594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69" name="Chart 168">
            <a:extLst>
              <a:ext uri="{FF2B5EF4-FFF2-40B4-BE49-F238E27FC236}">
                <a16:creationId xmlns:a16="http://schemas.microsoft.com/office/drawing/2014/main" id="{BEC00744-4FB2-4DCD-8F56-862F77C3A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3064"/>
              </p:ext>
            </p:extLst>
          </p:nvPr>
        </p:nvGraphicFramePr>
        <p:xfrm>
          <a:off x="5795864" y="4878582"/>
          <a:ext cx="3448654" cy="2145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5" name="Chart 174">
            <a:extLst>
              <a:ext uri="{FF2B5EF4-FFF2-40B4-BE49-F238E27FC236}">
                <a16:creationId xmlns:a16="http://schemas.microsoft.com/office/drawing/2014/main" id="{BE069813-E944-4F9B-84FE-C4DB457F6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108492"/>
              </p:ext>
            </p:extLst>
          </p:nvPr>
        </p:nvGraphicFramePr>
        <p:xfrm>
          <a:off x="3162813" y="4802242"/>
          <a:ext cx="3088490" cy="217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4EA580E-996A-4470-820F-1A727BB88104}"/>
              </a:ext>
            </a:extLst>
          </p:cNvPr>
          <p:cNvGrpSpPr/>
          <p:nvPr/>
        </p:nvGrpSpPr>
        <p:grpSpPr>
          <a:xfrm>
            <a:off x="3590783" y="983848"/>
            <a:ext cx="7363109" cy="4042823"/>
            <a:chOff x="3357883" y="787500"/>
            <a:chExt cx="7720713" cy="4239171"/>
          </a:xfrm>
        </p:grpSpPr>
        <p:sp>
          <p:nvSpPr>
            <p:cNvPr id="52" name="Rounded Rectangle 81">
              <a:extLst>
                <a:ext uri="{FF2B5EF4-FFF2-40B4-BE49-F238E27FC236}">
                  <a16:creationId xmlns:a16="http://schemas.microsoft.com/office/drawing/2014/main" id="{30900DD1-10D4-4CC5-8A1B-5E61D6A872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168063" y="1510540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E3173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75">
              <a:extLst>
                <a:ext uri="{FF2B5EF4-FFF2-40B4-BE49-F238E27FC236}">
                  <a16:creationId xmlns:a16="http://schemas.microsoft.com/office/drawing/2014/main" id="{8E056C9B-117C-46A2-9865-3A1EAB43F5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357883" y="787500"/>
              <a:ext cx="7680957" cy="560290"/>
            </a:xfrm>
            <a:prstGeom prst="roundRect">
              <a:avLst>
                <a:gd name="adj" fmla="val 50000"/>
              </a:avLst>
            </a:prstGeom>
            <a:solidFill>
              <a:srgbClr val="FFC000">
                <a:alpha val="55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C1E79D-0449-4A3A-BDF1-B7C21D8C9BFE}"/>
                </a:ext>
              </a:extLst>
            </p:cNvPr>
            <p:cNvSpPr txBox="1"/>
            <p:nvPr/>
          </p:nvSpPr>
          <p:spPr>
            <a:xfrm>
              <a:off x="3999928" y="944091"/>
              <a:ext cx="97693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 group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0305A6-4341-4B97-AF83-9294FC6EA63D}"/>
                </a:ext>
              </a:extLst>
            </p:cNvPr>
            <p:cNvSpPr txBox="1"/>
            <p:nvPr/>
          </p:nvSpPr>
          <p:spPr>
            <a:xfrm>
              <a:off x="9724550" y="938557"/>
              <a:ext cx="613512" cy="25817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Gender 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583DCC3-F40B-4482-A843-8CCA2533E57C}"/>
                </a:ext>
              </a:extLst>
            </p:cNvPr>
            <p:cNvSpPr txBox="1"/>
            <p:nvPr/>
          </p:nvSpPr>
          <p:spPr>
            <a:xfrm>
              <a:off x="6454336" y="1626568"/>
              <a:ext cx="202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i="0" u="none" strike="noStrike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Kolkata: </a:t>
              </a: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65.5</a:t>
              </a:r>
              <a:r>
                <a:rPr lang="en-US" sz="1400" b="0" i="0" u="none" strike="noStrike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CCF5C3-35D5-438D-B1A1-B391E4C87D74}"/>
                </a:ext>
              </a:extLst>
            </p:cNvPr>
            <p:cNvSpPr txBox="1"/>
            <p:nvPr/>
          </p:nvSpPr>
          <p:spPr>
            <a:xfrm>
              <a:off x="6896171" y="938557"/>
              <a:ext cx="677385" cy="25817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Location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ounded Rectangle 82">
              <a:extLst>
                <a:ext uri="{FF2B5EF4-FFF2-40B4-BE49-F238E27FC236}">
                  <a16:creationId xmlns:a16="http://schemas.microsoft.com/office/drawing/2014/main" id="{29849218-BC89-48A6-9FC5-DB736B4F5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168064" y="2239469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FFC4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83">
              <a:extLst>
                <a:ext uri="{FF2B5EF4-FFF2-40B4-BE49-F238E27FC236}">
                  <a16:creationId xmlns:a16="http://schemas.microsoft.com/office/drawing/2014/main" id="{F7DE142E-1626-441F-BA29-B405D6AA9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168063" y="2968398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B4D7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84">
              <a:extLst>
                <a:ext uri="{FF2B5EF4-FFF2-40B4-BE49-F238E27FC236}">
                  <a16:creationId xmlns:a16="http://schemas.microsoft.com/office/drawing/2014/main" id="{FC67798E-D16A-4A5F-81D1-7181E4454C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168063" y="3697327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749CD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E4C0495-46D8-43F0-88DC-62E33A8598EA}"/>
                </a:ext>
              </a:extLst>
            </p:cNvPr>
            <p:cNvSpPr txBox="1"/>
            <p:nvPr/>
          </p:nvSpPr>
          <p:spPr>
            <a:xfrm>
              <a:off x="6333271" y="2248665"/>
              <a:ext cx="227732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 parts of West Bengal: </a:t>
              </a:r>
              <a:r>
                <a:rPr lang="en-US" sz="1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63.4</a:t>
              </a: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C87D640-B2A8-49CB-9B61-CB650C6250A0}"/>
                </a:ext>
              </a:extLst>
            </p:cNvPr>
            <p:cNvSpPr txBox="1"/>
            <p:nvPr/>
          </p:nvSpPr>
          <p:spPr>
            <a:xfrm>
              <a:off x="6361055" y="2968145"/>
              <a:ext cx="201506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 eastern states: 6</a:t>
              </a:r>
              <a:r>
                <a:rPr lang="en-US" sz="1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4.7</a:t>
              </a: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endParaRPr lang="en-US" sz="14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384A167-73D8-41AF-A2CF-5555544B5375}"/>
                </a:ext>
              </a:extLst>
            </p:cNvPr>
            <p:cNvSpPr txBox="1"/>
            <p:nvPr/>
          </p:nvSpPr>
          <p:spPr>
            <a:xfrm>
              <a:off x="6454336" y="3506540"/>
              <a:ext cx="1714838" cy="5486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endParaRPr lang="en-US" sz="14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Rest of India: </a:t>
              </a:r>
              <a:r>
                <a:rPr lang="en-US" sz="1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53.1</a:t>
              </a: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US" sz="14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6" name="Rounded Rectangle 84">
              <a:extLst>
                <a:ext uri="{FF2B5EF4-FFF2-40B4-BE49-F238E27FC236}">
                  <a16:creationId xmlns:a16="http://schemas.microsoft.com/office/drawing/2014/main" id="{7E791D80-0230-47B2-887A-8ACCF41DF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524555" y="3688927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749CD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ounded Rectangle 81">
              <a:extLst>
                <a:ext uri="{FF2B5EF4-FFF2-40B4-BE49-F238E27FC236}">
                  <a16:creationId xmlns:a16="http://schemas.microsoft.com/office/drawing/2014/main" id="{3FF759AF-768E-4376-BCEB-24CE9EDB8C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510177" y="1505594"/>
              <a:ext cx="2268298" cy="560290"/>
            </a:xfrm>
            <a:prstGeom prst="roundRect">
              <a:avLst>
                <a:gd name="adj" fmla="val 50000"/>
              </a:avLst>
            </a:prstGeom>
            <a:solidFill>
              <a:srgbClr val="E3173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AC9FCD-D3E1-4729-989C-A2D161E133A2}"/>
                </a:ext>
              </a:extLst>
            </p:cNvPr>
            <p:cNvSpPr txBox="1"/>
            <p:nvPr/>
          </p:nvSpPr>
          <p:spPr>
            <a:xfrm>
              <a:off x="3822472" y="1617353"/>
              <a:ext cx="202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i="0" u="none" strike="noStrike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Below </a:t>
              </a: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r>
                <a:rPr lang="en-US" sz="1400" b="0" i="0" u="none" strike="noStrike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</a:p>
          </p:txBody>
        </p:sp>
        <p:sp>
          <p:nvSpPr>
            <p:cNvPr id="179" name="Rounded Rectangle 82">
              <a:extLst>
                <a:ext uri="{FF2B5EF4-FFF2-40B4-BE49-F238E27FC236}">
                  <a16:creationId xmlns:a16="http://schemas.microsoft.com/office/drawing/2014/main" id="{B0E31646-4D15-46B5-9567-7DD2450D9C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510179" y="2238164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FFC4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ounded Rectangle 83">
              <a:extLst>
                <a:ext uri="{FF2B5EF4-FFF2-40B4-BE49-F238E27FC236}">
                  <a16:creationId xmlns:a16="http://schemas.microsoft.com/office/drawing/2014/main" id="{726826B4-F17D-46B5-BE06-81A896EBB5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538932" y="2970734"/>
              <a:ext cx="2325807" cy="545913"/>
            </a:xfrm>
            <a:prstGeom prst="roundRect">
              <a:avLst>
                <a:gd name="adj" fmla="val 50000"/>
              </a:avLst>
            </a:prstGeom>
            <a:solidFill>
              <a:srgbClr val="B4D7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F601B6A-8F95-44CA-AD94-411187EEB0F9}"/>
                </a:ext>
              </a:extLst>
            </p:cNvPr>
            <p:cNvSpPr txBox="1"/>
            <p:nvPr/>
          </p:nvSpPr>
          <p:spPr>
            <a:xfrm>
              <a:off x="3813927" y="2375579"/>
              <a:ext cx="2015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18-23: </a:t>
              </a:r>
              <a:r>
                <a:rPr lang="en-IN" sz="1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67.2</a:t>
              </a:r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US" sz="12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2" name="Rounded Rectangle 84">
              <a:extLst>
                <a:ext uri="{FF2B5EF4-FFF2-40B4-BE49-F238E27FC236}">
                  <a16:creationId xmlns:a16="http://schemas.microsoft.com/office/drawing/2014/main" id="{1E80E428-7148-4853-BEB6-8A2F41A3D0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698656" y="3723529"/>
              <a:ext cx="2340184" cy="56029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ounded Rectangle 81">
              <a:extLst>
                <a:ext uri="{FF2B5EF4-FFF2-40B4-BE49-F238E27FC236}">
                  <a16:creationId xmlns:a16="http://schemas.microsoft.com/office/drawing/2014/main" id="{51CAEE9B-B454-41D4-B57F-2B05C8A3FB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738411" y="1494967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E3173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5E207E6-6CB8-48E5-BCE0-B9A2F7619577}"/>
                </a:ext>
              </a:extLst>
            </p:cNvPr>
            <p:cNvSpPr txBox="1"/>
            <p:nvPr/>
          </p:nvSpPr>
          <p:spPr>
            <a:xfrm>
              <a:off x="9050704" y="1593592"/>
              <a:ext cx="202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400" b="0" i="0" u="none" strike="noStrike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Male: </a:t>
              </a:r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79.3</a:t>
              </a:r>
              <a:r>
                <a:rPr lang="en-IN" sz="1400" b="0" i="0" u="none" strike="noStrike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US" sz="1400" b="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5" name="Rounded Rectangle 82">
              <a:extLst>
                <a:ext uri="{FF2B5EF4-FFF2-40B4-BE49-F238E27FC236}">
                  <a16:creationId xmlns:a16="http://schemas.microsoft.com/office/drawing/2014/main" id="{355540CC-130F-4587-AACA-468848B6EA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738412" y="2237821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FFC4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ounded Rectangle 83">
              <a:extLst>
                <a:ext uri="{FF2B5EF4-FFF2-40B4-BE49-F238E27FC236}">
                  <a16:creationId xmlns:a16="http://schemas.microsoft.com/office/drawing/2014/main" id="{75C87E94-9189-4FB7-A9C3-E78AD056F9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738411" y="2980675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B4D7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Other: </a:t>
              </a:r>
              <a:r>
                <a:rPr lang="en-IN" sz="1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50%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E611AF1-C50D-481F-8B2C-5DE65B3B5E1D}"/>
                </a:ext>
              </a:extLst>
            </p:cNvPr>
            <p:cNvSpPr txBox="1"/>
            <p:nvPr/>
          </p:nvSpPr>
          <p:spPr>
            <a:xfrm>
              <a:off x="8974668" y="2356161"/>
              <a:ext cx="2015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Female: </a:t>
              </a:r>
              <a:r>
                <a:rPr lang="en-IN" sz="1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48.9</a:t>
              </a:r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US" sz="12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41A7FD2-5AE4-464C-AB93-9A5AC6DAC366}"/>
                </a:ext>
              </a:extLst>
            </p:cNvPr>
            <p:cNvSpPr txBox="1"/>
            <p:nvPr/>
          </p:nvSpPr>
          <p:spPr>
            <a:xfrm>
              <a:off x="3875038" y="3100877"/>
              <a:ext cx="14386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24-29: </a:t>
              </a:r>
              <a:r>
                <a:rPr lang="en-IN" sz="1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60.6</a:t>
              </a:r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13EFEEB-EB14-46A6-B951-93B67FDE3531}"/>
                </a:ext>
              </a:extLst>
            </p:cNvPr>
            <p:cNvSpPr txBox="1"/>
            <p:nvPr/>
          </p:nvSpPr>
          <p:spPr>
            <a:xfrm>
              <a:off x="3875038" y="3831896"/>
              <a:ext cx="14386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30-35: 67.9%</a:t>
              </a:r>
              <a:endPara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0" name="Rounded Rectangle 84">
              <a:extLst>
                <a:ext uri="{FF2B5EF4-FFF2-40B4-BE49-F238E27FC236}">
                  <a16:creationId xmlns:a16="http://schemas.microsoft.com/office/drawing/2014/main" id="{EDC2A6CB-C7AC-46DD-B907-C99283A4C7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510177" y="4421496"/>
              <a:ext cx="2340184" cy="560290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427614A-C96D-4199-91AF-3D52A1A5340F}"/>
                </a:ext>
              </a:extLst>
            </p:cNvPr>
            <p:cNvSpPr txBox="1"/>
            <p:nvPr/>
          </p:nvSpPr>
          <p:spPr>
            <a:xfrm>
              <a:off x="3693275" y="454085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b="0" i="0" u="none" strike="noStrike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36 and above: </a:t>
              </a:r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r>
                <a:rPr lang="en-IN" sz="1400" b="0" i="0" u="none" strike="noStrike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ounded Rectangle 84">
              <a:extLst>
                <a:ext uri="{FF2B5EF4-FFF2-40B4-BE49-F238E27FC236}">
                  <a16:creationId xmlns:a16="http://schemas.microsoft.com/office/drawing/2014/main" id="{5537451E-93F1-49A2-845B-419B4D5513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135016" y="4426256"/>
              <a:ext cx="2340184" cy="56029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ounded Rectangle 84">
              <a:extLst>
                <a:ext uri="{FF2B5EF4-FFF2-40B4-BE49-F238E27FC236}">
                  <a16:creationId xmlns:a16="http://schemas.microsoft.com/office/drawing/2014/main" id="{E34F3D84-4A9D-44A7-B3A3-2BC92D4852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695543" y="4466381"/>
              <a:ext cx="2340184" cy="56029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95" name="Chart 194">
            <a:extLst>
              <a:ext uri="{FF2B5EF4-FFF2-40B4-BE49-F238E27FC236}">
                <a16:creationId xmlns:a16="http://schemas.microsoft.com/office/drawing/2014/main" id="{F214ACF5-5E3C-4820-B5EA-FD7CFB3FB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31451"/>
              </p:ext>
            </p:extLst>
          </p:nvPr>
        </p:nvGraphicFramePr>
        <p:xfrm>
          <a:off x="8169174" y="4940231"/>
          <a:ext cx="3448654" cy="2145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EB134C6-09A0-485F-8035-A652CD03E985}"/>
              </a:ext>
            </a:extLst>
          </p:cNvPr>
          <p:cNvSpPr/>
          <p:nvPr/>
        </p:nvSpPr>
        <p:spPr>
          <a:xfrm>
            <a:off x="-95043" y="220405"/>
            <a:ext cx="3257856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 Incidence of Sunscreen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41DDB-8393-4A61-9D7A-A071B55B1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238" b="96360" l="9962" r="89847">
                        <a14:foregroundMark x1="47126" y1="8429" x2="47126" y2="8429"/>
                        <a14:foregroundMark x1="52299" y1="92720" x2="52299" y2="92720"/>
                        <a14:foregroundMark x1="49042" y1="96360" x2="49042" y2="963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34884" y="1347790"/>
            <a:ext cx="4972050" cy="497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FC13C-262A-409E-9F75-AFDD1595B13A}"/>
              </a:ext>
            </a:extLst>
          </p:cNvPr>
          <p:cNvSpPr txBox="1"/>
          <p:nvPr/>
        </p:nvSpPr>
        <p:spPr>
          <a:xfrm flipH="1">
            <a:off x="3763742" y="491127"/>
            <a:ext cx="597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Product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Penetration</a:t>
            </a:r>
            <a:r>
              <a:rPr lang="en-US" sz="1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60.2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%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94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835995-A7DE-41B7-8B48-0F3FDCB8C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096971"/>
              </p:ext>
            </p:extLst>
          </p:nvPr>
        </p:nvGraphicFramePr>
        <p:xfrm>
          <a:off x="-139880" y="3704646"/>
          <a:ext cx="3446879" cy="2501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44EA5601-9949-4AAE-8057-1D43B956BC74}"/>
              </a:ext>
            </a:extLst>
          </p:cNvPr>
          <p:cNvGrpSpPr/>
          <p:nvPr/>
        </p:nvGrpSpPr>
        <p:grpSpPr>
          <a:xfrm>
            <a:off x="375902" y="719132"/>
            <a:ext cx="2065917" cy="2434223"/>
            <a:chOff x="448466" y="994777"/>
            <a:chExt cx="2065917" cy="24342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428804-8664-4374-AEC5-9DA0554D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466" y="994777"/>
              <a:ext cx="1990540" cy="2027033"/>
            </a:xfrm>
            <a:prstGeom prst="ellipse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0BF8DE-A8AA-4494-8806-943A5B27723E}"/>
                </a:ext>
              </a:extLst>
            </p:cNvPr>
            <p:cNvSpPr txBox="1"/>
            <p:nvPr/>
          </p:nvSpPr>
          <p:spPr>
            <a:xfrm flipH="1">
              <a:off x="523844" y="3059668"/>
              <a:ext cx="199053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7030A0"/>
                  </a:solidFill>
                </a:rPr>
                <a:t>Usage of Sunscreen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79ADBB-4FF1-42BA-A5C5-7F0E5C767DC9}"/>
              </a:ext>
            </a:extLst>
          </p:cNvPr>
          <p:cNvSpPr/>
          <p:nvPr/>
        </p:nvSpPr>
        <p:spPr>
          <a:xfrm>
            <a:off x="3787058" y="1005733"/>
            <a:ext cx="8315736" cy="2027033"/>
          </a:xfrm>
          <a:prstGeom prst="roundRect">
            <a:avLst/>
          </a:prstGeom>
          <a:solidFill>
            <a:srgbClr val="FFA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5C610-13B1-4282-B6C3-226C0722C930}"/>
              </a:ext>
            </a:extLst>
          </p:cNvPr>
          <p:cNvSpPr txBox="1"/>
          <p:nvPr/>
        </p:nvSpPr>
        <p:spPr>
          <a:xfrm>
            <a:off x="3794675" y="1216105"/>
            <a:ext cx="877824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       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Once/twice a week  </a:t>
            </a:r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Thrice/four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    Five times a week         Daily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Male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      32.3%                                  13.9%                          18.5%                    35.4%                                           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Female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      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12.5%                                   6.8%                            31.2%                   48.9%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Others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        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100%</a:t>
            </a:r>
            <a:endParaRPr lang="en-IN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C548A5-B084-4283-A3F6-03C415BC2EF9}"/>
              </a:ext>
            </a:extLst>
          </p:cNvPr>
          <p:cNvCxnSpPr/>
          <p:nvPr/>
        </p:nvCxnSpPr>
        <p:spPr>
          <a:xfrm>
            <a:off x="3787058" y="1629782"/>
            <a:ext cx="83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B8BDB4-B795-4481-90EA-48A95515EFA0}"/>
              </a:ext>
            </a:extLst>
          </p:cNvPr>
          <p:cNvCxnSpPr/>
          <p:nvPr/>
        </p:nvCxnSpPr>
        <p:spPr>
          <a:xfrm>
            <a:off x="3787058" y="2117462"/>
            <a:ext cx="83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CBBB04-71C2-4B65-B88E-B8A891D81F67}"/>
              </a:ext>
            </a:extLst>
          </p:cNvPr>
          <p:cNvCxnSpPr/>
          <p:nvPr/>
        </p:nvCxnSpPr>
        <p:spPr>
          <a:xfrm>
            <a:off x="3787058" y="2513702"/>
            <a:ext cx="83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32B685-32C6-43F0-AC01-7EB15A7FF525}"/>
              </a:ext>
            </a:extLst>
          </p:cNvPr>
          <p:cNvCxnSpPr/>
          <p:nvPr/>
        </p:nvCxnSpPr>
        <p:spPr>
          <a:xfrm>
            <a:off x="4691298" y="1005733"/>
            <a:ext cx="0" cy="202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337D0F-5977-4C84-A413-642EA8BCBFE3}"/>
              </a:ext>
            </a:extLst>
          </p:cNvPr>
          <p:cNvCxnSpPr/>
          <p:nvPr/>
        </p:nvCxnSpPr>
        <p:spPr>
          <a:xfrm>
            <a:off x="6582639" y="982088"/>
            <a:ext cx="28900" cy="202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498908-4593-4DE2-8EA0-04CC777692DB}"/>
              </a:ext>
            </a:extLst>
          </p:cNvPr>
          <p:cNvCxnSpPr/>
          <p:nvPr/>
        </p:nvCxnSpPr>
        <p:spPr>
          <a:xfrm>
            <a:off x="8923663" y="1005730"/>
            <a:ext cx="0" cy="202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E9C501-E9A3-40D6-99C5-9E5DE4A4BC4C}"/>
              </a:ext>
            </a:extLst>
          </p:cNvPr>
          <p:cNvCxnSpPr/>
          <p:nvPr/>
        </p:nvCxnSpPr>
        <p:spPr>
          <a:xfrm>
            <a:off x="11000658" y="1005730"/>
            <a:ext cx="0" cy="202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C2FA0E-B4C6-44FC-9564-A09442ECD05B}"/>
              </a:ext>
            </a:extLst>
          </p:cNvPr>
          <p:cNvSpPr/>
          <p:nvPr/>
        </p:nvSpPr>
        <p:spPr>
          <a:xfrm>
            <a:off x="3334936" y="1192772"/>
            <a:ext cx="431802" cy="1652953"/>
          </a:xfrm>
          <a:prstGeom prst="roundRect">
            <a:avLst/>
          </a:prstGeom>
          <a:solidFill>
            <a:srgbClr val="74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4BD77-B1C4-4292-969D-466F3879B73E}"/>
              </a:ext>
            </a:extLst>
          </p:cNvPr>
          <p:cNvSpPr txBox="1"/>
          <p:nvPr/>
        </p:nvSpPr>
        <p:spPr>
          <a:xfrm>
            <a:off x="3306999" y="892215"/>
            <a:ext cx="461665" cy="1905466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IN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 wise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94A582-547F-4F45-B615-843AEA1704CC}"/>
              </a:ext>
            </a:extLst>
          </p:cNvPr>
          <p:cNvSpPr/>
          <p:nvPr/>
        </p:nvSpPr>
        <p:spPr>
          <a:xfrm>
            <a:off x="3747998" y="4008137"/>
            <a:ext cx="8315736" cy="2027033"/>
          </a:xfrm>
          <a:prstGeom prst="roundRect">
            <a:avLst/>
          </a:prstGeom>
          <a:solidFill>
            <a:srgbClr val="B4D7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DEC344-01FC-4567-8912-39C7FCB2F8AC}"/>
              </a:ext>
            </a:extLst>
          </p:cNvPr>
          <p:cNvSpPr txBox="1"/>
          <p:nvPr/>
        </p:nvSpPr>
        <p:spPr>
          <a:xfrm>
            <a:off x="3915640" y="4195176"/>
            <a:ext cx="877824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       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Once/twice a week    Thrice/ four </a:t>
            </a: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times </a:t>
            </a:r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</a:t>
            </a:r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Five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 a week         Daily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18-23: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  24.9%                                  8.9%                          29.5%                    37.2%                                               </a:t>
            </a:r>
            <a:endParaRPr lang="en-US" sz="16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24-29:      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21.1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%                                  10.4%                        24.4%                    43.3%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30-35:       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10.5%                                  10.5%                        15.8%                    63.2%</a:t>
            </a:r>
            <a:endParaRPr lang="en-IN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BDBAA0-AC0C-457E-B7CF-51A9FC269016}"/>
              </a:ext>
            </a:extLst>
          </p:cNvPr>
          <p:cNvCxnSpPr/>
          <p:nvPr/>
        </p:nvCxnSpPr>
        <p:spPr>
          <a:xfrm>
            <a:off x="3747998" y="4632186"/>
            <a:ext cx="831573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EEA095-5CE1-4548-8428-D06E3D8D1B70}"/>
              </a:ext>
            </a:extLst>
          </p:cNvPr>
          <p:cNvCxnSpPr/>
          <p:nvPr/>
        </p:nvCxnSpPr>
        <p:spPr>
          <a:xfrm>
            <a:off x="3747998" y="5119866"/>
            <a:ext cx="831573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5B0B05-12D0-4961-86C8-EB094FA957C6}"/>
              </a:ext>
            </a:extLst>
          </p:cNvPr>
          <p:cNvCxnSpPr/>
          <p:nvPr/>
        </p:nvCxnSpPr>
        <p:spPr>
          <a:xfrm>
            <a:off x="3747998" y="5516106"/>
            <a:ext cx="831573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4216C9-3049-47C3-AD67-148ECFC32DCD}"/>
              </a:ext>
            </a:extLst>
          </p:cNvPr>
          <p:cNvCxnSpPr/>
          <p:nvPr/>
        </p:nvCxnSpPr>
        <p:spPr>
          <a:xfrm>
            <a:off x="4652238" y="4008137"/>
            <a:ext cx="0" cy="202703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1BEA64-A213-4A5D-AA02-3ED80612F904}"/>
              </a:ext>
            </a:extLst>
          </p:cNvPr>
          <p:cNvCxnSpPr/>
          <p:nvPr/>
        </p:nvCxnSpPr>
        <p:spPr>
          <a:xfrm>
            <a:off x="6643598" y="4008135"/>
            <a:ext cx="0" cy="202703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0D6C96-020F-4F26-BB18-FD9C20A6128E}"/>
              </a:ext>
            </a:extLst>
          </p:cNvPr>
          <p:cNvCxnSpPr/>
          <p:nvPr/>
        </p:nvCxnSpPr>
        <p:spPr>
          <a:xfrm>
            <a:off x="9093610" y="4008133"/>
            <a:ext cx="0" cy="202703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3B1CB-1CC7-4EA3-880A-2210A66D06DA}"/>
              </a:ext>
            </a:extLst>
          </p:cNvPr>
          <p:cNvCxnSpPr/>
          <p:nvPr/>
        </p:nvCxnSpPr>
        <p:spPr>
          <a:xfrm>
            <a:off x="10961598" y="4008134"/>
            <a:ext cx="0" cy="202703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7BBDA50-585B-429C-89B3-B64FDD31F306}"/>
              </a:ext>
            </a:extLst>
          </p:cNvPr>
          <p:cNvSpPr/>
          <p:nvPr/>
        </p:nvSpPr>
        <p:spPr>
          <a:xfrm>
            <a:off x="3306999" y="4195176"/>
            <a:ext cx="431802" cy="165295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35CEB3-1933-4390-BB07-709FCBE65433}"/>
              </a:ext>
            </a:extLst>
          </p:cNvPr>
          <p:cNvSpPr txBox="1"/>
          <p:nvPr/>
        </p:nvSpPr>
        <p:spPr>
          <a:xfrm>
            <a:off x="3267939" y="3895128"/>
            <a:ext cx="461665" cy="1779035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IN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 wise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9F90D-3D78-E70A-50F4-66EBE6FC3B6E}"/>
              </a:ext>
            </a:extLst>
          </p:cNvPr>
          <p:cNvSpPr txBox="1"/>
          <p:nvPr/>
        </p:nvSpPr>
        <p:spPr>
          <a:xfrm>
            <a:off x="4691298" y="3210297"/>
            <a:ext cx="64525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Women are more frequent users of sunscreen than men and others.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6F810-EB7D-F610-9C27-A706458172F7}"/>
              </a:ext>
            </a:extLst>
          </p:cNvPr>
          <p:cNvSpPr txBox="1"/>
          <p:nvPr/>
        </p:nvSpPr>
        <p:spPr>
          <a:xfrm>
            <a:off x="4691298" y="6161901"/>
            <a:ext cx="76985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youngest and the middle age people are the regular users of sunscreen.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16F235-66AC-448A-B779-CBC1A0AA3B20}"/>
              </a:ext>
            </a:extLst>
          </p:cNvPr>
          <p:cNvSpPr txBox="1"/>
          <p:nvPr/>
        </p:nvSpPr>
        <p:spPr>
          <a:xfrm>
            <a:off x="3334936" y="120318"/>
            <a:ext cx="6669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Usage and Purchase </a:t>
            </a:r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IN" sz="3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ehaviour</a:t>
            </a:r>
            <a:endParaRPr lang="en-IN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5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D6C1FD-7C2D-4131-96B9-DDE98BFD93F2}"/>
              </a:ext>
            </a:extLst>
          </p:cNvPr>
          <p:cNvSpPr/>
          <p:nvPr/>
        </p:nvSpPr>
        <p:spPr>
          <a:xfrm>
            <a:off x="811183" y="111068"/>
            <a:ext cx="6831710" cy="1992694"/>
          </a:xfrm>
          <a:prstGeom prst="roundRect">
            <a:avLst/>
          </a:prstGeom>
          <a:solidFill>
            <a:srgbClr val="74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817AEF-2BDA-44A5-9CBE-7EE03DA2E8B9}"/>
              </a:ext>
            </a:extLst>
          </p:cNvPr>
          <p:cNvSpPr txBox="1"/>
          <p:nvPr/>
        </p:nvSpPr>
        <p:spPr>
          <a:xfrm>
            <a:off x="818670" y="317879"/>
            <a:ext cx="7258527" cy="16927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Age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  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     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  Kirana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                     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Modern Format   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      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en-US" sz="1600" b="1" i="0" u="none" strike="noStrike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E-Commerce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      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18-23: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       6.6%                               19.8%                         46.2%                                                              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24-29:           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23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%                                  23%                           54%                   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30-35:           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13.3%                               46.7%                         40%</a:t>
            </a:r>
            <a:endParaRPr lang="en-IN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82EAF0-A13F-41D7-8A41-D9733CBC7D30}"/>
              </a:ext>
            </a:extLst>
          </p:cNvPr>
          <p:cNvCxnSpPr>
            <a:cxnSpLocks/>
          </p:cNvCxnSpPr>
          <p:nvPr/>
        </p:nvCxnSpPr>
        <p:spPr>
          <a:xfrm>
            <a:off x="811183" y="724548"/>
            <a:ext cx="6831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E8064D-5017-46D6-8233-9E76FF7BF1B4}"/>
              </a:ext>
            </a:extLst>
          </p:cNvPr>
          <p:cNvCxnSpPr>
            <a:cxnSpLocks/>
          </p:cNvCxnSpPr>
          <p:nvPr/>
        </p:nvCxnSpPr>
        <p:spPr>
          <a:xfrm>
            <a:off x="811183" y="1203967"/>
            <a:ext cx="6831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103BCD-5473-47D3-96A1-93B81D4245EC}"/>
              </a:ext>
            </a:extLst>
          </p:cNvPr>
          <p:cNvCxnSpPr>
            <a:cxnSpLocks/>
          </p:cNvCxnSpPr>
          <p:nvPr/>
        </p:nvCxnSpPr>
        <p:spPr>
          <a:xfrm>
            <a:off x="811183" y="1593494"/>
            <a:ext cx="6831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ED24D8-2B89-4DE5-8B5C-168B7B73313F}"/>
              </a:ext>
            </a:extLst>
          </p:cNvPr>
          <p:cNvCxnSpPr/>
          <p:nvPr/>
        </p:nvCxnSpPr>
        <p:spPr>
          <a:xfrm>
            <a:off x="1700105" y="111071"/>
            <a:ext cx="0" cy="199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7E7C4-021E-4C31-A848-D01AEEA29B5D}"/>
              </a:ext>
            </a:extLst>
          </p:cNvPr>
          <p:cNvCxnSpPr/>
          <p:nvPr/>
        </p:nvCxnSpPr>
        <p:spPr>
          <a:xfrm>
            <a:off x="3647742" y="111069"/>
            <a:ext cx="0" cy="199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752EB-D6A7-402E-AC4A-39530A326BE6}"/>
              </a:ext>
            </a:extLst>
          </p:cNvPr>
          <p:cNvCxnSpPr/>
          <p:nvPr/>
        </p:nvCxnSpPr>
        <p:spPr>
          <a:xfrm>
            <a:off x="5745198" y="111068"/>
            <a:ext cx="0" cy="199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905662-7032-4A25-8992-EC653ADB23B8}"/>
              </a:ext>
            </a:extLst>
          </p:cNvPr>
          <p:cNvSpPr/>
          <p:nvPr/>
        </p:nvSpPr>
        <p:spPr>
          <a:xfrm>
            <a:off x="193570" y="294941"/>
            <a:ext cx="597637" cy="1624951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F521BB-45A4-4F11-87DE-EC02DC650AD9}"/>
              </a:ext>
            </a:extLst>
          </p:cNvPr>
          <p:cNvSpPr txBox="1"/>
          <p:nvPr/>
        </p:nvSpPr>
        <p:spPr>
          <a:xfrm>
            <a:off x="237416" y="-191034"/>
            <a:ext cx="384721" cy="211092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IN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Purchase Location</a:t>
            </a:r>
            <a:endParaRPr lang="en-IN" sz="13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7B0B1A7-7A06-43F2-9E26-41D58692F720}"/>
              </a:ext>
            </a:extLst>
          </p:cNvPr>
          <p:cNvSpPr/>
          <p:nvPr/>
        </p:nvSpPr>
        <p:spPr>
          <a:xfrm>
            <a:off x="5269575" y="2144985"/>
            <a:ext cx="6658147" cy="2197023"/>
          </a:xfrm>
          <a:prstGeom prst="roundRect">
            <a:avLst/>
          </a:prstGeom>
          <a:solidFill>
            <a:srgbClr val="E3173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CD0D25-4EE8-4350-8FE4-B792628443FA}"/>
              </a:ext>
            </a:extLst>
          </p:cNvPr>
          <p:cNvSpPr txBox="1"/>
          <p:nvPr/>
        </p:nvSpPr>
        <p:spPr>
          <a:xfrm>
            <a:off x="5434354" y="2342599"/>
            <a:ext cx="7071968" cy="20222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SKU</a:t>
            </a: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 </a:t>
            </a: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   </a:t>
            </a: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 </a:t>
            </a: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 </a:t>
            </a: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 </a:t>
            </a: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 </a:t>
            </a: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Kirana</a:t>
            </a: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             </a:t>
            </a: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Modern Format</a:t>
            </a: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       </a:t>
            </a: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E-Commerce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>
              <a:solidFill>
                <a:schemeClr val="bg1"/>
              </a:solidFill>
              <a:effectLst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ream: </a:t>
            </a:r>
            <a:r>
              <a:rPr lang="en-US" sz="1600" b="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    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 </a:t>
            </a:r>
            <a:r>
              <a:rPr lang="en-US" sz="1600" b="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 15.8%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               </a:t>
            </a:r>
            <a:r>
              <a:rPr lang="en-US" sz="1600" b="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 34.2%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        </a:t>
            </a:r>
            <a:r>
              <a:rPr lang="en-US" sz="1600" b="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 50%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           </a:t>
            </a:r>
            <a:endParaRPr lang="en-US" sz="1600" b="0" i="0" u="none" strike="noStrike">
              <a:solidFill>
                <a:schemeClr val="bg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Lotion:</a:t>
            </a: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                </a:t>
            </a: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 </a:t>
            </a:r>
            <a:r>
              <a:rPr lang="en-US" sz="160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20%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                 </a:t>
            </a:r>
            <a:r>
              <a:rPr lang="en-US" sz="160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 45%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           </a:t>
            </a:r>
            <a:r>
              <a:rPr lang="en-US" sz="160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 35%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          </a:t>
            </a:r>
            <a:endParaRPr lang="en-US" sz="1600" b="1" i="0" u="none" strike="noStrike">
              <a:solidFill>
                <a:schemeClr val="bg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b="1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Gel based:      </a:t>
            </a: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     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25</a:t>
            </a:r>
            <a:r>
              <a:rPr lang="en-US" sz="160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%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                </a:t>
            </a:r>
            <a:r>
              <a:rPr lang="en-US" sz="160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 12.5%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                 </a:t>
            </a:r>
            <a:r>
              <a:rPr lang="en-US" sz="1600" i="0" u="none" strike="noStrike">
                <a:solidFill>
                  <a:schemeClr val="bg1"/>
                </a:solidFill>
                <a:effectLst/>
                <a:latin typeface="Arial"/>
                <a:cs typeface="Arial"/>
              </a:rPr>
              <a:t> 62.5%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Spray:                   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0%                             50%                     50%</a:t>
            </a:r>
            <a:endParaRPr lang="en-IN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DAD4C8-9ABE-4A67-8321-45B255951DE9}"/>
              </a:ext>
            </a:extLst>
          </p:cNvPr>
          <p:cNvCxnSpPr>
            <a:cxnSpLocks/>
          </p:cNvCxnSpPr>
          <p:nvPr/>
        </p:nvCxnSpPr>
        <p:spPr>
          <a:xfrm>
            <a:off x="5269575" y="2742875"/>
            <a:ext cx="6658147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AE9EA3-AA77-445D-998B-DB8474412589}"/>
              </a:ext>
            </a:extLst>
          </p:cNvPr>
          <p:cNvCxnSpPr>
            <a:cxnSpLocks/>
          </p:cNvCxnSpPr>
          <p:nvPr/>
        </p:nvCxnSpPr>
        <p:spPr>
          <a:xfrm>
            <a:off x="5269575" y="3210114"/>
            <a:ext cx="6658147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2D43302-290E-4B2C-84E9-B7CC3C22528D}"/>
              </a:ext>
            </a:extLst>
          </p:cNvPr>
          <p:cNvCxnSpPr>
            <a:cxnSpLocks/>
          </p:cNvCxnSpPr>
          <p:nvPr/>
        </p:nvCxnSpPr>
        <p:spPr>
          <a:xfrm>
            <a:off x="5250107" y="3601860"/>
            <a:ext cx="6676922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188B77-0A59-4F78-9302-484F330D7AD8}"/>
              </a:ext>
            </a:extLst>
          </p:cNvPr>
          <p:cNvCxnSpPr>
            <a:cxnSpLocks/>
          </p:cNvCxnSpPr>
          <p:nvPr/>
        </p:nvCxnSpPr>
        <p:spPr>
          <a:xfrm>
            <a:off x="6836771" y="2093910"/>
            <a:ext cx="1" cy="22021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C16D45-04E1-430F-B690-FE3D8D326E89}"/>
              </a:ext>
            </a:extLst>
          </p:cNvPr>
          <p:cNvCxnSpPr>
            <a:cxnSpLocks/>
          </p:cNvCxnSpPr>
          <p:nvPr/>
        </p:nvCxnSpPr>
        <p:spPr>
          <a:xfrm>
            <a:off x="8365031" y="2093910"/>
            <a:ext cx="1" cy="22021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883844-5AD3-4A52-93B7-651562C2139E}"/>
              </a:ext>
            </a:extLst>
          </p:cNvPr>
          <p:cNvCxnSpPr>
            <a:cxnSpLocks/>
          </p:cNvCxnSpPr>
          <p:nvPr/>
        </p:nvCxnSpPr>
        <p:spPr>
          <a:xfrm>
            <a:off x="10078239" y="2144981"/>
            <a:ext cx="1" cy="21538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C6845B2-51B8-402F-AE04-44EED2E0E399}"/>
              </a:ext>
            </a:extLst>
          </p:cNvPr>
          <p:cNvSpPr/>
          <p:nvPr/>
        </p:nvSpPr>
        <p:spPr>
          <a:xfrm>
            <a:off x="4660356" y="2418280"/>
            <a:ext cx="568755" cy="15272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D7663C-B810-4179-9E81-45D10BFAE2DE}"/>
              </a:ext>
            </a:extLst>
          </p:cNvPr>
          <p:cNvSpPr txBox="1"/>
          <p:nvPr/>
        </p:nvSpPr>
        <p:spPr>
          <a:xfrm>
            <a:off x="4622695" y="2396008"/>
            <a:ext cx="615553" cy="13735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SKUs Place of Purchase</a:t>
            </a:r>
            <a:endParaRPr lang="en-IN" sz="1100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172AF6-8642-454A-8BE9-DAC0B6D931A8}"/>
              </a:ext>
            </a:extLst>
          </p:cNvPr>
          <p:cNvCxnSpPr>
            <a:cxnSpLocks/>
          </p:cNvCxnSpPr>
          <p:nvPr/>
        </p:nvCxnSpPr>
        <p:spPr>
          <a:xfrm>
            <a:off x="5269575" y="3931952"/>
            <a:ext cx="6658147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EB0D7F9-C85E-4554-B5CB-455027C14AC8}"/>
              </a:ext>
            </a:extLst>
          </p:cNvPr>
          <p:cNvSpPr/>
          <p:nvPr/>
        </p:nvSpPr>
        <p:spPr>
          <a:xfrm>
            <a:off x="760398" y="4487530"/>
            <a:ext cx="6737506" cy="2328975"/>
          </a:xfrm>
          <a:prstGeom prst="roundRect">
            <a:avLst/>
          </a:prstGeom>
          <a:solidFill>
            <a:srgbClr val="B4D78E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7303EE-8D45-4E81-B1C4-7C10278F363A}"/>
              </a:ext>
            </a:extLst>
          </p:cNvPr>
          <p:cNvSpPr txBox="1"/>
          <p:nvPr/>
        </p:nvSpPr>
        <p:spPr>
          <a:xfrm>
            <a:off x="895236" y="4678304"/>
            <a:ext cx="6569353" cy="2022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           </a:t>
            </a: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                  SPF 15+                SPF 30+                    SPF 50+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</a:t>
            </a: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: 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                 16.7%                    34.8%                    48.5%                   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Salaried</a:t>
            </a: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:                  </a:t>
            </a:r>
            <a:r>
              <a:rPr lang="en-US" sz="1600" dirty="0">
                <a:latin typeface="Arial" panose="020B0604020202020204" pitchFamily="34" charset="0"/>
              </a:rPr>
              <a:t>39.1</a:t>
            </a:r>
            <a:r>
              <a:rPr lang="en-US" sz="1600" i="0" u="none" strike="noStrike" dirty="0">
                <a:effectLst/>
                <a:latin typeface="Arial" panose="020B0604020202020204" pitchFamily="34" charset="0"/>
              </a:rPr>
              <a:t>%                   17.4%                    43.5%                   </a:t>
            </a:r>
            <a:endParaRPr lang="en-US" sz="1600" b="1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Self-employed</a:t>
            </a:r>
            <a:r>
              <a:rPr lang="en-US" sz="1600" b="1" i="0" u="none" strike="noStrike" dirty="0">
                <a:effectLst/>
                <a:latin typeface="Arial" panose="020B0604020202020204" pitchFamily="34" charset="0"/>
              </a:rPr>
              <a:t>:      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</a:rPr>
              <a:t>16.7</a:t>
            </a:r>
            <a:r>
              <a:rPr lang="en-US" sz="1600" i="0" u="none" strike="noStrike" dirty="0">
                <a:effectLst/>
                <a:latin typeface="Arial" panose="020B0604020202020204" pitchFamily="34" charset="0"/>
              </a:rPr>
              <a:t>%                    33.3%                    50%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</a:rPr>
              <a:t>Others:                      </a:t>
            </a:r>
            <a:r>
              <a:rPr lang="en-US" sz="1600" dirty="0">
                <a:latin typeface="Arial" panose="020B0604020202020204" pitchFamily="34" charset="0"/>
              </a:rPr>
              <a:t>0%                           50%                      50%</a:t>
            </a:r>
            <a:endParaRPr lang="en-IN" sz="1600" b="1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138380-BA58-4C5C-82C1-E657A01DBB28}"/>
              </a:ext>
            </a:extLst>
          </p:cNvPr>
          <p:cNvCxnSpPr>
            <a:cxnSpLocks/>
          </p:cNvCxnSpPr>
          <p:nvPr/>
        </p:nvCxnSpPr>
        <p:spPr>
          <a:xfrm>
            <a:off x="760398" y="5121333"/>
            <a:ext cx="6737506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9F9CC7-9F73-478C-A1CF-88CAF9E0A7D9}"/>
              </a:ext>
            </a:extLst>
          </p:cNvPr>
          <p:cNvCxnSpPr>
            <a:cxnSpLocks/>
          </p:cNvCxnSpPr>
          <p:nvPr/>
        </p:nvCxnSpPr>
        <p:spPr>
          <a:xfrm>
            <a:off x="760398" y="5616634"/>
            <a:ext cx="6737506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94C8837-C2EE-4FE5-95AE-8CF73171CE28}"/>
              </a:ext>
            </a:extLst>
          </p:cNvPr>
          <p:cNvCxnSpPr>
            <a:cxnSpLocks/>
          </p:cNvCxnSpPr>
          <p:nvPr/>
        </p:nvCxnSpPr>
        <p:spPr>
          <a:xfrm>
            <a:off x="741398" y="5984346"/>
            <a:ext cx="6756506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E4D6CB-AE5E-4A69-9073-FA2AC1400E93}"/>
              </a:ext>
            </a:extLst>
          </p:cNvPr>
          <p:cNvCxnSpPr>
            <a:cxnSpLocks/>
          </p:cNvCxnSpPr>
          <p:nvPr/>
        </p:nvCxnSpPr>
        <p:spPr>
          <a:xfrm>
            <a:off x="2548996" y="4487995"/>
            <a:ext cx="1" cy="23344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285C5A-494E-4C6E-8338-C064FE1CEA0B}"/>
              </a:ext>
            </a:extLst>
          </p:cNvPr>
          <p:cNvCxnSpPr>
            <a:cxnSpLocks/>
          </p:cNvCxnSpPr>
          <p:nvPr/>
        </p:nvCxnSpPr>
        <p:spPr>
          <a:xfrm>
            <a:off x="3932896" y="4521856"/>
            <a:ext cx="1" cy="23344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C4D767-A4FB-48EB-95F9-CE27609D2466}"/>
              </a:ext>
            </a:extLst>
          </p:cNvPr>
          <p:cNvCxnSpPr>
            <a:cxnSpLocks/>
          </p:cNvCxnSpPr>
          <p:nvPr/>
        </p:nvCxnSpPr>
        <p:spPr>
          <a:xfrm>
            <a:off x="5626377" y="4487530"/>
            <a:ext cx="1" cy="22832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994C8FE-A51D-4FEB-8D33-A5D727888352}"/>
              </a:ext>
            </a:extLst>
          </p:cNvPr>
          <p:cNvSpPr/>
          <p:nvPr/>
        </p:nvSpPr>
        <p:spPr>
          <a:xfrm>
            <a:off x="143917" y="4648445"/>
            <a:ext cx="575534" cy="19146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6602C7-57E7-4DE4-B351-256AC9EB4A91}"/>
              </a:ext>
            </a:extLst>
          </p:cNvPr>
          <p:cNvSpPr txBox="1"/>
          <p:nvPr/>
        </p:nvSpPr>
        <p:spPr>
          <a:xfrm>
            <a:off x="124443" y="4581289"/>
            <a:ext cx="615553" cy="201224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Income influence over purchase behavior</a:t>
            </a:r>
            <a:endParaRPr lang="en-IN" sz="10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3AE27E7-A4AA-4990-BF9A-55964A79840D}"/>
              </a:ext>
            </a:extLst>
          </p:cNvPr>
          <p:cNvCxnSpPr>
            <a:cxnSpLocks/>
          </p:cNvCxnSpPr>
          <p:nvPr/>
        </p:nvCxnSpPr>
        <p:spPr>
          <a:xfrm>
            <a:off x="760398" y="6357093"/>
            <a:ext cx="6737506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FEC0EB-DB16-8B16-30E8-28E898309994}"/>
              </a:ext>
            </a:extLst>
          </p:cNvPr>
          <p:cNvSpPr txBox="1"/>
          <p:nvPr/>
        </p:nvSpPr>
        <p:spPr>
          <a:xfrm>
            <a:off x="425570" y="2812212"/>
            <a:ext cx="40946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matter whatever the SKU is, people prefer buying it either from modern format or e-commerce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DFFBC-622D-8968-489C-9555C48D4073}"/>
              </a:ext>
            </a:extLst>
          </p:cNvPr>
          <p:cNvSpPr txBox="1"/>
          <p:nvPr/>
        </p:nvSpPr>
        <p:spPr>
          <a:xfrm>
            <a:off x="8031192" y="684362"/>
            <a:ext cx="385025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Majority of people among different age groups prefer purchasing of sunscreen through modern format &amp; e-commerce.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D56FF-002D-551C-6541-76FF50DB39B4}"/>
              </a:ext>
            </a:extLst>
          </p:cNvPr>
          <p:cNvSpPr txBox="1"/>
          <p:nvPr/>
        </p:nvSpPr>
        <p:spPr>
          <a:xfrm>
            <a:off x="8024003" y="5337438"/>
            <a:ext cx="38646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Income of individuals doesn't affect the SKUs buying behavior of customers.</a:t>
            </a:r>
          </a:p>
        </p:txBody>
      </p:sp>
    </p:spTree>
    <p:extLst>
      <p:ext uri="{BB962C8B-B14F-4D97-AF65-F5344CB8AC3E}">
        <p14:creationId xmlns:p14="http://schemas.microsoft.com/office/powerpoint/2010/main" val="10030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9B521D4-0499-409D-9920-76E42AC89C45}"/>
              </a:ext>
            </a:extLst>
          </p:cNvPr>
          <p:cNvSpPr/>
          <p:nvPr/>
        </p:nvSpPr>
        <p:spPr>
          <a:xfrm>
            <a:off x="275809" y="1485512"/>
            <a:ext cx="13736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1EECEE-9798-4E4A-8709-C2E2CF2CFCA1}"/>
              </a:ext>
            </a:extLst>
          </p:cNvPr>
          <p:cNvSpPr/>
          <p:nvPr/>
        </p:nvSpPr>
        <p:spPr>
          <a:xfrm>
            <a:off x="248813" y="4581054"/>
            <a:ext cx="169652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cx2="http://schemas.microsoft.com/office/drawing/2015/10/21/chartex" xmlns=""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CC53F55F-1937-45E2-AC44-2EFC501319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40811488"/>
                  </p:ext>
                </p:extLst>
              </p:nvPr>
            </p:nvGraphicFramePr>
            <p:xfrm>
              <a:off x="6104964" y="4065911"/>
              <a:ext cx="2842727" cy="29714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CC53F55F-1937-45E2-AC44-2EFC501319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4964" y="4065911"/>
                <a:ext cx="2842727" cy="2971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xmlns=""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64B55E20-A516-4DAE-B444-1A0E0BD81C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37199719"/>
                  </p:ext>
                </p:extLst>
              </p:nvPr>
            </p:nvGraphicFramePr>
            <p:xfrm>
              <a:off x="2468667" y="4065911"/>
              <a:ext cx="3500931" cy="30117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64B55E20-A516-4DAE-B444-1A0E0BD81C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8667" y="4065911"/>
                <a:ext cx="3500931" cy="3011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xmlns="" Requires="cx2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EDF7D04F-F226-4D44-BED7-1B55F9B5AA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08212513"/>
                  </p:ext>
                </p:extLst>
              </p:nvPr>
            </p:nvGraphicFramePr>
            <p:xfrm>
              <a:off x="9203767" y="4125610"/>
              <a:ext cx="2602750" cy="24795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EDF7D04F-F226-4D44-BED7-1B55F9B5AA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03767" y="4125610"/>
                <a:ext cx="2602750" cy="247953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233A58C7-1E66-4216-A569-DA8BAF292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96522"/>
              </p:ext>
            </p:extLst>
          </p:nvPr>
        </p:nvGraphicFramePr>
        <p:xfrm>
          <a:off x="275811" y="2022314"/>
          <a:ext cx="1153070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2676">
                  <a:extLst>
                    <a:ext uri="{9D8B030D-6E8A-4147-A177-3AD203B41FA5}">
                      <a16:colId xmlns:a16="http://schemas.microsoft.com/office/drawing/2014/main" val="4066804933"/>
                    </a:ext>
                  </a:extLst>
                </a:gridCol>
                <a:gridCol w="2882676">
                  <a:extLst>
                    <a:ext uri="{9D8B030D-6E8A-4147-A177-3AD203B41FA5}">
                      <a16:colId xmlns:a16="http://schemas.microsoft.com/office/drawing/2014/main" val="2241764293"/>
                    </a:ext>
                  </a:extLst>
                </a:gridCol>
                <a:gridCol w="2882676">
                  <a:extLst>
                    <a:ext uri="{9D8B030D-6E8A-4147-A177-3AD203B41FA5}">
                      <a16:colId xmlns:a16="http://schemas.microsoft.com/office/drawing/2014/main" val="3461650156"/>
                    </a:ext>
                  </a:extLst>
                </a:gridCol>
                <a:gridCol w="2882676">
                  <a:extLst>
                    <a:ext uri="{9D8B030D-6E8A-4147-A177-3AD203B41FA5}">
                      <a16:colId xmlns:a16="http://schemas.microsoft.com/office/drawing/2014/main" val="222133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Awareness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Lotus Herbals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Lakme 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VLCC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5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28.6%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23.4%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15.4%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Aided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75.5%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80.2%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58.5%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602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764F879-BD05-45C1-BEDC-08C9CB010126}"/>
              </a:ext>
            </a:extLst>
          </p:cNvPr>
          <p:cNvSpPr txBox="1"/>
          <p:nvPr/>
        </p:nvSpPr>
        <p:spPr>
          <a:xfrm>
            <a:off x="3191435" y="5180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  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92A185-673A-490A-B168-6EB8F56973D9}"/>
              </a:ext>
            </a:extLst>
          </p:cNvPr>
          <p:cNvSpPr txBox="1"/>
          <p:nvPr/>
        </p:nvSpPr>
        <p:spPr>
          <a:xfrm>
            <a:off x="248812" y="4581054"/>
            <a:ext cx="180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Brand Funnel</a:t>
            </a:r>
            <a:endParaRPr lang="en-IN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0C6AFF-15AD-4A49-B0F1-45EBF8046B3E}"/>
              </a:ext>
            </a:extLst>
          </p:cNvPr>
          <p:cNvSpPr txBox="1"/>
          <p:nvPr/>
        </p:nvSpPr>
        <p:spPr>
          <a:xfrm>
            <a:off x="248812" y="1485512"/>
            <a:ext cx="1526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Awareness</a:t>
            </a:r>
            <a:endParaRPr lang="en-IN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B493B-1C46-4895-AA62-BE3747EFF90F}"/>
              </a:ext>
            </a:extLst>
          </p:cNvPr>
          <p:cNvSpPr txBox="1"/>
          <p:nvPr/>
        </p:nvSpPr>
        <p:spPr>
          <a:xfrm>
            <a:off x="10323128" y="5656729"/>
            <a:ext cx="900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8.5 %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32BE10-B2F9-4D41-9ADF-BB73A652645A}"/>
              </a:ext>
            </a:extLst>
          </p:cNvPr>
          <p:cNvSpPr txBox="1"/>
          <p:nvPr/>
        </p:nvSpPr>
        <p:spPr>
          <a:xfrm>
            <a:off x="3934242" y="242655"/>
            <a:ext cx="6459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Brand </a:t>
            </a:r>
            <a:r>
              <a:rPr lang="en-IN" sz="3200" b="1" i="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Health </a:t>
            </a:r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IN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nalysis</a:t>
            </a:r>
            <a:endParaRPr lang="en-IN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420BB-0D8E-4021-A387-050441641AF3}"/>
              </a:ext>
            </a:extLst>
          </p:cNvPr>
          <p:cNvSpPr txBox="1"/>
          <p:nvPr/>
        </p:nvSpPr>
        <p:spPr>
          <a:xfrm>
            <a:off x="3587775" y="3660659"/>
            <a:ext cx="203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Lotus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Herbals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0F8C3B-373C-45D5-8F3D-77083C230ABD}"/>
              </a:ext>
            </a:extLst>
          </p:cNvPr>
          <p:cNvSpPr txBox="1"/>
          <p:nvPr/>
        </p:nvSpPr>
        <p:spPr>
          <a:xfrm>
            <a:off x="7163777" y="3657578"/>
            <a:ext cx="1063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Lakme 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0EAFDD-FFC0-4769-A3AA-0E7C5EB5E3DE}"/>
              </a:ext>
            </a:extLst>
          </p:cNvPr>
          <p:cNvSpPr txBox="1"/>
          <p:nvPr/>
        </p:nvSpPr>
        <p:spPr>
          <a:xfrm>
            <a:off x="8461464" y="3682749"/>
            <a:ext cx="276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VLCC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0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2">
            <a:extLst>
              <a:ext uri="{FF2B5EF4-FFF2-40B4-BE49-F238E27FC236}">
                <a16:creationId xmlns:a16="http://schemas.microsoft.com/office/drawing/2014/main" id="{63F90797-AC07-4DB0-AAD6-505C1CD41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6567"/>
              </p:ext>
            </p:extLst>
          </p:nvPr>
        </p:nvGraphicFramePr>
        <p:xfrm>
          <a:off x="221919" y="4335084"/>
          <a:ext cx="11530704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2676">
                  <a:extLst>
                    <a:ext uri="{9D8B030D-6E8A-4147-A177-3AD203B41FA5}">
                      <a16:colId xmlns:a16="http://schemas.microsoft.com/office/drawing/2014/main" val="1643720051"/>
                    </a:ext>
                  </a:extLst>
                </a:gridCol>
                <a:gridCol w="2882676">
                  <a:extLst>
                    <a:ext uri="{9D8B030D-6E8A-4147-A177-3AD203B41FA5}">
                      <a16:colId xmlns:a16="http://schemas.microsoft.com/office/drawing/2014/main" val="870446331"/>
                    </a:ext>
                  </a:extLst>
                </a:gridCol>
                <a:gridCol w="2882676">
                  <a:extLst>
                    <a:ext uri="{9D8B030D-6E8A-4147-A177-3AD203B41FA5}">
                      <a16:colId xmlns:a16="http://schemas.microsoft.com/office/drawing/2014/main" val="2112349996"/>
                    </a:ext>
                  </a:extLst>
                </a:gridCol>
                <a:gridCol w="2882676">
                  <a:extLst>
                    <a:ext uri="{9D8B030D-6E8A-4147-A177-3AD203B41FA5}">
                      <a16:colId xmlns:a16="http://schemas.microsoft.com/office/drawing/2014/main" val="4086382836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Lotus Herbals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Lakme </a:t>
                      </a:r>
                      <a:endParaRPr lang="en-IN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E31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VLCC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42599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Loyalty (based on purchase habit)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86.8%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77.8%                        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77.8%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02136"/>
                  </a:ext>
                </a:extLst>
              </a:tr>
              <a:tr h="53159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Loyalty (based on recommendations)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87.9%            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88.9%                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88.9%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085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4AB40-B537-4DD7-9883-78DA8C1CA90B}"/>
              </a:ext>
            </a:extLst>
          </p:cNvPr>
          <p:cNvSpPr/>
          <p:nvPr/>
        </p:nvSpPr>
        <p:spPr>
          <a:xfrm>
            <a:off x="194921" y="876996"/>
            <a:ext cx="115864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32">
            <a:extLst>
              <a:ext uri="{FF2B5EF4-FFF2-40B4-BE49-F238E27FC236}">
                <a16:creationId xmlns:a16="http://schemas.microsoft.com/office/drawing/2014/main" id="{15608B89-AC44-4EB9-B820-A3806A2AB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19953"/>
              </p:ext>
            </p:extLst>
          </p:nvPr>
        </p:nvGraphicFramePr>
        <p:xfrm>
          <a:off x="221919" y="1336780"/>
          <a:ext cx="11530704" cy="16288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2676">
                  <a:extLst>
                    <a:ext uri="{9D8B030D-6E8A-4147-A177-3AD203B41FA5}">
                      <a16:colId xmlns:a16="http://schemas.microsoft.com/office/drawing/2014/main" val="1643720051"/>
                    </a:ext>
                  </a:extLst>
                </a:gridCol>
                <a:gridCol w="2882676">
                  <a:extLst>
                    <a:ext uri="{9D8B030D-6E8A-4147-A177-3AD203B41FA5}">
                      <a16:colId xmlns:a16="http://schemas.microsoft.com/office/drawing/2014/main" val="870446331"/>
                    </a:ext>
                  </a:extLst>
                </a:gridCol>
                <a:gridCol w="2882676">
                  <a:extLst>
                    <a:ext uri="{9D8B030D-6E8A-4147-A177-3AD203B41FA5}">
                      <a16:colId xmlns:a16="http://schemas.microsoft.com/office/drawing/2014/main" val="2112349996"/>
                    </a:ext>
                  </a:extLst>
                </a:gridCol>
                <a:gridCol w="2882676">
                  <a:extLst>
                    <a:ext uri="{9D8B030D-6E8A-4147-A177-3AD203B41FA5}">
                      <a16:colId xmlns:a16="http://schemas.microsoft.com/office/drawing/2014/main" val="4086382836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Lotus Herbals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Lakme </a:t>
                      </a:r>
                      <a:endParaRPr lang="en-IN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E31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VLCC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42599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Trial/Awareness    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77.51%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71.57%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40.73%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7649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Repeat/Trial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82.22%                            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82.24%                          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54.79%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02136"/>
                  </a:ext>
                </a:extLst>
              </a:tr>
              <a:tr h="53159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MOUB/ Repeat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74.63%                            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48.29%                          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53.13%</a:t>
                      </a:r>
                      <a:endParaRPr lang="en-IN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08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DB0F0A-9EFA-49C7-96D8-A89A47007ADB}"/>
              </a:ext>
            </a:extLst>
          </p:cNvPr>
          <p:cNvSpPr txBox="1"/>
          <p:nvPr/>
        </p:nvSpPr>
        <p:spPr>
          <a:xfrm>
            <a:off x="221919" y="9035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Ratios             </a:t>
            </a:r>
            <a:endParaRPr lang="en-IN" b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IN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D1F65D80-7F85-43E8-8399-61B9D372F1CE}"/>
              </a:ext>
            </a:extLst>
          </p:cNvPr>
          <p:cNvSpPr/>
          <p:nvPr/>
        </p:nvSpPr>
        <p:spPr>
          <a:xfrm>
            <a:off x="194921" y="3868168"/>
            <a:ext cx="19654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Brand Loyalty</a:t>
            </a:r>
          </a:p>
        </p:txBody>
      </p:sp>
    </p:spTree>
    <p:extLst>
      <p:ext uri="{BB962C8B-B14F-4D97-AF65-F5344CB8AC3E}">
        <p14:creationId xmlns:p14="http://schemas.microsoft.com/office/powerpoint/2010/main" val="171254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48086_win32_partially" id="{19AF56B3-7F1C-40D5-9734-654D493A6D09}" vid="{F9F14382-8FB4-49A6-A43D-3F3900D1CD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D23832-4FF3-481A-BF21-E685DF749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24ABD0-81DD-4E89-ADBD-FD03EEA4B67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03986E7-BBBA-4E0B-9644-BCA74B964A1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572</TotalTime>
  <Words>895</Words>
  <Application>Microsoft Office PowerPoint</Application>
  <PresentationFormat>Widescreen</PresentationFormat>
  <Paragraphs>370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Century Gothic</vt:lpstr>
      <vt:lpstr>Open sans</vt:lpstr>
      <vt:lpstr>Office Theme</vt:lpstr>
      <vt:lpstr>Balanced scorecard slide 1</vt:lpstr>
      <vt:lpstr>PowerPoint Presentation</vt:lpstr>
      <vt:lpstr>PowerPoint Presentation</vt:lpstr>
      <vt:lpstr>Balanced scorecard slide 5</vt:lpstr>
      <vt:lpstr>Balanced scorecard slide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scorecard slide 1</dc:title>
  <dc:creator>SUMANTU KARMAKAR</dc:creator>
  <cp:lastModifiedBy>Administrator</cp:lastModifiedBy>
  <cp:revision>30</cp:revision>
  <dcterms:created xsi:type="dcterms:W3CDTF">2022-05-03T13:17:57Z</dcterms:created>
  <dcterms:modified xsi:type="dcterms:W3CDTF">2022-05-04T23:07:06Z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