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9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3"/>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38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8.6071741032370946E-2"/>
          <c:y val="0.46332203266258387"/>
          <c:w val="0.90631911636045492"/>
          <c:h val="0.42069808982210566"/>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9C4-4810-BBBF-4F403A7025D6}"/>
            </c:ext>
          </c:extLst>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9C4-4810-BBBF-4F403A7025D6}"/>
            </c:ext>
          </c:extLst>
        </c:ser>
        <c:ser>
          <c:idx val="2"/>
          <c:order val="2"/>
          <c:tx>
            <c:strRef>
              <c:f>Sheet2!$D$4:$D$5</c:f>
              <c:strCache>
                <c:ptCount val="1"/>
                <c:pt idx="0">
                  <c:v>MED</c:v>
                </c:pt>
              </c:strCache>
            </c:strRef>
          </c:tx>
          <c:spPr>
            <a:solidFill>
              <a:schemeClr val="accent6">
                <a:lumMod val="60000"/>
                <a:lumOff val="40000"/>
              </a:schemeClr>
            </a:solidFill>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9C4-4810-BBBF-4F403A7025D6}"/>
            </c:ext>
          </c:extLst>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9C4-4810-BBBF-4F403A7025D6}"/>
            </c:ext>
          </c:extLst>
        </c:ser>
        <c:dLbls>
          <c:showLegendKey val="0"/>
          <c:showVal val="0"/>
          <c:showCatName val="0"/>
          <c:showSerName val="0"/>
          <c:showPercent val="0"/>
          <c:showBubbleSize val="0"/>
        </c:dLbls>
        <c:gapWidth val="150"/>
        <c:axId val="89127552"/>
        <c:axId val="80589184"/>
      </c:barChart>
      <c:catAx>
        <c:axId val="89127552"/>
        <c:scaling>
          <c:orientation val="minMax"/>
        </c:scaling>
        <c:delete val="0"/>
        <c:axPos val="b"/>
        <c:numFmt formatCode="General" sourceLinked="0"/>
        <c:majorTickMark val="none"/>
        <c:minorTickMark val="none"/>
        <c:tickLblPos val="nextTo"/>
        <c:crossAx val="80589184"/>
        <c:crosses val="autoZero"/>
        <c:auto val="1"/>
        <c:lblAlgn val="ctr"/>
        <c:lblOffset val="100"/>
        <c:noMultiLvlLbl val="0"/>
      </c:catAx>
      <c:valAx>
        <c:axId val="80589184"/>
        <c:scaling>
          <c:orientation val="minMax"/>
        </c:scaling>
        <c:delete val="0"/>
        <c:axPos val="l"/>
        <c:majorGridlines/>
        <c:numFmt formatCode="General" sourceLinked="1"/>
        <c:majorTickMark val="none"/>
        <c:minorTickMark val="none"/>
        <c:tickLblPos val="nextTo"/>
        <c:crossAx val="89127552"/>
        <c:crosses val="autoZero"/>
        <c:crossBetween val="between"/>
      </c:valAx>
    </c:plotArea>
    <c:legend>
      <c:legendPos val="r"/>
      <c:layout>
        <c:manualLayout>
          <c:xMode val="edge"/>
          <c:yMode val="edge"/>
          <c:x val="0.78500131233595805"/>
          <c:y val="5.2415062700495813E-2"/>
          <c:w val="0.14515254742093409"/>
          <c:h val="0.24792340546120692"/>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6"/>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D82-4E2A-A6AB-BCA19B3415F4}"/>
            </c:ext>
          </c:extLst>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D82-4E2A-A6AB-BCA19B3415F4}"/>
            </c:ext>
          </c:extLst>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D82-4E2A-A6AB-BCA19B3415F4}"/>
            </c:ext>
          </c:extLst>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D82-4E2A-A6AB-BCA19B3415F4}"/>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81200" y="3048000"/>
            <a:ext cx="8915400" cy="2246769"/>
          </a:xfrm>
          <a:prstGeom prst="rect">
            <a:avLst/>
          </a:prstGeom>
          <a:noFill/>
        </p:spPr>
        <p:txBody>
          <a:bodyPr wrap="square" rtlCol="0">
            <a:spAutoFit/>
          </a:bodyPr>
          <a:lstStyle/>
          <a:p>
            <a:r>
              <a:rPr lang="en-US" sz="2800" dirty="0"/>
              <a:t>STUDENT NAME:  </a:t>
            </a:r>
            <a:r>
              <a:rPr lang="en-US" sz="2400" dirty="0">
                <a:solidFill>
                  <a:srgbClr val="0070C0"/>
                </a:solidFill>
              </a:rPr>
              <a:t>PRIYA DHAARSHINI .D </a:t>
            </a:r>
          </a:p>
          <a:p>
            <a:r>
              <a:rPr lang="en-US" sz="2800" dirty="0"/>
              <a:t>REGISTER NO:  </a:t>
            </a:r>
            <a:r>
              <a:rPr lang="en-US" sz="2400" dirty="0">
                <a:solidFill>
                  <a:srgbClr val="0070C0"/>
                </a:solidFill>
              </a:rPr>
              <a:t>312215857</a:t>
            </a:r>
          </a:p>
          <a:p>
            <a:r>
              <a:rPr lang="en-US" sz="2800" dirty="0"/>
              <a:t>DEPARTMENT:</a:t>
            </a:r>
            <a:r>
              <a:rPr lang="en-US" sz="2800" dirty="0">
                <a:solidFill>
                  <a:srgbClr val="0070C0"/>
                </a:solidFill>
              </a:rPr>
              <a:t> </a:t>
            </a:r>
            <a:r>
              <a:rPr lang="en-US" sz="2400" dirty="0">
                <a:solidFill>
                  <a:srgbClr val="0070C0"/>
                </a:solidFill>
              </a:rPr>
              <a:t>III B.com(A&amp;F) </a:t>
            </a:r>
          </a:p>
          <a:p>
            <a:r>
              <a:rPr lang="en-US" sz="2800" dirty="0"/>
              <a:t>COLLEGE: </a:t>
            </a:r>
            <a:r>
              <a:rPr lang="en-US" sz="2800" dirty="0">
                <a:solidFill>
                  <a:srgbClr val="0070C0"/>
                </a:solidFill>
              </a:rPr>
              <a:t> </a:t>
            </a:r>
            <a:r>
              <a:rPr lang="en-US" sz="2400" dirty="0">
                <a:solidFill>
                  <a:srgbClr val="0070C0"/>
                </a:solidFill>
              </a:rPr>
              <a:t>Shri shankarla sundarbai shasun jain college for women</a:t>
            </a: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739775" y="1371600"/>
            <a:ext cx="7870825" cy="4524315"/>
          </a:xfrm>
          <a:prstGeom prst="rect">
            <a:avLst/>
          </a:prstGeom>
        </p:spPr>
        <p:txBody>
          <a:bodyPr wrap="square">
            <a:spAutoFit/>
          </a:bodyPr>
          <a:lstStyle/>
          <a:p>
            <a:pPr algn="just"/>
            <a:r>
              <a:rPr lang="en-IN" sz="2400" b="1" u="sng" dirty="0">
                <a:solidFill>
                  <a:schemeClr val="accent5">
                    <a:lumMod val="75000"/>
                  </a:schemeClr>
                </a:solidFill>
                <a:latin typeface="Times New Roman" pitchFamily="18" charset="0"/>
                <a:cs typeface="Times New Roman" pitchFamily="18" charset="0"/>
              </a:rPr>
              <a:t> 1.Data Collection: </a:t>
            </a:r>
          </a:p>
          <a:p>
            <a:pPr marL="342900" indent="-342900" algn="just"/>
            <a:r>
              <a:rPr lang="en-IN" sz="2400" b="1" i="1" dirty="0">
                <a:latin typeface="Times New Roman" pitchFamily="18" charset="0"/>
                <a:cs typeface="Times New Roman" pitchFamily="18" charset="0"/>
              </a:rPr>
              <a:t>                   Data sourced from Edunet dashboard. </a:t>
            </a:r>
          </a:p>
          <a:p>
            <a:pPr marL="342900" indent="-342900" algn="just"/>
            <a:r>
              <a:rPr lang="en-IN" sz="2400" b="1" i="1" dirty="0">
                <a:latin typeface="Times New Roman" pitchFamily="18" charset="0"/>
                <a:cs typeface="Times New Roman" pitchFamily="18" charset="0"/>
              </a:rPr>
              <a:t> </a:t>
            </a:r>
            <a:r>
              <a:rPr lang="en-IN" sz="2400" b="1" i="1" dirty="0">
                <a:solidFill>
                  <a:schemeClr val="accent5">
                    <a:lumMod val="75000"/>
                  </a:schemeClr>
                </a:solidFill>
                <a:latin typeface="Times New Roman" pitchFamily="18" charset="0"/>
                <a:cs typeface="Times New Roman" pitchFamily="18" charset="0"/>
              </a:rPr>
              <a:t>2.  </a:t>
            </a:r>
            <a:r>
              <a:rPr lang="en-IN" sz="2400" b="1" u="sng" dirty="0">
                <a:solidFill>
                  <a:schemeClr val="accent5">
                    <a:lumMod val="75000"/>
                  </a:schemeClr>
                </a:solidFill>
                <a:latin typeface="Times New Roman" pitchFamily="18" charset="0"/>
                <a:cs typeface="Times New Roman" pitchFamily="18" charset="0"/>
              </a:rPr>
              <a:t>Feature Collection</a:t>
            </a:r>
            <a:r>
              <a:rPr lang="en-IN" sz="2400" b="1" i="1" dirty="0">
                <a:solidFill>
                  <a:schemeClr val="accent5">
                    <a:lumMod val="75000"/>
                  </a:schemeClr>
                </a:solidFill>
                <a:latin typeface="Times New Roman" pitchFamily="18" charset="0"/>
                <a:cs typeface="Times New Roman" pitchFamily="18" charset="0"/>
              </a:rPr>
              <a:t>:</a:t>
            </a:r>
          </a:p>
          <a:p>
            <a:pPr marL="342900" indent="-342900" algn="just"/>
            <a:r>
              <a:rPr lang="en-IN" sz="2400" b="1" i="1" dirty="0">
                <a:latin typeface="Times New Roman" pitchFamily="18" charset="0"/>
                <a:cs typeface="Times New Roman" pitchFamily="18" charset="0"/>
              </a:rPr>
              <a:t>                   The listed 10 features selected for analysis.  </a:t>
            </a:r>
          </a:p>
          <a:p>
            <a:pPr marL="342900" indent="-342900" algn="just"/>
            <a:r>
              <a:rPr lang="en-IN" sz="2400" b="1" i="1" dirty="0">
                <a:solidFill>
                  <a:schemeClr val="accent5">
                    <a:lumMod val="75000"/>
                  </a:schemeClr>
                </a:solidFill>
                <a:latin typeface="Times New Roman" pitchFamily="18" charset="0"/>
                <a:cs typeface="Times New Roman" pitchFamily="18" charset="0"/>
              </a:rPr>
              <a:t>3.  </a:t>
            </a:r>
            <a:r>
              <a:rPr lang="en-IN" sz="2400" b="1" u="sng" dirty="0">
                <a:solidFill>
                  <a:schemeClr val="accent5">
                    <a:lumMod val="75000"/>
                  </a:schemeClr>
                </a:solidFill>
                <a:latin typeface="Times New Roman" pitchFamily="18" charset="0"/>
                <a:cs typeface="Times New Roman" pitchFamily="18" charset="0"/>
              </a:rPr>
              <a:t>Data Cleaning:</a:t>
            </a:r>
          </a:p>
          <a:p>
            <a:pPr marL="342900" indent="-342900" algn="just"/>
            <a:r>
              <a:rPr lang="en-IN" sz="2400" b="1" i="1" dirty="0">
                <a:latin typeface="Times New Roman" pitchFamily="18" charset="0"/>
                <a:cs typeface="Times New Roman" pitchFamily="18" charset="0"/>
              </a:rPr>
              <a:t>                   Handling missing values.  </a:t>
            </a:r>
          </a:p>
          <a:p>
            <a:pPr marL="342900" indent="-342900" algn="just"/>
            <a:r>
              <a:rPr lang="en-IN" sz="2400" b="1" i="1" dirty="0">
                <a:solidFill>
                  <a:schemeClr val="accent5">
                    <a:lumMod val="75000"/>
                  </a:schemeClr>
                </a:solidFill>
                <a:latin typeface="Times New Roman" pitchFamily="18" charset="0"/>
                <a:cs typeface="Times New Roman" pitchFamily="18" charset="0"/>
              </a:rPr>
              <a:t>4.  </a:t>
            </a:r>
            <a:r>
              <a:rPr lang="en-IN" sz="2400" b="1" u="sng" dirty="0">
                <a:solidFill>
                  <a:schemeClr val="accent5">
                    <a:lumMod val="75000"/>
                  </a:schemeClr>
                </a:solidFill>
                <a:latin typeface="Times New Roman" pitchFamily="18" charset="0"/>
                <a:cs typeface="Times New Roman" pitchFamily="18" charset="0"/>
              </a:rPr>
              <a:t>Calculation of Performance Level</a:t>
            </a:r>
            <a:r>
              <a:rPr lang="en-IN" sz="2400" b="1" i="1" dirty="0">
                <a:solidFill>
                  <a:schemeClr val="accent5">
                    <a:lumMod val="75000"/>
                  </a:schemeClr>
                </a:solidFill>
                <a:latin typeface="Times New Roman" pitchFamily="18" charset="0"/>
                <a:cs typeface="Times New Roman" pitchFamily="18" charset="0"/>
              </a:rPr>
              <a:t>:</a:t>
            </a:r>
          </a:p>
          <a:p>
            <a:pPr marL="342900" indent="-342900" algn="just"/>
            <a:r>
              <a:rPr lang="en-IN" sz="2400" b="1" i="1" dirty="0">
                <a:latin typeface="Times New Roman" pitchFamily="18" charset="0"/>
                <a:cs typeface="Times New Roman" pitchFamily="18" charset="0"/>
              </a:rPr>
              <a:t>                  Using employee rating to determine performance. </a:t>
            </a:r>
          </a:p>
          <a:p>
            <a:pPr marL="342900" indent="-342900" algn="just"/>
            <a:r>
              <a:rPr lang="en-IN" sz="2400" b="1" i="1" dirty="0">
                <a:latin typeface="Times New Roman" pitchFamily="18" charset="0"/>
                <a:cs typeface="Times New Roman" pitchFamily="18" charset="0"/>
              </a:rPr>
              <a:t> </a:t>
            </a:r>
            <a:r>
              <a:rPr lang="en-IN" sz="2400" b="1" i="1" dirty="0">
                <a:solidFill>
                  <a:schemeClr val="accent5">
                    <a:lumMod val="75000"/>
                  </a:schemeClr>
                </a:solidFill>
                <a:latin typeface="Times New Roman" pitchFamily="18" charset="0"/>
                <a:cs typeface="Times New Roman" pitchFamily="18" charset="0"/>
              </a:rPr>
              <a:t>5.  </a:t>
            </a:r>
            <a:r>
              <a:rPr lang="en-IN" sz="2400" b="1" u="sng" dirty="0">
                <a:solidFill>
                  <a:schemeClr val="accent5">
                    <a:lumMod val="75000"/>
                  </a:schemeClr>
                </a:solidFill>
                <a:latin typeface="Times New Roman" pitchFamily="18" charset="0"/>
                <a:cs typeface="Times New Roman" pitchFamily="18" charset="0"/>
              </a:rPr>
              <a:t>Summary of Pivot Level: </a:t>
            </a:r>
          </a:p>
          <a:p>
            <a:pPr marL="342900" indent="-342900" algn="just"/>
            <a:r>
              <a:rPr lang="en-IN" sz="2400" b="1" i="1" dirty="0">
                <a:latin typeface="Times New Roman" pitchFamily="18" charset="0"/>
                <a:cs typeface="Times New Roman" pitchFamily="18" charset="0"/>
              </a:rPr>
              <a:t>                  Organizing data using pivot tables. </a:t>
            </a:r>
          </a:p>
          <a:p>
            <a:pPr marL="342900" indent="-342900" algn="just"/>
            <a:r>
              <a:rPr lang="en-IN" sz="2400" b="1" i="1" dirty="0">
                <a:latin typeface="Times New Roman" pitchFamily="18" charset="0"/>
                <a:cs typeface="Times New Roman" pitchFamily="18" charset="0"/>
              </a:rPr>
              <a:t> </a:t>
            </a:r>
            <a:r>
              <a:rPr lang="en-IN" sz="2400" b="1" i="1" dirty="0">
                <a:solidFill>
                  <a:schemeClr val="accent5">
                    <a:lumMod val="75000"/>
                  </a:schemeClr>
                </a:solidFill>
                <a:latin typeface="Times New Roman" pitchFamily="18" charset="0"/>
                <a:cs typeface="Times New Roman" pitchFamily="18" charset="0"/>
              </a:rPr>
              <a:t>6.  </a:t>
            </a:r>
            <a:r>
              <a:rPr lang="en-IN" sz="2400" b="1" u="sng" dirty="0">
                <a:solidFill>
                  <a:schemeClr val="accent5">
                    <a:lumMod val="75000"/>
                  </a:schemeClr>
                </a:solidFill>
                <a:latin typeface="Times New Roman" pitchFamily="18" charset="0"/>
                <a:cs typeface="Times New Roman" pitchFamily="18" charset="0"/>
              </a:rPr>
              <a:t>Visualization: </a:t>
            </a:r>
          </a:p>
          <a:p>
            <a:pPr marL="342900" indent="-342900" algn="just"/>
            <a:r>
              <a:rPr lang="en-IN" sz="2400" b="1" i="1" dirty="0">
                <a:latin typeface="Times New Roman" pitchFamily="18" charset="0"/>
                <a:cs typeface="Times New Roman" pitchFamily="18" charset="0"/>
              </a:rPr>
              <a:t>                 Graphical representation using pivot tables.2</a:t>
            </a: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381000"/>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467600" cy="923330"/>
          </a:xfrm>
          <a:prstGeom prst="rect">
            <a:avLst/>
          </a:prstGeom>
        </p:spPr>
        <p:txBody>
          <a:bodyPr wrap="square">
            <a:spAutoFit/>
          </a:bodyPr>
          <a:lstStyle/>
          <a:p>
            <a:r>
              <a:rPr lang="en-IN" dirty="0"/>
              <a:t>=IF(AND(Z8&gt;=5),"VERY HIGH",IF(AND(Z8&gt;=4),"HIGH",IF(AND(Z8&gt;=3),"MED","LOW")))</a:t>
            </a:r>
          </a:p>
          <a:p>
            <a:endParaRPr lang="en-IN" dirty="0"/>
          </a:p>
        </p:txBody>
      </p:sp>
      <p:graphicFrame>
        <p:nvGraphicFramePr>
          <p:cNvPr id="10" name="Chart 9"/>
          <p:cNvGraphicFramePr/>
          <p:nvPr>
            <p:extLst>
              <p:ext uri="{D42A27DB-BD31-4B8C-83A1-F6EECF244321}">
                <p14:modId xmlns:p14="http://schemas.microsoft.com/office/powerpoint/2010/main" val="3774400742"/>
              </p:ext>
            </p:extLst>
          </p:nvPr>
        </p:nvGraphicFramePr>
        <p:xfrm>
          <a:off x="4267200" y="2599730"/>
          <a:ext cx="4762500" cy="3095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713331229"/>
              </p:ext>
            </p:extLst>
          </p:nvPr>
        </p:nvGraphicFramePr>
        <p:xfrm>
          <a:off x="381000" y="2895600"/>
          <a:ext cx="3505200" cy="2057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43000" y="1295400"/>
            <a:ext cx="7162800" cy="4457952"/>
          </a:xfrm>
          <a:prstGeom prst="rect">
            <a:avLst/>
          </a:prstGeom>
        </p:spPr>
        <p:txBody>
          <a:bodyPr wrap="square">
            <a:spAutoFit/>
          </a:bodyPr>
          <a:lstStyle/>
          <a:p>
            <a:pPr>
              <a:lnSpc>
                <a:spcPct val="150000"/>
              </a:lnSpc>
            </a:pPr>
            <a:r>
              <a:rPr lang="en-IN" sz="2400" b="1" i="1" dirty="0">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a:lnSpc>
                <a:spcPct val="150000"/>
              </a:lnSpc>
            </a:pPr>
            <a:r>
              <a:rPr lang="en-IN" sz="2400" b="1" i="1" dirty="0">
                <a:latin typeface="Times New Roman" pitchFamily="18" charset="0"/>
                <a:cs typeface="Times New Roman" pitchFamily="18" charset="0"/>
              </a:rPr>
              <a:t>1.Identify Performance Trends </a:t>
            </a:r>
          </a:p>
          <a:p>
            <a:pPr marL="342900" indent="-342900">
              <a:lnSpc>
                <a:spcPct val="150000"/>
              </a:lnSpc>
            </a:pPr>
            <a:r>
              <a:rPr lang="en-IN" sz="2400" b="1" i="1" dirty="0">
                <a:latin typeface="Times New Roman" pitchFamily="18" charset="0"/>
                <a:cs typeface="Times New Roman" pitchFamily="18" charset="0"/>
              </a:rPr>
              <a:t>2. Highlight Key Metrics</a:t>
            </a:r>
          </a:p>
          <a:p>
            <a:pPr marL="342900" indent="-342900">
              <a:lnSpc>
                <a:spcPct val="150000"/>
              </a:lnSpc>
            </a:pPr>
            <a:r>
              <a:rPr lang="en-IN" sz="2400" b="1" i="1" dirty="0">
                <a:latin typeface="Times New Roman" pitchFamily="18" charset="0"/>
                <a:cs typeface="Times New Roman" pitchFamily="18" charset="0"/>
              </a:rPr>
              <a:t>3. Utilize Advanced Excel Tools</a:t>
            </a:r>
          </a:p>
        </p:txBody>
      </p:sp>
    </p:spTree>
    <p:extLst>
      <p:ext uri="{BB962C8B-B14F-4D97-AF65-F5344CB8AC3E}">
        <p14:creationId xmlns:p14="http://schemas.microsoft.com/office/powerpoint/2010/main" val="2986442291"/>
      </p:ext>
    </p:extLst>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120153" cy="1446550"/>
          </a:xfrm>
          <a:prstGeom prst="rect">
            <a:avLst/>
          </a:prstGeom>
          <a:ln w="76200">
            <a:solidFill>
              <a:schemeClr val="bg1">
                <a:lumMod val="75000"/>
              </a:schemeClr>
            </a:solidFill>
          </a:ln>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chemeClr val="accent3">
                    <a:lumMod val="75000"/>
                  </a:schemeClr>
                </a:solidFill>
                <a:latin typeface="Times New Roman" pitchFamily="18" charset="0"/>
                <a:cs typeface="Times New Roman" pitchFamily="18" charset="0"/>
              </a:rPr>
              <a:t>Employee Performance Analysis using Excel</a:t>
            </a:r>
            <a:endParaRPr lang="en-IN" sz="2800" i="1" dirty="0">
              <a:solidFill>
                <a:schemeClr val="accent3">
                  <a:lumMod val="75000"/>
                </a:schemeClr>
              </a:solidFill>
              <a:latin typeface="Times New Roman" pitchFamily="18" charset="0"/>
              <a:cs typeface="Times New Roman" pitchFamily="18" charset="0"/>
            </a:endParaRPr>
          </a:p>
        </p:txBody>
      </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24" y="-14289"/>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90800" y="947648"/>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a:effectLst/>
                <a:latin typeface="Times New Roman" panose="02020603050405020304" pitchFamily="18" charset="0"/>
                <a:cs typeface="Times New Roman" panose="02020603050405020304" pitchFamily="18" charset="0"/>
              </a:rPr>
              <a:t>Problem Statement</a:t>
            </a:r>
          </a:p>
          <a:p>
            <a:pPr algn="just">
              <a:lnSpc>
                <a:spcPct val="150000"/>
              </a:lnSpc>
              <a:buFont typeface="+mj-lt"/>
              <a:buAutoNum type="arabicPeriod"/>
            </a:pPr>
            <a:r>
              <a:rPr lang="en-US" sz="2800" b="1" i="1" dirty="0">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a:latin typeface="Times New Roman" panose="02020603050405020304" pitchFamily="18" charset="0"/>
                <a:cs typeface="Times New Roman" panose="02020603050405020304" pitchFamily="18" charset="0"/>
              </a:rPr>
              <a:t> Dataset Description</a:t>
            </a:r>
            <a:endParaRPr lang="en-US" sz="2800" b="1" i="1"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a:effectLst/>
                <a:latin typeface="Times New Roman" panose="02020603050405020304" pitchFamily="18" charset="0"/>
                <a:cs typeface="Times New Roman" panose="02020603050405020304" pitchFamily="18" charset="0"/>
              </a:rPr>
              <a:t> Results And </a:t>
            </a:r>
            <a:r>
              <a:rPr lang="en-US" sz="2800" b="1" i="1" dirty="0">
                <a:latin typeface="Times New Roman" panose="02020603050405020304" pitchFamily="18" charset="0"/>
                <a:cs typeface="Times New Roman" panose="02020603050405020304" pitchFamily="18" charset="0"/>
              </a:rPr>
              <a:t>Discussion</a:t>
            </a:r>
            <a:endParaRPr lang="en-US" sz="2800" b="1" i="1"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489681" y="2019300"/>
            <a:ext cx="7620000" cy="3970318"/>
          </a:xfrm>
          <a:prstGeom prst="rect">
            <a:avLst/>
          </a:prstGeom>
        </p:spPr>
        <p:txBody>
          <a:bodyPr wrap="square" anchor="ctr">
            <a:spAutoFit/>
          </a:bodyPr>
          <a:lstStyle/>
          <a:p>
            <a:pPr algn="just"/>
            <a:r>
              <a:rPr lang="en-IN" sz="2800" b="1" i="1" dirty="0">
                <a:solidFill>
                  <a:srgbClr val="002060"/>
                </a:solidFill>
                <a:latin typeface="Times New Roman" pitchFamily="18" charset="0"/>
                <a:cs typeface="Times New Roman" pitchFamily="18" charset="0"/>
              </a:rPr>
              <a:t>   </a:t>
            </a:r>
            <a:r>
              <a:rPr lang="en-IN" sz="2800" b="1" i="1" dirty="0">
                <a:latin typeface="Times New Roman" pitchFamily="18" charset="0"/>
                <a:cs typeface="Times New Roman" pitchFamily="18" charset="0"/>
              </a:rPr>
              <a:t>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28675" y="2232138"/>
            <a:ext cx="6781800" cy="3477875"/>
          </a:xfrm>
          <a:prstGeom prst="rect">
            <a:avLst/>
          </a:prstGeom>
        </p:spPr>
        <p:txBody>
          <a:bodyPr wrap="square">
            <a:spAutoFit/>
          </a:bodyPr>
          <a:lstStyle/>
          <a:p>
            <a:pPr algn="just"/>
            <a:r>
              <a:rPr lang="en-IN" sz="2000" b="1" i="1" dirty="0">
                <a:solidFill>
                  <a:srgbClr val="002060"/>
                </a:solidFill>
                <a:latin typeface="Times New Roman" pitchFamily="18" charset="0"/>
                <a:cs typeface="Times New Roman" pitchFamily="18" charset="0"/>
              </a:rPr>
              <a:t>    </a:t>
            </a:r>
            <a:r>
              <a:rPr lang="en-IN" sz="2000" b="1" i="1" dirty="0">
                <a:latin typeface="Times New Roman" pitchFamily="18" charset="0"/>
                <a:cs typeface="Times New Roman" pitchFamily="18" charset="0"/>
              </a:rPr>
              <a:t>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a:latin typeface="Times New Roman" pitchFamily="18" charset="0"/>
                <a:cs typeface="Times New Roman" pitchFamily="18" charset="0"/>
              </a:rPr>
              <a:t>1. Human Resources (HR) Departments</a:t>
            </a:r>
          </a:p>
          <a:p>
            <a:pPr algn="just">
              <a:lnSpc>
                <a:spcPct val="150000"/>
              </a:lnSpc>
            </a:pPr>
            <a:r>
              <a:rPr lang="en-IN" sz="2800" b="1" i="1" dirty="0">
                <a:latin typeface="Times New Roman" pitchFamily="18" charset="0"/>
                <a:cs typeface="Times New Roman" pitchFamily="18" charset="0"/>
              </a:rPr>
              <a:t>2. Managers and Supervisors</a:t>
            </a:r>
          </a:p>
          <a:p>
            <a:pPr algn="just">
              <a:lnSpc>
                <a:spcPct val="150000"/>
              </a:lnSpc>
            </a:pPr>
            <a:r>
              <a:rPr lang="en-IN" sz="2800" b="1" i="1" dirty="0">
                <a:latin typeface="Times New Roman" pitchFamily="18" charset="0"/>
                <a:cs typeface="Times New Roman" pitchFamily="18" charset="0"/>
              </a:rPr>
              <a:t>3. Executives and Senior Management</a:t>
            </a:r>
          </a:p>
          <a:p>
            <a:pPr algn="just">
              <a:lnSpc>
                <a:spcPct val="150000"/>
              </a:lnSpc>
            </a:pPr>
            <a:r>
              <a:rPr lang="en-IN" sz="2800" b="1" i="1" dirty="0">
                <a:latin typeface="Times New Roman" pitchFamily="18" charset="0"/>
                <a:cs typeface="Times New Roman" pitchFamily="18" charset="0"/>
              </a:rPr>
              <a:t>4. Employees</a:t>
            </a:r>
          </a:p>
          <a:p>
            <a:pPr algn="just">
              <a:lnSpc>
                <a:spcPct val="150000"/>
              </a:lnSpc>
            </a:pPr>
            <a:r>
              <a:rPr lang="en-IN" sz="2800" b="1" i="1" dirty="0">
                <a:latin typeface="Times New Roman" pitchFamily="18" charset="0"/>
                <a:cs typeface="Times New Roman" pitchFamily="18" charset="0"/>
              </a:rPr>
              <a:t>5. Training and Development Teams</a:t>
            </a:r>
          </a:p>
          <a:p>
            <a:pPr algn="just">
              <a:lnSpc>
                <a:spcPct val="150000"/>
              </a:lnSpc>
            </a:pPr>
            <a:r>
              <a:rPr lang="en-IN" sz="2800" b="1" i="1" dirty="0">
                <a:latin typeface="Times New Roman" pitchFamily="18" charset="0"/>
                <a:cs typeface="Times New Roman" pitchFamily="18" charset="0"/>
              </a:rPr>
              <a:t>6. Compensation and Benefits Teams</a:t>
            </a:r>
          </a:p>
          <a:p>
            <a:pPr algn="just">
              <a:lnSpc>
                <a:spcPct val="150000"/>
              </a:lnSpc>
            </a:pPr>
            <a:r>
              <a:rPr lang="en-IN" sz="2800" b="1" i="1" dirty="0">
                <a:latin typeface="Times New Roman" pitchFamily="18" charset="0"/>
                <a:cs typeface="Times New Roman" pitchFamily="18" charset="0"/>
              </a:rPr>
              <a:t>7. Consultants and Analysts</a:t>
            </a: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a:latin typeface="Times New Roman" pitchFamily="18" charset="0"/>
                <a:cs typeface="Times New Roman" pitchFamily="18" charset="0"/>
              </a:rPr>
              <a:t>    Your solution leverages Excel to provide a comprehensive, user-friendly, and cost-effective approach to employee performance analysis</a:t>
            </a:r>
            <a:r>
              <a:rPr lang="en-IN" sz="2400" b="1" i="1" dirty="0">
                <a:solidFill>
                  <a:srgbClr val="002060"/>
                </a:solidFill>
                <a:latin typeface="Times New Roman" pitchFamily="18" charset="0"/>
                <a:cs typeface="Times New Roman" pitchFamily="18" charset="0"/>
              </a:rPr>
              <a:t>.</a:t>
            </a: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a:t>Value Proposition:</a:t>
            </a:r>
          </a:p>
          <a:p>
            <a:pPr algn="just"/>
            <a:r>
              <a:rPr lang="en-IN" sz="2400" b="1" i="1" dirty="0">
                <a:solidFill>
                  <a:srgbClr val="002060"/>
                </a:solidFill>
                <a:latin typeface="Times New Roman" pitchFamily="18" charset="0"/>
                <a:cs typeface="Times New Roman" pitchFamily="18" charset="0"/>
              </a:rPr>
              <a:t> </a:t>
            </a:r>
            <a:r>
              <a:rPr lang="en-IN" sz="2400" b="1" i="1" dirty="0">
                <a:latin typeface="Times New Roman" pitchFamily="18" charset="0"/>
                <a:cs typeface="Times New Roman" pitchFamily="18" charset="0"/>
              </a:rPr>
              <a:t>1. Cost-Effectiveness</a:t>
            </a:r>
          </a:p>
          <a:p>
            <a:pPr algn="just"/>
            <a:r>
              <a:rPr lang="en-IN" sz="2400" b="1" i="1" dirty="0">
                <a:latin typeface="Times New Roman" pitchFamily="18" charset="0"/>
                <a:cs typeface="Times New Roman" pitchFamily="18" charset="0"/>
              </a:rPr>
              <a:t> 2. Ease of Use</a:t>
            </a:r>
          </a:p>
          <a:p>
            <a:pPr algn="just"/>
            <a:r>
              <a:rPr lang="en-IN" sz="2400" b="1" i="1" dirty="0">
                <a:latin typeface="Times New Roman" pitchFamily="18" charset="0"/>
                <a:cs typeface="Times New Roman" pitchFamily="18" charset="0"/>
              </a:rPr>
              <a:t> 3. Data Management</a:t>
            </a:r>
          </a:p>
          <a:p>
            <a:pPr algn="just"/>
            <a:r>
              <a:rPr lang="en-IN" sz="2400" b="1" i="1" dirty="0">
                <a:latin typeface="Times New Roman" pitchFamily="18" charset="0"/>
                <a:cs typeface="Times New Roman" pitchFamily="18" charset="0"/>
              </a:rPr>
              <a:t> 4. Customizable Analysis</a:t>
            </a:r>
          </a:p>
          <a:p>
            <a:pPr algn="just"/>
            <a:r>
              <a:rPr lang="en-IN" sz="2400" b="1" i="1" dirty="0">
                <a:latin typeface="Times New Roman" pitchFamily="18" charset="0"/>
                <a:cs typeface="Times New Roman" pitchFamily="18" charset="0"/>
              </a:rPr>
              <a:t> 5. Real-Time Analysis</a:t>
            </a:r>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a:latin typeface="Times New Roman" pitchFamily="18" charset="0"/>
                <a:cs typeface="Times New Roman" pitchFamily="18" charset="0"/>
              </a:rPr>
              <a:t>Listed Features:</a:t>
            </a:r>
          </a:p>
          <a:p>
            <a:pPr algn="just"/>
            <a:r>
              <a:rPr lang="en-IN" sz="2400" b="1" i="1" dirty="0">
                <a:latin typeface="Times New Roman" pitchFamily="18" charset="0"/>
                <a:cs typeface="Times New Roman" pitchFamily="18" charset="0"/>
              </a:rPr>
              <a:t>  1. Employee ID   </a:t>
            </a:r>
          </a:p>
          <a:p>
            <a:pPr algn="just"/>
            <a:r>
              <a:rPr lang="en-IN" sz="2400" b="1" i="1" dirty="0">
                <a:latin typeface="Times New Roman" pitchFamily="18" charset="0"/>
                <a:cs typeface="Times New Roman" pitchFamily="18" charset="0"/>
              </a:rPr>
              <a:t>  2. First name  </a:t>
            </a:r>
          </a:p>
          <a:p>
            <a:pPr algn="just"/>
            <a:r>
              <a:rPr lang="en-IN" sz="2400" b="1" i="1" dirty="0">
                <a:latin typeface="Times New Roman" pitchFamily="18" charset="0"/>
                <a:cs typeface="Times New Roman" pitchFamily="18" charset="0"/>
              </a:rPr>
              <a:t>  3. Last name  </a:t>
            </a:r>
          </a:p>
          <a:p>
            <a:pPr algn="just"/>
            <a:r>
              <a:rPr lang="en-IN" sz="2400" b="1" i="1" dirty="0">
                <a:latin typeface="Times New Roman" pitchFamily="18" charset="0"/>
                <a:cs typeface="Times New Roman" pitchFamily="18" charset="0"/>
              </a:rPr>
              <a:t>  4. Business unit </a:t>
            </a:r>
          </a:p>
          <a:p>
            <a:pPr algn="just"/>
            <a:r>
              <a:rPr lang="en-IN" sz="2400" b="1" i="1" dirty="0">
                <a:latin typeface="Times New Roman" pitchFamily="18" charset="0"/>
                <a:cs typeface="Times New Roman" pitchFamily="18" charset="0"/>
              </a:rPr>
              <a:t>  5. Employee Type </a:t>
            </a:r>
          </a:p>
          <a:p>
            <a:pPr algn="just"/>
            <a:r>
              <a:rPr lang="en-IN" sz="2400" b="1" i="1" dirty="0">
                <a:latin typeface="Times New Roman" pitchFamily="18" charset="0"/>
                <a:cs typeface="Times New Roman" pitchFamily="18" charset="0"/>
              </a:rPr>
              <a:t>  6. Employee Status  </a:t>
            </a:r>
          </a:p>
          <a:p>
            <a:pPr algn="just"/>
            <a:r>
              <a:rPr lang="en-IN" sz="2400" b="1" i="1" dirty="0">
                <a:latin typeface="Times New Roman" pitchFamily="18" charset="0"/>
                <a:cs typeface="Times New Roman" pitchFamily="18" charset="0"/>
              </a:rPr>
              <a:t>  7. Employee classification type  </a:t>
            </a:r>
          </a:p>
          <a:p>
            <a:pPr algn="just"/>
            <a:r>
              <a:rPr lang="en-IN" sz="2400" b="1" i="1" dirty="0">
                <a:latin typeface="Times New Roman" pitchFamily="18" charset="0"/>
                <a:cs typeface="Times New Roman" pitchFamily="18" charset="0"/>
              </a:rPr>
              <a:t>  8. Gender Code</a:t>
            </a:r>
          </a:p>
          <a:p>
            <a:pPr algn="just"/>
            <a:r>
              <a:rPr lang="en-IN" sz="2400" b="1" i="1" dirty="0">
                <a:latin typeface="Times New Roman" pitchFamily="18" charset="0"/>
                <a:cs typeface="Times New Roman" pitchFamily="18" charset="0"/>
              </a:rPr>
              <a:t>  9. Performance Score </a:t>
            </a:r>
          </a:p>
          <a:p>
            <a:pPr algn="just"/>
            <a:r>
              <a:rPr lang="en-IN" sz="2400" b="1" i="1" dirty="0">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lgn="ctr"/>
            <a:r>
              <a:rPr lang="en-IN" sz="2400" b="1" i="1" dirty="0">
                <a:latin typeface="Times New Roman" pitchFamily="18" charset="0"/>
                <a:cs typeface="Times New Roman" pitchFamily="18" charset="0"/>
              </a:rPr>
              <a:t>*Employee data set taken from kaggle.</a:t>
            </a:r>
          </a:p>
          <a:p>
            <a:pPr algn="ctr"/>
            <a:r>
              <a:rPr lang="en-IN" sz="2400" b="1" i="1" dirty="0">
                <a:latin typeface="Times New Roman" pitchFamily="18" charset="0"/>
                <a:cs typeface="Times New Roman" pitchFamily="18" charset="0"/>
              </a:rPr>
              <a:t>        *Out of 26 features, 9 were selected.  </a:t>
            </a:r>
          </a:p>
        </p:txBody>
      </p:sp>
    </p:spTree>
    <p:extLst>
      <p:ext uri="{BB962C8B-B14F-4D97-AF65-F5344CB8AC3E}">
        <p14:creationId xmlns:p14="http://schemas.microsoft.com/office/powerpoint/2010/main" val="2720660618"/>
      </p:ext>
    </p:extLst>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a:solidFill>
                  <a:srgbClr val="002060"/>
                </a:solidFill>
                <a:latin typeface="Times New Roman" pitchFamily="18" charset="0"/>
                <a:cs typeface="Times New Roman" pitchFamily="18" charset="0"/>
              </a:rPr>
              <a:t> Interactive Dashboards</a:t>
            </a:r>
          </a:p>
          <a:p>
            <a:pPr marL="342900" indent="-342900" algn="just"/>
            <a:r>
              <a:rPr lang="en-IN" sz="2400" b="1" i="1" dirty="0">
                <a:solidFill>
                  <a:srgbClr val="002060"/>
                </a:solidFill>
                <a:latin typeface="Times New Roman" pitchFamily="18" charset="0"/>
                <a:cs typeface="Times New Roman" pitchFamily="18" charset="0"/>
              </a:rPr>
              <a:t>2.  Data Visualization</a:t>
            </a:r>
          </a:p>
          <a:p>
            <a:pPr marL="342900" indent="-342900" algn="just"/>
            <a:r>
              <a:rPr lang="en-IN" sz="2400" b="1" i="1" dirty="0">
                <a:solidFill>
                  <a:srgbClr val="002060"/>
                </a:solidFill>
                <a:latin typeface="Times New Roman" pitchFamily="18" charset="0"/>
                <a:cs typeface="Times New Roman" pitchFamily="18" charset="0"/>
              </a:rPr>
              <a:t>3.  Automated Reporting</a:t>
            </a:r>
          </a:p>
          <a:p>
            <a:pPr marL="342900" indent="-342900" algn="just"/>
            <a:r>
              <a:rPr lang="en-IN" sz="2400" b="1" i="1" dirty="0">
                <a:solidFill>
                  <a:srgbClr val="002060"/>
                </a:solidFill>
                <a:latin typeface="Times New Roman" pitchFamily="18" charset="0"/>
                <a:cs typeface="Times New Roman" pitchFamily="18" charset="0"/>
              </a:rPr>
              <a:t>4.  Predictive Analysis</a:t>
            </a:r>
          </a:p>
          <a:p>
            <a:pPr marL="342900" indent="-342900" algn="just"/>
            <a:r>
              <a:rPr lang="en-IN" sz="2400" b="1" i="1" dirty="0">
                <a:solidFill>
                  <a:srgbClr val="002060"/>
                </a:solidFill>
                <a:latin typeface="Times New Roman" pitchFamily="18" charset="0"/>
                <a:cs typeface="Times New Roman" pitchFamily="18" charset="0"/>
              </a:rPr>
              <a:t>5.  Scorecards and Balanced Scorecards</a:t>
            </a:r>
          </a:p>
          <a:p>
            <a:pPr marL="342900" indent="-342900" algn="just"/>
            <a:r>
              <a:rPr lang="en-IN" sz="2400" b="1" i="1" dirty="0">
                <a:solidFill>
                  <a:srgbClr val="002060"/>
                </a:solidFill>
                <a:latin typeface="Times New Roman" pitchFamily="18" charset="0"/>
                <a:cs typeface="Times New Roman" pitchFamily="18" charset="0"/>
              </a:rPr>
              <a:t>6.  Employee Ranking and Comparison</a:t>
            </a:r>
          </a:p>
          <a:p>
            <a:pPr marL="342900" indent="-342900" algn="just"/>
            <a:r>
              <a:rPr lang="en-IN" sz="2400" b="1" i="1" dirty="0">
                <a:solidFill>
                  <a:srgbClr val="002060"/>
                </a:solidFill>
                <a:latin typeface="Times New Roman" pitchFamily="18" charset="0"/>
                <a:cs typeface="Times New Roman" pitchFamily="18" charset="0"/>
              </a:rPr>
              <a:t>7.  Training and Development Analysis</a:t>
            </a:r>
          </a:p>
          <a:p>
            <a:pPr marL="342900" indent="-342900" algn="just"/>
            <a:r>
              <a:rPr lang="en-IN" sz="2400" b="1" i="1" dirty="0">
                <a:solidFill>
                  <a:srgbClr val="002060"/>
                </a:solidFill>
                <a:latin typeface="Times New Roman" pitchFamily="18" charset="0"/>
                <a:cs typeface="Times New Roman" pitchFamily="18" charset="0"/>
              </a:rPr>
              <a:t>8.  Employee Feedback and Sentiment </a:t>
            </a:r>
            <a:r>
              <a:rPr lang="en-IN" sz="2400" b="1" i="1" dirty="0" err="1">
                <a:solidFill>
                  <a:srgbClr val="002060"/>
                </a:solidFill>
                <a:latin typeface="Times New Roman" pitchFamily="18" charset="0"/>
                <a:cs typeface="Times New Roman" pitchFamily="18" charset="0"/>
              </a:rPr>
              <a:t>Anlysis</a:t>
            </a:r>
            <a:endParaRPr lang="en-IN" sz="2400" b="1" i="1" dirty="0">
              <a:solidFill>
                <a:srgbClr val="002060"/>
              </a:solidFill>
              <a:latin typeface="Times New Roman" pitchFamily="18" charset="0"/>
              <a:cs typeface="Times New Roman" pitchFamily="18" charset="0"/>
            </a:endParaRPr>
          </a:p>
          <a:p>
            <a:pPr marL="457200" indent="-457200" algn="just"/>
            <a:r>
              <a:rPr lang="en-IN" sz="2400" b="1" i="1" dirty="0">
                <a:solidFill>
                  <a:srgbClr val="002060"/>
                </a:solidFill>
                <a:latin typeface="Times New Roman" pitchFamily="18" charset="0"/>
                <a:cs typeface="Times New Roman" pitchFamily="18" charset="0"/>
              </a:rPr>
              <a:t>9.  KPI Tracking with Alerts</a:t>
            </a:r>
          </a:p>
          <a:p>
            <a:pPr marL="457200" indent="-457200" algn="just"/>
            <a:r>
              <a:rPr lang="en-IN" sz="2400" b="1" i="1" dirty="0">
                <a:solidFill>
                  <a:srgbClr val="002060"/>
                </a:solidFill>
                <a:latin typeface="Times New Roman" pitchFamily="18" charset="0"/>
                <a:cs typeface="Times New Roman" pitchFamily="18" charset="0"/>
              </a:rPr>
              <a:t>10. Data Security and Privacy</a:t>
            </a:r>
          </a:p>
        </p:txBody>
      </p:sp>
    </p:spTree>
  </p:cSld>
  <p:clrMapOvr>
    <a:masterClrMapping/>
  </p:clrMapOvr>
  <p:transition>
    <p:strips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648</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2024-08-31T14:59:38Z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