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8" r:id="rId3"/>
    <p:sldId id="285" r:id="rId4"/>
    <p:sldId id="275" r:id="rId5"/>
    <p:sldId id="276" r:id="rId6"/>
    <p:sldId id="284" r:id="rId7"/>
    <p:sldId id="273" r:id="rId8"/>
    <p:sldId id="272" r:id="rId9"/>
    <p:sldId id="257" r:id="rId10"/>
    <p:sldId id="258" r:id="rId11"/>
    <p:sldId id="260" r:id="rId12"/>
    <p:sldId id="259" r:id="rId13"/>
    <p:sldId id="261" r:id="rId14"/>
    <p:sldId id="262" r:id="rId15"/>
    <p:sldId id="286"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C7407-FB39-4F01-A267-C1B9B996B315}" v="2" dt="2024-03-14T06:23:29.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578" y="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B7AD-4D2B-81D6-7A76-8307FB6A2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31007-999E-4378-3B6B-27CA0FD1E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B8C2EC-3698-E92F-138C-DC345842A719}"/>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C0D9ACC0-FB43-3F87-0E82-4A1B5E0E5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54A18-10D8-94CF-6D3E-4EEA4CA0D903}"/>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11972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ED9E-30E6-ED65-72C3-44D79502F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F12248-CB25-AC68-FB9F-EC2953F51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F5CB9-AFA9-62CE-4DB1-1983962EA9C2}"/>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551E03F9-C4CC-416D-6172-240D75935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6067-E96F-83ED-B749-018C81A465F6}"/>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206186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6F293-636B-3FA6-1824-E4B4E7F99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3BDC0-095F-385F-42AE-2CD1FD528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28BEC-646E-D265-093B-32D7BC2BF5A8}"/>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AA508DFA-5193-4025-8444-CAB754EF5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C6203-3140-1B31-32DF-BBDE40D623CB}"/>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3450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F86B-B395-C842-5F45-6DC4650E5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F17C8-9C84-BA97-DF3A-E018B6E88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B0381-3E98-8A9D-F1D6-56A839D33833}"/>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D95BD645-3DD9-CBA5-A864-4E4115B29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C07D8-40E0-6D26-FA46-ED591A43F48A}"/>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42843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C3B6-D71E-8274-E799-88426A7FC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69CA09-0D97-D46D-F516-F7C2931B7E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27959-F1F1-7040-3FCC-E73ACF590827}"/>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9461EC17-005D-1782-4BCF-9B14978A1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47E70-79CE-5FFD-2240-EF6C509B83BA}"/>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290612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FC3B-77BD-73D6-34AB-DAEE04009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179F7-9160-E32C-81BA-E92818FE0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7C78B2-606D-6F74-E85C-B24B521A6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E4876-BF46-D77F-2D61-E22A97E49E6C}"/>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6" name="Footer Placeholder 5">
            <a:extLst>
              <a:ext uri="{FF2B5EF4-FFF2-40B4-BE49-F238E27FC236}">
                <a16:creationId xmlns:a16="http://schemas.microsoft.com/office/drawing/2014/main" id="{E540DEB7-0344-4E26-CCBE-50D10BADE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B81D5-93DE-95A8-93CD-046DAA540F2F}"/>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214493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3344-F69D-8347-303F-98D190107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8E08EF-0759-2505-9A46-8A887409C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86C1-D8C0-4947-96EF-61BDBCA4D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558B1-D352-7CF4-8914-62D6765FC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28825-0857-71BE-66A1-01BD04B778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86188-9C8F-80AF-48F8-28BA6578E665}"/>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8" name="Footer Placeholder 7">
            <a:extLst>
              <a:ext uri="{FF2B5EF4-FFF2-40B4-BE49-F238E27FC236}">
                <a16:creationId xmlns:a16="http://schemas.microsoft.com/office/drawing/2014/main" id="{81E8AFAF-A248-55FE-691F-F65465F28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62B8CA-DF07-3168-B96E-BE634E1A6B9D}"/>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383652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7EBB-90BE-67B0-57A0-D88EF658CC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4D680-F7E2-1847-A136-2D2F723048B6}"/>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4" name="Footer Placeholder 3">
            <a:extLst>
              <a:ext uri="{FF2B5EF4-FFF2-40B4-BE49-F238E27FC236}">
                <a16:creationId xmlns:a16="http://schemas.microsoft.com/office/drawing/2014/main" id="{673E5BA8-11DC-37B0-CE7E-FE8D3E1FF4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1A6957-8C3A-D13C-9AD3-F567EF07EB34}"/>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249299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1CCAF-631B-F8AB-A7AF-63C6C469859A}"/>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3" name="Footer Placeholder 2">
            <a:extLst>
              <a:ext uri="{FF2B5EF4-FFF2-40B4-BE49-F238E27FC236}">
                <a16:creationId xmlns:a16="http://schemas.microsoft.com/office/drawing/2014/main" id="{13B0BE2F-B318-832D-313F-110FB6D1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D5AF8-3C74-CF17-FDDA-0C10663EAA6A}"/>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218443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6957-BF56-CA65-4381-77F4BA98A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0ACC2-745A-DB68-462F-711545E31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406BC-46D0-9CA8-10A7-1C71DB09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C4E02-3B6A-1BBA-84C9-1C653C541B68}"/>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6" name="Footer Placeholder 5">
            <a:extLst>
              <a:ext uri="{FF2B5EF4-FFF2-40B4-BE49-F238E27FC236}">
                <a16:creationId xmlns:a16="http://schemas.microsoft.com/office/drawing/2014/main" id="{D5F2C807-63A2-69ED-F470-6FDE57C60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744E8-002D-2475-65E2-39302C68198D}"/>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152661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8217-F039-F66B-23B4-2C1F25660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33EC46-CACE-7C8E-F8A6-F1035CEEC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49853-1C5F-CEDE-25B7-424D210B8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A339F-A889-2B4F-58C0-6D400CBD0109}"/>
              </a:ext>
            </a:extLst>
          </p:cNvPr>
          <p:cNvSpPr>
            <a:spLocks noGrp="1"/>
          </p:cNvSpPr>
          <p:nvPr>
            <p:ph type="dt" sz="half" idx="10"/>
          </p:nvPr>
        </p:nvSpPr>
        <p:spPr/>
        <p:txBody>
          <a:bodyPr/>
          <a:lstStyle/>
          <a:p>
            <a:fld id="{698E1252-6061-1C42-B091-DC763F8515DC}" type="datetimeFigureOut">
              <a:rPr lang="en-US" smtClean="0"/>
              <a:t>3/14/2024</a:t>
            </a:fld>
            <a:endParaRPr lang="en-US"/>
          </a:p>
        </p:txBody>
      </p:sp>
      <p:sp>
        <p:nvSpPr>
          <p:cNvPr id="6" name="Footer Placeholder 5">
            <a:extLst>
              <a:ext uri="{FF2B5EF4-FFF2-40B4-BE49-F238E27FC236}">
                <a16:creationId xmlns:a16="http://schemas.microsoft.com/office/drawing/2014/main" id="{012968BD-6618-D0CB-3E95-5F8CB6499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C34F4-CDD3-BD42-44C3-1BF3441696E4}"/>
              </a:ext>
            </a:extLst>
          </p:cNvPr>
          <p:cNvSpPr>
            <a:spLocks noGrp="1"/>
          </p:cNvSpPr>
          <p:nvPr>
            <p:ph type="sldNum" sz="quarter" idx="12"/>
          </p:nvPr>
        </p:nvSpPr>
        <p:spPr/>
        <p:txBody>
          <a:bodyPr/>
          <a:lstStyle/>
          <a:p>
            <a:fld id="{57EF5583-6DB8-004C-A0A4-F73BC83D67E3}" type="slidenum">
              <a:rPr lang="en-US" smtClean="0"/>
              <a:t>‹#›</a:t>
            </a:fld>
            <a:endParaRPr lang="en-US"/>
          </a:p>
        </p:txBody>
      </p:sp>
    </p:spTree>
    <p:extLst>
      <p:ext uri="{BB962C8B-B14F-4D97-AF65-F5344CB8AC3E}">
        <p14:creationId xmlns:p14="http://schemas.microsoft.com/office/powerpoint/2010/main" val="325897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3C449-B945-D906-DC55-47415194B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D5A8A0-6AE4-DC99-89FE-AF3F90976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55B63-1969-D699-A567-3E3647A19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8E1252-6061-1C42-B091-DC763F8515DC}" type="datetimeFigureOut">
              <a:rPr lang="en-US" smtClean="0"/>
              <a:t>3/14/2024</a:t>
            </a:fld>
            <a:endParaRPr lang="en-US"/>
          </a:p>
        </p:txBody>
      </p:sp>
      <p:sp>
        <p:nvSpPr>
          <p:cNvPr id="5" name="Footer Placeholder 4">
            <a:extLst>
              <a:ext uri="{FF2B5EF4-FFF2-40B4-BE49-F238E27FC236}">
                <a16:creationId xmlns:a16="http://schemas.microsoft.com/office/drawing/2014/main" id="{6ADC4AFF-C86C-5498-CF81-8C7F08CDA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C2F69D-C3B6-E4D4-1A82-FA931A5AD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EF5583-6DB8-004C-A0A4-F73BC83D67E3}" type="slidenum">
              <a:rPr lang="en-US" smtClean="0"/>
              <a:t>‹#›</a:t>
            </a:fld>
            <a:endParaRPr lang="en-US"/>
          </a:p>
        </p:txBody>
      </p:sp>
    </p:spTree>
    <p:extLst>
      <p:ext uri="{BB962C8B-B14F-4D97-AF65-F5344CB8AC3E}">
        <p14:creationId xmlns:p14="http://schemas.microsoft.com/office/powerpoint/2010/main" val="364156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C88F-8D82-4C75-0E87-1FDF030A50A8}"/>
              </a:ext>
            </a:extLst>
          </p:cNvPr>
          <p:cNvSpPr>
            <a:spLocks noGrp="1"/>
          </p:cNvSpPr>
          <p:nvPr>
            <p:ph type="ctrTitle"/>
          </p:nvPr>
        </p:nvSpPr>
        <p:spPr>
          <a:xfrm>
            <a:off x="2189961" y="-207155"/>
            <a:ext cx="7756627" cy="923330"/>
          </a:xfrm>
        </p:spPr>
        <p:txBody>
          <a:bodyPr>
            <a:noAutofit/>
          </a:bodyPr>
          <a:lstStyle/>
          <a:p>
            <a:r>
              <a:rPr lang="en-US" sz="2800" b="1" dirty="0">
                <a:solidFill>
                  <a:srgbClr val="1323F5"/>
                </a:solidFill>
                <a:latin typeface="Times New Roman" panose="02020603050405020304" pitchFamily="18" charset="0"/>
                <a:ea typeface="Times New Roman" panose="02020603050405020304" pitchFamily="18" charset="0"/>
              </a:rPr>
              <a:t>SRINIVAS INSTITUTE OF TECHNOLOGY</a:t>
            </a:r>
            <a:endParaRPr lang="en-IN" sz="2800" dirty="0"/>
          </a:p>
        </p:txBody>
      </p:sp>
      <p:sp>
        <p:nvSpPr>
          <p:cNvPr id="3" name="Subtitle 2">
            <a:extLst>
              <a:ext uri="{FF2B5EF4-FFF2-40B4-BE49-F238E27FC236}">
                <a16:creationId xmlns:a16="http://schemas.microsoft.com/office/drawing/2014/main" id="{48E5B410-5BFE-57D1-658D-0E85FAAB413E}"/>
              </a:ext>
            </a:extLst>
          </p:cNvPr>
          <p:cNvSpPr>
            <a:spLocks noGrp="1"/>
          </p:cNvSpPr>
          <p:nvPr>
            <p:ph type="subTitle" idx="1"/>
          </p:nvPr>
        </p:nvSpPr>
        <p:spPr>
          <a:xfrm>
            <a:off x="2347091" y="716175"/>
            <a:ext cx="7442368" cy="1183537"/>
          </a:xfrm>
        </p:spPr>
        <p:txBody>
          <a:bodyPr>
            <a:noAutofit/>
          </a:bodyPr>
          <a:lstStyle/>
          <a:p>
            <a:pPr>
              <a:lnSpc>
                <a:spcPct val="107000"/>
              </a:lnSpc>
              <a:spcAft>
                <a:spcPts val="600"/>
              </a:spcAft>
              <a:tabLst>
                <a:tab pos="2149316" algn="ctr"/>
                <a:tab pos="4298633" algn="r"/>
              </a:tabLst>
            </a:pPr>
            <a:endParaRPr lang="en-IN" sz="1800" dirty="0">
              <a:latin typeface="Times New Roman" panose="02020603050405020304" pitchFamily="18" charset="0"/>
              <a:cs typeface="Times New Roman" panose="02020603050405020304" pitchFamily="18" charset="0"/>
            </a:endParaRPr>
          </a:p>
          <a:p>
            <a:pPr marL="685800" indent="342900">
              <a:lnSpc>
                <a:spcPct val="107000"/>
              </a:lnSpc>
              <a:spcBef>
                <a:spcPts val="450"/>
              </a:spcBef>
              <a:spcAft>
                <a:spcPts val="600"/>
              </a:spcAft>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38F563-D7D4-83F0-5652-6EE2B8DE6A53}"/>
              </a:ext>
            </a:extLst>
          </p:cNvPr>
          <p:cNvPicPr>
            <a:picLocks noChangeAspect="1"/>
          </p:cNvPicPr>
          <p:nvPr/>
        </p:nvPicPr>
        <p:blipFill>
          <a:blip r:embed="rId2"/>
          <a:stretch>
            <a:fillRect/>
          </a:stretch>
        </p:blipFill>
        <p:spPr>
          <a:xfrm>
            <a:off x="339609" y="274882"/>
            <a:ext cx="1530444" cy="1396771"/>
          </a:xfrm>
          <a:prstGeom prst="rect">
            <a:avLst/>
          </a:prstGeom>
        </p:spPr>
      </p:pic>
      <p:sp>
        <p:nvSpPr>
          <p:cNvPr id="7" name="TextBox 6">
            <a:extLst>
              <a:ext uri="{FF2B5EF4-FFF2-40B4-BE49-F238E27FC236}">
                <a16:creationId xmlns:a16="http://schemas.microsoft.com/office/drawing/2014/main" id="{528F87CD-3C88-568D-2A48-6199F8138CD4}"/>
              </a:ext>
            </a:extLst>
          </p:cNvPr>
          <p:cNvSpPr txBox="1"/>
          <p:nvPr/>
        </p:nvSpPr>
        <p:spPr>
          <a:xfrm>
            <a:off x="2086169" y="922921"/>
            <a:ext cx="8019662" cy="2713948"/>
          </a:xfrm>
          <a:prstGeom prst="rect">
            <a:avLst/>
          </a:prstGeom>
          <a:noFill/>
        </p:spPr>
        <p:txBody>
          <a:bodyPr wrap="square" anchor="t">
            <a:spAutoFit/>
          </a:bodyPr>
          <a:lstStyle/>
          <a:p>
            <a:pPr algn="ctr">
              <a:lnSpc>
                <a:spcPct val="107000"/>
              </a:lnSpc>
              <a:spcBef>
                <a:spcPts val="450"/>
              </a:spcBef>
              <a:spcAft>
                <a:spcPts val="600"/>
              </a:spcAft>
            </a:pPr>
            <a:r>
              <a:rPr lang="en-US" sz="1400" b="1" dirty="0">
                <a:solidFill>
                  <a:srgbClr val="333333"/>
                </a:solidFill>
                <a:highlight>
                  <a:srgbClr val="FFFFFF"/>
                </a:highlight>
                <a:latin typeface="Times New Roman" panose="02020603050405020304" pitchFamily="18" charset="0"/>
                <a:ea typeface="Helvetica Neue"/>
                <a:cs typeface="Times New Roman" panose="02020603050405020304" pitchFamily="18" charset="0"/>
              </a:rPr>
              <a:t>AFFILIATED TO VTU, BELGAVI AND RECOGNIZED BY THE AICTE, NEW DELHI)</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742950">
              <a:lnSpc>
                <a:spcPct val="107000"/>
              </a:lnSpc>
              <a:spcBef>
                <a:spcPts val="450"/>
              </a:spcBef>
              <a:spcAft>
                <a:spcPts val="600"/>
              </a:spcAft>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2023-2024</a:t>
            </a:r>
          </a:p>
          <a:p>
            <a:pPr marL="742950" algn="ctr">
              <a:lnSpc>
                <a:spcPct val="107000"/>
              </a:lnSpc>
              <a:spcBef>
                <a:spcPts val="450"/>
              </a:spcBef>
              <a:spcAft>
                <a:spcPts val="6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algn="ctr">
              <a:lnSpc>
                <a:spcPct val="107000"/>
              </a:lnSpc>
              <a:spcBef>
                <a:spcPts val="450"/>
              </a:spcBef>
              <a:spcAft>
                <a:spcPts val="600"/>
              </a:spcAft>
            </a:pPr>
            <a:r>
              <a:rPr lang="en-US" sz="2400" b="1" dirty="0">
                <a:latin typeface="Times New Roman" panose="02020603050405020304" pitchFamily="18" charset="0"/>
                <a:cs typeface="Times New Roman" panose="02020603050405020304" pitchFamily="18" charset="0"/>
              </a:rPr>
              <a:t>Data Base Management System</a:t>
            </a:r>
          </a:p>
          <a:p>
            <a:pPr marL="742950" algn="ctr">
              <a:lnSpc>
                <a:spcPct val="107000"/>
              </a:lnSpc>
              <a:spcBef>
                <a:spcPts val="450"/>
              </a:spcBef>
              <a:spcAft>
                <a:spcPts val="6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21CS053</a:t>
            </a:r>
          </a:p>
          <a:p>
            <a:pPr marL="742950" algn="ctr">
              <a:lnSpc>
                <a:spcPct val="107000"/>
              </a:lnSpc>
              <a:spcBef>
                <a:spcPts val="450"/>
              </a:spcBef>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Online Shopping Management System</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69591B0-3E04-1559-B8DE-20755F0A6C50}"/>
              </a:ext>
            </a:extLst>
          </p:cNvPr>
          <p:cNvSpPr txBox="1"/>
          <p:nvPr/>
        </p:nvSpPr>
        <p:spPr>
          <a:xfrm>
            <a:off x="7583161" y="4064289"/>
            <a:ext cx="4066398" cy="1477328"/>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Presented By: </a:t>
            </a:r>
          </a:p>
          <a:p>
            <a:endParaRPr lang="en-IN"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Priya.M</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4SN21CS0</a:t>
            </a:r>
            <a:r>
              <a:rPr lang="en-US" dirty="0">
                <a:latin typeface="Times New Roman" panose="02020603050405020304" pitchFamily="18" charset="0"/>
                <a:cs typeface="Times New Roman" panose="02020603050405020304" pitchFamily="18" charset="0"/>
              </a:rPr>
              <a:t>75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Sharadhi</a:t>
            </a:r>
            <a:r>
              <a:rPr lang="en-US" dirty="0">
                <a:latin typeface="Times New Roman" panose="02020603050405020304" pitchFamily="18" charset="0"/>
                <a:cs typeface="Times New Roman" panose="02020603050405020304" pitchFamily="18" charset="0"/>
              </a:rPr>
              <a:t> S Shetty -4SN21CS089</a:t>
            </a:r>
            <a:endParaRPr lang="en-IN" dirty="0">
              <a:latin typeface="Times New Roman" panose="02020603050405020304" pitchFamily="18" charset="0"/>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9B2C8FC3-6FC7-8978-807E-309BEFDFDD09}"/>
              </a:ext>
            </a:extLst>
          </p:cNvPr>
          <p:cNvSpPr txBox="1"/>
          <p:nvPr/>
        </p:nvSpPr>
        <p:spPr>
          <a:xfrm>
            <a:off x="1974061" y="5103161"/>
            <a:ext cx="4365492" cy="45719"/>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203128FB-B34A-8674-918B-EFA4ED07510D}"/>
              </a:ext>
            </a:extLst>
          </p:cNvPr>
          <p:cNvSpPr txBox="1"/>
          <p:nvPr/>
        </p:nvSpPr>
        <p:spPr>
          <a:xfrm>
            <a:off x="677646" y="4295023"/>
            <a:ext cx="5010951" cy="1200329"/>
          </a:xfrm>
          <a:prstGeom prst="rect">
            <a:avLst/>
          </a:prstGeom>
          <a:noFill/>
        </p:spPr>
        <p:txBody>
          <a:bodyPr wrap="square">
            <a:spAutoFit/>
          </a:bodyPr>
          <a:lstStyle/>
          <a:p>
            <a:pPr algn="l"/>
            <a:r>
              <a:rPr lang="en-US" sz="2400" dirty="0">
                <a:latin typeface="Times New Roman" panose="02020603050405020304" pitchFamily="18" charset="0"/>
                <a:cs typeface="Times New Roman" panose="02020603050405020304" pitchFamily="18" charset="0"/>
              </a:rPr>
              <a:t>Guide name : Sandeep Bhat Designation : Assistant Professor</a:t>
            </a:r>
          </a:p>
          <a:p>
            <a:pPr algn="l"/>
            <a:r>
              <a:rPr lang="en-US" sz="2400" dirty="0">
                <a:latin typeface="Times New Roman" panose="02020603050405020304" pitchFamily="18" charset="0"/>
                <a:cs typeface="Times New Roman" panose="02020603050405020304" pitchFamily="18" charset="0"/>
              </a:rPr>
              <a:t>Department name : </a:t>
            </a:r>
            <a:r>
              <a:rPr lang="en-US" sz="2400">
                <a:latin typeface="Times New Roman" panose="02020603050405020304" pitchFamily="18" charset="0"/>
                <a:cs typeface="Times New Roman" panose="02020603050405020304" pitchFamily="18" charset="0"/>
              </a:rPr>
              <a:t>ComputerScience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09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2D31-EEB4-B658-B251-AB55778E219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C027DEB-BF11-1ECF-DA05-C558DDA1F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599" cy="5444004"/>
          </a:xfrm>
        </p:spPr>
      </p:pic>
    </p:spTree>
    <p:extLst>
      <p:ext uri="{BB962C8B-B14F-4D97-AF65-F5344CB8AC3E}">
        <p14:creationId xmlns:p14="http://schemas.microsoft.com/office/powerpoint/2010/main" val="411800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562E-6E39-C856-B62E-B5F49B2042D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2E90AF2-F5BB-F7DB-5CEC-C304D644E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444004"/>
          </a:xfrm>
        </p:spPr>
      </p:pic>
    </p:spTree>
    <p:extLst>
      <p:ext uri="{BB962C8B-B14F-4D97-AF65-F5344CB8AC3E}">
        <p14:creationId xmlns:p14="http://schemas.microsoft.com/office/powerpoint/2010/main" val="368237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22CC-05F2-8476-D4E1-3F9A4150ADD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B093366-3627-F219-B727-BD16A8072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5426075"/>
          </a:xfrm>
        </p:spPr>
      </p:pic>
    </p:spTree>
    <p:extLst>
      <p:ext uri="{BB962C8B-B14F-4D97-AF65-F5344CB8AC3E}">
        <p14:creationId xmlns:p14="http://schemas.microsoft.com/office/powerpoint/2010/main" val="130431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42A6-0D7D-4E56-4271-AA82610249E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0044FC7-27B2-8FD9-ECBB-3115728C0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460" y="365124"/>
            <a:ext cx="10708340" cy="5372287"/>
          </a:xfrm>
        </p:spPr>
      </p:pic>
    </p:spTree>
    <p:extLst>
      <p:ext uri="{BB962C8B-B14F-4D97-AF65-F5344CB8AC3E}">
        <p14:creationId xmlns:p14="http://schemas.microsoft.com/office/powerpoint/2010/main" val="301857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FD9D-6C5E-FC8B-E7F3-C3292E75D5F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987433D-6F77-3926-06F6-42D33510A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390216"/>
          </a:xfrm>
        </p:spPr>
      </p:pic>
    </p:spTree>
    <p:extLst>
      <p:ext uri="{BB962C8B-B14F-4D97-AF65-F5344CB8AC3E}">
        <p14:creationId xmlns:p14="http://schemas.microsoft.com/office/powerpoint/2010/main" val="113595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1F2F-7349-C096-76E3-46DF69017F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7.Conclusion</a:t>
            </a:r>
            <a:r>
              <a:rPr lang="en-US" b="1"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84AA274-D723-C011-FF65-1C809B23B4E4}"/>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 conclusion, online shopping has revolutionized the way we shop, offering unparalleled convenience, a vast selection of products, competitive prices, and doorstep delivery. </a:t>
            </a:r>
          </a:p>
          <a:p>
            <a:r>
              <a:rPr lang="en-US" dirty="0">
                <a:effectLst/>
                <a:latin typeface="Times New Roman" panose="02020603050405020304" pitchFamily="18" charset="0"/>
                <a:ea typeface="Times New Roman" panose="02020603050405020304" pitchFamily="18" charset="0"/>
              </a:rPr>
              <a:t>It has empowered consumers with information, simplified the shopping process, and provided access to a global marketplace. </a:t>
            </a:r>
          </a:p>
          <a:p>
            <a:r>
              <a:rPr lang="en-US" dirty="0">
                <a:effectLst/>
                <a:latin typeface="Times New Roman" panose="02020603050405020304" pitchFamily="18" charset="0"/>
                <a:ea typeface="Times New Roman" panose="02020603050405020304" pitchFamily="18" charset="0"/>
              </a:rPr>
              <a:t>Embracing online shopping allows us to save time, make informed choices, and enjoy the convenience of shopping from anywhere, at any time.</a:t>
            </a:r>
          </a:p>
        </p:txBody>
      </p:sp>
    </p:spTree>
    <p:extLst>
      <p:ext uri="{BB962C8B-B14F-4D97-AF65-F5344CB8AC3E}">
        <p14:creationId xmlns:p14="http://schemas.microsoft.com/office/powerpoint/2010/main" val="424648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EB94F9-E652-787E-C58C-488056A23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016" y="471067"/>
            <a:ext cx="5962650" cy="4219575"/>
          </a:xfrm>
        </p:spPr>
      </p:pic>
    </p:spTree>
    <p:extLst>
      <p:ext uri="{BB962C8B-B14F-4D97-AF65-F5344CB8AC3E}">
        <p14:creationId xmlns:p14="http://schemas.microsoft.com/office/powerpoint/2010/main" val="274525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6225-065B-FD3A-6A13-4C06AF46ED5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4A8DE8-8059-11A1-BDC3-628B894C46E5}"/>
              </a:ext>
            </a:extLst>
          </p:cNvPr>
          <p:cNvSpPr>
            <a:spLocks noGrp="1"/>
          </p:cNvSpPr>
          <p:nvPr>
            <p:ph idx="1"/>
          </p:nvPr>
        </p:nvSpPr>
        <p:spPr/>
        <p:txBody>
          <a:bodyPr>
            <a:norm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Front end tool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Back end tool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ER diagram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Schema diagram</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Screenshots of all modules in our project</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Conclusion</a:t>
            </a:r>
            <a:endParaRPr lang="en-A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37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B7D8-DEA4-F910-16AE-1F74784767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1.Abstract</a:t>
            </a:r>
            <a:r>
              <a:rPr lang="en-US" dirty="0"/>
              <a:t> </a:t>
            </a:r>
          </a:p>
        </p:txBody>
      </p:sp>
      <p:sp>
        <p:nvSpPr>
          <p:cNvPr id="3" name="Content Placeholder 2">
            <a:extLst>
              <a:ext uri="{FF2B5EF4-FFF2-40B4-BE49-F238E27FC236}">
                <a16:creationId xmlns:a16="http://schemas.microsoft.com/office/drawing/2014/main" id="{49A62F4C-4DDD-338E-5511-9E4FDE1404E6}"/>
              </a:ext>
            </a:extLst>
          </p:cNvPr>
          <p:cNvSpPr>
            <a:spLocks noGrp="1"/>
          </p:cNvSpPr>
          <p:nvPr>
            <p:ph idx="1"/>
          </p:nvPr>
        </p:nvSpPr>
        <p:spPr/>
        <p:txBody>
          <a:bodyPr>
            <a:normAutofit fontScale="92500" lnSpcReduction="10000"/>
          </a:bodyPr>
          <a:lstStyle/>
          <a:p>
            <a:pPr algn="just"/>
            <a:r>
              <a:rPr lang="en-US" kern="100" dirty="0">
                <a:solidFill>
                  <a:srgbClr val="000000"/>
                </a:solidFill>
                <a:effectLst/>
                <a:latin typeface="Times New Roman" panose="02020603050405020304" pitchFamily="18" charset="0"/>
                <a:ea typeface="Calibri" panose="020F0502020204030204" pitchFamily="34" charset="0"/>
              </a:rPr>
              <a:t>Online shopping management system project aims at create an online shopping system which can be used to buy articles.</a:t>
            </a:r>
          </a:p>
          <a:p>
            <a:pPr algn="just"/>
            <a:r>
              <a:rPr lang="en-US" kern="100" dirty="0">
                <a:solidFill>
                  <a:srgbClr val="000000"/>
                </a:solidFill>
                <a:effectLst/>
                <a:latin typeface="Times New Roman" panose="02020603050405020304" pitchFamily="18" charset="0"/>
                <a:ea typeface="Calibri" panose="020F0502020204030204" pitchFamily="34" charset="0"/>
              </a:rPr>
              <a:t> Traditional commerce is carried out physically with effort of a person to go and get products, ecommerce has made it easier for human to reduce physical work and save time. </a:t>
            </a:r>
          </a:p>
          <a:p>
            <a:pPr algn="just"/>
            <a:r>
              <a:rPr lang="en-US" kern="100" dirty="0">
                <a:solidFill>
                  <a:srgbClr val="000000"/>
                </a:solidFill>
                <a:effectLst/>
                <a:latin typeface="Times New Roman" panose="02020603050405020304" pitchFamily="18" charset="0"/>
                <a:ea typeface="Calibri" panose="020F0502020204030204" pitchFamily="34" charset="0"/>
              </a:rPr>
              <a:t>The administrator will setup the categories of the items. A category is a logical subdivision of category of similar products such as watches, t-shirts, shoes. </a:t>
            </a:r>
          </a:p>
          <a:p>
            <a:pPr algn="just"/>
            <a:r>
              <a:rPr lang="en-US" kern="100" dirty="0">
                <a:solidFill>
                  <a:srgbClr val="000000"/>
                </a:solidFill>
                <a:effectLst/>
                <a:latin typeface="Times New Roman" panose="02020603050405020304" pitchFamily="18" charset="0"/>
                <a:ea typeface="Calibri" panose="020F0502020204030204" pitchFamily="34" charset="0"/>
              </a:rPr>
              <a:t>The users of the system can cart the product they want and then chose the items they need and can buy it. If they don’t need any item or article which is in cart, they can delete that product and can buy the rest articles/items.</a:t>
            </a:r>
            <a:endParaRPr lang="en-US"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284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1957-22C0-5466-341F-683378FFB292}"/>
              </a:ext>
            </a:extLst>
          </p:cNvPr>
          <p:cNvSpPr>
            <a:spLocks noGrp="1"/>
          </p:cNvSpPr>
          <p:nvPr>
            <p:ph type="title"/>
          </p:nvPr>
        </p:nvSpPr>
        <p:spPr>
          <a:xfrm>
            <a:off x="880783" y="1641421"/>
            <a:ext cx="2095500" cy="405840"/>
          </a:xfrm>
        </p:spPr>
        <p:txBody>
          <a:bodyPr>
            <a:normAutofit fontScale="90000"/>
          </a:bodyPr>
          <a:lstStyle/>
          <a:p>
            <a:r>
              <a:rPr lang="en-US" sz="3200" b="1" dirty="0">
                <a:latin typeface="Times New Roman" panose="02020603050405020304" pitchFamily="18" charset="0"/>
                <a:cs typeface="Times New Roman" panose="02020603050405020304" pitchFamily="18" charset="0"/>
              </a:rPr>
              <a:t>HTML</a:t>
            </a:r>
          </a:p>
        </p:txBody>
      </p:sp>
      <p:sp>
        <p:nvSpPr>
          <p:cNvPr id="3" name="Content Placeholder 2">
            <a:extLst>
              <a:ext uri="{FF2B5EF4-FFF2-40B4-BE49-F238E27FC236}">
                <a16:creationId xmlns:a16="http://schemas.microsoft.com/office/drawing/2014/main" id="{6A67457D-FECC-796A-6825-62E48581063C}"/>
              </a:ext>
            </a:extLst>
          </p:cNvPr>
          <p:cNvSpPr>
            <a:spLocks noGrp="1"/>
          </p:cNvSpPr>
          <p:nvPr>
            <p:ph idx="1"/>
          </p:nvPr>
        </p:nvSpPr>
        <p:spPr>
          <a:xfrm>
            <a:off x="1426509" y="2513432"/>
            <a:ext cx="9904879" cy="2871728"/>
          </a:xfrm>
        </p:spPr>
        <p:txBody>
          <a:bodyPr>
            <a:noAutofit/>
          </a:bodyPr>
          <a:lstStyle/>
          <a:p>
            <a:pPr algn="just"/>
            <a:r>
              <a:rPr lang="en-US" dirty="0">
                <a:latin typeface="Times New Roman" panose="02020603050405020304" pitchFamily="18" charset="0"/>
                <a:cs typeface="Times New Roman" panose="02020603050405020304" pitchFamily="18" charset="0"/>
              </a:rPr>
              <a:t>HTML is a frontend language. The frontend is the part of a website that users can see and interact with. The backend is the part of a website that users can’t see and interact with. </a:t>
            </a:r>
          </a:p>
          <a:p>
            <a:pPr algn="just"/>
            <a:r>
              <a:rPr lang="en-US" dirty="0">
                <a:latin typeface="Times New Roman" panose="02020603050405020304" pitchFamily="18" charset="0"/>
                <a:cs typeface="Times New Roman" panose="02020603050405020304" pitchFamily="18" charset="0"/>
              </a:rPr>
              <a:t>The frontend uses HTML, CSS, JavaScript, and frontend frameworks. The backend uses programming languages like Java, Python, Ruby, APIs, and database management systems.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2335A9-EF59-420D-A207-AF08586BAE36}"/>
              </a:ext>
            </a:extLst>
          </p:cNvPr>
          <p:cNvSpPr txBox="1"/>
          <p:nvPr/>
        </p:nvSpPr>
        <p:spPr>
          <a:xfrm>
            <a:off x="537882" y="438839"/>
            <a:ext cx="5047130" cy="769441"/>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2.Front end Tools </a:t>
            </a:r>
          </a:p>
        </p:txBody>
      </p:sp>
    </p:spTree>
    <p:extLst>
      <p:ext uri="{BB962C8B-B14F-4D97-AF65-F5344CB8AC3E}">
        <p14:creationId xmlns:p14="http://schemas.microsoft.com/office/powerpoint/2010/main" val="90145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5A7E-CC2C-ECA3-5EA2-AA1E976B2ED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CSS</a:t>
            </a:r>
          </a:p>
        </p:txBody>
      </p:sp>
      <p:sp>
        <p:nvSpPr>
          <p:cNvPr id="3" name="Content Placeholder 2">
            <a:extLst>
              <a:ext uri="{FF2B5EF4-FFF2-40B4-BE49-F238E27FC236}">
                <a16:creationId xmlns:a16="http://schemas.microsoft.com/office/drawing/2014/main" id="{8B14CF01-ABC8-36A6-CC35-1C3C8BC8D423}"/>
              </a:ext>
            </a:extLst>
          </p:cNvPr>
          <p:cNvSpPr>
            <a:spLocks noGrp="1"/>
          </p:cNvSpPr>
          <p:nvPr>
            <p:ph idx="1"/>
          </p:nvPr>
        </p:nvSpPr>
        <p:spPr>
          <a:xfrm>
            <a:off x="1062318" y="1521475"/>
            <a:ext cx="10291482" cy="1324335"/>
          </a:xfrm>
        </p:spPr>
        <p:txBody>
          <a:bodyPr>
            <a:normAutofit/>
          </a:bodyPr>
          <a:lstStyle/>
          <a:p>
            <a:pPr algn="just"/>
            <a:r>
              <a:rPr lang="en-US" dirty="0">
                <a:latin typeface="Times New Roman" panose="02020603050405020304" pitchFamily="18" charset="0"/>
                <a:cs typeface="Times New Roman" panose="02020603050405020304" pitchFamily="18" charset="0"/>
              </a:rPr>
              <a:t>CSS is a front-end language. The front end is what users see and interact with on a website. It includes visual elements like buttons, graphics, and text messages.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2A882D-65BF-646D-2142-81A9DCA59435}"/>
              </a:ext>
            </a:extLst>
          </p:cNvPr>
          <p:cNvSpPr txBox="1"/>
          <p:nvPr/>
        </p:nvSpPr>
        <p:spPr>
          <a:xfrm>
            <a:off x="838200" y="3265361"/>
            <a:ext cx="2873188" cy="584775"/>
          </a:xfrm>
          <a:prstGeom prst="rect">
            <a:avLst/>
          </a:prstGeom>
          <a:noFill/>
        </p:spPr>
        <p:txBody>
          <a:bodyPr wrap="square" rtlCol="0">
            <a:spAutoFit/>
          </a:bodyPr>
          <a:lstStyle/>
          <a:p>
            <a:pPr algn="l"/>
            <a:r>
              <a:rPr lang="en-US" sz="3200" b="1" dirty="0" err="1">
                <a:latin typeface="Times New Roman" panose="02020603050405020304" pitchFamily="18" charset="0"/>
                <a:cs typeface="Times New Roman" panose="02020603050405020304" pitchFamily="18" charset="0"/>
              </a:rPr>
              <a:t>Javascript</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41D5BA-BA96-384D-D9BD-1480406A89EE}"/>
              </a:ext>
            </a:extLst>
          </p:cNvPr>
          <p:cNvSpPr txBox="1"/>
          <p:nvPr/>
        </p:nvSpPr>
        <p:spPr>
          <a:xfrm>
            <a:off x="1062318" y="4012191"/>
            <a:ext cx="10515600"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JavaScript (JS) is a text-based programming language used both on the client-side and server-side that allows you to make web pages interactive. It is one of the three core technologies of World Wide Web content production (along with HTML and CSS).</a:t>
            </a:r>
          </a:p>
        </p:txBody>
      </p:sp>
    </p:spTree>
    <p:extLst>
      <p:ext uri="{BB962C8B-B14F-4D97-AF65-F5344CB8AC3E}">
        <p14:creationId xmlns:p14="http://schemas.microsoft.com/office/powerpoint/2010/main" val="338412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2A1D-5F5A-1A49-C605-90CCAC892458}"/>
              </a:ext>
            </a:extLst>
          </p:cNvPr>
          <p:cNvSpPr>
            <a:spLocks noGrp="1"/>
          </p:cNvSpPr>
          <p:nvPr>
            <p:ph type="title"/>
          </p:nvPr>
        </p:nvSpPr>
        <p:spPr>
          <a:xfrm>
            <a:off x="625288" y="1421910"/>
            <a:ext cx="1402976" cy="872004"/>
          </a:xfrm>
        </p:spPr>
        <p:txBody>
          <a:bodyPr>
            <a:normAutofit/>
          </a:bodyPr>
          <a:lstStyle/>
          <a:p>
            <a:r>
              <a:rPr lang="en-US" sz="3200" b="1" dirty="0">
                <a:latin typeface="Times New Roman" panose="02020603050405020304" pitchFamily="18" charset="0"/>
                <a:cs typeface="Times New Roman" panose="02020603050405020304" pitchFamily="18" charset="0"/>
              </a:rPr>
              <a:t>PHP</a:t>
            </a:r>
          </a:p>
        </p:txBody>
      </p:sp>
      <p:sp>
        <p:nvSpPr>
          <p:cNvPr id="4" name="TextBox 3">
            <a:extLst>
              <a:ext uri="{FF2B5EF4-FFF2-40B4-BE49-F238E27FC236}">
                <a16:creationId xmlns:a16="http://schemas.microsoft.com/office/drawing/2014/main" id="{9DC721EE-D48C-8686-04AA-5696880075BF}"/>
              </a:ext>
            </a:extLst>
          </p:cNvPr>
          <p:cNvSpPr txBox="1"/>
          <p:nvPr/>
        </p:nvSpPr>
        <p:spPr>
          <a:xfrm>
            <a:off x="1539688" y="2293914"/>
            <a:ext cx="10291483"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PHP is one of the back-end languages which is known as the scripting language. When a PHP page is requested, the server parses the PHP code, which in most cases results in dynamically created HTML.</a:t>
            </a:r>
          </a:p>
        </p:txBody>
      </p:sp>
      <p:sp>
        <p:nvSpPr>
          <p:cNvPr id="7" name="TextBox 6">
            <a:extLst>
              <a:ext uri="{FF2B5EF4-FFF2-40B4-BE49-F238E27FC236}">
                <a16:creationId xmlns:a16="http://schemas.microsoft.com/office/drawing/2014/main" id="{C2923539-34DD-93FD-B28B-D317B0BC9639}"/>
              </a:ext>
            </a:extLst>
          </p:cNvPr>
          <p:cNvSpPr txBox="1"/>
          <p:nvPr/>
        </p:nvSpPr>
        <p:spPr>
          <a:xfrm>
            <a:off x="1125070" y="4676992"/>
            <a:ext cx="10515600"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SQL is the most common backend language. It is used to interact with databases and to create and maintain relational database. It's a standard 4</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generation language that’s supported by almost all database tools.</a:t>
            </a:r>
          </a:p>
        </p:txBody>
      </p:sp>
      <p:sp>
        <p:nvSpPr>
          <p:cNvPr id="9" name="TextBox 8">
            <a:extLst>
              <a:ext uri="{FF2B5EF4-FFF2-40B4-BE49-F238E27FC236}">
                <a16:creationId xmlns:a16="http://schemas.microsoft.com/office/drawing/2014/main" id="{50C79DDD-D719-6B4B-4C6E-CB3AE7FF7448}"/>
              </a:ext>
            </a:extLst>
          </p:cNvPr>
          <p:cNvSpPr txBox="1"/>
          <p:nvPr/>
        </p:nvSpPr>
        <p:spPr>
          <a:xfrm>
            <a:off x="625288" y="4092217"/>
            <a:ext cx="1828800" cy="584775"/>
          </a:xfrm>
          <a:prstGeom prst="rect">
            <a:avLst/>
          </a:prstGeom>
          <a:noFill/>
        </p:spPr>
        <p:txBody>
          <a:bodyPr wrap="square" rtlCol="0">
            <a:spAutoFit/>
          </a:bodyPr>
          <a:lstStyle/>
          <a:p>
            <a:pPr algn="l"/>
            <a:r>
              <a:rPr lang="en-US" sz="3200" b="1" dirty="0">
                <a:latin typeface="Times New Roman" panose="02020603050405020304" pitchFamily="18" charset="0"/>
                <a:cs typeface="Times New Roman" panose="02020603050405020304" pitchFamily="18" charset="0"/>
              </a:rPr>
              <a:t>SQL</a:t>
            </a:r>
          </a:p>
        </p:txBody>
      </p:sp>
      <p:sp>
        <p:nvSpPr>
          <p:cNvPr id="10" name="TextBox 9">
            <a:extLst>
              <a:ext uri="{FF2B5EF4-FFF2-40B4-BE49-F238E27FC236}">
                <a16:creationId xmlns:a16="http://schemas.microsoft.com/office/drawing/2014/main" id="{D7444C35-BD99-C1F2-4A98-AF3096F48B55}"/>
              </a:ext>
            </a:extLst>
          </p:cNvPr>
          <p:cNvSpPr txBox="1"/>
          <p:nvPr/>
        </p:nvSpPr>
        <p:spPr>
          <a:xfrm>
            <a:off x="625288" y="478032"/>
            <a:ext cx="4717677" cy="769441"/>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3.Backend Tools </a:t>
            </a:r>
          </a:p>
        </p:txBody>
      </p:sp>
    </p:spTree>
    <p:extLst>
      <p:ext uri="{BB962C8B-B14F-4D97-AF65-F5344CB8AC3E}">
        <p14:creationId xmlns:p14="http://schemas.microsoft.com/office/powerpoint/2010/main" val="5579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B8C574-5DF0-0C4F-CC2B-F40A48EC84DA}"/>
              </a:ext>
            </a:extLst>
          </p:cNvPr>
          <p:cNvPicPr>
            <a:picLocks noChangeAspect="1"/>
          </p:cNvPicPr>
          <p:nvPr/>
        </p:nvPicPr>
        <p:blipFill>
          <a:blip r:embed="rId2"/>
          <a:srcRect/>
          <a:stretch/>
        </p:blipFill>
        <p:spPr>
          <a:xfrm>
            <a:off x="1122014" y="373179"/>
            <a:ext cx="9305363" cy="5389217"/>
          </a:xfrm>
          <a:prstGeom prst="rect">
            <a:avLst/>
          </a:prstGeom>
        </p:spPr>
      </p:pic>
      <p:sp>
        <p:nvSpPr>
          <p:cNvPr id="8" name="TextBox 7">
            <a:extLst>
              <a:ext uri="{FF2B5EF4-FFF2-40B4-BE49-F238E27FC236}">
                <a16:creationId xmlns:a16="http://schemas.microsoft.com/office/drawing/2014/main" id="{04BC56A4-5977-83FA-40BA-2768ABCD9C54}"/>
              </a:ext>
            </a:extLst>
          </p:cNvPr>
          <p:cNvSpPr txBox="1"/>
          <p:nvPr/>
        </p:nvSpPr>
        <p:spPr>
          <a:xfrm>
            <a:off x="3603453" y="6308352"/>
            <a:ext cx="7530353" cy="461665"/>
          </a:xfrm>
          <a:prstGeom prst="rect">
            <a:avLst/>
          </a:prstGeom>
          <a:noFill/>
        </p:spPr>
        <p:txBody>
          <a:bodyPr wrap="square" rtlCol="0">
            <a:spAutoFit/>
          </a:bodyPr>
          <a:lstStyle/>
          <a:p>
            <a:pPr algn="l"/>
            <a:r>
              <a:rPr lang="en-US" sz="2400" dirty="0">
                <a:latin typeface="Times New Roman" panose="02020603050405020304" pitchFamily="18" charset="0"/>
                <a:ea typeface="Microsoft Himalaya" panose="02000000000000000000" pitchFamily="2" charset="0"/>
                <a:cs typeface="Times New Roman" panose="02020603050405020304" pitchFamily="18" charset="0"/>
              </a:rPr>
              <a:t>Fig: ER Diagram of Online management System </a:t>
            </a:r>
          </a:p>
        </p:txBody>
      </p:sp>
      <p:sp>
        <p:nvSpPr>
          <p:cNvPr id="2" name="TextBox 1">
            <a:extLst>
              <a:ext uri="{FF2B5EF4-FFF2-40B4-BE49-F238E27FC236}">
                <a16:creationId xmlns:a16="http://schemas.microsoft.com/office/drawing/2014/main" id="{5B7C34F1-8DE1-6F4B-0DAB-82E5127CCA43}"/>
              </a:ext>
            </a:extLst>
          </p:cNvPr>
          <p:cNvSpPr txBox="1"/>
          <p:nvPr/>
        </p:nvSpPr>
        <p:spPr>
          <a:xfrm>
            <a:off x="6978265" y="1514703"/>
            <a:ext cx="363681" cy="369332"/>
          </a:xfrm>
          <a:prstGeom prst="rect">
            <a:avLst/>
          </a:prstGeom>
          <a:noFill/>
        </p:spPr>
        <p:txBody>
          <a:bodyPr wrap="square" rtlCol="0">
            <a:spAutoFit/>
          </a:bodyPr>
          <a:lstStyle/>
          <a:p>
            <a:r>
              <a:rPr lang="en-US" dirty="0"/>
              <a:t>1</a:t>
            </a:r>
            <a:endParaRPr lang="en-IN" dirty="0"/>
          </a:p>
        </p:txBody>
      </p:sp>
      <p:sp>
        <p:nvSpPr>
          <p:cNvPr id="3" name="Rectangle 2">
            <a:extLst>
              <a:ext uri="{FF2B5EF4-FFF2-40B4-BE49-F238E27FC236}">
                <a16:creationId xmlns:a16="http://schemas.microsoft.com/office/drawing/2014/main" id="{D0A191F8-F125-A6B3-BCFA-4C1F36CE3818}"/>
              </a:ext>
            </a:extLst>
          </p:cNvPr>
          <p:cNvSpPr/>
          <p:nvPr/>
        </p:nvSpPr>
        <p:spPr>
          <a:xfrm rot="20449040">
            <a:off x="7186788" y="1402773"/>
            <a:ext cx="363681" cy="2238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C38A550-5AD1-4102-C5A2-E934DCD06555}"/>
              </a:ext>
            </a:extLst>
          </p:cNvPr>
          <p:cNvSpPr/>
          <p:nvPr/>
        </p:nvSpPr>
        <p:spPr>
          <a:xfrm>
            <a:off x="7855529" y="1835635"/>
            <a:ext cx="259772" cy="967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EF8E261-36DB-37FD-8C83-9C186D8F9122}"/>
              </a:ext>
            </a:extLst>
          </p:cNvPr>
          <p:cNvSpPr txBox="1"/>
          <p:nvPr/>
        </p:nvSpPr>
        <p:spPr>
          <a:xfrm>
            <a:off x="8304912" y="1514703"/>
            <a:ext cx="308098"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418889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396381-73C3-340D-F266-1E7BA4007965}"/>
              </a:ext>
            </a:extLst>
          </p:cNvPr>
          <p:cNvPicPr>
            <a:picLocks noChangeAspect="1"/>
          </p:cNvPicPr>
          <p:nvPr/>
        </p:nvPicPr>
        <p:blipFill>
          <a:blip r:embed="rId2"/>
          <a:stretch>
            <a:fillRect/>
          </a:stretch>
        </p:blipFill>
        <p:spPr>
          <a:xfrm>
            <a:off x="2473900" y="323088"/>
            <a:ext cx="8193025" cy="5711952"/>
          </a:xfrm>
          <a:prstGeom prst="rect">
            <a:avLst/>
          </a:prstGeom>
        </p:spPr>
      </p:pic>
      <p:sp>
        <p:nvSpPr>
          <p:cNvPr id="6" name="TextBox 5">
            <a:extLst>
              <a:ext uri="{FF2B5EF4-FFF2-40B4-BE49-F238E27FC236}">
                <a16:creationId xmlns:a16="http://schemas.microsoft.com/office/drawing/2014/main" id="{B224EE1B-D654-345D-A45B-EC6E8AB7D38F}"/>
              </a:ext>
            </a:extLst>
          </p:cNvPr>
          <p:cNvSpPr txBox="1"/>
          <p:nvPr/>
        </p:nvSpPr>
        <p:spPr>
          <a:xfrm>
            <a:off x="2473900" y="6304079"/>
            <a:ext cx="7530353" cy="461665"/>
          </a:xfrm>
          <a:prstGeom prst="rect">
            <a:avLst/>
          </a:prstGeom>
          <a:noFill/>
        </p:spPr>
        <p:txBody>
          <a:bodyPr wrap="square" rtlCol="0">
            <a:spAutoFit/>
          </a:bodyPr>
          <a:lstStyle/>
          <a:p>
            <a:pPr algn="l"/>
            <a:r>
              <a:rPr lang="en-US" sz="2400" dirty="0">
                <a:latin typeface="Times New Roman" panose="02020603050405020304" pitchFamily="18" charset="0"/>
                <a:ea typeface="Microsoft Himalaya" panose="02000000000000000000" pitchFamily="2" charset="0"/>
                <a:cs typeface="Times New Roman" panose="02020603050405020304" pitchFamily="18" charset="0"/>
              </a:rPr>
              <a:t>Fig: Schema Diagram of Online management System </a:t>
            </a:r>
          </a:p>
        </p:txBody>
      </p:sp>
    </p:spTree>
    <p:extLst>
      <p:ext uri="{BB962C8B-B14F-4D97-AF65-F5344CB8AC3E}">
        <p14:creationId xmlns:p14="http://schemas.microsoft.com/office/powerpoint/2010/main" val="39025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CC05-72AA-2C4E-9555-597D33F2775C}"/>
              </a:ext>
            </a:extLst>
          </p:cNvPr>
          <p:cNvSpPr>
            <a:spLocks noGrp="1"/>
          </p:cNvSpPr>
          <p:nvPr>
            <p:ph type="title"/>
          </p:nvPr>
        </p:nvSpPr>
        <p:spPr>
          <a:xfrm>
            <a:off x="697006" y="-215293"/>
            <a:ext cx="10515600" cy="1470351"/>
          </a:xfrm>
        </p:spPr>
        <p:txBody>
          <a:bodyPr/>
          <a:lstStyle/>
          <a:p>
            <a:r>
              <a:rPr lang="en-US" b="1" dirty="0">
                <a:latin typeface="Times New Roman" panose="02020603050405020304" pitchFamily="18" charset="0"/>
                <a:cs typeface="Times New Roman" panose="02020603050405020304" pitchFamily="18" charset="0"/>
              </a:rPr>
              <a:t>6.Screenshots </a:t>
            </a:r>
          </a:p>
        </p:txBody>
      </p:sp>
      <p:pic>
        <p:nvPicPr>
          <p:cNvPr id="4" name="Content Placeholder 3">
            <a:extLst>
              <a:ext uri="{FF2B5EF4-FFF2-40B4-BE49-F238E27FC236}">
                <a16:creationId xmlns:a16="http://schemas.microsoft.com/office/drawing/2014/main" id="{0E773767-95FA-8605-A46A-E9F5A58DB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006" y="990600"/>
            <a:ext cx="10797988" cy="5148916"/>
          </a:xfrm>
        </p:spPr>
      </p:pic>
    </p:spTree>
    <p:extLst>
      <p:ext uri="{BB962C8B-B14F-4D97-AF65-F5344CB8AC3E}">
        <p14:creationId xmlns:p14="http://schemas.microsoft.com/office/powerpoint/2010/main" val="2418275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562</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SRINIVAS INSTITUTE OF TECHNOLOGY</vt:lpstr>
      <vt:lpstr>Contents</vt:lpstr>
      <vt:lpstr>1.Abstract </vt:lpstr>
      <vt:lpstr>HTML</vt:lpstr>
      <vt:lpstr>CSS</vt:lpstr>
      <vt:lpstr>PHP</vt:lpstr>
      <vt:lpstr>PowerPoint Presentation</vt:lpstr>
      <vt:lpstr>PowerPoint Presentation</vt:lpstr>
      <vt:lpstr>6.Screenshots </vt:lpstr>
      <vt:lpstr>PowerPoint Presentation</vt:lpstr>
      <vt:lpstr>PowerPoint Presentation</vt:lpstr>
      <vt:lpstr>PowerPoint Presentation</vt:lpstr>
      <vt:lpstr>PowerPoint Presentation</vt:lpstr>
      <vt:lpstr>PowerPoint Presentation</vt:lpstr>
      <vt:lpstr>7.Conclusion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Mallesh</dc:creator>
  <cp:lastModifiedBy>PRIYA M</cp:lastModifiedBy>
  <cp:revision>13</cp:revision>
  <dcterms:created xsi:type="dcterms:W3CDTF">2024-03-13T05:55:52Z</dcterms:created>
  <dcterms:modified xsi:type="dcterms:W3CDTF">2024-03-14T06:24:22Z</dcterms:modified>
</cp:coreProperties>
</file>