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10F2A5-BA16-4F1A-B8BF-54D4F78B2458}" type="datetimeFigureOut">
              <a:rPr lang="en-US" smtClean="0"/>
              <a:t>11/16/2019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A41DC39-A42E-41D1-BBB6-0A9F151F1222}" type="slidenum">
              <a:rPr lang="en-US" smtClean="0"/>
              <a:t>‹#›</a:t>
            </a:fld>
            <a:endParaRPr lang="en-US"/>
          </a:p>
        </p:txBody>
      </p:sp>
    </p:spTree>
    <p:extLst>
      <p:ext uri="{BB962C8B-B14F-4D97-AF65-F5344CB8AC3E}">
        <p14:creationId xmlns:p14="http://schemas.microsoft.com/office/powerpoint/2010/main" val="393286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10F2A5-BA16-4F1A-B8BF-54D4F78B2458}"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1DC39-A42E-41D1-BBB6-0A9F151F1222}" type="slidenum">
              <a:rPr lang="en-US" smtClean="0"/>
              <a:t>‹#›</a:t>
            </a:fld>
            <a:endParaRPr lang="en-US"/>
          </a:p>
        </p:txBody>
      </p:sp>
    </p:spTree>
    <p:extLst>
      <p:ext uri="{BB962C8B-B14F-4D97-AF65-F5344CB8AC3E}">
        <p14:creationId xmlns:p14="http://schemas.microsoft.com/office/powerpoint/2010/main" val="151527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10F2A5-BA16-4F1A-B8BF-54D4F78B2458}"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1DC39-A42E-41D1-BBB6-0A9F151F1222}" type="slidenum">
              <a:rPr lang="en-US" smtClean="0"/>
              <a:t>‹#›</a:t>
            </a:fld>
            <a:endParaRPr lang="en-US"/>
          </a:p>
        </p:txBody>
      </p:sp>
    </p:spTree>
    <p:extLst>
      <p:ext uri="{BB962C8B-B14F-4D97-AF65-F5344CB8AC3E}">
        <p14:creationId xmlns:p14="http://schemas.microsoft.com/office/powerpoint/2010/main" val="851799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10F2A5-BA16-4F1A-B8BF-54D4F78B2458}"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1DC39-A42E-41D1-BBB6-0A9F151F1222}" type="slidenum">
              <a:rPr lang="en-US" smtClean="0"/>
              <a:t>‹#›</a:t>
            </a:fld>
            <a:endParaRPr lang="en-US"/>
          </a:p>
        </p:txBody>
      </p:sp>
    </p:spTree>
    <p:extLst>
      <p:ext uri="{BB962C8B-B14F-4D97-AF65-F5344CB8AC3E}">
        <p14:creationId xmlns:p14="http://schemas.microsoft.com/office/powerpoint/2010/main" val="3979472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10F2A5-BA16-4F1A-B8BF-54D4F78B2458}"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1DC39-A42E-41D1-BBB6-0A9F151F1222}" type="slidenum">
              <a:rPr lang="en-US" smtClean="0"/>
              <a:t>‹#›</a:t>
            </a:fld>
            <a:endParaRPr lang="en-US"/>
          </a:p>
        </p:txBody>
      </p:sp>
    </p:spTree>
    <p:extLst>
      <p:ext uri="{BB962C8B-B14F-4D97-AF65-F5344CB8AC3E}">
        <p14:creationId xmlns:p14="http://schemas.microsoft.com/office/powerpoint/2010/main" val="378840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10F2A5-BA16-4F1A-B8BF-54D4F78B2458}"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1DC39-A42E-41D1-BBB6-0A9F151F1222}" type="slidenum">
              <a:rPr lang="en-US" smtClean="0"/>
              <a:t>‹#›</a:t>
            </a:fld>
            <a:endParaRPr lang="en-US"/>
          </a:p>
        </p:txBody>
      </p:sp>
    </p:spTree>
    <p:extLst>
      <p:ext uri="{BB962C8B-B14F-4D97-AF65-F5344CB8AC3E}">
        <p14:creationId xmlns:p14="http://schemas.microsoft.com/office/powerpoint/2010/main" val="3708916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10F2A5-BA16-4F1A-B8BF-54D4F78B2458}"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1DC39-A42E-41D1-BBB6-0A9F151F1222}" type="slidenum">
              <a:rPr lang="en-US" smtClean="0"/>
              <a:t>‹#›</a:t>
            </a:fld>
            <a:endParaRPr lang="en-US"/>
          </a:p>
        </p:txBody>
      </p:sp>
    </p:spTree>
    <p:extLst>
      <p:ext uri="{BB962C8B-B14F-4D97-AF65-F5344CB8AC3E}">
        <p14:creationId xmlns:p14="http://schemas.microsoft.com/office/powerpoint/2010/main" val="2827337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10F2A5-BA16-4F1A-B8BF-54D4F78B2458}"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1DC39-A42E-41D1-BBB6-0A9F151F1222}" type="slidenum">
              <a:rPr lang="en-US" smtClean="0"/>
              <a:t>‹#›</a:t>
            </a:fld>
            <a:endParaRPr lang="en-US"/>
          </a:p>
        </p:txBody>
      </p:sp>
    </p:spTree>
    <p:extLst>
      <p:ext uri="{BB962C8B-B14F-4D97-AF65-F5344CB8AC3E}">
        <p14:creationId xmlns:p14="http://schemas.microsoft.com/office/powerpoint/2010/main" val="3883018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10F2A5-BA16-4F1A-B8BF-54D4F78B2458}"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1DC39-A42E-41D1-BBB6-0A9F151F1222}" type="slidenum">
              <a:rPr lang="en-US" smtClean="0"/>
              <a:t>‹#›</a:t>
            </a:fld>
            <a:endParaRPr lang="en-US"/>
          </a:p>
        </p:txBody>
      </p:sp>
    </p:spTree>
    <p:extLst>
      <p:ext uri="{BB962C8B-B14F-4D97-AF65-F5344CB8AC3E}">
        <p14:creationId xmlns:p14="http://schemas.microsoft.com/office/powerpoint/2010/main" val="203083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10F2A5-BA16-4F1A-B8BF-54D4F78B2458}"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A41DC39-A42E-41D1-BBB6-0A9F151F1222}" type="slidenum">
              <a:rPr lang="en-US" smtClean="0"/>
              <a:t>‹#›</a:t>
            </a:fld>
            <a:endParaRPr lang="en-US"/>
          </a:p>
        </p:txBody>
      </p:sp>
    </p:spTree>
    <p:extLst>
      <p:ext uri="{BB962C8B-B14F-4D97-AF65-F5344CB8AC3E}">
        <p14:creationId xmlns:p14="http://schemas.microsoft.com/office/powerpoint/2010/main" val="367194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10F2A5-BA16-4F1A-B8BF-54D4F78B2458}"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1DC39-A42E-41D1-BBB6-0A9F151F1222}" type="slidenum">
              <a:rPr lang="en-US" smtClean="0"/>
              <a:t>‹#›</a:t>
            </a:fld>
            <a:endParaRPr lang="en-US"/>
          </a:p>
        </p:txBody>
      </p:sp>
    </p:spTree>
    <p:extLst>
      <p:ext uri="{BB962C8B-B14F-4D97-AF65-F5344CB8AC3E}">
        <p14:creationId xmlns:p14="http://schemas.microsoft.com/office/powerpoint/2010/main" val="138459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10F2A5-BA16-4F1A-B8BF-54D4F78B2458}"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1DC39-A42E-41D1-BBB6-0A9F151F1222}" type="slidenum">
              <a:rPr lang="en-US" smtClean="0"/>
              <a:t>‹#›</a:t>
            </a:fld>
            <a:endParaRPr lang="en-US"/>
          </a:p>
        </p:txBody>
      </p:sp>
    </p:spTree>
    <p:extLst>
      <p:ext uri="{BB962C8B-B14F-4D97-AF65-F5344CB8AC3E}">
        <p14:creationId xmlns:p14="http://schemas.microsoft.com/office/powerpoint/2010/main" val="3347440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10F2A5-BA16-4F1A-B8BF-54D4F78B2458}" type="datetimeFigureOut">
              <a:rPr lang="en-US" smtClean="0"/>
              <a:t>11/16/2019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41DC39-A42E-41D1-BBB6-0A9F151F1222}" type="slidenum">
              <a:rPr lang="en-US" smtClean="0"/>
              <a:t>‹#›</a:t>
            </a:fld>
            <a:endParaRPr lang="en-US"/>
          </a:p>
        </p:txBody>
      </p:sp>
    </p:spTree>
    <p:extLst>
      <p:ext uri="{BB962C8B-B14F-4D97-AF65-F5344CB8AC3E}">
        <p14:creationId xmlns:p14="http://schemas.microsoft.com/office/powerpoint/2010/main" val="164053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10F2A5-BA16-4F1A-B8BF-54D4F78B2458}" type="datetimeFigureOut">
              <a:rPr lang="en-US" smtClean="0"/>
              <a:t>11/16/2019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41DC39-A42E-41D1-BBB6-0A9F151F1222}" type="slidenum">
              <a:rPr lang="en-US" smtClean="0"/>
              <a:t>‹#›</a:t>
            </a:fld>
            <a:endParaRPr lang="en-US"/>
          </a:p>
        </p:txBody>
      </p:sp>
    </p:spTree>
    <p:extLst>
      <p:ext uri="{BB962C8B-B14F-4D97-AF65-F5344CB8AC3E}">
        <p14:creationId xmlns:p14="http://schemas.microsoft.com/office/powerpoint/2010/main" val="202249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0F2A5-BA16-4F1A-B8BF-54D4F78B2458}" type="datetimeFigureOut">
              <a:rPr lang="en-US" smtClean="0"/>
              <a:t>11/16/2019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41DC39-A42E-41D1-BBB6-0A9F151F1222}" type="slidenum">
              <a:rPr lang="en-US" smtClean="0"/>
              <a:t>‹#›</a:t>
            </a:fld>
            <a:endParaRPr lang="en-US"/>
          </a:p>
        </p:txBody>
      </p:sp>
    </p:spTree>
    <p:extLst>
      <p:ext uri="{BB962C8B-B14F-4D97-AF65-F5344CB8AC3E}">
        <p14:creationId xmlns:p14="http://schemas.microsoft.com/office/powerpoint/2010/main" val="3298400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10F2A5-BA16-4F1A-B8BF-54D4F78B2458}"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1DC39-A42E-41D1-BBB6-0A9F151F1222}" type="slidenum">
              <a:rPr lang="en-US" smtClean="0"/>
              <a:t>‹#›</a:t>
            </a:fld>
            <a:endParaRPr lang="en-US"/>
          </a:p>
        </p:txBody>
      </p:sp>
    </p:spTree>
    <p:extLst>
      <p:ext uri="{BB962C8B-B14F-4D97-AF65-F5344CB8AC3E}">
        <p14:creationId xmlns:p14="http://schemas.microsoft.com/office/powerpoint/2010/main" val="411384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10F2A5-BA16-4F1A-B8BF-54D4F78B2458}"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1DC39-A42E-41D1-BBB6-0A9F151F1222}" type="slidenum">
              <a:rPr lang="en-US" smtClean="0"/>
              <a:t>‹#›</a:t>
            </a:fld>
            <a:endParaRPr lang="en-US"/>
          </a:p>
        </p:txBody>
      </p:sp>
    </p:spTree>
    <p:extLst>
      <p:ext uri="{BB962C8B-B14F-4D97-AF65-F5344CB8AC3E}">
        <p14:creationId xmlns:p14="http://schemas.microsoft.com/office/powerpoint/2010/main" val="404207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10F2A5-BA16-4F1A-B8BF-54D4F78B2458}" type="datetimeFigureOut">
              <a:rPr lang="en-US" smtClean="0"/>
              <a:t>11/16/2019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41DC39-A42E-41D1-BBB6-0A9F151F1222}" type="slidenum">
              <a:rPr lang="en-US" smtClean="0"/>
              <a:t>‹#›</a:t>
            </a:fld>
            <a:endParaRPr lang="en-US"/>
          </a:p>
        </p:txBody>
      </p:sp>
    </p:spTree>
    <p:extLst>
      <p:ext uri="{BB962C8B-B14F-4D97-AF65-F5344CB8AC3E}">
        <p14:creationId xmlns:p14="http://schemas.microsoft.com/office/powerpoint/2010/main" val="2991125363"/>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foursquare.com/docs/ap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s.zomato.com/ap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latin typeface="Arial Rounded MT Bold" panose="020F0704030504030204" pitchFamily="34" charset="0"/>
              </a:rPr>
              <a:t>The battle of </a:t>
            </a:r>
            <a:r>
              <a:rPr lang="en-US" dirty="0" smtClean="0">
                <a:latin typeface="Arial Rounded MT Bold" panose="020F0704030504030204" pitchFamily="34" charset="0"/>
              </a:rPr>
              <a:t>Neighborhoods</a:t>
            </a:r>
            <a:endParaRPr lang="en-US" dirty="0">
              <a:latin typeface="Arial Rounded MT Bold" panose="020F0704030504030204" pitchFamily="34" charset="0"/>
            </a:endParaRPr>
          </a:p>
        </p:txBody>
      </p:sp>
      <p:sp>
        <p:nvSpPr>
          <p:cNvPr id="3" name="Subtitle 2"/>
          <p:cNvSpPr>
            <a:spLocks noGrp="1"/>
          </p:cNvSpPr>
          <p:nvPr>
            <p:ph type="subTitle" idx="1"/>
          </p:nvPr>
        </p:nvSpPr>
        <p:spPr/>
        <p:txBody>
          <a:bodyPr>
            <a:normAutofit/>
          </a:bodyPr>
          <a:lstStyle/>
          <a:p>
            <a:pPr algn="l"/>
            <a:r>
              <a:rPr lang="en-US" sz="2400" dirty="0">
                <a:latin typeface="Arial Rounded MT Bold" panose="020F0704030504030204" pitchFamily="34" charset="0"/>
              </a:rPr>
              <a:t>Exploring the venues in Dubai</a:t>
            </a:r>
            <a:r>
              <a:rPr lang="en-US" sz="2400" dirty="0" smtClean="0">
                <a:latin typeface="Arial Rounded MT Bold" panose="020F0704030504030204" pitchFamily="34" charset="0"/>
              </a:rPr>
              <a:t>.</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1464537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of the previous map</a:t>
            </a:r>
            <a:endParaRPr lang="en-US" dirty="0"/>
          </a:p>
        </p:txBody>
      </p:sp>
      <p:sp>
        <p:nvSpPr>
          <p:cNvPr id="3" name="Content Placeholder 2"/>
          <p:cNvSpPr>
            <a:spLocks noGrp="1"/>
          </p:cNvSpPr>
          <p:nvPr>
            <p:ph idx="1"/>
          </p:nvPr>
        </p:nvSpPr>
        <p:spPr/>
        <p:txBody>
          <a:bodyPr/>
          <a:lstStyle/>
          <a:p>
            <a:pPr lvl="0"/>
            <a:r>
              <a:rPr lang="en-US" dirty="0"/>
              <a:t>T</a:t>
            </a:r>
            <a:r>
              <a:rPr lang="en-US" dirty="0" smtClean="0"/>
              <a:t>he </a:t>
            </a:r>
            <a:r>
              <a:rPr lang="en-US" dirty="0"/>
              <a:t>venues near Seoul Garden and SOL Sky Bar primarily high priced.</a:t>
            </a:r>
          </a:p>
          <a:p>
            <a:pPr lvl="0"/>
            <a:r>
              <a:rPr lang="en-US" dirty="0"/>
              <a:t>The Venues near Kulfilicious is medium priced.</a:t>
            </a:r>
          </a:p>
          <a:p>
            <a:r>
              <a:rPr lang="en-US" dirty="0"/>
              <a:t>The venues near Haji Ali Juice Center and Elco Veg Dine are both medium to high</a:t>
            </a:r>
            <a:endParaRPr lang="en-US" dirty="0"/>
          </a:p>
        </p:txBody>
      </p:sp>
    </p:spTree>
    <p:extLst>
      <p:ext uri="{BB962C8B-B14F-4D97-AF65-F5344CB8AC3E}">
        <p14:creationId xmlns:p14="http://schemas.microsoft.com/office/powerpoint/2010/main" val="1656914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16973"/>
          </a:xfrm>
        </p:spPr>
        <p:txBody>
          <a:bodyPr>
            <a:normAutofit fontScale="90000"/>
          </a:bodyPr>
          <a:lstStyle/>
          <a:p>
            <a:r>
              <a:rPr lang="en-US" b="1" dirty="0"/>
              <a:t>Clustering</a:t>
            </a:r>
            <a:r>
              <a:rPr lang="en-US" dirty="0"/>
              <a:t/>
            </a:r>
            <a:br>
              <a:rPr lang="en-US" dirty="0"/>
            </a:br>
            <a:endParaRPr lang="en-US" dirty="0"/>
          </a:p>
        </p:txBody>
      </p:sp>
      <p:sp>
        <p:nvSpPr>
          <p:cNvPr id="3" name="Content Placeholder 2"/>
          <p:cNvSpPr>
            <a:spLocks noGrp="1"/>
          </p:cNvSpPr>
          <p:nvPr>
            <p:ph idx="1"/>
          </p:nvPr>
        </p:nvSpPr>
        <p:spPr>
          <a:xfrm>
            <a:off x="1484310" y="1018309"/>
            <a:ext cx="10018713" cy="4772891"/>
          </a:xfrm>
        </p:spPr>
        <p:txBody>
          <a:bodyPr/>
          <a:lstStyle/>
          <a:p>
            <a:endParaRPr lang="en-US" dirty="0" smtClean="0"/>
          </a:p>
          <a:p>
            <a:endParaRPr lang="en-US" dirty="0"/>
          </a:p>
          <a:p>
            <a:r>
              <a:rPr lang="en-US" dirty="0" smtClean="0"/>
              <a:t>Finally</a:t>
            </a:r>
            <a:r>
              <a:rPr lang="en-US" dirty="0"/>
              <a:t>, I cluster all the venues based on their price range, location and more to identify similar venues and the relationship amongst them. I used </a:t>
            </a:r>
            <a:r>
              <a:rPr lang="en-US" dirty="0" err="1"/>
              <a:t>KMeans</a:t>
            </a:r>
            <a:r>
              <a:rPr lang="en-US" dirty="0"/>
              <a:t> clustering and decided to cluster the venues into two separate groups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135" y="2653579"/>
            <a:ext cx="7138554" cy="3570576"/>
          </a:xfrm>
          <a:prstGeom prst="rect">
            <a:avLst/>
          </a:prstGeom>
        </p:spPr>
      </p:pic>
    </p:spTree>
    <p:extLst>
      <p:ext uri="{BB962C8B-B14F-4D97-AF65-F5344CB8AC3E}">
        <p14:creationId xmlns:p14="http://schemas.microsoft.com/office/powerpoint/2010/main" val="4050891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from the map of clustering</a:t>
            </a:r>
            <a:endParaRPr lang="en-US" dirty="0"/>
          </a:p>
        </p:txBody>
      </p:sp>
      <p:sp>
        <p:nvSpPr>
          <p:cNvPr id="3" name="Content Placeholder 2"/>
          <p:cNvSpPr>
            <a:spLocks noGrp="1"/>
          </p:cNvSpPr>
          <p:nvPr>
            <p:ph idx="1"/>
          </p:nvPr>
        </p:nvSpPr>
        <p:spPr/>
        <p:txBody>
          <a:bodyPr/>
          <a:lstStyle/>
          <a:p>
            <a:pPr lvl="0"/>
            <a:r>
              <a:rPr lang="en-US" dirty="0"/>
              <a:t>The first cluster (green) is very sparse includes the very few venues. These venues have mean price range of 200 </a:t>
            </a:r>
            <a:r>
              <a:rPr lang="en-US" dirty="0" smtClean="0"/>
              <a:t>dirham and </a:t>
            </a:r>
            <a:r>
              <a:rPr lang="en-US" dirty="0"/>
              <a:t>rating spread around 4.</a:t>
            </a:r>
          </a:p>
          <a:p>
            <a:pPr lvl="0"/>
            <a:r>
              <a:rPr lang="en-US" dirty="0"/>
              <a:t>The second cluster (red) is dense spread across wide and has very many venues. These venues have mean price range of 50 </a:t>
            </a:r>
            <a:r>
              <a:rPr lang="en-US" dirty="0" smtClean="0"/>
              <a:t>dirhams </a:t>
            </a:r>
            <a:r>
              <a:rPr lang="en-US" dirty="0"/>
              <a:t>and rating spread around 3.5 to 4.5.</a:t>
            </a:r>
          </a:p>
          <a:p>
            <a:endParaRPr lang="en-US" dirty="0"/>
          </a:p>
        </p:txBody>
      </p:sp>
    </p:spTree>
    <p:extLst>
      <p:ext uri="{BB962C8B-B14F-4D97-AF65-F5344CB8AC3E}">
        <p14:creationId xmlns:p14="http://schemas.microsoft.com/office/powerpoint/2010/main" val="356584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a:t>
            </a:r>
            <a:endParaRPr lang="en-US" dirty="0"/>
          </a:p>
        </p:txBody>
      </p:sp>
      <p:sp>
        <p:nvSpPr>
          <p:cNvPr id="3" name="Content Placeholder 2"/>
          <p:cNvSpPr>
            <a:spLocks noGrp="1"/>
          </p:cNvSpPr>
          <p:nvPr>
            <p:ph idx="1"/>
          </p:nvPr>
        </p:nvSpPr>
        <p:spPr>
          <a:xfrm>
            <a:off x="1070264" y="2265219"/>
            <a:ext cx="10432760" cy="3525982"/>
          </a:xfrm>
        </p:spPr>
        <p:txBody>
          <a:bodyPr>
            <a:normAutofit/>
          </a:bodyPr>
          <a:lstStyle/>
          <a:p>
            <a:r>
              <a:rPr lang="en-GB" dirty="0"/>
              <a:t>The purpose of this project was to explore the </a:t>
            </a:r>
            <a:r>
              <a:rPr lang="en-GB" dirty="0" smtClean="0"/>
              <a:t>restaurants around Karama that </a:t>
            </a:r>
            <a:r>
              <a:rPr lang="en-GB" dirty="0"/>
              <a:t>a person visiting </a:t>
            </a:r>
            <a:r>
              <a:rPr lang="en-GB" dirty="0" smtClean="0"/>
              <a:t>Dubai </a:t>
            </a:r>
            <a:r>
              <a:rPr lang="en-GB" dirty="0"/>
              <a:t>could visit. </a:t>
            </a:r>
            <a:endParaRPr lang="en-GB" dirty="0" smtClean="0"/>
          </a:p>
          <a:p>
            <a:r>
              <a:rPr lang="en-GB" dirty="0" smtClean="0"/>
              <a:t>The </a:t>
            </a:r>
            <a:r>
              <a:rPr lang="en-GB" dirty="0"/>
              <a:t>venues have been identified using Foursquare and Zomato API and have been plotted on the map. </a:t>
            </a:r>
            <a:endParaRPr lang="en-GB" dirty="0" smtClean="0"/>
          </a:p>
          <a:p>
            <a:r>
              <a:rPr lang="en-GB" dirty="0" smtClean="0"/>
              <a:t>The </a:t>
            </a:r>
            <a:r>
              <a:rPr lang="en-GB" dirty="0"/>
              <a:t>map reveals that there are three major areas a person can visit in Karama area in Dubai: </a:t>
            </a:r>
            <a:r>
              <a:rPr lang="en-GB" b="1" dirty="0"/>
              <a:t>Kulfilicious or Burjuman Mall, Elco Veg Dine and Sol Sky Bar . Based on the visitor's venue rating and price requirements, he/she can choose amongst the three places.</a:t>
            </a:r>
            <a:endParaRPr lang="en-US" dirty="0"/>
          </a:p>
          <a:p>
            <a:endParaRPr lang="en-US" dirty="0"/>
          </a:p>
        </p:txBody>
      </p:sp>
    </p:spTree>
    <p:extLst>
      <p:ext uri="{BB962C8B-B14F-4D97-AF65-F5344CB8AC3E}">
        <p14:creationId xmlns:p14="http://schemas.microsoft.com/office/powerpoint/2010/main" val="1966867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Arial Rounded MT Bold" panose="020F0704030504030204" pitchFamily="34" charset="0"/>
              </a:rPr>
              <a:t>Introduction</a:t>
            </a:r>
            <a:endParaRPr lang="en-US" dirty="0">
              <a:latin typeface="Arial Rounded MT Bold" panose="020F0704030504030204" pitchFamily="34" charset="0"/>
            </a:endParaRPr>
          </a:p>
        </p:txBody>
      </p:sp>
      <p:sp>
        <p:nvSpPr>
          <p:cNvPr id="3" name="Content Placeholder 2"/>
          <p:cNvSpPr>
            <a:spLocks noGrp="1"/>
          </p:cNvSpPr>
          <p:nvPr>
            <p:ph idx="1"/>
          </p:nvPr>
        </p:nvSpPr>
        <p:spPr>
          <a:xfrm>
            <a:off x="1236518" y="2140527"/>
            <a:ext cx="10266505" cy="3650673"/>
          </a:xfrm>
        </p:spPr>
        <p:txBody>
          <a:bodyPr/>
          <a:lstStyle/>
          <a:p>
            <a:r>
              <a:rPr lang="en-US" dirty="0" smtClean="0"/>
              <a:t>This </a:t>
            </a:r>
            <a:r>
              <a:rPr lang="en-US" dirty="0"/>
              <a:t>project explores various venues in Karama </a:t>
            </a:r>
            <a:r>
              <a:rPr lang="en-US" dirty="0" smtClean="0"/>
              <a:t>area </a:t>
            </a:r>
            <a:r>
              <a:rPr lang="en-US" dirty="0"/>
              <a:t>of Dubai and attributes the data based on user ratings and average price</a:t>
            </a:r>
            <a:r>
              <a:rPr lang="en-US" dirty="0" smtClean="0"/>
              <a:t>.</a:t>
            </a:r>
          </a:p>
          <a:p>
            <a:r>
              <a:rPr lang="en-US" dirty="0" smtClean="0"/>
              <a:t> </a:t>
            </a:r>
            <a:r>
              <a:rPr lang="en-US" dirty="0"/>
              <a:t>To explore this information, this project involves the juxtaposition of both the Foursquare API and the Zomato API to fetch complete information of various venues (including name, address, category, rating, and price). </a:t>
            </a:r>
            <a:endParaRPr lang="en-US" dirty="0" smtClean="0"/>
          </a:p>
          <a:p>
            <a:r>
              <a:rPr lang="en-US" dirty="0" smtClean="0"/>
              <a:t>Recommends restaurants for category of people according to their </a:t>
            </a:r>
            <a:r>
              <a:rPr lang="en-US" dirty="0" smtClean="0"/>
              <a:t>budget.</a:t>
            </a:r>
            <a:endParaRPr lang="en-US" dirty="0"/>
          </a:p>
        </p:txBody>
      </p:sp>
    </p:spTree>
    <p:extLst>
      <p:ext uri="{BB962C8B-B14F-4D97-AF65-F5344CB8AC3E}">
        <p14:creationId xmlns:p14="http://schemas.microsoft.com/office/powerpoint/2010/main" val="748257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Cleaning</a:t>
            </a:r>
            <a:endParaRPr lang="en-US" dirty="0"/>
          </a:p>
        </p:txBody>
      </p:sp>
      <p:sp>
        <p:nvSpPr>
          <p:cNvPr id="3" name="Content Placeholder 2"/>
          <p:cNvSpPr>
            <a:spLocks noGrp="1"/>
          </p:cNvSpPr>
          <p:nvPr>
            <p:ph idx="1"/>
          </p:nvPr>
        </p:nvSpPr>
        <p:spPr/>
        <p:txBody>
          <a:bodyPr>
            <a:normAutofit/>
          </a:bodyPr>
          <a:lstStyle/>
          <a:p>
            <a:r>
              <a:rPr lang="en-US" dirty="0"/>
              <a:t>From Foursquare API (</a:t>
            </a:r>
            <a:r>
              <a:rPr lang="en-GB" dirty="0"/>
              <a:t>h</a:t>
            </a:r>
            <a:r>
              <a:rPr lang="en-GB" u="sng" dirty="0">
                <a:hlinkClick r:id="rId2"/>
              </a:rPr>
              <a:t>https://developer.foursquare.com/docs/api</a:t>
            </a:r>
            <a:r>
              <a:rPr lang="en-US" dirty="0"/>
              <a:t>), I retrieved the following for each venue:</a:t>
            </a:r>
          </a:p>
          <a:p>
            <a:pPr lvl="1"/>
            <a:r>
              <a:rPr lang="en-US" b="1" dirty="0"/>
              <a:t>Name:</a:t>
            </a:r>
            <a:r>
              <a:rPr lang="en-US" dirty="0"/>
              <a:t> The name of the venue.</a:t>
            </a:r>
          </a:p>
          <a:p>
            <a:pPr lvl="1"/>
            <a:r>
              <a:rPr lang="en-US" b="1" dirty="0"/>
              <a:t>Category:</a:t>
            </a:r>
            <a:r>
              <a:rPr lang="en-US" dirty="0"/>
              <a:t> The category type as defined by the API.</a:t>
            </a:r>
          </a:p>
          <a:p>
            <a:pPr lvl="1"/>
            <a:r>
              <a:rPr lang="en-US" b="1" dirty="0"/>
              <a:t>Latitude:</a:t>
            </a:r>
            <a:r>
              <a:rPr lang="en-US" dirty="0"/>
              <a:t> The latitude value of the venue.</a:t>
            </a:r>
          </a:p>
          <a:p>
            <a:pPr lvl="1"/>
            <a:r>
              <a:rPr lang="en-US" b="1" dirty="0"/>
              <a:t>Longitude:</a:t>
            </a:r>
            <a:r>
              <a:rPr lang="en-US" dirty="0"/>
              <a:t> The longitude value of the </a:t>
            </a:r>
            <a:r>
              <a:rPr lang="en-US" dirty="0" smtClean="0"/>
              <a:t>venue</a:t>
            </a:r>
          </a:p>
          <a:p>
            <a:endParaRPr lang="en-US" dirty="0" smtClean="0"/>
          </a:p>
          <a:p>
            <a:endParaRPr lang="en-US" dirty="0"/>
          </a:p>
        </p:txBody>
      </p:sp>
    </p:spTree>
    <p:extLst>
      <p:ext uri="{BB962C8B-B14F-4D97-AF65-F5344CB8AC3E}">
        <p14:creationId xmlns:p14="http://schemas.microsoft.com/office/powerpoint/2010/main" val="1559785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8209" y="231354"/>
            <a:ext cx="10018713" cy="6231876"/>
          </a:xfrm>
        </p:spPr>
        <p:txBody>
          <a:bodyPr/>
          <a:lstStyle/>
          <a:p>
            <a:r>
              <a:rPr lang="en-US" dirty="0"/>
              <a:t>From Zomato API (</a:t>
            </a:r>
            <a:r>
              <a:rPr lang="en-US" u="sng" dirty="0">
                <a:hlinkClick r:id="rId2"/>
              </a:rPr>
              <a:t>https://developers.zomato.com/api</a:t>
            </a:r>
            <a:r>
              <a:rPr lang="en-US" dirty="0"/>
              <a:t>), I retrieved the following for each venue:</a:t>
            </a:r>
          </a:p>
          <a:p>
            <a:pPr lvl="1"/>
            <a:r>
              <a:rPr lang="en-US" b="1" dirty="0"/>
              <a:t>Name:</a:t>
            </a:r>
            <a:r>
              <a:rPr lang="en-US" dirty="0"/>
              <a:t> The name of the venue.</a:t>
            </a:r>
          </a:p>
          <a:p>
            <a:pPr lvl="1"/>
            <a:r>
              <a:rPr lang="en-US" b="1" dirty="0"/>
              <a:t>Address:</a:t>
            </a:r>
            <a:r>
              <a:rPr lang="en-US" dirty="0"/>
              <a:t> The complete address of the venue.</a:t>
            </a:r>
          </a:p>
          <a:p>
            <a:pPr lvl="1"/>
            <a:r>
              <a:rPr lang="en-US" b="1" dirty="0"/>
              <a:t>Rating:</a:t>
            </a:r>
            <a:r>
              <a:rPr lang="en-US" dirty="0"/>
              <a:t> The ratings as provided by many users.</a:t>
            </a:r>
          </a:p>
          <a:p>
            <a:pPr lvl="1"/>
            <a:r>
              <a:rPr lang="en-US" b="1" dirty="0"/>
              <a:t>Price range:</a:t>
            </a:r>
            <a:r>
              <a:rPr lang="en-US" dirty="0"/>
              <a:t> The price range the venue belongs to as defined by Zomato.</a:t>
            </a:r>
          </a:p>
          <a:p>
            <a:pPr lvl="1"/>
            <a:r>
              <a:rPr lang="en-US" b="1" dirty="0"/>
              <a:t>Price for two:</a:t>
            </a:r>
            <a:r>
              <a:rPr lang="en-US" dirty="0"/>
              <a:t> The average cost for two people dining at the place. I later convert the same to average price per person by dividing by 2.</a:t>
            </a:r>
          </a:p>
          <a:p>
            <a:pPr lvl="1"/>
            <a:r>
              <a:rPr lang="en-US" b="1" dirty="0"/>
              <a:t>Latitude:</a:t>
            </a:r>
            <a:r>
              <a:rPr lang="en-US" dirty="0"/>
              <a:t> The latitude value of the venue.</a:t>
            </a:r>
          </a:p>
          <a:p>
            <a:pPr lvl="1"/>
            <a:r>
              <a:rPr lang="en-US" b="1" dirty="0"/>
              <a:t>Longitude:</a:t>
            </a:r>
            <a:r>
              <a:rPr lang="en-US" dirty="0"/>
              <a:t> The longitude value of the venue.</a:t>
            </a:r>
          </a:p>
          <a:p>
            <a:endParaRPr lang="en-US" dirty="0"/>
          </a:p>
        </p:txBody>
      </p:sp>
    </p:spTree>
    <p:extLst>
      <p:ext uri="{BB962C8B-B14F-4D97-AF65-F5344CB8AC3E}">
        <p14:creationId xmlns:p14="http://schemas.microsoft.com/office/powerpoint/2010/main" val="1989642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8463" y="204557"/>
            <a:ext cx="9409820" cy="5647981"/>
          </a:xfrm>
        </p:spPr>
        <p:txBody>
          <a:bodyPr>
            <a:normAutofit/>
          </a:bodyPr>
          <a:lstStyle/>
          <a:p>
            <a:r>
              <a:rPr lang="en-US" dirty="0"/>
              <a:t>To combine the two datasets, I had to check that the latitude and longitude values of each corresponding venue </a:t>
            </a:r>
            <a:r>
              <a:rPr lang="en-US" dirty="0" smtClean="0"/>
              <a:t>match.</a:t>
            </a:r>
          </a:p>
          <a:p>
            <a:r>
              <a:rPr lang="en-US" dirty="0"/>
              <a:t>After careful inspection and removal, the final dataset had a total of 50 venues with which we can work</a:t>
            </a:r>
            <a:r>
              <a:rPr lang="en-US" dirty="0" smtClean="0"/>
              <a:t>.</a:t>
            </a:r>
            <a:r>
              <a:rPr lang="en-US" dirty="0"/>
              <a:t> </a:t>
            </a:r>
          </a:p>
          <a:p>
            <a:r>
              <a:rPr lang="en-US" dirty="0"/>
              <a:t>As a final dataset, we’re left with 41 venues with 8 columns as described in figure </a:t>
            </a:r>
            <a:endParaRPr lang="en-US" dirty="0" smtClean="0"/>
          </a:p>
          <a:p>
            <a:endParaRPr lang="en-US" dirty="0"/>
          </a:p>
          <a:p>
            <a:endParaRPr lang="en-US" dirty="0"/>
          </a:p>
        </p:txBody>
      </p:sp>
      <p:pic>
        <p:nvPicPr>
          <p:cNvPr id="1026" name="Picture 2" descr="Screenshot (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644" y="3789802"/>
            <a:ext cx="7426784" cy="283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042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and Exploratory Data Analysis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4537" y="1867857"/>
            <a:ext cx="7215750" cy="4879975"/>
          </a:xfrm>
        </p:spPr>
      </p:pic>
    </p:spTree>
    <p:extLst>
      <p:ext uri="{BB962C8B-B14F-4D97-AF65-F5344CB8AC3E}">
        <p14:creationId xmlns:p14="http://schemas.microsoft.com/office/powerpoint/2010/main" val="1006739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10169"/>
            <a:ext cx="10018713" cy="5681031"/>
          </a:xfrm>
        </p:spPr>
        <p:txBody>
          <a:bodyPr/>
          <a:lstStyle/>
          <a:p>
            <a:r>
              <a:rPr lang="en-US" dirty="0"/>
              <a:t>From </a:t>
            </a:r>
            <a:r>
              <a:rPr lang="en-US" dirty="0" smtClean="0"/>
              <a:t>figure2  from the previous slide, </a:t>
            </a:r>
            <a:r>
              <a:rPr lang="en-US" dirty="0"/>
              <a:t>we see that the majority venues are actually Indian Restaurants. This is closely followed by Filipino Restaurants. For someone who is visiting this place in Dubai and loves Indian Restaurants, they’d surely love their stay</a:t>
            </a:r>
            <a:r>
              <a:rPr lang="en-US" dirty="0" smtClean="0"/>
              <a:t>.</a:t>
            </a:r>
          </a:p>
          <a:p>
            <a:r>
              <a:rPr lang="en-US" dirty="0"/>
              <a:t>Next, I’ll explore the ratings of various venues in Karama,Dubai. I decided to plot a bar chart with x-axis as the rating from 1 to 5 and the y-axis as the </a:t>
            </a:r>
            <a:r>
              <a:rPr lang="en-US" sz="1400" dirty="0"/>
              <a:t>count</a:t>
            </a:r>
            <a:r>
              <a:rPr lang="en-US" dirty="0"/>
              <a:t> of venues with that rating. I decided to plot the bar chart to see what average rating venues get in Karama, Dubai. This can be seen in figure </a:t>
            </a:r>
            <a:r>
              <a:rPr lang="en-US" dirty="0" smtClean="0"/>
              <a:t>3.</a:t>
            </a:r>
            <a:endParaRPr lang="en-US" dirty="0"/>
          </a:p>
          <a:p>
            <a:endParaRPr lang="en-US" dirty="0"/>
          </a:p>
          <a:p>
            <a:endParaRPr lang="en-US" dirty="0"/>
          </a:p>
        </p:txBody>
      </p:sp>
    </p:spTree>
    <p:extLst>
      <p:ext uri="{BB962C8B-B14F-4D97-AF65-F5344CB8AC3E}">
        <p14:creationId xmlns:p14="http://schemas.microsoft.com/office/powerpoint/2010/main" val="2981587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latin typeface="Arial" panose="020B0604020202020204" pitchFamily="34" charset="0"/>
                <a:cs typeface="Arial" panose="020B0604020202020204" pitchFamily="34" charset="0"/>
              </a:rPr>
              <a:t>Rating</a:t>
            </a:r>
            <a:r>
              <a:rPr lang="en-US" i="1" dirty="0"/>
              <a:t> and count of venues with that rating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379" y="1998135"/>
            <a:ext cx="9934575" cy="4549422"/>
          </a:xfrm>
          <a:prstGeom prst="rect">
            <a:avLst/>
          </a:prstGeom>
        </p:spPr>
      </p:pic>
    </p:spTree>
    <p:extLst>
      <p:ext uri="{BB962C8B-B14F-4D97-AF65-F5344CB8AC3E}">
        <p14:creationId xmlns:p14="http://schemas.microsoft.com/office/powerpoint/2010/main" val="4012830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319645"/>
          </a:xfrm>
        </p:spPr>
        <p:txBody>
          <a:bodyPr/>
          <a:lstStyle/>
          <a:p>
            <a:r>
              <a:rPr lang="en-US" i="1" dirty="0"/>
              <a:t>Plot of venues with different prices</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1492826"/>
            <a:ext cx="9000116" cy="4866410"/>
          </a:xfrm>
        </p:spPr>
      </p:pic>
    </p:spTree>
    <p:extLst>
      <p:ext uri="{BB962C8B-B14F-4D97-AF65-F5344CB8AC3E}">
        <p14:creationId xmlns:p14="http://schemas.microsoft.com/office/powerpoint/2010/main" val="22873747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64</TotalTime>
  <Words>633</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Rounded MT Bold</vt:lpstr>
      <vt:lpstr>Corbel</vt:lpstr>
      <vt:lpstr>Parallax</vt:lpstr>
      <vt:lpstr>The battle of Neighborhoods</vt:lpstr>
      <vt:lpstr>Introduction</vt:lpstr>
      <vt:lpstr>Data Acquisition and Cleaning</vt:lpstr>
      <vt:lpstr>PowerPoint Presentation</vt:lpstr>
      <vt:lpstr>PowerPoint Presentation</vt:lpstr>
      <vt:lpstr>Methodology and Exploratory Data Analysis</vt:lpstr>
      <vt:lpstr>PowerPoint Presentation</vt:lpstr>
      <vt:lpstr>Rating and count of venues with that rating</vt:lpstr>
      <vt:lpstr>Plot of venues with different prices </vt:lpstr>
      <vt:lpstr>Observation of the previous map</vt:lpstr>
      <vt:lpstr>Clustering </vt:lpstr>
      <vt:lpstr>Observations from the map of clustering</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User</dc:creator>
  <cp:lastModifiedBy>User</cp:lastModifiedBy>
  <cp:revision>10</cp:revision>
  <dcterms:created xsi:type="dcterms:W3CDTF">2019-11-16T13:06:43Z</dcterms:created>
  <dcterms:modified xsi:type="dcterms:W3CDTF">2019-11-16T14:11:42Z</dcterms:modified>
</cp:coreProperties>
</file>