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Alatsi" charset="1" panose="00000500000000000000"/>
      <p:regular r:id="rId21"/>
    </p:embeddedFont>
    <p:embeddedFont>
      <p:font typeface="Abhaya Libre Bold" charset="1" panose="02000803000000000000"/>
      <p:regular r:id="rId22"/>
    </p:embeddedFont>
    <p:embeddedFont>
      <p:font typeface="Abhaya Libre" charset="1" panose="02000503000000000000"/>
      <p:regular r:id="rId23"/>
    </p:embeddedFont>
    <p:embeddedFont>
      <p:font typeface="Canva Sans Bold" charset="1" panose="020B08030305010401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grpSp>
        <p:nvGrpSpPr>
          <p:cNvPr name="Group 2" id="2"/>
          <p:cNvGrpSpPr/>
          <p:nvPr/>
        </p:nvGrpSpPr>
        <p:grpSpPr>
          <a:xfrm rot="0">
            <a:off x="-31071" y="0"/>
            <a:ext cx="4239083" cy="10287000"/>
            <a:chOff x="0" y="0"/>
            <a:chExt cx="5652111" cy="13716000"/>
          </a:xfrm>
        </p:grpSpPr>
        <p:grpSp>
          <p:nvGrpSpPr>
            <p:cNvPr name="Group 3" id="3"/>
            <p:cNvGrpSpPr/>
            <p:nvPr/>
          </p:nvGrpSpPr>
          <p:grpSpPr>
            <a:xfrm rot="0">
              <a:off x="2826056" y="0"/>
              <a:ext cx="2826056" cy="13716000"/>
              <a:chOff x="0" y="0"/>
              <a:chExt cx="558233" cy="2709333"/>
            </a:xfrm>
          </p:grpSpPr>
          <p:sp>
            <p:nvSpPr>
              <p:cNvPr name="Freeform 4" id="4"/>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5" id="5"/>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413028" y="0"/>
              <a:ext cx="2826056" cy="13716000"/>
              <a:chOff x="0" y="0"/>
              <a:chExt cx="558233" cy="2709333"/>
            </a:xfrm>
          </p:grpSpPr>
          <p:sp>
            <p:nvSpPr>
              <p:cNvPr name="Freeform 7" id="7"/>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8" id="8"/>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0" y="0"/>
              <a:ext cx="2826056" cy="13716000"/>
              <a:chOff x="0" y="0"/>
              <a:chExt cx="558233" cy="2709333"/>
            </a:xfrm>
          </p:grpSpPr>
          <p:sp>
            <p:nvSpPr>
              <p:cNvPr name="Freeform 10" id="10"/>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1" id="11"/>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
        <p:nvSpPr>
          <p:cNvPr name="TextBox 12" id="12"/>
          <p:cNvSpPr txBox="true"/>
          <p:nvPr/>
        </p:nvSpPr>
        <p:spPr>
          <a:xfrm rot="0">
            <a:off x="4208013" y="4573327"/>
            <a:ext cx="14079987" cy="2014906"/>
          </a:xfrm>
          <a:prstGeom prst="rect">
            <a:avLst/>
          </a:prstGeom>
        </p:spPr>
        <p:txBody>
          <a:bodyPr anchor="t" rtlCol="false" tIns="0" lIns="0" bIns="0" rIns="0">
            <a:spAutoFit/>
          </a:bodyPr>
          <a:lstStyle/>
          <a:p>
            <a:pPr algn="ctr">
              <a:lnSpc>
                <a:spcPts val="7761"/>
              </a:lnSpc>
            </a:pPr>
            <a:r>
              <a:rPr lang="en-US" sz="8001">
                <a:solidFill>
                  <a:srgbClr val="000000"/>
                </a:solidFill>
                <a:latin typeface="Alatsi"/>
                <a:ea typeface="Alatsi"/>
                <a:cs typeface="Alatsi"/>
                <a:sym typeface="Alatsi"/>
              </a:rPr>
              <a:t>VOICE-ENABLED COMPLAINT SOLUTION</a:t>
            </a:r>
          </a:p>
        </p:txBody>
      </p:sp>
      <p:sp>
        <p:nvSpPr>
          <p:cNvPr name="TextBox 13" id="13"/>
          <p:cNvSpPr txBox="true"/>
          <p:nvPr/>
        </p:nvSpPr>
        <p:spPr>
          <a:xfrm rot="0">
            <a:off x="10718045" y="7916216"/>
            <a:ext cx="8115300" cy="2370784"/>
          </a:xfrm>
          <a:prstGeom prst="rect">
            <a:avLst/>
          </a:prstGeom>
        </p:spPr>
        <p:txBody>
          <a:bodyPr anchor="t" rtlCol="false" tIns="0" lIns="0" bIns="0" rIns="0">
            <a:spAutoFit/>
          </a:bodyPr>
          <a:lstStyle/>
          <a:p>
            <a:pPr algn="ctr">
              <a:lnSpc>
                <a:spcPts val="6349"/>
              </a:lnSpc>
            </a:pPr>
            <a:r>
              <a:rPr lang="en-US" sz="4535">
                <a:solidFill>
                  <a:srgbClr val="000000"/>
                </a:solidFill>
                <a:latin typeface="Alatsi"/>
                <a:ea typeface="Alatsi"/>
                <a:cs typeface="Alatsi"/>
                <a:sym typeface="Alatsi"/>
              </a:rPr>
              <a:t>Prithika Srinithi.M</a:t>
            </a:r>
          </a:p>
          <a:p>
            <a:pPr algn="ctr">
              <a:lnSpc>
                <a:spcPts val="6349"/>
              </a:lnSpc>
            </a:pPr>
            <a:r>
              <a:rPr lang="en-US" sz="4535">
                <a:solidFill>
                  <a:srgbClr val="000000"/>
                </a:solidFill>
                <a:latin typeface="Alatsi"/>
                <a:ea typeface="Alatsi"/>
                <a:cs typeface="Alatsi"/>
                <a:sym typeface="Alatsi"/>
              </a:rPr>
              <a:t>(2022PECCS246)</a:t>
            </a:r>
          </a:p>
          <a:p>
            <a:pPr algn="ctr">
              <a:lnSpc>
                <a:spcPts val="6349"/>
              </a:lnSpc>
            </a:pPr>
            <a:r>
              <a:rPr lang="en-US" sz="4535">
                <a:solidFill>
                  <a:srgbClr val="000000"/>
                </a:solidFill>
                <a:latin typeface="Alatsi"/>
                <a:ea typeface="Alatsi"/>
                <a:cs typeface="Alatsi"/>
                <a:sym typeface="Alatsi"/>
              </a:rPr>
              <a:t>Priya.K(2022PECCS248)</a:t>
            </a:r>
          </a:p>
        </p:txBody>
      </p:sp>
      <p:sp>
        <p:nvSpPr>
          <p:cNvPr name="TextBox 14" id="14"/>
          <p:cNvSpPr txBox="true"/>
          <p:nvPr/>
        </p:nvSpPr>
        <p:spPr>
          <a:xfrm rot="0">
            <a:off x="4208013" y="154419"/>
            <a:ext cx="14079987" cy="1243828"/>
          </a:xfrm>
          <a:prstGeom prst="rect">
            <a:avLst/>
          </a:prstGeom>
        </p:spPr>
        <p:txBody>
          <a:bodyPr anchor="t" rtlCol="false" tIns="0" lIns="0" bIns="0" rIns="0">
            <a:spAutoFit/>
          </a:bodyPr>
          <a:lstStyle/>
          <a:p>
            <a:pPr algn="ctr">
              <a:lnSpc>
                <a:spcPts val="10192"/>
              </a:lnSpc>
              <a:spcBef>
                <a:spcPct val="0"/>
              </a:spcBef>
            </a:pPr>
            <a:r>
              <a:rPr lang="en-US" b="true" sz="7280">
                <a:solidFill>
                  <a:srgbClr val="000000"/>
                </a:solidFill>
                <a:latin typeface="Abhaya Libre Bold"/>
                <a:ea typeface="Abhaya Libre Bold"/>
                <a:cs typeface="Abhaya Libre Bold"/>
                <a:sym typeface="Abhaya Libre Bold"/>
              </a:rPr>
              <a:t>Panimalar Engineering College</a:t>
            </a:r>
          </a:p>
        </p:txBody>
      </p:sp>
      <p:sp>
        <p:nvSpPr>
          <p:cNvPr name="TextBox 15" id="15"/>
          <p:cNvSpPr txBox="true"/>
          <p:nvPr/>
        </p:nvSpPr>
        <p:spPr>
          <a:xfrm rot="0">
            <a:off x="0" y="8822354"/>
            <a:ext cx="5465325" cy="1464646"/>
          </a:xfrm>
          <a:prstGeom prst="rect">
            <a:avLst/>
          </a:prstGeom>
        </p:spPr>
        <p:txBody>
          <a:bodyPr anchor="t" rtlCol="false" tIns="0" lIns="0" bIns="0" rIns="0">
            <a:spAutoFit/>
          </a:bodyPr>
          <a:lstStyle/>
          <a:p>
            <a:pPr algn="ctr">
              <a:lnSpc>
                <a:spcPts val="5892"/>
              </a:lnSpc>
              <a:spcBef>
                <a:spcPct val="0"/>
              </a:spcBef>
            </a:pPr>
            <a:r>
              <a:rPr lang="en-US" b="true" sz="4209">
                <a:solidFill>
                  <a:srgbClr val="000000"/>
                </a:solidFill>
                <a:latin typeface="Abhaya Libre Bold"/>
                <a:ea typeface="Abhaya Libre Bold"/>
                <a:cs typeface="Abhaya Libre Bold"/>
                <a:sym typeface="Abhaya Libre Bold"/>
              </a:rPr>
              <a:t>Guide:Mrs.S.Sophana Jennifer.,M.E</a:t>
            </a:r>
          </a:p>
        </p:txBody>
      </p:sp>
      <p:sp>
        <p:nvSpPr>
          <p:cNvPr name="TextBox 16" id="16"/>
          <p:cNvSpPr txBox="true"/>
          <p:nvPr/>
        </p:nvSpPr>
        <p:spPr>
          <a:xfrm rot="0">
            <a:off x="555694" y="1276663"/>
            <a:ext cx="17732306" cy="406698"/>
          </a:xfrm>
          <a:prstGeom prst="rect">
            <a:avLst/>
          </a:prstGeom>
        </p:spPr>
        <p:txBody>
          <a:bodyPr anchor="t" rtlCol="false" tIns="0" lIns="0" bIns="0" rIns="0">
            <a:spAutoFit/>
          </a:bodyPr>
          <a:lstStyle/>
          <a:p>
            <a:pPr algn="ctr">
              <a:lnSpc>
                <a:spcPts val="3349"/>
              </a:lnSpc>
              <a:spcBef>
                <a:spcPct val="0"/>
              </a:spcBef>
            </a:pPr>
          </a:p>
        </p:txBody>
      </p:sp>
      <p:sp>
        <p:nvSpPr>
          <p:cNvPr name="TextBox 17" id="17"/>
          <p:cNvSpPr txBox="true"/>
          <p:nvPr/>
        </p:nvSpPr>
        <p:spPr>
          <a:xfrm rot="0">
            <a:off x="110056" y="8094153"/>
            <a:ext cx="4678729" cy="813926"/>
          </a:xfrm>
          <a:prstGeom prst="rect">
            <a:avLst/>
          </a:prstGeom>
        </p:spPr>
        <p:txBody>
          <a:bodyPr anchor="t" rtlCol="false" tIns="0" lIns="0" bIns="0" rIns="0">
            <a:spAutoFit/>
          </a:bodyPr>
          <a:lstStyle/>
          <a:p>
            <a:pPr algn="ctr">
              <a:lnSpc>
                <a:spcPts val="6589"/>
              </a:lnSpc>
              <a:spcBef>
                <a:spcPct val="0"/>
              </a:spcBef>
            </a:pPr>
            <a:r>
              <a:rPr lang="en-US" b="true" sz="4706">
                <a:solidFill>
                  <a:srgbClr val="000000"/>
                </a:solidFill>
                <a:latin typeface="Abhaya Libre Bold"/>
                <a:ea typeface="Abhaya Libre Bold"/>
                <a:cs typeface="Abhaya Libre Bold"/>
                <a:sym typeface="Abhaya Libre Bold"/>
              </a:rPr>
              <a:t>BATCH:C28</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0546" y="919162"/>
            <a:ext cx="7950504" cy="1331245"/>
          </a:xfrm>
          <a:prstGeom prst="rect">
            <a:avLst/>
          </a:prstGeom>
        </p:spPr>
        <p:txBody>
          <a:bodyPr anchor="t" rtlCol="false" tIns="0" lIns="0" bIns="0" rIns="0">
            <a:spAutoFit/>
          </a:bodyPr>
          <a:lstStyle/>
          <a:p>
            <a:pPr algn="ctr">
              <a:lnSpc>
                <a:spcPts val="10890"/>
              </a:lnSpc>
              <a:spcBef>
                <a:spcPct val="0"/>
              </a:spcBef>
            </a:pPr>
            <a:r>
              <a:rPr lang="en-US" sz="7778">
                <a:solidFill>
                  <a:srgbClr val="000000"/>
                </a:solidFill>
                <a:latin typeface="Abhaya Libre"/>
                <a:ea typeface="Abhaya Libre"/>
                <a:cs typeface="Abhaya Libre"/>
                <a:sym typeface="Abhaya Libre"/>
              </a:rPr>
              <a:t>Front-end Module</a:t>
            </a:r>
          </a:p>
        </p:txBody>
      </p:sp>
      <p:sp>
        <p:nvSpPr>
          <p:cNvPr name="AutoShape 3" id="3"/>
          <p:cNvSpPr/>
          <p:nvPr/>
        </p:nvSpPr>
        <p:spPr>
          <a:xfrm>
            <a:off x="9144000" y="0"/>
            <a:ext cx="0" cy="10287000"/>
          </a:xfrm>
          <a:prstGeom prst="line">
            <a:avLst/>
          </a:prstGeom>
          <a:ln cap="flat" w="38100">
            <a:solidFill>
              <a:srgbClr val="000000"/>
            </a:solidFill>
            <a:prstDash val="solid"/>
            <a:headEnd type="none" len="sm" w="sm"/>
            <a:tailEnd type="none" len="sm" w="sm"/>
          </a:ln>
        </p:spPr>
      </p:sp>
      <p:sp>
        <p:nvSpPr>
          <p:cNvPr name="AutoShape 4" id="4"/>
          <p:cNvSpPr/>
          <p:nvPr/>
        </p:nvSpPr>
        <p:spPr>
          <a:xfrm>
            <a:off x="0" y="3343184"/>
            <a:ext cx="18288000" cy="0"/>
          </a:xfrm>
          <a:prstGeom prst="line">
            <a:avLst/>
          </a:prstGeom>
          <a:ln cap="flat" w="38100">
            <a:solidFill>
              <a:srgbClr val="000000"/>
            </a:solidFill>
            <a:prstDash val="solid"/>
            <a:headEnd type="none" len="sm" w="sm"/>
            <a:tailEnd type="none" len="sm" w="sm"/>
          </a:ln>
        </p:spPr>
      </p:sp>
      <p:sp>
        <p:nvSpPr>
          <p:cNvPr name="TextBox 5" id="5"/>
          <p:cNvSpPr txBox="true"/>
          <p:nvPr/>
        </p:nvSpPr>
        <p:spPr>
          <a:xfrm rot="0">
            <a:off x="9884198" y="866775"/>
            <a:ext cx="7908826" cy="1426494"/>
          </a:xfrm>
          <a:prstGeom prst="rect">
            <a:avLst/>
          </a:prstGeom>
        </p:spPr>
        <p:txBody>
          <a:bodyPr anchor="t" rtlCol="false" tIns="0" lIns="0" bIns="0" rIns="0">
            <a:spAutoFit/>
          </a:bodyPr>
          <a:lstStyle/>
          <a:p>
            <a:pPr algn="ctr">
              <a:lnSpc>
                <a:spcPts val="11674"/>
              </a:lnSpc>
              <a:spcBef>
                <a:spcPct val="0"/>
              </a:spcBef>
            </a:pPr>
            <a:r>
              <a:rPr lang="en-US" sz="8338">
                <a:solidFill>
                  <a:srgbClr val="000000"/>
                </a:solidFill>
                <a:latin typeface="Abhaya Libre"/>
                <a:ea typeface="Abhaya Libre"/>
                <a:cs typeface="Abhaya Libre"/>
                <a:sym typeface="Abhaya Libre"/>
              </a:rPr>
              <a:t>Back-end Module</a:t>
            </a:r>
          </a:p>
        </p:txBody>
      </p:sp>
      <p:sp>
        <p:nvSpPr>
          <p:cNvPr name="TextBox 6" id="6"/>
          <p:cNvSpPr txBox="true"/>
          <p:nvPr/>
        </p:nvSpPr>
        <p:spPr>
          <a:xfrm rot="0">
            <a:off x="1950616" y="3907215"/>
            <a:ext cx="4574767" cy="1234230"/>
          </a:xfrm>
          <a:prstGeom prst="rect">
            <a:avLst/>
          </a:prstGeom>
        </p:spPr>
        <p:txBody>
          <a:bodyPr anchor="t" rtlCol="false" tIns="0" lIns="0" bIns="0" rIns="0">
            <a:spAutoFit/>
          </a:bodyPr>
          <a:lstStyle/>
          <a:p>
            <a:pPr algn="ctr">
              <a:lnSpc>
                <a:spcPts val="10120"/>
              </a:lnSpc>
            </a:pPr>
            <a:r>
              <a:rPr lang="en-US" sz="7229" b="true">
                <a:solidFill>
                  <a:srgbClr val="000000"/>
                </a:solidFill>
                <a:latin typeface="Canva Sans Bold"/>
                <a:ea typeface="Canva Sans Bold"/>
                <a:cs typeface="Canva Sans Bold"/>
                <a:sym typeface="Canva Sans Bold"/>
              </a:rPr>
              <a:t>login.html</a:t>
            </a:r>
          </a:p>
        </p:txBody>
      </p:sp>
      <p:sp>
        <p:nvSpPr>
          <p:cNvPr name="TextBox 7" id="7"/>
          <p:cNvSpPr txBox="true"/>
          <p:nvPr/>
        </p:nvSpPr>
        <p:spPr>
          <a:xfrm rot="0">
            <a:off x="1028700" y="5705475"/>
            <a:ext cx="6418599" cy="962644"/>
          </a:xfrm>
          <a:prstGeom prst="rect">
            <a:avLst/>
          </a:prstGeom>
        </p:spPr>
        <p:txBody>
          <a:bodyPr anchor="t" rtlCol="false" tIns="0" lIns="0" bIns="0" rIns="0">
            <a:spAutoFit/>
          </a:bodyPr>
          <a:lstStyle/>
          <a:p>
            <a:pPr algn="ctr">
              <a:lnSpc>
                <a:spcPts val="7839"/>
              </a:lnSpc>
            </a:pPr>
            <a:r>
              <a:rPr lang="en-US" sz="5599" b="true">
                <a:solidFill>
                  <a:srgbClr val="000000"/>
                </a:solidFill>
                <a:latin typeface="Canva Sans Bold"/>
                <a:ea typeface="Canva Sans Bold"/>
                <a:cs typeface="Canva Sans Bold"/>
                <a:sym typeface="Canva Sans Bold"/>
              </a:rPr>
              <a:t>registration.html</a:t>
            </a:r>
          </a:p>
        </p:txBody>
      </p:sp>
      <p:sp>
        <p:nvSpPr>
          <p:cNvPr name="TextBox 8" id="8"/>
          <p:cNvSpPr txBox="true"/>
          <p:nvPr/>
        </p:nvSpPr>
        <p:spPr>
          <a:xfrm rot="0">
            <a:off x="1549050" y="7230094"/>
            <a:ext cx="5898249" cy="979187"/>
          </a:xfrm>
          <a:prstGeom prst="rect">
            <a:avLst/>
          </a:prstGeom>
        </p:spPr>
        <p:txBody>
          <a:bodyPr anchor="t" rtlCol="false" tIns="0" lIns="0" bIns="0" rIns="0">
            <a:spAutoFit/>
          </a:bodyPr>
          <a:lstStyle/>
          <a:p>
            <a:pPr algn="ctr">
              <a:lnSpc>
                <a:spcPts val="7979"/>
              </a:lnSpc>
            </a:pPr>
            <a:r>
              <a:rPr lang="en-US" sz="5699" b="true">
                <a:solidFill>
                  <a:srgbClr val="000000"/>
                </a:solidFill>
                <a:latin typeface="Canva Sans Bold"/>
                <a:ea typeface="Canva Sans Bold"/>
                <a:cs typeface="Canva Sans Bold"/>
                <a:sym typeface="Canva Sans Bold"/>
              </a:rPr>
              <a:t>complaint.html</a:t>
            </a:r>
          </a:p>
        </p:txBody>
      </p:sp>
      <p:sp>
        <p:nvSpPr>
          <p:cNvPr name="TextBox 9" id="9"/>
          <p:cNvSpPr txBox="true"/>
          <p:nvPr/>
        </p:nvSpPr>
        <p:spPr>
          <a:xfrm rot="0">
            <a:off x="11127412" y="4099816"/>
            <a:ext cx="5422400" cy="887128"/>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loginServlet.java</a:t>
            </a:r>
          </a:p>
        </p:txBody>
      </p:sp>
      <p:sp>
        <p:nvSpPr>
          <p:cNvPr name="TextBox 10" id="10"/>
          <p:cNvSpPr txBox="true"/>
          <p:nvPr/>
        </p:nvSpPr>
        <p:spPr>
          <a:xfrm rot="0">
            <a:off x="10470742" y="5920393"/>
            <a:ext cx="6735740" cy="887128"/>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registerServlet.java</a:t>
            </a:r>
          </a:p>
        </p:txBody>
      </p:sp>
    </p:spTree>
  </p:cSld>
  <p:clrMapOvr>
    <a:masterClrMapping/>
  </p:clrMapOvr>
  <p:transition spd="fast">
    <p:fade/>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42076"/>
            <a:ext cx="4678125" cy="6202848"/>
          </a:xfrm>
          <a:custGeom>
            <a:avLst/>
            <a:gdLst/>
            <a:ahLst/>
            <a:cxnLst/>
            <a:rect r="r" b="b" t="t" l="l"/>
            <a:pathLst>
              <a:path h="6202848" w="4678125">
                <a:moveTo>
                  <a:pt x="0" y="0"/>
                </a:moveTo>
                <a:lnTo>
                  <a:pt x="4678125" y="0"/>
                </a:lnTo>
                <a:lnTo>
                  <a:pt x="4678125" y="6202848"/>
                </a:lnTo>
                <a:lnTo>
                  <a:pt x="0" y="6202848"/>
                </a:lnTo>
                <a:lnTo>
                  <a:pt x="0" y="0"/>
                </a:lnTo>
                <a:close/>
              </a:path>
            </a:pathLst>
          </a:custGeom>
          <a:blipFill>
            <a:blip r:embed="rId2"/>
            <a:stretch>
              <a:fillRect l="0" t="0" r="0" b="0"/>
            </a:stretch>
          </a:blipFill>
          <a:ln w="38100" cap="sq">
            <a:solidFill>
              <a:srgbClr val="000000"/>
            </a:solidFill>
            <a:prstDash val="solid"/>
            <a:miter/>
          </a:ln>
        </p:spPr>
      </p:sp>
      <p:sp>
        <p:nvSpPr>
          <p:cNvPr name="Freeform 3" id="3"/>
          <p:cNvSpPr/>
          <p:nvPr/>
        </p:nvSpPr>
        <p:spPr>
          <a:xfrm flipH="false" flipV="false" rot="0">
            <a:off x="9558761" y="2042076"/>
            <a:ext cx="6870732" cy="6218013"/>
          </a:xfrm>
          <a:custGeom>
            <a:avLst/>
            <a:gdLst/>
            <a:ahLst/>
            <a:cxnLst/>
            <a:rect r="r" b="b" t="t" l="l"/>
            <a:pathLst>
              <a:path h="6218013" w="6870732">
                <a:moveTo>
                  <a:pt x="0" y="0"/>
                </a:moveTo>
                <a:lnTo>
                  <a:pt x="6870732" y="0"/>
                </a:lnTo>
                <a:lnTo>
                  <a:pt x="6870732" y="6218013"/>
                </a:lnTo>
                <a:lnTo>
                  <a:pt x="0" y="6218013"/>
                </a:lnTo>
                <a:lnTo>
                  <a:pt x="0" y="0"/>
                </a:lnTo>
                <a:close/>
              </a:path>
            </a:pathLst>
          </a:custGeom>
          <a:blipFill>
            <a:blip r:embed="rId3"/>
            <a:stretch>
              <a:fillRect l="0" t="0" r="0" b="0"/>
            </a:stretch>
          </a:blipFill>
          <a:ln w="38100" cap="sq">
            <a:solidFill>
              <a:srgbClr val="000000"/>
            </a:solidFill>
            <a:prstDash val="solid"/>
            <a:miter/>
          </a:ln>
        </p:spPr>
      </p:sp>
      <p:sp>
        <p:nvSpPr>
          <p:cNvPr name="TextBox 4" id="4"/>
          <p:cNvSpPr txBox="true"/>
          <p:nvPr/>
        </p:nvSpPr>
        <p:spPr>
          <a:xfrm rot="0">
            <a:off x="5460514" y="250496"/>
            <a:ext cx="6645074" cy="1394484"/>
          </a:xfrm>
          <a:prstGeom prst="rect">
            <a:avLst/>
          </a:prstGeom>
        </p:spPr>
        <p:txBody>
          <a:bodyPr anchor="t" rtlCol="false" tIns="0" lIns="0" bIns="0" rIns="0">
            <a:spAutoFit/>
          </a:bodyPr>
          <a:lstStyle/>
          <a:p>
            <a:pPr algn="ctr">
              <a:lnSpc>
                <a:spcPts val="11339"/>
              </a:lnSpc>
              <a:spcBef>
                <a:spcPct val="0"/>
              </a:spcBef>
            </a:pPr>
            <a:r>
              <a:rPr lang="en-US" b="true" sz="8099">
                <a:solidFill>
                  <a:srgbClr val="000000"/>
                </a:solidFill>
                <a:latin typeface="Abhaya Libre Bold"/>
                <a:ea typeface="Abhaya Libre Bold"/>
                <a:cs typeface="Abhaya Libre Bold"/>
                <a:sym typeface="Abhaya Libre Bold"/>
              </a:rPr>
              <a:t>Output Screens</a:t>
            </a:r>
          </a:p>
        </p:txBody>
      </p:sp>
      <p:sp>
        <p:nvSpPr>
          <p:cNvPr name="TextBox 5" id="5"/>
          <p:cNvSpPr txBox="true"/>
          <p:nvPr/>
        </p:nvSpPr>
        <p:spPr>
          <a:xfrm rot="0">
            <a:off x="9558761" y="8164839"/>
            <a:ext cx="6870732" cy="715028"/>
          </a:xfrm>
          <a:prstGeom prst="rect">
            <a:avLst/>
          </a:prstGeom>
        </p:spPr>
        <p:txBody>
          <a:bodyPr anchor="t" rtlCol="false" tIns="0" lIns="0" bIns="0" rIns="0">
            <a:spAutoFit/>
          </a:bodyPr>
          <a:lstStyle/>
          <a:p>
            <a:pPr algn="ctr">
              <a:lnSpc>
                <a:spcPts val="5739"/>
              </a:lnSpc>
              <a:spcBef>
                <a:spcPct val="0"/>
              </a:spcBef>
            </a:pPr>
            <a:r>
              <a:rPr lang="en-US" b="true" sz="4099">
                <a:solidFill>
                  <a:srgbClr val="000000"/>
                </a:solidFill>
                <a:latin typeface="Abhaya Libre Bold"/>
                <a:ea typeface="Abhaya Libre Bold"/>
                <a:cs typeface="Abhaya Libre Bold"/>
                <a:sym typeface="Abhaya Libre Bold"/>
              </a:rPr>
              <a:t>2.REGISTRATION PAGE</a:t>
            </a:r>
          </a:p>
        </p:txBody>
      </p:sp>
      <p:sp>
        <p:nvSpPr>
          <p:cNvPr name="TextBox 6" id="6"/>
          <p:cNvSpPr txBox="true"/>
          <p:nvPr/>
        </p:nvSpPr>
        <p:spPr>
          <a:xfrm rot="0">
            <a:off x="1604830" y="8145789"/>
            <a:ext cx="3563965" cy="815534"/>
          </a:xfrm>
          <a:prstGeom prst="rect">
            <a:avLst/>
          </a:prstGeom>
        </p:spPr>
        <p:txBody>
          <a:bodyPr anchor="t" rtlCol="false" tIns="0" lIns="0" bIns="0" rIns="0">
            <a:spAutoFit/>
          </a:bodyPr>
          <a:lstStyle/>
          <a:p>
            <a:pPr algn="ctr">
              <a:lnSpc>
                <a:spcPts val="6500"/>
              </a:lnSpc>
              <a:spcBef>
                <a:spcPct val="0"/>
              </a:spcBef>
            </a:pPr>
            <a:r>
              <a:rPr lang="en-US" b="true" sz="4643">
                <a:solidFill>
                  <a:srgbClr val="000000"/>
                </a:solidFill>
                <a:latin typeface="Abhaya Libre Bold"/>
                <a:ea typeface="Abhaya Libre Bold"/>
                <a:cs typeface="Abhaya Libre Bold"/>
                <a:sym typeface="Abhaya Libre Bold"/>
              </a:rPr>
              <a:t>1.LOGIN PAGE</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914478" y="778756"/>
            <a:ext cx="8839988" cy="4364744"/>
          </a:xfrm>
          <a:custGeom>
            <a:avLst/>
            <a:gdLst/>
            <a:ahLst/>
            <a:cxnLst/>
            <a:rect r="r" b="b" t="t" l="l"/>
            <a:pathLst>
              <a:path h="4364744" w="8839988">
                <a:moveTo>
                  <a:pt x="0" y="0"/>
                </a:moveTo>
                <a:lnTo>
                  <a:pt x="8839988" y="0"/>
                </a:lnTo>
                <a:lnTo>
                  <a:pt x="8839988" y="4364744"/>
                </a:lnTo>
                <a:lnTo>
                  <a:pt x="0" y="4364744"/>
                </a:lnTo>
                <a:lnTo>
                  <a:pt x="0" y="0"/>
                </a:lnTo>
                <a:close/>
              </a:path>
            </a:pathLst>
          </a:custGeom>
          <a:blipFill>
            <a:blip r:embed="rId2"/>
            <a:stretch>
              <a:fillRect l="0" t="0" r="0" b="0"/>
            </a:stretch>
          </a:blipFill>
        </p:spPr>
      </p:sp>
      <p:sp>
        <p:nvSpPr>
          <p:cNvPr name="Freeform 3" id="3"/>
          <p:cNvSpPr/>
          <p:nvPr/>
        </p:nvSpPr>
        <p:spPr>
          <a:xfrm flipH="false" flipV="false" rot="0">
            <a:off x="3914478" y="5500217"/>
            <a:ext cx="8839988" cy="4287394"/>
          </a:xfrm>
          <a:custGeom>
            <a:avLst/>
            <a:gdLst/>
            <a:ahLst/>
            <a:cxnLst/>
            <a:rect r="r" b="b" t="t" l="l"/>
            <a:pathLst>
              <a:path h="4287394" w="8839988">
                <a:moveTo>
                  <a:pt x="0" y="0"/>
                </a:moveTo>
                <a:lnTo>
                  <a:pt x="8839988" y="0"/>
                </a:lnTo>
                <a:lnTo>
                  <a:pt x="8839988" y="4287394"/>
                </a:lnTo>
                <a:lnTo>
                  <a:pt x="0" y="4287394"/>
                </a:lnTo>
                <a:lnTo>
                  <a:pt x="0" y="0"/>
                </a:lnTo>
                <a:close/>
              </a:path>
            </a:pathLst>
          </a:custGeom>
          <a:blipFill>
            <a:blip r:embed="rId3"/>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4380619" y="607592"/>
            <a:ext cx="9526762" cy="3429634"/>
          </a:xfrm>
          <a:custGeom>
            <a:avLst/>
            <a:gdLst/>
            <a:ahLst/>
            <a:cxnLst/>
            <a:rect r="r" b="b" t="t" l="l"/>
            <a:pathLst>
              <a:path h="3429634" w="9526762">
                <a:moveTo>
                  <a:pt x="0" y="0"/>
                </a:moveTo>
                <a:lnTo>
                  <a:pt x="9526762" y="0"/>
                </a:lnTo>
                <a:lnTo>
                  <a:pt x="9526762" y="3429635"/>
                </a:lnTo>
                <a:lnTo>
                  <a:pt x="0" y="3429635"/>
                </a:lnTo>
                <a:lnTo>
                  <a:pt x="0" y="0"/>
                </a:lnTo>
                <a:close/>
              </a:path>
            </a:pathLst>
          </a:custGeom>
          <a:blipFill>
            <a:blip r:embed="rId2"/>
            <a:stretch>
              <a:fillRect l="0" t="0" r="0" b="0"/>
            </a:stretch>
          </a:blipFill>
        </p:spPr>
      </p:sp>
      <p:sp>
        <p:nvSpPr>
          <p:cNvPr name="Freeform 3" id="3"/>
          <p:cNvSpPr/>
          <p:nvPr/>
        </p:nvSpPr>
        <p:spPr>
          <a:xfrm flipH="false" flipV="false" rot="0">
            <a:off x="4375857" y="5000942"/>
            <a:ext cx="9526762" cy="3751162"/>
          </a:xfrm>
          <a:custGeom>
            <a:avLst/>
            <a:gdLst/>
            <a:ahLst/>
            <a:cxnLst/>
            <a:rect r="r" b="b" t="t" l="l"/>
            <a:pathLst>
              <a:path h="3751162" w="9526762">
                <a:moveTo>
                  <a:pt x="0" y="0"/>
                </a:moveTo>
                <a:lnTo>
                  <a:pt x="9526761" y="0"/>
                </a:lnTo>
                <a:lnTo>
                  <a:pt x="9526761" y="3751163"/>
                </a:lnTo>
                <a:lnTo>
                  <a:pt x="0" y="3751163"/>
                </a:lnTo>
                <a:lnTo>
                  <a:pt x="0" y="0"/>
                </a:lnTo>
                <a:close/>
              </a:path>
            </a:pathLst>
          </a:custGeom>
          <a:blipFill>
            <a:blip r:embed="rId3"/>
            <a:stretch>
              <a:fillRect l="0" t="0" r="0" b="0"/>
            </a:stretch>
          </a:blipFill>
        </p:spPr>
      </p:sp>
      <p:sp>
        <p:nvSpPr>
          <p:cNvPr name="TextBox 4" id="4"/>
          <p:cNvSpPr txBox="true"/>
          <p:nvPr/>
        </p:nvSpPr>
        <p:spPr>
          <a:xfrm rot="0">
            <a:off x="4380619" y="3961027"/>
            <a:ext cx="9526762" cy="639430"/>
          </a:xfrm>
          <a:prstGeom prst="rect">
            <a:avLst/>
          </a:prstGeom>
        </p:spPr>
        <p:txBody>
          <a:bodyPr anchor="t" rtlCol="false" tIns="0" lIns="0" bIns="0" rIns="0">
            <a:spAutoFit/>
          </a:bodyPr>
          <a:lstStyle/>
          <a:p>
            <a:pPr algn="ctr">
              <a:lnSpc>
                <a:spcPts val="5179"/>
              </a:lnSpc>
              <a:spcBef>
                <a:spcPct val="0"/>
              </a:spcBef>
            </a:pPr>
            <a:r>
              <a:rPr lang="en-US" b="true" sz="3699">
                <a:solidFill>
                  <a:srgbClr val="000000"/>
                </a:solidFill>
                <a:latin typeface="Abhaya Libre Bold"/>
                <a:ea typeface="Abhaya Libre Bold"/>
                <a:cs typeface="Abhaya Libre Bold"/>
                <a:sym typeface="Abhaya Libre Bold"/>
              </a:rPr>
              <a:t>3.COMPLAINT PAGE</a:t>
            </a:r>
          </a:p>
        </p:txBody>
      </p:sp>
      <p:sp>
        <p:nvSpPr>
          <p:cNvPr name="TextBox 5" id="5"/>
          <p:cNvSpPr txBox="true"/>
          <p:nvPr/>
        </p:nvSpPr>
        <p:spPr>
          <a:xfrm rot="0">
            <a:off x="9139238" y="4905692"/>
            <a:ext cx="9525" cy="771494"/>
          </a:xfrm>
          <a:prstGeom prst="rect">
            <a:avLst/>
          </a:prstGeom>
        </p:spPr>
        <p:txBody>
          <a:bodyPr anchor="t" rtlCol="false" tIns="0" lIns="0" bIns="0" rIns="0">
            <a:spAutoFit/>
          </a:bodyPr>
          <a:lstStyle/>
          <a:p>
            <a:pPr algn="ctr">
              <a:lnSpc>
                <a:spcPts val="6299"/>
              </a:lnSpc>
              <a:spcBef>
                <a:spcPct val="0"/>
              </a:spcBef>
            </a:pPr>
          </a:p>
        </p:txBody>
      </p:sp>
      <p:sp>
        <p:nvSpPr>
          <p:cNvPr name="TextBox 6" id="6"/>
          <p:cNvSpPr txBox="true"/>
          <p:nvPr/>
        </p:nvSpPr>
        <p:spPr>
          <a:xfrm rot="0">
            <a:off x="7541133" y="8846184"/>
            <a:ext cx="3215258" cy="672499"/>
          </a:xfrm>
          <a:prstGeom prst="rect">
            <a:avLst/>
          </a:prstGeom>
        </p:spPr>
        <p:txBody>
          <a:bodyPr anchor="t" rtlCol="false" tIns="0" lIns="0" bIns="0" rIns="0">
            <a:spAutoFit/>
          </a:bodyPr>
          <a:lstStyle/>
          <a:p>
            <a:pPr algn="ctr">
              <a:lnSpc>
                <a:spcPts val="5459"/>
              </a:lnSpc>
              <a:spcBef>
                <a:spcPct val="0"/>
              </a:spcBef>
            </a:pPr>
            <a:r>
              <a:rPr lang="en-US" b="true" sz="3899">
                <a:solidFill>
                  <a:srgbClr val="000000"/>
                </a:solidFill>
                <a:latin typeface="Abhaya Libre Bold"/>
                <a:ea typeface="Abhaya Libre Bold"/>
                <a:cs typeface="Abhaya Libre Bold"/>
                <a:sym typeface="Abhaya Libre Bold"/>
              </a:rPr>
              <a:t>4.TICKET PAGE</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3670" y="257206"/>
            <a:ext cx="5950597" cy="771494"/>
          </a:xfrm>
          <a:prstGeom prst="rect">
            <a:avLst/>
          </a:prstGeom>
        </p:spPr>
        <p:txBody>
          <a:bodyPr anchor="t" rtlCol="false" tIns="0" lIns="0" bIns="0" rIns="0">
            <a:spAutoFit/>
          </a:bodyPr>
          <a:lstStyle/>
          <a:p>
            <a:pPr algn="ctr">
              <a:lnSpc>
                <a:spcPts val="6299"/>
              </a:lnSpc>
              <a:spcBef>
                <a:spcPct val="0"/>
              </a:spcBef>
            </a:pPr>
            <a:r>
              <a:rPr lang="en-US" b="true" sz="4499">
                <a:solidFill>
                  <a:srgbClr val="000000"/>
                </a:solidFill>
                <a:latin typeface="Abhaya Libre Bold"/>
                <a:ea typeface="Abhaya Libre Bold"/>
                <a:cs typeface="Abhaya Libre Bold"/>
                <a:sym typeface="Abhaya Libre Bold"/>
              </a:rPr>
              <a:t>FUTURE ENHACEMENTS</a:t>
            </a:r>
          </a:p>
        </p:txBody>
      </p:sp>
      <p:sp>
        <p:nvSpPr>
          <p:cNvPr name="TextBox 3" id="3"/>
          <p:cNvSpPr txBox="true"/>
          <p:nvPr/>
        </p:nvSpPr>
        <p:spPr>
          <a:xfrm rot="0">
            <a:off x="438331" y="1777502"/>
            <a:ext cx="17411338" cy="6646271"/>
          </a:xfrm>
          <a:prstGeom prst="rect">
            <a:avLst/>
          </a:prstGeom>
        </p:spPr>
        <p:txBody>
          <a:bodyPr anchor="t" rtlCol="false" tIns="0" lIns="0" bIns="0" rIns="0">
            <a:spAutoFit/>
          </a:bodyPr>
          <a:lstStyle/>
          <a:p>
            <a:pPr algn="ctr" marL="845109" indent="-422555" lvl="1">
              <a:lnSpc>
                <a:spcPts val="5480"/>
              </a:lnSpc>
              <a:buFont typeface="Arial"/>
              <a:buChar char="•"/>
            </a:pPr>
            <a:r>
              <a:rPr lang="en-US" sz="3914">
                <a:solidFill>
                  <a:srgbClr val="000000"/>
                </a:solidFill>
                <a:latin typeface="Abhaya Libre"/>
                <a:ea typeface="Abhaya Libre"/>
                <a:cs typeface="Abhaya Libre"/>
                <a:sym typeface="Abhaya Libre"/>
              </a:rPr>
              <a:t>Advanced NLP: Better understanding of complex queries and emotions.</a:t>
            </a:r>
          </a:p>
          <a:p>
            <a:pPr algn="ctr" marL="794853" indent="-397426" lvl="1">
              <a:lnSpc>
                <a:spcPts val="5154"/>
              </a:lnSpc>
              <a:buFont typeface="Arial"/>
              <a:buChar char="•"/>
            </a:pPr>
            <a:r>
              <a:rPr lang="en-US" sz="3681">
                <a:solidFill>
                  <a:srgbClr val="000000"/>
                </a:solidFill>
                <a:latin typeface="Abhaya Libre"/>
                <a:ea typeface="Abhaya Libre"/>
                <a:cs typeface="Abhaya Libre"/>
                <a:sym typeface="Abhaya Libre"/>
              </a:rPr>
              <a:t>Multi-Language Support: Increased accessibility through multiple languages.</a:t>
            </a:r>
          </a:p>
          <a:p>
            <a:pPr algn="ctr" marL="794853" indent="-397426" lvl="1">
              <a:lnSpc>
                <a:spcPts val="5154"/>
              </a:lnSpc>
              <a:buFont typeface="Arial"/>
              <a:buChar char="•"/>
            </a:pPr>
            <a:r>
              <a:rPr lang="en-US" sz="3681">
                <a:solidFill>
                  <a:srgbClr val="000000"/>
                </a:solidFill>
                <a:latin typeface="Abhaya Libre"/>
                <a:ea typeface="Abhaya Libre"/>
                <a:cs typeface="Abhaya Libre"/>
                <a:sym typeface="Abhaya Libre"/>
              </a:rPr>
              <a:t>Sentiment Analysis: Gauging emotional tone to prioritize urgent issues.</a:t>
            </a:r>
          </a:p>
          <a:p>
            <a:pPr algn="ctr" marL="794853" indent="-397426" lvl="1">
              <a:lnSpc>
                <a:spcPts val="5154"/>
              </a:lnSpc>
              <a:buFont typeface="Arial"/>
              <a:buChar char="•"/>
            </a:pPr>
            <a:r>
              <a:rPr lang="en-US" sz="3681">
                <a:solidFill>
                  <a:srgbClr val="000000"/>
                </a:solidFill>
                <a:latin typeface="Abhaya Libre"/>
                <a:ea typeface="Abhaya Libre"/>
                <a:cs typeface="Abhaya Libre"/>
                <a:sym typeface="Abhaya Libre"/>
              </a:rPr>
              <a:t>Personalization: Tailored responses based on user history.</a:t>
            </a:r>
          </a:p>
          <a:p>
            <a:pPr algn="ctr" marL="794853" indent="-397426" lvl="1">
              <a:lnSpc>
                <a:spcPts val="5154"/>
              </a:lnSpc>
              <a:buFont typeface="Arial"/>
              <a:buChar char="•"/>
            </a:pPr>
            <a:r>
              <a:rPr lang="en-US" sz="3681">
                <a:solidFill>
                  <a:srgbClr val="000000"/>
                </a:solidFill>
                <a:latin typeface="Abhaya Libre"/>
                <a:ea typeface="Abhaya Libre"/>
                <a:cs typeface="Abhaya Libre"/>
                <a:sym typeface="Abhaya Libre"/>
              </a:rPr>
              <a:t>CRM Integration: Real-time updates and tracking within systems.</a:t>
            </a:r>
          </a:p>
          <a:p>
            <a:pPr algn="ctr" marL="794853" indent="-397426" lvl="1">
              <a:lnSpc>
                <a:spcPts val="5154"/>
              </a:lnSpc>
              <a:buFont typeface="Arial"/>
              <a:buChar char="•"/>
            </a:pPr>
            <a:r>
              <a:rPr lang="en-US" sz="3681">
                <a:solidFill>
                  <a:srgbClr val="000000"/>
                </a:solidFill>
                <a:latin typeface="Abhaya Libre"/>
                <a:ea typeface="Abhaya Libre"/>
                <a:cs typeface="Abhaya Libre"/>
                <a:sym typeface="Abhaya Libre"/>
              </a:rPr>
              <a:t>Voice Biometrics: Enhanced security through identity verification.</a:t>
            </a:r>
          </a:p>
          <a:p>
            <a:pPr algn="ctr" marL="794853" indent="-397426" lvl="1">
              <a:lnSpc>
                <a:spcPts val="5154"/>
              </a:lnSpc>
              <a:buFont typeface="Arial"/>
              <a:buChar char="•"/>
            </a:pPr>
            <a:r>
              <a:rPr lang="en-US" sz="3681">
                <a:solidFill>
                  <a:srgbClr val="000000"/>
                </a:solidFill>
                <a:latin typeface="Abhaya Libre"/>
                <a:ea typeface="Abhaya Libre"/>
                <a:cs typeface="Abhaya Libre"/>
                <a:sym typeface="Abhaya Libre"/>
              </a:rPr>
              <a:t>Proactive Management: Anticipating issues before they arise.</a:t>
            </a:r>
          </a:p>
          <a:p>
            <a:pPr algn="ctr" marL="794853" indent="-397426" lvl="1">
              <a:lnSpc>
                <a:spcPts val="5154"/>
              </a:lnSpc>
              <a:buFont typeface="Arial"/>
              <a:buChar char="•"/>
            </a:pPr>
            <a:r>
              <a:rPr lang="en-US" sz="3681">
                <a:solidFill>
                  <a:srgbClr val="000000"/>
                </a:solidFill>
                <a:latin typeface="Abhaya Libre"/>
                <a:ea typeface="Abhaya Libre"/>
                <a:cs typeface="Abhaya Libre"/>
                <a:sym typeface="Abhaya Libre"/>
              </a:rPr>
              <a:t>Omni-Channel Support: Seamless transitions between communication methods.</a:t>
            </a:r>
          </a:p>
          <a:p>
            <a:pPr algn="ctr" marL="794853" indent="-397426" lvl="1">
              <a:lnSpc>
                <a:spcPts val="5154"/>
              </a:lnSpc>
              <a:buFont typeface="Arial"/>
              <a:buChar char="•"/>
            </a:pPr>
            <a:r>
              <a:rPr lang="en-US" sz="3681">
                <a:solidFill>
                  <a:srgbClr val="000000"/>
                </a:solidFill>
                <a:latin typeface="Abhaya Libre"/>
                <a:ea typeface="Abhaya Libre"/>
                <a:cs typeface="Abhaya Libre"/>
                <a:sym typeface="Abhaya Libre"/>
              </a:rPr>
              <a:t>Feedback Loops: Continuous improvement based on user feedback.</a:t>
            </a:r>
          </a:p>
          <a:p>
            <a:pPr algn="ctr">
              <a:lnSpc>
                <a:spcPts val="6274"/>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4554977" y="3748035"/>
            <a:ext cx="11627497" cy="2514704"/>
          </a:xfrm>
          <a:prstGeom prst="rect">
            <a:avLst/>
          </a:prstGeom>
        </p:spPr>
        <p:txBody>
          <a:bodyPr anchor="t" rtlCol="false" tIns="0" lIns="0" bIns="0" rIns="0">
            <a:spAutoFit/>
          </a:bodyPr>
          <a:lstStyle/>
          <a:p>
            <a:pPr algn="ctr">
              <a:lnSpc>
                <a:spcPts val="20573"/>
              </a:lnSpc>
            </a:pPr>
            <a:r>
              <a:rPr lang="en-US" sz="14695">
                <a:solidFill>
                  <a:srgbClr val="000000"/>
                </a:solidFill>
                <a:latin typeface="Alatsi"/>
                <a:ea typeface="Alatsi"/>
                <a:cs typeface="Alatsi"/>
                <a:sym typeface="Alatsi"/>
              </a:rPr>
              <a:t>THANK YOU</a:t>
            </a:r>
          </a:p>
        </p:txBody>
      </p:sp>
      <p:grpSp>
        <p:nvGrpSpPr>
          <p:cNvPr name="Group 3" id="3"/>
          <p:cNvGrpSpPr/>
          <p:nvPr/>
        </p:nvGrpSpPr>
        <p:grpSpPr>
          <a:xfrm rot="0">
            <a:off x="-31071" y="0"/>
            <a:ext cx="4239083" cy="10287000"/>
            <a:chOff x="0" y="0"/>
            <a:chExt cx="5652111" cy="13716000"/>
          </a:xfrm>
        </p:grpSpPr>
        <p:grpSp>
          <p:nvGrpSpPr>
            <p:cNvPr name="Group 4" id="4"/>
            <p:cNvGrpSpPr/>
            <p:nvPr/>
          </p:nvGrpSpPr>
          <p:grpSpPr>
            <a:xfrm rot="0">
              <a:off x="2826056" y="0"/>
              <a:ext cx="2826056" cy="13716000"/>
              <a:chOff x="0" y="0"/>
              <a:chExt cx="558233" cy="2709333"/>
            </a:xfrm>
          </p:grpSpPr>
          <p:sp>
            <p:nvSpPr>
              <p:cNvPr name="Freeform 5" id="5"/>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E0D9"/>
              </a:solidFill>
            </p:spPr>
          </p:sp>
          <p:sp>
            <p:nvSpPr>
              <p:cNvPr name="TextBox 6" id="6"/>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413028" y="0"/>
              <a:ext cx="2826056" cy="13716000"/>
              <a:chOff x="0" y="0"/>
              <a:chExt cx="558233" cy="2709333"/>
            </a:xfrm>
          </p:grpSpPr>
          <p:sp>
            <p:nvSpPr>
              <p:cNvPr name="Freeform 8" id="8"/>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9FC3D0"/>
              </a:solidFill>
            </p:spPr>
          </p:sp>
          <p:sp>
            <p:nvSpPr>
              <p:cNvPr name="TextBox 9" id="9"/>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2826056" cy="13716000"/>
              <a:chOff x="0" y="0"/>
              <a:chExt cx="558233" cy="2709333"/>
            </a:xfrm>
          </p:grpSpPr>
          <p:sp>
            <p:nvSpPr>
              <p:cNvPr name="Freeform 11" id="11"/>
              <p:cNvSpPr/>
              <p:nvPr/>
            </p:nvSpPr>
            <p:spPr>
              <a:xfrm flipH="false" flipV="false" rot="0">
                <a:off x="0" y="0"/>
                <a:ext cx="558233" cy="2709333"/>
              </a:xfrm>
              <a:custGeom>
                <a:avLst/>
                <a:gdLst/>
                <a:ahLst/>
                <a:cxnLst/>
                <a:rect r="r" b="b" t="t" l="l"/>
                <a:pathLst>
                  <a:path h="2709333" w="558233">
                    <a:moveTo>
                      <a:pt x="0" y="0"/>
                    </a:moveTo>
                    <a:lnTo>
                      <a:pt x="558233" y="0"/>
                    </a:lnTo>
                    <a:lnTo>
                      <a:pt x="558233" y="2709333"/>
                    </a:lnTo>
                    <a:lnTo>
                      <a:pt x="0" y="2709333"/>
                    </a:lnTo>
                    <a:close/>
                  </a:path>
                </a:pathLst>
              </a:custGeom>
              <a:solidFill>
                <a:srgbClr val="E9C7C6"/>
              </a:solidFill>
            </p:spPr>
          </p:sp>
          <p:sp>
            <p:nvSpPr>
              <p:cNvPr name="TextBox 12" id="12"/>
              <p:cNvSpPr txBox="true"/>
              <p:nvPr/>
            </p:nvSpPr>
            <p:spPr>
              <a:xfrm>
                <a:off x="0" y="-47625"/>
                <a:ext cx="558233" cy="2756958"/>
              </a:xfrm>
              <a:prstGeom prst="rect">
                <a:avLst/>
              </a:prstGeom>
            </p:spPr>
            <p:txBody>
              <a:bodyPr anchor="ctr" rtlCol="false" tIns="50800" lIns="50800" bIns="50800" rIns="50800"/>
              <a:lstStyle/>
              <a:p>
                <a:pPr algn="ctr">
                  <a:lnSpc>
                    <a:spcPts val="2659"/>
                  </a:lnSpc>
                </a:pPr>
              </a:p>
            </p:txBody>
          </p:sp>
        </p:grpSp>
      </p:grpSp>
    </p:spTree>
  </p:cSld>
  <p:clrMapOvr>
    <a:masterClrMapping/>
  </p:clrMapOvr>
</p:sld>
</file>

<file path=ppt/slides/slide2.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30162"/>
            <a:ext cx="13180039" cy="1450976"/>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ABSTRACT</a:t>
            </a:r>
          </a:p>
        </p:txBody>
      </p:sp>
      <p:sp>
        <p:nvSpPr>
          <p:cNvPr name="TextBox 3" id="3"/>
          <p:cNvSpPr txBox="true"/>
          <p:nvPr/>
        </p:nvSpPr>
        <p:spPr>
          <a:xfrm rot="0">
            <a:off x="0" y="2029054"/>
            <a:ext cx="18288000" cy="23331257"/>
          </a:xfrm>
          <a:prstGeom prst="rect">
            <a:avLst/>
          </a:prstGeom>
        </p:spPr>
        <p:txBody>
          <a:bodyPr anchor="t" rtlCol="false" tIns="0" lIns="0" bIns="0" rIns="0">
            <a:spAutoFit/>
          </a:bodyPr>
          <a:lstStyle/>
          <a:p>
            <a:pPr algn="ctr">
              <a:lnSpc>
                <a:spcPts val="4899"/>
              </a:lnSpc>
            </a:pPr>
            <a:r>
              <a:rPr lang="en-US" sz="3499" b="true">
                <a:solidFill>
                  <a:srgbClr val="000000"/>
                </a:solidFill>
                <a:latin typeface="Abhaya Libre Bold"/>
                <a:ea typeface="Abhaya Libre Bold"/>
                <a:cs typeface="Abhaya Libre Bold"/>
                <a:sym typeface="Abhaya Libre Bold"/>
              </a:rPr>
              <a:t>In today's rapidly evolving market, consumer satisfaction is essential for business success. This paper introduces a Voice-Enabled Complaint Solution, designed to enhance the efficiency of conflict resolution by streamlining the process of lodging, managing, and resolving consumer complaints through an integrated digital platform. Key features of the VECS include automated ticket generation, real-time tracking, and comprehensive analytics to improve transparency and responsiveness. A notable aspect of the solution is its support for voice note submissions, enabling consumers to express their issues naturally and in greater detail. Furthermore, the system incorporates a feedback loop to continuously refine processes based on user experiences. This innovative approach not only boosts consumer trust and engagement but also equips businesses with actionable insights to enhance their products and services. The proposed VECS represents a significant advancement in customer service management, fostering a more responsive and customer-centric business environment.</a:t>
            </a:r>
          </a:p>
          <a:p>
            <a:pPr algn="ctr">
              <a:lnSpc>
                <a:spcPts val="14418"/>
              </a:lnSpc>
            </a:pPr>
          </a:p>
          <a:p>
            <a:pPr algn="ctr">
              <a:lnSpc>
                <a:spcPts val="17497"/>
              </a:lnSpc>
            </a:pPr>
          </a:p>
          <a:p>
            <a:pPr algn="ctr">
              <a:lnSpc>
                <a:spcPts val="17497"/>
              </a:lnSpc>
            </a:pPr>
          </a:p>
          <a:p>
            <a:pPr algn="ctr">
              <a:lnSpc>
                <a:spcPts val="17497"/>
              </a:lnSpc>
            </a:pPr>
          </a:p>
          <a:p>
            <a:pPr algn="ctr">
              <a:lnSpc>
                <a:spcPts val="17497"/>
              </a:lnSpc>
            </a:pPr>
          </a:p>
          <a:p>
            <a:pPr algn="ctr">
              <a:lnSpc>
                <a:spcPts val="17497"/>
              </a:lnSpc>
            </a:pPr>
          </a:p>
          <a:p>
            <a:pPr algn="ctr">
              <a:lnSpc>
                <a:spcPts val="17497"/>
              </a:lnSpc>
            </a:pPr>
          </a:p>
          <a:p>
            <a:pPr algn="ctr">
              <a:lnSpc>
                <a:spcPts val="6150"/>
              </a:lnSpc>
              <a:spcBef>
                <a:spcPct val="0"/>
              </a:spcBef>
            </a:pP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30179"/>
            <a:ext cx="13180039" cy="145094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EXISTING</a:t>
            </a:r>
          </a:p>
        </p:txBody>
      </p:sp>
      <p:sp>
        <p:nvSpPr>
          <p:cNvPr name="TextBox 3" id="3"/>
          <p:cNvSpPr txBox="true"/>
          <p:nvPr/>
        </p:nvSpPr>
        <p:spPr>
          <a:xfrm rot="0">
            <a:off x="215212" y="1962693"/>
            <a:ext cx="17943660" cy="7649372"/>
          </a:xfrm>
          <a:prstGeom prst="rect">
            <a:avLst/>
          </a:prstGeom>
        </p:spPr>
        <p:txBody>
          <a:bodyPr anchor="t" rtlCol="false" tIns="0" lIns="0" bIns="0" rIns="0">
            <a:spAutoFit/>
          </a:bodyPr>
          <a:lstStyle/>
          <a:p>
            <a:pPr algn="l">
              <a:lnSpc>
                <a:spcPts val="4681"/>
              </a:lnSpc>
            </a:pPr>
            <a:r>
              <a:rPr lang="en-US" sz="3343">
                <a:solidFill>
                  <a:srgbClr val="000000"/>
                </a:solidFill>
                <a:latin typeface="Alatsi"/>
                <a:ea typeface="Alatsi"/>
                <a:cs typeface="Alatsi"/>
                <a:sym typeface="Alatsi"/>
              </a:rPr>
              <a:t>Existing Voice-Enabled Complaint Solutions offer varied functionalities to enhance consumer complaint management. Notable examples include Google Dialogflow and Amazon Lex, which use natural language processing for voice interactions. Zendesk's Voice Integration adds voice support to its ticketing system, while IBM Watson Assistant provides customizable AI-driven solutions for complaint resolution. Microsoft Dynamics 365 integrates voice recognition for effective case management, and Nuance Communications focuses on secure, personalized voice interactions.</a:t>
            </a:r>
          </a:p>
          <a:p>
            <a:pPr algn="l">
              <a:lnSpc>
                <a:spcPts val="4681"/>
              </a:lnSpc>
            </a:pPr>
            <a:r>
              <a:rPr lang="en-US" sz="3343">
                <a:solidFill>
                  <a:srgbClr val="000000"/>
                </a:solidFill>
                <a:latin typeface="Alatsi"/>
                <a:ea typeface="Alatsi"/>
                <a:cs typeface="Alatsi"/>
                <a:sym typeface="Alatsi"/>
              </a:rPr>
              <a:t>Platforms like Talkdesk enable real-time complaint management within existing frameworks, and customizable solutions such as VoiceFoundry cater to specific industry needs. These systems typically feature voice recognition, automated ticketing, multi-channel support, and analytics, addressing the complexities of modern complaint management while enhancing customer engagement.</a:t>
            </a:r>
          </a:p>
          <a:p>
            <a:pPr algn="l">
              <a:lnSpc>
                <a:spcPts val="4681"/>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F6F3EB"/>
        </a:solidFill>
      </p:bgPr>
    </p:bg>
    <p:spTree>
      <p:nvGrpSpPr>
        <p:cNvPr id="1" name=""/>
        <p:cNvGrpSpPr/>
        <p:nvPr/>
      </p:nvGrpSpPr>
      <p:grpSpPr>
        <a:xfrm>
          <a:off x="0" y="0"/>
          <a:ext cx="0" cy="0"/>
          <a:chOff x="0" y="0"/>
          <a:chExt cx="0" cy="0"/>
        </a:xfrm>
      </p:grpSpPr>
      <p:sp>
        <p:nvSpPr>
          <p:cNvPr name="TextBox 2" id="2"/>
          <p:cNvSpPr txBox="true"/>
          <p:nvPr/>
        </p:nvSpPr>
        <p:spPr>
          <a:xfrm rot="0">
            <a:off x="2553980" y="-161925"/>
            <a:ext cx="13180039" cy="145094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PROPOSED</a:t>
            </a:r>
          </a:p>
        </p:txBody>
      </p:sp>
      <p:sp>
        <p:nvSpPr>
          <p:cNvPr name="TextBox 3" id="3"/>
          <p:cNvSpPr txBox="true"/>
          <p:nvPr/>
        </p:nvSpPr>
        <p:spPr>
          <a:xfrm rot="0">
            <a:off x="258255" y="1809544"/>
            <a:ext cx="17793012" cy="7580181"/>
          </a:xfrm>
          <a:prstGeom prst="rect">
            <a:avLst/>
          </a:prstGeom>
        </p:spPr>
        <p:txBody>
          <a:bodyPr anchor="t" rtlCol="false" tIns="0" lIns="0" bIns="0" rIns="0">
            <a:spAutoFit/>
          </a:bodyPr>
          <a:lstStyle/>
          <a:p>
            <a:pPr algn="l">
              <a:lnSpc>
                <a:spcPts val="4294"/>
              </a:lnSpc>
            </a:pPr>
            <a:r>
              <a:rPr lang="en-US" sz="3067">
                <a:solidFill>
                  <a:srgbClr val="000000"/>
                </a:solidFill>
                <a:latin typeface="Alatsi"/>
                <a:ea typeface="Alatsi"/>
                <a:cs typeface="Alatsi"/>
                <a:sym typeface="Alatsi"/>
              </a:rPr>
              <a:t>The proposed voice-enabled complaint solutions aims to revolutionize the handling of consumer complaints by integrating advanced features such as voice note submissions and rapid service status updates. By allowing consumers to submit voice notes, the system enhances the accuracy and richness of complaint descriptions, as these are transcribed into text for detailed processing. To maintain transparency and keep users informed, the VECS will provide real-time status updates through user-friendly dashboard for tracking complaint progress. Automated ticketing and prioritization will ensure that complaints are efficiently categorized and routed based on urgency, while integrated feedback mechanisms will gather consumer insights post-resolution to drive service improvements. The system will also feature comprehensive reporting and analytics to monitor performance metrics and identify trends, supporting data-driven decision-making. Additionally, the VECS will offer multi-channel integration, allowing complaints to be submitted through various platforms including web forms, mobile apps, and social media, ensuring accessibility and convenience. Built with a secure and scalable architecture, the system will protect sensitive data and accommodate a high volume of complaints, making it an essential tool for businesses striving to enhance their customer service and responsiveness.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14982801" y="6379649"/>
            <a:ext cx="7315200" cy="2477783"/>
          </a:xfrm>
          <a:custGeom>
            <a:avLst/>
            <a:gdLst/>
            <a:ahLst/>
            <a:cxnLst/>
            <a:rect r="r" b="b" t="t" l="l"/>
            <a:pathLst>
              <a:path h="2477783" w="7315200">
                <a:moveTo>
                  <a:pt x="0" y="0"/>
                </a:moveTo>
                <a:lnTo>
                  <a:pt x="7315200" y="0"/>
                </a:lnTo>
                <a:lnTo>
                  <a:pt x="7315200" y="2477783"/>
                </a:lnTo>
                <a:lnTo>
                  <a:pt x="0" y="24777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0" y="2057400"/>
            <a:ext cx="18288000" cy="8229600"/>
          </a:xfrm>
          <a:custGeom>
            <a:avLst/>
            <a:gdLst/>
            <a:ahLst/>
            <a:cxnLst/>
            <a:rect r="r" b="b" t="t" l="l"/>
            <a:pathLst>
              <a:path h="8229600" w="18288000">
                <a:moveTo>
                  <a:pt x="0" y="0"/>
                </a:moveTo>
                <a:lnTo>
                  <a:pt x="18288000" y="0"/>
                </a:lnTo>
                <a:lnTo>
                  <a:pt x="18288000" y="8229600"/>
                </a:lnTo>
                <a:lnTo>
                  <a:pt x="0" y="8229600"/>
                </a:lnTo>
                <a:lnTo>
                  <a:pt x="0" y="0"/>
                </a:lnTo>
                <a:close/>
              </a:path>
            </a:pathLst>
          </a:custGeom>
          <a:blipFill>
            <a:blip r:embed="rId4"/>
            <a:stretch>
              <a:fillRect l="0" t="-2137" r="0" b="-2137"/>
            </a:stretch>
          </a:blipFill>
          <a:ln w="38100" cap="sq">
            <a:solidFill>
              <a:srgbClr val="000000"/>
            </a:solidFill>
            <a:prstDash val="solid"/>
            <a:miter/>
          </a:ln>
        </p:spPr>
      </p:sp>
      <p:sp>
        <p:nvSpPr>
          <p:cNvPr name="TextBox 4" id="4"/>
          <p:cNvSpPr txBox="true"/>
          <p:nvPr/>
        </p:nvSpPr>
        <p:spPr>
          <a:xfrm rot="0">
            <a:off x="2553980" y="606457"/>
            <a:ext cx="13180039" cy="145094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ARCHITECTURE DIAGRAM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53274" y="3481496"/>
            <a:ext cx="17581452" cy="4501147"/>
          </a:xfrm>
          <a:custGeom>
            <a:avLst/>
            <a:gdLst/>
            <a:ahLst/>
            <a:cxnLst/>
            <a:rect r="r" b="b" t="t" l="l"/>
            <a:pathLst>
              <a:path h="4501147" w="17581452">
                <a:moveTo>
                  <a:pt x="0" y="0"/>
                </a:moveTo>
                <a:lnTo>
                  <a:pt x="17581452" y="0"/>
                </a:lnTo>
                <a:lnTo>
                  <a:pt x="17581452" y="4501147"/>
                </a:lnTo>
                <a:lnTo>
                  <a:pt x="0" y="4501147"/>
                </a:lnTo>
                <a:lnTo>
                  <a:pt x="0" y="0"/>
                </a:lnTo>
                <a:close/>
              </a:path>
            </a:pathLst>
          </a:custGeom>
          <a:blipFill>
            <a:blip r:embed="rId2"/>
            <a:stretch>
              <a:fillRect l="-2248" t="0" r="-2248" b="0"/>
            </a:stretch>
          </a:blipFill>
          <a:ln w="38100" cap="sq">
            <a:solidFill>
              <a:srgbClr val="000000"/>
            </a:solidFill>
            <a:prstDash val="solid"/>
            <a:miter/>
          </a:ln>
        </p:spPr>
      </p:sp>
      <p:sp>
        <p:nvSpPr>
          <p:cNvPr name="TextBox 3" id="3"/>
          <p:cNvSpPr txBox="true"/>
          <p:nvPr/>
        </p:nvSpPr>
        <p:spPr>
          <a:xfrm rot="0">
            <a:off x="2553980" y="-161925"/>
            <a:ext cx="13180039" cy="145094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USECASE DIAGRAM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4419521" y="1481122"/>
            <a:ext cx="9448959" cy="8805878"/>
          </a:xfrm>
          <a:custGeom>
            <a:avLst/>
            <a:gdLst/>
            <a:ahLst/>
            <a:cxnLst/>
            <a:rect r="r" b="b" t="t" l="l"/>
            <a:pathLst>
              <a:path h="8805878" w="9448959">
                <a:moveTo>
                  <a:pt x="0" y="0"/>
                </a:moveTo>
                <a:lnTo>
                  <a:pt x="9448958" y="0"/>
                </a:lnTo>
                <a:lnTo>
                  <a:pt x="9448958" y="8805878"/>
                </a:lnTo>
                <a:lnTo>
                  <a:pt x="0" y="8805878"/>
                </a:lnTo>
                <a:lnTo>
                  <a:pt x="0" y="0"/>
                </a:lnTo>
                <a:close/>
              </a:path>
            </a:pathLst>
          </a:custGeom>
          <a:blipFill>
            <a:blip r:embed="rId2"/>
            <a:stretch>
              <a:fillRect l="-4798" t="0" r="-1114" b="0"/>
            </a:stretch>
          </a:blipFill>
          <a:ln w="38100" cap="sq">
            <a:solidFill>
              <a:srgbClr val="000000"/>
            </a:solidFill>
            <a:prstDash val="solid"/>
            <a:miter/>
          </a:ln>
        </p:spPr>
      </p:sp>
      <p:sp>
        <p:nvSpPr>
          <p:cNvPr name="TextBox 3" id="3"/>
          <p:cNvSpPr txBox="true"/>
          <p:nvPr/>
        </p:nvSpPr>
        <p:spPr>
          <a:xfrm rot="0">
            <a:off x="2553980" y="30179"/>
            <a:ext cx="13180039" cy="145094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CLASS DIAGRAM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3480464" y="1177875"/>
            <a:ext cx="12253556" cy="9109125"/>
          </a:xfrm>
          <a:custGeom>
            <a:avLst/>
            <a:gdLst/>
            <a:ahLst/>
            <a:cxnLst/>
            <a:rect r="r" b="b" t="t" l="l"/>
            <a:pathLst>
              <a:path h="9109125" w="12253556">
                <a:moveTo>
                  <a:pt x="0" y="0"/>
                </a:moveTo>
                <a:lnTo>
                  <a:pt x="12253556" y="0"/>
                </a:lnTo>
                <a:lnTo>
                  <a:pt x="12253556" y="9109125"/>
                </a:lnTo>
                <a:lnTo>
                  <a:pt x="0" y="9109125"/>
                </a:lnTo>
                <a:lnTo>
                  <a:pt x="0" y="0"/>
                </a:lnTo>
                <a:close/>
              </a:path>
            </a:pathLst>
          </a:custGeom>
          <a:blipFill>
            <a:blip r:embed="rId2"/>
            <a:stretch>
              <a:fillRect l="0" t="0" r="0" b="0"/>
            </a:stretch>
          </a:blipFill>
          <a:ln w="38100" cap="sq">
            <a:solidFill>
              <a:srgbClr val="000000"/>
            </a:solidFill>
            <a:prstDash val="solid"/>
            <a:miter/>
          </a:ln>
        </p:spPr>
      </p:sp>
      <p:sp>
        <p:nvSpPr>
          <p:cNvPr name="TextBox 3" id="3"/>
          <p:cNvSpPr txBox="true"/>
          <p:nvPr/>
        </p:nvSpPr>
        <p:spPr>
          <a:xfrm rot="0">
            <a:off x="2553980" y="-161925"/>
            <a:ext cx="13180039" cy="145094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SEQUENCE DIAGRAM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3EB"/>
        </a:solidFill>
      </p:bgPr>
    </p:bg>
    <p:spTree>
      <p:nvGrpSpPr>
        <p:cNvPr id="1" name=""/>
        <p:cNvGrpSpPr/>
        <p:nvPr/>
      </p:nvGrpSpPr>
      <p:grpSpPr>
        <a:xfrm>
          <a:off x="0" y="0"/>
          <a:ext cx="0" cy="0"/>
          <a:chOff x="0" y="0"/>
          <a:chExt cx="0" cy="0"/>
        </a:xfrm>
      </p:grpSpPr>
      <p:sp>
        <p:nvSpPr>
          <p:cNvPr name="Freeform 2" id="2"/>
          <p:cNvSpPr/>
          <p:nvPr/>
        </p:nvSpPr>
        <p:spPr>
          <a:xfrm flipH="false" flipV="false" rot="0">
            <a:off x="6192154" y="1481122"/>
            <a:ext cx="5903692" cy="8805878"/>
          </a:xfrm>
          <a:custGeom>
            <a:avLst/>
            <a:gdLst/>
            <a:ahLst/>
            <a:cxnLst/>
            <a:rect r="r" b="b" t="t" l="l"/>
            <a:pathLst>
              <a:path h="8805878" w="5903692">
                <a:moveTo>
                  <a:pt x="0" y="0"/>
                </a:moveTo>
                <a:lnTo>
                  <a:pt x="5903692" y="0"/>
                </a:lnTo>
                <a:lnTo>
                  <a:pt x="5903692" y="8805878"/>
                </a:lnTo>
                <a:lnTo>
                  <a:pt x="0" y="8805878"/>
                </a:lnTo>
                <a:lnTo>
                  <a:pt x="0" y="0"/>
                </a:lnTo>
                <a:close/>
              </a:path>
            </a:pathLst>
          </a:custGeom>
          <a:blipFill>
            <a:blip r:embed="rId2"/>
            <a:stretch>
              <a:fillRect l="0" t="-879" r="-3579" b="-879"/>
            </a:stretch>
          </a:blipFill>
          <a:ln w="38100" cap="sq">
            <a:solidFill>
              <a:srgbClr val="000000"/>
            </a:solidFill>
            <a:prstDash val="solid"/>
            <a:miter/>
          </a:ln>
        </p:spPr>
      </p:sp>
      <p:sp>
        <p:nvSpPr>
          <p:cNvPr name="TextBox 3" id="3"/>
          <p:cNvSpPr txBox="true"/>
          <p:nvPr/>
        </p:nvSpPr>
        <p:spPr>
          <a:xfrm rot="0">
            <a:off x="2553980" y="30179"/>
            <a:ext cx="13180039" cy="1450943"/>
          </a:xfrm>
          <a:prstGeom prst="rect">
            <a:avLst/>
          </a:prstGeom>
        </p:spPr>
        <p:txBody>
          <a:bodyPr anchor="t" rtlCol="false" tIns="0" lIns="0" bIns="0" rIns="0">
            <a:spAutoFit/>
          </a:bodyPr>
          <a:lstStyle/>
          <a:p>
            <a:pPr algn="ctr">
              <a:lnSpc>
                <a:spcPts val="11899"/>
              </a:lnSpc>
            </a:pPr>
            <a:r>
              <a:rPr lang="en-US" sz="8499">
                <a:solidFill>
                  <a:srgbClr val="000000"/>
                </a:solidFill>
                <a:latin typeface="Alatsi"/>
                <a:ea typeface="Alatsi"/>
                <a:cs typeface="Alatsi"/>
                <a:sym typeface="Alatsi"/>
              </a:rPr>
              <a:t>STATECHART DIAGRAM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DAGP9yZTwpw</dc:identifier>
  <dcterms:modified xsi:type="dcterms:W3CDTF">2011-08-01T06:04:30Z</dcterms:modified>
  <cp:revision>1</cp:revision>
  <dc:title>Presented By : Adeline Palmerston</dc:title>
</cp:coreProperties>
</file>