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06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42"/>
    </mc:Choice>
    <mc:Fallback>
      <c:style val="42"/>
    </mc:Fallback>
  </mc:AlternateContent>
  <c:chart>
    <c:title>
      <c:layout/>
      <c:overlay val="0"/>
    </c:title>
    <c:autoTitleDeleted val="0"/>
    <c:plotArea>
      <c:layout/>
      <c:pieChart>
        <c:varyColors val="1"/>
        <c:ser>
          <c:idx val="0"/>
          <c:order val="0"/>
          <c:tx>
            <c:strRef>
              <c:f>Sheet1!$B$1</c:f>
              <c:strCache>
                <c:ptCount val="1"/>
                <c:pt idx="0">
                  <c:v>Salary</c:v>
                </c:pt>
              </c:strCache>
            </c:strRef>
          </c:tx>
          <c:cat>
            <c:strRef>
              <c:f>Sheet1!$A$2:$A$11</c:f>
              <c:strCache>
                <c:ptCount val="10"/>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pt idx="9">
                  <c:v>Billi Fellgate</c:v>
                </c:pt>
              </c:strCache>
            </c:strRef>
          </c:cat>
          <c:val>
            <c:numRef>
              <c:f>Sheet1!$B$2:$B$11</c:f>
              <c:numCache>
                <c:formatCode>General</c:formatCode>
                <c:ptCount val="10"/>
                <c:pt idx="0">
                  <c:v>105468.7</c:v>
                </c:pt>
                <c:pt idx="1">
                  <c:v>88360.79</c:v>
                </c:pt>
                <c:pt idx="2">
                  <c:v>85879.23</c:v>
                </c:pt>
                <c:pt idx="3">
                  <c:v>93128.34</c:v>
                </c:pt>
                <c:pt idx="4">
                  <c:v>57002.02</c:v>
                </c:pt>
                <c:pt idx="5">
                  <c:v>118976.16</c:v>
                </c:pt>
                <c:pt idx="6">
                  <c:v>104802.63</c:v>
                </c:pt>
                <c:pt idx="7">
                  <c:v>66017.179999999993</c:v>
                </c:pt>
                <c:pt idx="8">
                  <c:v>74279.009999999995</c:v>
                </c:pt>
                <c:pt idx="9">
                  <c:v>68980.52</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8AFEFAAA-A301-4384-9F35-4DA444CECD97}" type="datetimeFigureOut">
              <a:rPr lang="en-US" smtClean="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FEFAAA-A301-4384-9F35-4DA444CECD97}" type="datetimeFigureOut">
              <a:rPr lang="en-US" smtClean="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AFEFAAA-A301-4384-9F35-4DA444CECD97}" type="datetimeFigureOut">
              <a:rPr lang="en-US" smtClean="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8AFEFAAA-A301-4384-9F35-4DA444CECD97}" type="datetimeFigureOut">
              <a:rPr lang="en-US" smtClean="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AFEFAAA-A301-4384-9F35-4DA444CECD97}" type="datetimeFigureOut">
              <a:rPr lang="en-US" smtClean="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8AFEFAAA-A301-4384-9F35-4DA444CECD97}" type="datetimeFigureOut">
              <a:rPr lang="en-US" smtClean="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8AFEFAAA-A301-4384-9F35-4DA444CECD97}" type="datetimeFigureOut">
              <a:rPr lang="en-US" smtClean="0"/>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AFEFAAA-A301-4384-9F35-4DA444CECD97}" type="datetimeFigureOut">
              <a:rPr lang="en-US" smtClean="0"/>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FEFAAA-A301-4384-9F35-4DA444CECD97}" type="datetimeFigureOut">
              <a:rPr lang="en-US" smtClean="0"/>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FEFAAA-A301-4384-9F35-4DA444CECD97}" type="datetimeFigureOut">
              <a:rPr lang="en-US" smtClean="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AFEFAAA-A301-4384-9F35-4DA444CECD97}" type="datetimeFigureOut">
              <a:rPr lang="en-US" smtClean="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C2288F8-9EB8-40F8-B99C-13851E8793A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8AFEFAAA-A301-4384-9F35-4DA444CECD97}" type="datetimeFigureOut">
              <a:rPr lang="en-US" smtClean="0"/>
              <a:t>8/30/2024</a:t>
            </a:fld>
            <a:endParaRPr lang="en-US" dirty="0"/>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dirty="0"/>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BC2288F8-9EB8-40F8-B99C-13851E8793A5}"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2362200"/>
          </a:xfrm>
        </p:spPr>
        <p:txBody>
          <a:bodyPr>
            <a:normAutofit lnSpcReduction="10000"/>
          </a:bodyPr>
          <a:lstStyle/>
          <a:p>
            <a:pPr algn="l"/>
            <a:r>
              <a:rPr lang="en-US" sz="2400" dirty="0" smtClean="0">
                <a:solidFill>
                  <a:schemeClr val="accent2">
                    <a:lumMod val="75000"/>
                  </a:schemeClr>
                </a:solidFill>
                <a:latin typeface="Arno Pro" pitchFamily="18" charset="0"/>
              </a:rPr>
              <a:t>NAME                   : H. PRIYADHARSHINI</a:t>
            </a:r>
          </a:p>
          <a:p>
            <a:pPr algn="l"/>
            <a:r>
              <a:rPr lang="en-US" sz="2400" dirty="0" smtClean="0">
                <a:solidFill>
                  <a:schemeClr val="accent2">
                    <a:lumMod val="75000"/>
                  </a:schemeClr>
                </a:solidFill>
                <a:latin typeface="Arno Pro" pitchFamily="18" charset="0"/>
              </a:rPr>
              <a:t>REGISTER NO : asunm110312201380</a:t>
            </a:r>
          </a:p>
          <a:p>
            <a:pPr algn="l"/>
            <a:r>
              <a:rPr lang="en-US" sz="2400" dirty="0" smtClean="0">
                <a:solidFill>
                  <a:schemeClr val="accent2">
                    <a:lumMod val="75000"/>
                  </a:schemeClr>
                </a:solidFill>
                <a:latin typeface="Arno Pro" pitchFamily="18" charset="0"/>
              </a:rPr>
              <a:t>DEPARTMENT: B.COM GENERAL</a:t>
            </a:r>
          </a:p>
          <a:p>
            <a:pPr algn="l"/>
            <a:r>
              <a:rPr lang="en-US" sz="2400" dirty="0" smtClean="0">
                <a:solidFill>
                  <a:schemeClr val="accent2">
                    <a:lumMod val="75000"/>
                  </a:schemeClr>
                </a:solidFill>
                <a:latin typeface="Arno Pro" pitchFamily="18" charset="0"/>
              </a:rPr>
              <a:t>COLLEGE           : D.R.B.C.C.C.HINDU COLLEGE</a:t>
            </a:r>
          </a:p>
        </p:txBody>
      </p:sp>
      <p:sp>
        <p:nvSpPr>
          <p:cNvPr id="2" name="Title 1"/>
          <p:cNvSpPr>
            <a:spLocks noGrp="1"/>
          </p:cNvSpPr>
          <p:nvPr>
            <p:ph type="ctrTitle"/>
          </p:nvPr>
        </p:nvSpPr>
        <p:spPr>
          <a:xfrm>
            <a:off x="304800" y="2209800"/>
            <a:ext cx="7696200" cy="1485900"/>
          </a:xfrm>
        </p:spPr>
        <p:txBody>
          <a:bodyPr/>
          <a:lstStyle/>
          <a:p>
            <a:r>
              <a:rPr lang="en-US" i="1" dirty="0" smtClean="0">
                <a:solidFill>
                  <a:schemeClr val="accent4">
                    <a:lumMod val="75000"/>
                  </a:schemeClr>
                </a:solidFill>
                <a:latin typeface="Algerian" pitchFamily="82" charset="0"/>
              </a:rPr>
              <a:t>Employee data set</a:t>
            </a:r>
            <a:br>
              <a:rPr lang="en-US" i="1" dirty="0" smtClean="0">
                <a:solidFill>
                  <a:schemeClr val="accent4">
                    <a:lumMod val="75000"/>
                  </a:schemeClr>
                </a:solidFill>
                <a:latin typeface="Algerian" pitchFamily="82" charset="0"/>
              </a:rPr>
            </a:br>
            <a:r>
              <a:rPr lang="en-US" i="1" dirty="0" smtClean="0">
                <a:solidFill>
                  <a:schemeClr val="accent4">
                    <a:lumMod val="75000"/>
                  </a:schemeClr>
                </a:solidFill>
                <a:latin typeface="Algerian" pitchFamily="82" charset="0"/>
              </a:rPr>
              <a:t>using excel</a:t>
            </a:r>
            <a:endParaRPr lang="en-US" i="1" dirty="0">
              <a:solidFill>
                <a:schemeClr val="accent4">
                  <a:lumMod val="75000"/>
                </a:schemeClr>
              </a:solidFill>
              <a:latin typeface="Algerian" pitchFamily="82" charset="0"/>
            </a:endParaRPr>
          </a:p>
        </p:txBody>
      </p:sp>
    </p:spTree>
    <p:extLst>
      <p:ext uri="{BB962C8B-B14F-4D97-AF65-F5344CB8AC3E}">
        <p14:creationId xmlns:p14="http://schemas.microsoft.com/office/powerpoint/2010/main" val="3512632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Modeling </a:t>
            </a:r>
            <a:r>
              <a:rPr lang="en-US" dirty="0" smtClean="0">
                <a:latin typeface="Algerian" pitchFamily="82" charset="0"/>
              </a:rPr>
              <a:t>approach</a:t>
            </a:r>
            <a:endParaRPr lang="en-US" dirty="0">
              <a:latin typeface="Algerian" pitchFamily="82" charset="0"/>
            </a:endParaRPr>
          </a:p>
        </p:txBody>
      </p:sp>
      <p:sp>
        <p:nvSpPr>
          <p:cNvPr id="3" name="Content Placeholder 2"/>
          <p:cNvSpPr>
            <a:spLocks noGrp="1"/>
          </p:cNvSpPr>
          <p:nvPr>
            <p:ph sz="quarter" idx="13"/>
          </p:nvPr>
        </p:nvSpPr>
        <p:spPr/>
        <p:txBody>
          <a:bodyPr>
            <a:normAutofit/>
          </a:bodyPr>
          <a:lstStyle/>
          <a:p>
            <a:pPr>
              <a:buFont typeface="Wingdings" pitchFamily="2" charset="2"/>
              <a:buChar char="q"/>
            </a:pPr>
            <a:r>
              <a:rPr lang="en-US" dirty="0" smtClean="0">
                <a:latin typeface="Arno Pro Display" pitchFamily="18" charset="0"/>
              </a:rPr>
              <a:t> </a:t>
            </a:r>
            <a:r>
              <a:rPr lang="en-US" b="1" u="sng" dirty="0" smtClean="0">
                <a:latin typeface="Arno Pro Display" pitchFamily="18" charset="0"/>
              </a:rPr>
              <a:t>Data Acquisition</a:t>
            </a:r>
            <a:r>
              <a:rPr lang="en-US" dirty="0" smtClean="0">
                <a:latin typeface="Arno Pro Display" pitchFamily="18" charset="0"/>
              </a:rPr>
              <a:t>: downloaded a dataset form the IBM SKILLS BUILD DASHBOARDS, which included features like USER ID, NAME, GENDER, EXPLOYEE TYPE, AND DEPARTMENT.</a:t>
            </a:r>
          </a:p>
          <a:p>
            <a:pPr>
              <a:buFont typeface="Wingdings" pitchFamily="2" charset="2"/>
              <a:buChar char="q"/>
            </a:pPr>
            <a:r>
              <a:rPr lang="en-US" dirty="0">
                <a:latin typeface="Arno Pro Display" pitchFamily="18" charset="0"/>
              </a:rPr>
              <a:t> </a:t>
            </a:r>
            <a:r>
              <a:rPr lang="en-US" b="1" u="sng" dirty="0" smtClean="0">
                <a:latin typeface="Arno Pro Display" pitchFamily="18" charset="0"/>
              </a:rPr>
              <a:t>Data Preparation</a:t>
            </a:r>
            <a:r>
              <a:rPr lang="en-US" dirty="0" smtClean="0">
                <a:latin typeface="Arno Pro Display" pitchFamily="18" charset="0"/>
              </a:rPr>
              <a:t>:  imported the dataset into excel.  Cleaned the data to correct any inconsistencies or errors. </a:t>
            </a:r>
          </a:p>
          <a:p>
            <a:pPr>
              <a:buFont typeface="Wingdings" pitchFamily="2" charset="2"/>
              <a:buChar char="q"/>
            </a:pPr>
            <a:r>
              <a:rPr lang="en-US" dirty="0">
                <a:latin typeface="Arno Pro Display" pitchFamily="18" charset="0"/>
              </a:rPr>
              <a:t> </a:t>
            </a:r>
            <a:r>
              <a:rPr lang="en-US" b="1" u="sng" dirty="0" smtClean="0">
                <a:latin typeface="Arno Pro Display" pitchFamily="18" charset="0"/>
              </a:rPr>
              <a:t>Initial Exploration</a:t>
            </a:r>
            <a:r>
              <a:rPr lang="en-US" dirty="0" smtClean="0">
                <a:latin typeface="Arno Pro Display" pitchFamily="18" charset="0"/>
              </a:rPr>
              <a:t>:  review the dataset to understand its structure.  Used summary statistics to gain preliminary insights</a:t>
            </a:r>
            <a:r>
              <a:rPr lang="en-US" dirty="0" smtClean="0"/>
              <a:t>.</a:t>
            </a:r>
            <a:endParaRPr lang="en-US" dirty="0"/>
          </a:p>
        </p:txBody>
      </p:sp>
    </p:spTree>
    <p:extLst>
      <p:ext uri="{BB962C8B-B14F-4D97-AF65-F5344CB8AC3E}">
        <p14:creationId xmlns:p14="http://schemas.microsoft.com/office/powerpoint/2010/main" val="28941840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Modeling </a:t>
            </a:r>
            <a:r>
              <a:rPr lang="en-US" dirty="0" smtClean="0">
                <a:latin typeface="Algerian" pitchFamily="82" charset="0"/>
              </a:rPr>
              <a:t>approach</a:t>
            </a:r>
            <a:endParaRPr lang="en-US" dirty="0">
              <a:latin typeface="Algerian" pitchFamily="82" charset="0"/>
            </a:endParaRPr>
          </a:p>
        </p:txBody>
      </p:sp>
      <p:sp>
        <p:nvSpPr>
          <p:cNvPr id="3" name="Content Placeholder 2"/>
          <p:cNvSpPr>
            <a:spLocks noGrp="1"/>
          </p:cNvSpPr>
          <p:nvPr>
            <p:ph sz="quarter" idx="13"/>
          </p:nvPr>
        </p:nvSpPr>
        <p:spPr/>
        <p:txBody>
          <a:bodyPr>
            <a:normAutofit/>
          </a:bodyPr>
          <a:lstStyle/>
          <a:p>
            <a:pPr marL="0" indent="0">
              <a:buNone/>
            </a:pPr>
            <a:r>
              <a:rPr lang="en-US" dirty="0" smtClean="0">
                <a:latin typeface="Arno Pro Display" pitchFamily="18" charset="0"/>
              </a:rPr>
              <a:t>6. </a:t>
            </a:r>
            <a:r>
              <a:rPr lang="en-US" b="1" u="sng" dirty="0" smtClean="0">
                <a:latin typeface="Arno Pro Display" pitchFamily="18" charset="0"/>
              </a:rPr>
              <a:t>Pattern Identification </a:t>
            </a:r>
            <a:r>
              <a:rPr lang="en-US" dirty="0" smtClean="0">
                <a:latin typeface="Arno Pro Display" pitchFamily="18" charset="0"/>
              </a:rPr>
              <a:t>:Identified patterns and trends in the data regarding employee types and departmental distribution. Highlighted any anomalies or significant findings.</a:t>
            </a:r>
          </a:p>
          <a:p>
            <a:pPr marL="0" indent="0">
              <a:buNone/>
            </a:pPr>
            <a:r>
              <a:rPr lang="en-US" dirty="0" smtClean="0">
                <a:latin typeface="Arno Pro Display" pitchFamily="18" charset="0"/>
              </a:rPr>
              <a:t>7. </a:t>
            </a:r>
            <a:r>
              <a:rPr lang="en-US" b="1" u="sng" dirty="0" smtClean="0">
                <a:latin typeface="Arno Pro Display" pitchFamily="18" charset="0"/>
              </a:rPr>
              <a:t>Reporting</a:t>
            </a:r>
            <a:r>
              <a:rPr lang="en-US" b="1" dirty="0" smtClean="0">
                <a:latin typeface="Arno Pro Display" pitchFamily="18" charset="0"/>
              </a:rPr>
              <a:t> </a:t>
            </a:r>
            <a:r>
              <a:rPr lang="en-US" dirty="0" smtClean="0">
                <a:latin typeface="Arno Pro Display" pitchFamily="18" charset="0"/>
              </a:rPr>
              <a:t>:Summarized key insights from the analysis. Compiled visuals into a report, providing a clear presentation of findings and recommendations for workforce planning and departmental adjustments.</a:t>
            </a:r>
            <a:endParaRPr lang="en-US" dirty="0">
              <a:latin typeface="Arno Pro Display" pitchFamily="18" charset="0"/>
            </a:endParaRPr>
          </a:p>
        </p:txBody>
      </p:sp>
    </p:spTree>
    <p:extLst>
      <p:ext uri="{BB962C8B-B14F-4D97-AF65-F5344CB8AC3E}">
        <p14:creationId xmlns:p14="http://schemas.microsoft.com/office/powerpoint/2010/main" val="3068653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&amp; discussion</a:t>
            </a:r>
            <a:endParaRPr lang="en-US" dirty="0"/>
          </a:p>
        </p:txBody>
      </p:sp>
      <p:graphicFrame>
        <p:nvGraphicFramePr>
          <p:cNvPr id="4" name="Content Placeholder 3"/>
          <p:cNvGraphicFramePr>
            <a:graphicFrameLocks noGrp="1"/>
          </p:cNvGraphicFramePr>
          <p:nvPr>
            <p:ph sz="quarter" idx="13"/>
            <p:extLst>
              <p:ext uri="{D42A27DB-BD31-4B8C-83A1-F6EECF244321}">
                <p14:modId xmlns:p14="http://schemas.microsoft.com/office/powerpoint/2010/main" val="2693298023"/>
              </p:ext>
            </p:extLst>
          </p:nvPr>
        </p:nvGraphicFramePr>
        <p:xfrm>
          <a:off x="609600" y="1600200"/>
          <a:ext cx="7924800" cy="4114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786361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sz="quarter" idx="13"/>
          </p:nvPr>
        </p:nvSpPr>
        <p:spPr/>
        <p:txBody>
          <a:bodyPr/>
          <a:lstStyle/>
          <a:p>
            <a:r>
              <a:rPr lang="en-US" dirty="0" smtClean="0"/>
              <a:t>The analysis revealed the distribution of employee type (permanent, fixed term, temporary) and departmental staffing levels.  Key insights included trends such as increased fixed-term contracts and notable anomalies in staffing patterns.  Recommendations include balancing staffing levels and revising employment policies to address these issues.  The finding highlight areas for potential improvement in workforce management.  The results have implications for organizational efficiency and performance, with suggested next steps involving further analysis and action planning.  Key charts and graphs were used to visually support these conclusions and facilitate decision making.</a:t>
            </a:r>
            <a:endParaRPr lang="en-US" dirty="0"/>
          </a:p>
        </p:txBody>
      </p:sp>
    </p:spTree>
    <p:extLst>
      <p:ext uri="{BB962C8B-B14F-4D97-AF65-F5344CB8AC3E}">
        <p14:creationId xmlns:p14="http://schemas.microsoft.com/office/powerpoint/2010/main" val="38108163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PROJECT TITLE</a:t>
            </a:r>
            <a:endParaRPr lang="en-US" dirty="0">
              <a:latin typeface="Algerian" pitchFamily="82" charset="0"/>
            </a:endParaRPr>
          </a:p>
        </p:txBody>
      </p:sp>
      <p:sp>
        <p:nvSpPr>
          <p:cNvPr id="3" name="Content Placeholder 2"/>
          <p:cNvSpPr>
            <a:spLocks noGrp="1"/>
          </p:cNvSpPr>
          <p:nvPr>
            <p:ph sz="quarter" idx="13"/>
          </p:nvPr>
        </p:nvSpPr>
        <p:spPr>
          <a:xfrm>
            <a:off x="457200" y="2209799"/>
            <a:ext cx="8229600" cy="2971801"/>
          </a:xfrm>
        </p:spPr>
        <p:txBody>
          <a:bodyPr/>
          <a:lstStyle/>
          <a:p>
            <a:pPr marL="0" indent="0" algn="ctr">
              <a:buNone/>
            </a:pPr>
            <a:r>
              <a:rPr lang="en-US" dirty="0" smtClean="0">
                <a:latin typeface="Adobe Garamond Pro" pitchFamily="18" charset="0"/>
              </a:rPr>
              <a:t>EMPLOYEE TYPE ANALYSIS USING EXCEL &amp; </a:t>
            </a:r>
          </a:p>
          <a:p>
            <a:pPr marL="0" indent="0" algn="ctr">
              <a:buNone/>
            </a:pPr>
            <a:r>
              <a:rPr lang="en-US" dirty="0" smtClean="0">
                <a:latin typeface="Adobe Garamond Pro" pitchFamily="18" charset="0"/>
              </a:rPr>
              <a:t>EMPLOYEE DEPARTMENT COUNT ANALYSIS</a:t>
            </a:r>
          </a:p>
          <a:p>
            <a:pPr marL="0" indent="0" algn="ctr">
              <a:buNone/>
            </a:pPr>
            <a:r>
              <a:rPr lang="en-US" dirty="0" smtClean="0">
                <a:latin typeface="Adobe Garamond Pro" pitchFamily="18" charset="0"/>
              </a:rPr>
              <a:t>USING EXCEL</a:t>
            </a:r>
            <a:endParaRPr lang="en-US" dirty="0">
              <a:latin typeface="Adobe Garamond Pro" pitchFamily="18" charset="0"/>
            </a:endParaRPr>
          </a:p>
        </p:txBody>
      </p:sp>
    </p:spTree>
    <p:extLst>
      <p:ext uri="{BB962C8B-B14F-4D97-AF65-F5344CB8AC3E}">
        <p14:creationId xmlns:p14="http://schemas.microsoft.com/office/powerpoint/2010/main" val="23531040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AJENDA</a:t>
            </a:r>
            <a:endParaRPr lang="en-US" dirty="0">
              <a:latin typeface="Algerian" pitchFamily="82" charset="0"/>
            </a:endParaRPr>
          </a:p>
        </p:txBody>
      </p:sp>
      <p:sp>
        <p:nvSpPr>
          <p:cNvPr id="3" name="Content Placeholder 2"/>
          <p:cNvSpPr>
            <a:spLocks noGrp="1"/>
          </p:cNvSpPr>
          <p:nvPr>
            <p:ph sz="quarter" idx="13"/>
          </p:nvPr>
        </p:nvSpPr>
        <p:spPr/>
        <p:txBody>
          <a:bodyPr>
            <a:normAutofit/>
          </a:bodyPr>
          <a:lstStyle/>
          <a:p>
            <a:pPr>
              <a:buFont typeface="Wingdings" pitchFamily="2" charset="2"/>
              <a:buChar char="v"/>
            </a:pPr>
            <a:r>
              <a:rPr lang="en-US" dirty="0" smtClean="0"/>
              <a:t> </a:t>
            </a:r>
            <a:r>
              <a:rPr lang="en-US" sz="2400" i="1" dirty="0" smtClean="0">
                <a:latin typeface="Arno Pro" pitchFamily="18" charset="0"/>
              </a:rPr>
              <a:t>PROBLEM STATEMENT</a:t>
            </a:r>
          </a:p>
          <a:p>
            <a:pPr>
              <a:buFont typeface="Wingdings" pitchFamily="2" charset="2"/>
              <a:buChar char="v"/>
            </a:pPr>
            <a:r>
              <a:rPr lang="en-US" sz="2400" i="1" dirty="0">
                <a:latin typeface="Arno Pro" pitchFamily="18" charset="0"/>
              </a:rPr>
              <a:t> </a:t>
            </a:r>
            <a:r>
              <a:rPr lang="en-US" sz="2400" i="1" dirty="0" smtClean="0">
                <a:latin typeface="Arno Pro" pitchFamily="18" charset="0"/>
              </a:rPr>
              <a:t>PROJECT OVERVIEW</a:t>
            </a:r>
          </a:p>
          <a:p>
            <a:pPr>
              <a:buFont typeface="Wingdings" pitchFamily="2" charset="2"/>
              <a:buChar char="v"/>
            </a:pPr>
            <a:r>
              <a:rPr lang="en-US" sz="2400" i="1" dirty="0" smtClean="0">
                <a:latin typeface="Arno Pro" pitchFamily="18" charset="0"/>
              </a:rPr>
              <a:t> END USERS</a:t>
            </a:r>
          </a:p>
          <a:p>
            <a:pPr>
              <a:buFont typeface="Wingdings" pitchFamily="2" charset="2"/>
              <a:buChar char="v"/>
            </a:pPr>
            <a:r>
              <a:rPr lang="en-US" sz="2400" i="1" dirty="0">
                <a:latin typeface="Arno Pro" pitchFamily="18" charset="0"/>
              </a:rPr>
              <a:t> </a:t>
            </a:r>
            <a:r>
              <a:rPr lang="en-US" sz="2400" i="1" dirty="0" smtClean="0">
                <a:latin typeface="Arno Pro" pitchFamily="18" charset="0"/>
              </a:rPr>
              <a:t>OUR SOLUTION &amp; PREPOSITION</a:t>
            </a:r>
          </a:p>
          <a:p>
            <a:pPr>
              <a:buFont typeface="Wingdings" pitchFamily="2" charset="2"/>
              <a:buChar char="v"/>
            </a:pPr>
            <a:r>
              <a:rPr lang="en-US" sz="2400" i="1" dirty="0">
                <a:latin typeface="Arno Pro" pitchFamily="18" charset="0"/>
              </a:rPr>
              <a:t> </a:t>
            </a:r>
            <a:r>
              <a:rPr lang="en-US" sz="2400" i="1" dirty="0" smtClean="0">
                <a:latin typeface="Arno Pro" pitchFamily="18" charset="0"/>
              </a:rPr>
              <a:t>DATASET DESCRIPTION</a:t>
            </a:r>
          </a:p>
          <a:p>
            <a:pPr>
              <a:buFont typeface="Wingdings" pitchFamily="2" charset="2"/>
              <a:buChar char="v"/>
            </a:pPr>
            <a:r>
              <a:rPr lang="en-US" sz="2400" i="1" dirty="0">
                <a:latin typeface="Arno Pro" pitchFamily="18" charset="0"/>
              </a:rPr>
              <a:t> </a:t>
            </a:r>
            <a:r>
              <a:rPr lang="en-US" sz="2400" i="1" dirty="0" smtClean="0">
                <a:latin typeface="Arno Pro" pitchFamily="18" charset="0"/>
              </a:rPr>
              <a:t>MODELLING APPROACH</a:t>
            </a:r>
          </a:p>
          <a:p>
            <a:pPr>
              <a:buFont typeface="Wingdings" pitchFamily="2" charset="2"/>
              <a:buChar char="v"/>
            </a:pPr>
            <a:r>
              <a:rPr lang="en-US" sz="2400" i="1" dirty="0">
                <a:latin typeface="Arno Pro" pitchFamily="18" charset="0"/>
              </a:rPr>
              <a:t> </a:t>
            </a:r>
            <a:r>
              <a:rPr lang="en-US" sz="2400" i="1" dirty="0" smtClean="0">
                <a:latin typeface="Arno Pro" pitchFamily="18" charset="0"/>
              </a:rPr>
              <a:t>RESULTS &amp; DISCUSSION</a:t>
            </a:r>
          </a:p>
          <a:p>
            <a:pPr>
              <a:buFont typeface="Wingdings" pitchFamily="2" charset="2"/>
              <a:buChar char="v"/>
            </a:pPr>
            <a:r>
              <a:rPr lang="en-US" sz="2400" i="1" dirty="0">
                <a:latin typeface="Arno Pro" pitchFamily="18" charset="0"/>
              </a:rPr>
              <a:t> </a:t>
            </a:r>
            <a:r>
              <a:rPr lang="en-US" sz="2400" i="1" dirty="0" smtClean="0">
                <a:latin typeface="Arno Pro" pitchFamily="18" charset="0"/>
              </a:rPr>
              <a:t>CONCLUSION</a:t>
            </a:r>
            <a:endParaRPr lang="en-US" sz="2400" i="1" dirty="0">
              <a:latin typeface="Arno Pro" pitchFamily="18" charset="0"/>
            </a:endParaRPr>
          </a:p>
        </p:txBody>
      </p:sp>
    </p:spTree>
    <p:extLst>
      <p:ext uri="{BB962C8B-B14F-4D97-AF65-F5344CB8AC3E}">
        <p14:creationId xmlns:p14="http://schemas.microsoft.com/office/powerpoint/2010/main" val="14498742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lnSpcReduction="10000"/>
          </a:bodyPr>
          <a:lstStyle/>
          <a:p>
            <a:pPr>
              <a:lnSpc>
                <a:spcPct val="120000"/>
              </a:lnSpc>
              <a:buFont typeface="Wingdings" pitchFamily="2" charset="2"/>
              <a:buChar char="q"/>
            </a:pPr>
            <a:r>
              <a:rPr lang="en-US" dirty="0" smtClean="0">
                <a:latin typeface="Arno Pro Display" pitchFamily="18" charset="0"/>
              </a:rPr>
              <a:t>IN TODAYS DYNAMIC BUSINESS ENVIRONMENT, ORGANIZATIONS EMPLOY A DIVERSE WORKFORCE, INCLUIDNG PERMANENT, FIXED- TERM, AND TEMPORARY EMPLOYEES.  THIS VARIETY OFFERS FLEXIBILITY BUT ALSO INTRODUCES COMPLEXITIES IN WORKFORCE MANAGEMENT, RESOURCE ALLOCATION, COMPLIANCE WITH LABOR LAWS.</a:t>
            </a:r>
            <a:endParaRPr lang="en-US" dirty="0">
              <a:latin typeface="Arno Pro Display" pitchFamily="18" charset="0"/>
            </a:endParaRPr>
          </a:p>
        </p:txBody>
      </p:sp>
      <p:sp>
        <p:nvSpPr>
          <p:cNvPr id="4" name="Content Placeholder 3"/>
          <p:cNvSpPr>
            <a:spLocks noGrp="1"/>
          </p:cNvSpPr>
          <p:nvPr>
            <p:ph sz="quarter" idx="14"/>
          </p:nvPr>
        </p:nvSpPr>
        <p:spPr>
          <a:xfrm>
            <a:off x="4572000" y="1600200"/>
            <a:ext cx="4038600" cy="4525963"/>
          </a:xfrm>
        </p:spPr>
        <p:txBody>
          <a:bodyPr>
            <a:noAutofit/>
          </a:bodyPr>
          <a:lstStyle/>
          <a:p>
            <a:pPr>
              <a:buFont typeface="Wingdings" pitchFamily="2" charset="2"/>
              <a:buChar char="q"/>
            </a:pPr>
            <a:r>
              <a:rPr lang="en-US" sz="1800" dirty="0" smtClean="0">
                <a:latin typeface="Arno Pro Display" pitchFamily="18" charset="0"/>
              </a:rPr>
              <a:t>THE PRIMARY CHALLENGE IS TO ANALYZE AND CATEGORIZE EMPLOYEES BASED ON THIS EMPLOYMENT TYPE-PERMANENT, FIXED-TERM, OR TEMPORARY.  UNDERSTANDING THESE CATEGORIES IS CRUCIAL FOR OPTIMIZING HR POLICIES AND ALIGNING WORK FORCE STRATEGIES WITH BUSINESS GOALS</a:t>
            </a:r>
            <a:r>
              <a:rPr lang="en-US" sz="2400" dirty="0" smtClean="0">
                <a:latin typeface="Arno Pro Display" pitchFamily="18" charset="0"/>
              </a:rPr>
              <a:t>.</a:t>
            </a:r>
            <a:endParaRPr lang="en-US" sz="2400" dirty="0">
              <a:latin typeface="Arno Pro Display" pitchFamily="18" charset="0"/>
            </a:endParaRPr>
          </a:p>
        </p:txBody>
      </p:sp>
      <p:sp>
        <p:nvSpPr>
          <p:cNvPr id="2" name="Title 1"/>
          <p:cNvSpPr>
            <a:spLocks noGrp="1"/>
          </p:cNvSpPr>
          <p:nvPr>
            <p:ph type="title"/>
          </p:nvPr>
        </p:nvSpPr>
        <p:spPr/>
        <p:txBody>
          <a:bodyPr/>
          <a:lstStyle/>
          <a:p>
            <a:r>
              <a:rPr lang="en-US" dirty="0" smtClean="0"/>
              <a:t>PROBLEM STATEMENT</a:t>
            </a:r>
            <a:endParaRPr lang="en-US" dirty="0"/>
          </a:p>
        </p:txBody>
      </p:sp>
    </p:spTree>
    <p:extLst>
      <p:ext uri="{BB962C8B-B14F-4D97-AF65-F5344CB8AC3E}">
        <p14:creationId xmlns:p14="http://schemas.microsoft.com/office/powerpoint/2010/main" val="21553399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PROJECT OVER VIEW</a:t>
            </a:r>
            <a:endParaRPr lang="en-US" dirty="0">
              <a:latin typeface="Algerian" pitchFamily="82" charset="0"/>
            </a:endParaRP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smtClean="0">
                <a:latin typeface="Arno Pro Display" pitchFamily="18" charset="0"/>
              </a:rPr>
              <a:t>THE PROJECT INVOLVED ANALYSING THE RGANISATIONS OVERALL WORKFORCE, AND FOCUSING ON MININMUM &amp; MAXIMUM SALARY EARNEED BY THE EMPLOYEES AND HIGHLIGHTING THE SALARY.</a:t>
            </a:r>
          </a:p>
          <a:p>
            <a:pPr>
              <a:buFont typeface="Wingdings" pitchFamily="2" charset="2"/>
              <a:buChar char="Ø"/>
            </a:pPr>
            <a:r>
              <a:rPr lang="en-US" dirty="0">
                <a:latin typeface="Arno Pro Display" pitchFamily="18" charset="0"/>
              </a:rPr>
              <a:t> </a:t>
            </a:r>
            <a:r>
              <a:rPr lang="en-US" dirty="0" smtClean="0">
                <a:latin typeface="Arno Pro Display" pitchFamily="18" charset="0"/>
              </a:rPr>
              <a:t>IDENTIFYING THE MAXIMUM EMPLOYEES WORKING IN EACH DEPARTMENT.</a:t>
            </a:r>
          </a:p>
          <a:p>
            <a:pPr>
              <a:buFont typeface="Wingdings" pitchFamily="2" charset="2"/>
              <a:buChar char="Ø"/>
            </a:pPr>
            <a:r>
              <a:rPr lang="en-US" dirty="0">
                <a:latin typeface="Arno Pro Display" pitchFamily="18" charset="0"/>
              </a:rPr>
              <a:t> </a:t>
            </a:r>
            <a:r>
              <a:rPr lang="en-US" dirty="0" smtClean="0">
                <a:latin typeface="Arno Pro Display" pitchFamily="18" charset="0"/>
              </a:rPr>
              <a:t>HIGHLIGHTING PERMANENT, TEMPORARY AND FIXED TYPE OF EMPLOYEES.</a:t>
            </a:r>
            <a:endParaRPr lang="en-US" dirty="0">
              <a:latin typeface="Arno Pro Display" pitchFamily="18" charset="0"/>
            </a:endParaRPr>
          </a:p>
        </p:txBody>
      </p:sp>
    </p:spTree>
    <p:extLst>
      <p:ext uri="{BB962C8B-B14F-4D97-AF65-F5344CB8AC3E}">
        <p14:creationId xmlns:p14="http://schemas.microsoft.com/office/powerpoint/2010/main" val="2912858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WHO ARE THE END USERS?</a:t>
            </a:r>
            <a:endParaRPr lang="en-US" dirty="0">
              <a:latin typeface="Algerian" pitchFamily="82" charset="0"/>
            </a:endParaRP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smtClean="0"/>
              <a:t> </a:t>
            </a:r>
            <a:r>
              <a:rPr lang="en-US" dirty="0" smtClean="0">
                <a:latin typeface="Arno Pro Display" pitchFamily="18" charset="0"/>
              </a:rPr>
              <a:t>HUMAN RESOURCES(HR) TEAM: THEY WILL USE THE ANALYSIS TO MAKE INFORMED DECISIONS ABOUT HIRING, WORKFORCE PLANNING, AND CONETRACT MANAGEMENT.</a:t>
            </a:r>
          </a:p>
          <a:p>
            <a:pPr>
              <a:buFont typeface="Wingdings" pitchFamily="2" charset="2"/>
              <a:buChar char="Ø"/>
            </a:pPr>
            <a:r>
              <a:rPr lang="en-US" dirty="0">
                <a:latin typeface="Arno Pro Display" pitchFamily="18" charset="0"/>
              </a:rPr>
              <a:t> </a:t>
            </a:r>
            <a:r>
              <a:rPr lang="en-US" dirty="0" smtClean="0">
                <a:latin typeface="Arno Pro Display" pitchFamily="18" charset="0"/>
              </a:rPr>
              <a:t>DEPARTMENT MANAGERS: THEY WILL USE THE FINDINGS INTO WORKFORCE COMPOSITION AND ITS IMPACT ON DEPARTMENTAL PERFORMANCE, HELPING THEM ALLOCATE RESOURCES MORE EFFECTIVELY.</a:t>
            </a:r>
          </a:p>
          <a:p>
            <a:pPr>
              <a:buFont typeface="Wingdings" pitchFamily="2" charset="2"/>
              <a:buChar char="Ø"/>
            </a:pPr>
            <a:r>
              <a:rPr lang="en-US" dirty="0" smtClean="0">
                <a:latin typeface="Arno Pro Display" pitchFamily="18" charset="0"/>
              </a:rPr>
              <a:t>SENIOR MANAGEMENT/ EXECUTIVES: THEY WILL USE THE FINDINGS TO ALIGN WORKFORCE STRATEGIES WITH OVERALL BUSINESS GOALS AND IMPROVE OPERATIONAL EFFICIENCY.</a:t>
            </a:r>
          </a:p>
        </p:txBody>
      </p:sp>
    </p:spTree>
    <p:extLst>
      <p:ext uri="{BB962C8B-B14F-4D97-AF65-F5344CB8AC3E}">
        <p14:creationId xmlns:p14="http://schemas.microsoft.com/office/powerpoint/2010/main" val="1916729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WHO ARE THE END USERS?</a:t>
            </a:r>
            <a:endParaRPr lang="en-US" dirty="0">
              <a:latin typeface="Algerian" pitchFamily="82" charset="0"/>
            </a:endParaRPr>
          </a:p>
        </p:txBody>
      </p:sp>
      <p:sp>
        <p:nvSpPr>
          <p:cNvPr id="3" name="Content Placeholder 2"/>
          <p:cNvSpPr>
            <a:spLocks noGrp="1"/>
          </p:cNvSpPr>
          <p:nvPr>
            <p:ph sz="quarter" idx="13"/>
          </p:nvPr>
        </p:nvSpPr>
        <p:spPr/>
        <p:txBody>
          <a:bodyPr>
            <a:normAutofit/>
          </a:bodyPr>
          <a:lstStyle/>
          <a:p>
            <a:pPr>
              <a:buFont typeface="Wingdings" pitchFamily="2" charset="2"/>
              <a:buChar char="Ø"/>
            </a:pPr>
            <a:r>
              <a:rPr lang="en-US" dirty="0" smtClean="0"/>
              <a:t> </a:t>
            </a:r>
            <a:r>
              <a:rPr lang="en-US" dirty="0" smtClean="0">
                <a:latin typeface="Arno Pro Display" pitchFamily="18" charset="0"/>
              </a:rPr>
              <a:t>THE ORGANIZATION: BY OPTIMIZING THE MIX OF EMPLOYEE TUYPES, THE ORGANIZATION CAN IMPROVE PROUCTIVITY, COST MANAGEMENT, AND OVERALL EFFICIENCY.</a:t>
            </a:r>
          </a:p>
          <a:p>
            <a:pPr>
              <a:buFont typeface="Wingdings" pitchFamily="2" charset="2"/>
              <a:buChar char="Ø"/>
            </a:pPr>
            <a:r>
              <a:rPr lang="en-US" dirty="0">
                <a:latin typeface="Arno Pro Display" pitchFamily="18" charset="0"/>
              </a:rPr>
              <a:t> </a:t>
            </a:r>
            <a:r>
              <a:rPr lang="en-US" dirty="0" smtClean="0">
                <a:latin typeface="Arno Pro Display" pitchFamily="18" charset="0"/>
              </a:rPr>
              <a:t>EMPLOYEES: IMPROVED WORKFORCE MANAGEMENT CAN LEAD TO BETTER JOB SATISFACTION, AS RESOURCES ARE ALLOCATED MORE EFFECTIVELY, AND WORKLOADS ARE BALACED.</a:t>
            </a:r>
          </a:p>
          <a:p>
            <a:pPr>
              <a:buFont typeface="Wingdings" pitchFamily="2" charset="2"/>
              <a:buChar char="Ø"/>
            </a:pPr>
            <a:r>
              <a:rPr lang="en-US" dirty="0">
                <a:latin typeface="Arno Pro Display" pitchFamily="18" charset="0"/>
              </a:rPr>
              <a:t> </a:t>
            </a:r>
            <a:r>
              <a:rPr lang="en-US" dirty="0" smtClean="0">
                <a:latin typeface="Arno Pro Display" pitchFamily="18" charset="0"/>
              </a:rPr>
              <a:t>HR AND MANAGEMENT TEAMS: THEY BENEFIT FORM HAVING DATA-DRIVEN INSIGHTS THAT GUDIE STRATEGIC DECISIONS AND IMPROVE DEPARTMENTAL PERFORMANCE.</a:t>
            </a:r>
            <a:endParaRPr lang="en-US" dirty="0">
              <a:latin typeface="Arno Pro Display" pitchFamily="18" charset="0"/>
            </a:endParaRPr>
          </a:p>
        </p:txBody>
      </p:sp>
    </p:spTree>
    <p:extLst>
      <p:ext uri="{BB962C8B-B14F-4D97-AF65-F5344CB8AC3E}">
        <p14:creationId xmlns:p14="http://schemas.microsoft.com/office/powerpoint/2010/main" val="29903980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lgerian" pitchFamily="82" charset="0"/>
              </a:rPr>
              <a:t>OUR SOLUTION &amp; VALUE PREPOSITION</a:t>
            </a:r>
            <a:endParaRPr lang="en-US" dirty="0">
              <a:latin typeface="Algerian" pitchFamily="82" charset="0"/>
            </a:endParaRPr>
          </a:p>
        </p:txBody>
      </p:sp>
      <p:sp>
        <p:nvSpPr>
          <p:cNvPr id="3" name="Content Placeholder 2"/>
          <p:cNvSpPr>
            <a:spLocks noGrp="1"/>
          </p:cNvSpPr>
          <p:nvPr>
            <p:ph sz="quarter" idx="13"/>
          </p:nvPr>
        </p:nvSpPr>
        <p:spPr/>
        <p:txBody>
          <a:bodyPr>
            <a:normAutofit/>
          </a:bodyPr>
          <a:lstStyle/>
          <a:p>
            <a:pPr marL="0" indent="0">
              <a:buNone/>
            </a:pPr>
            <a:r>
              <a:rPr lang="en-US" dirty="0" smtClean="0">
                <a:latin typeface="Arno Pro" pitchFamily="18" charset="0"/>
              </a:rPr>
              <a:t>IN THIS PROJECT, EXCEL WAS USED TO ANALYZE EMPLYEE TYPES(PERMANT, FIXED TERM, AND TEMPORARY) ACROSS DEPARTMENTS.</a:t>
            </a:r>
          </a:p>
          <a:p>
            <a:pPr>
              <a:buFont typeface="Wingdings" pitchFamily="2" charset="2"/>
              <a:buChar char="§"/>
            </a:pPr>
            <a:r>
              <a:rPr lang="en-US" dirty="0" smtClean="0"/>
              <a:t> </a:t>
            </a:r>
            <a:r>
              <a:rPr lang="en-US" b="1" u="sng" dirty="0" smtClean="0">
                <a:latin typeface="Arno Pro Display" pitchFamily="18" charset="0"/>
              </a:rPr>
              <a:t>Conditional Formatting</a:t>
            </a:r>
            <a:r>
              <a:rPr lang="en-US" dirty="0" smtClean="0">
                <a:latin typeface="Arno Pro Display" pitchFamily="18" charset="0"/>
              </a:rPr>
              <a:t>: applied color codes to quickly identify employee types and sport trends.</a:t>
            </a:r>
          </a:p>
          <a:p>
            <a:pPr>
              <a:buFont typeface="Wingdings" pitchFamily="2" charset="2"/>
              <a:buChar char="§"/>
            </a:pPr>
            <a:r>
              <a:rPr lang="en-US" b="1" dirty="0">
                <a:latin typeface="Arno Pro Display" pitchFamily="18" charset="0"/>
              </a:rPr>
              <a:t> </a:t>
            </a:r>
            <a:r>
              <a:rPr lang="en-US" b="1" u="sng" dirty="0" smtClean="0">
                <a:latin typeface="Arno Pro Display" pitchFamily="18" charset="0"/>
              </a:rPr>
              <a:t>Filters</a:t>
            </a:r>
            <a:r>
              <a:rPr lang="en-US" dirty="0" smtClean="0">
                <a:latin typeface="Arno Pro Display" pitchFamily="18" charset="0"/>
              </a:rPr>
              <a:t>: used to isolate specific data sets, such as viewing employees by type or department.</a:t>
            </a:r>
          </a:p>
          <a:p>
            <a:pPr>
              <a:buFont typeface="Wingdings" pitchFamily="2" charset="2"/>
              <a:buChar char="§"/>
            </a:pPr>
            <a:r>
              <a:rPr lang="en-US" b="1" u="sng" dirty="0" smtClean="0">
                <a:latin typeface="Arno Pro Display" pitchFamily="18" charset="0"/>
              </a:rPr>
              <a:t> Formulas</a:t>
            </a:r>
            <a:r>
              <a:rPr lang="en-US" dirty="0" smtClean="0">
                <a:latin typeface="Arno Pro Display" pitchFamily="18" charset="0"/>
              </a:rPr>
              <a:t>: employed formulas like </a:t>
            </a:r>
            <a:r>
              <a:rPr lang="en-US" dirty="0" smtClean="0">
                <a:latin typeface="Arno Pro Display" pitchFamily="18" charset="0"/>
              </a:rPr>
              <a:t>countif</a:t>
            </a:r>
            <a:r>
              <a:rPr lang="en-US" dirty="0" smtClean="0">
                <a:latin typeface="Arno Pro Display" pitchFamily="18" charset="0"/>
              </a:rPr>
              <a:t>, min, max, conditional formatting.</a:t>
            </a:r>
          </a:p>
          <a:p>
            <a:pPr>
              <a:buFont typeface="Wingdings" pitchFamily="2" charset="2"/>
              <a:buChar char="§"/>
            </a:pPr>
            <a:r>
              <a:rPr lang="en-US" b="1" dirty="0">
                <a:latin typeface="Arno Pro Display" pitchFamily="18" charset="0"/>
              </a:rPr>
              <a:t> </a:t>
            </a:r>
            <a:r>
              <a:rPr lang="en-US" b="1" u="sng" dirty="0" smtClean="0">
                <a:latin typeface="Arno Pro Display" pitchFamily="18" charset="0"/>
              </a:rPr>
              <a:t>Graphs And Charts</a:t>
            </a:r>
            <a:r>
              <a:rPr lang="en-US" dirty="0" smtClean="0">
                <a:latin typeface="Arno Pro Display" pitchFamily="18" charset="0"/>
              </a:rPr>
              <a:t>: created visual representations like pie charts and bar graphs to clearly display and highlight key insights.</a:t>
            </a:r>
            <a:endParaRPr lang="en-US" dirty="0">
              <a:latin typeface="Arno Pro Display" pitchFamily="18" charset="0"/>
            </a:endParaRPr>
          </a:p>
        </p:txBody>
      </p:sp>
    </p:spTree>
    <p:extLst>
      <p:ext uri="{BB962C8B-B14F-4D97-AF65-F5344CB8AC3E}">
        <p14:creationId xmlns:p14="http://schemas.microsoft.com/office/powerpoint/2010/main" val="36709971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itchFamily="82" charset="0"/>
              </a:rPr>
              <a:t>Dataset description</a:t>
            </a:r>
            <a:endParaRPr lang="en-US" dirty="0">
              <a:latin typeface="Algerian" pitchFamily="82" charset="0"/>
            </a:endParaRPr>
          </a:p>
        </p:txBody>
      </p:sp>
      <p:sp>
        <p:nvSpPr>
          <p:cNvPr id="3" name="Content Placeholder 2"/>
          <p:cNvSpPr>
            <a:spLocks noGrp="1"/>
          </p:cNvSpPr>
          <p:nvPr>
            <p:ph sz="quarter" idx="13"/>
          </p:nvPr>
        </p:nvSpPr>
        <p:spPr/>
        <p:txBody>
          <a:bodyPr>
            <a:normAutofit/>
          </a:bodyPr>
          <a:lstStyle/>
          <a:p>
            <a:pPr marL="0" indent="0">
              <a:buNone/>
            </a:pPr>
            <a:r>
              <a:rPr lang="en-US" dirty="0" smtClean="0">
                <a:latin typeface="Arno Pro Display" pitchFamily="18" charset="0"/>
              </a:rPr>
              <a:t>For this project, the dataset was sourced form the IBM SKILLS BUILD DASHBOARD, containing 20 features.  The analysis focused on key features:</a:t>
            </a:r>
          </a:p>
          <a:p>
            <a:pPr>
              <a:buFont typeface="Wingdings" pitchFamily="2" charset="2"/>
              <a:buChar char="§"/>
            </a:pPr>
            <a:r>
              <a:rPr lang="en-US" b="1" dirty="0">
                <a:latin typeface="Arno Pro Display" pitchFamily="18" charset="0"/>
              </a:rPr>
              <a:t> </a:t>
            </a:r>
            <a:r>
              <a:rPr lang="en-US" b="1" u="sng" dirty="0" smtClean="0">
                <a:latin typeface="Arno Pro Display" pitchFamily="18" charset="0"/>
              </a:rPr>
              <a:t>User ID</a:t>
            </a:r>
            <a:r>
              <a:rPr lang="en-US" dirty="0" smtClean="0">
                <a:latin typeface="Arno Pro Display" pitchFamily="18" charset="0"/>
              </a:rPr>
              <a:t>: unique employee identifier. </a:t>
            </a:r>
          </a:p>
          <a:p>
            <a:pPr>
              <a:buFont typeface="Wingdings" pitchFamily="2" charset="2"/>
              <a:buChar char="§"/>
            </a:pPr>
            <a:r>
              <a:rPr lang="en-US" dirty="0">
                <a:latin typeface="Arno Pro Display" pitchFamily="18" charset="0"/>
              </a:rPr>
              <a:t> </a:t>
            </a:r>
            <a:r>
              <a:rPr lang="en-US" b="1" u="sng" dirty="0" smtClean="0">
                <a:latin typeface="Arno Pro Display" pitchFamily="18" charset="0"/>
              </a:rPr>
              <a:t>Name</a:t>
            </a:r>
            <a:r>
              <a:rPr lang="en-US" dirty="0" smtClean="0">
                <a:latin typeface="Arno Pro Display" pitchFamily="18" charset="0"/>
              </a:rPr>
              <a:t>: employees full name.</a:t>
            </a:r>
          </a:p>
          <a:p>
            <a:pPr>
              <a:buFont typeface="Wingdings" pitchFamily="2" charset="2"/>
              <a:buChar char="§"/>
            </a:pPr>
            <a:r>
              <a:rPr lang="en-US" dirty="0">
                <a:latin typeface="Arno Pro Display" pitchFamily="18" charset="0"/>
              </a:rPr>
              <a:t> </a:t>
            </a:r>
            <a:r>
              <a:rPr lang="en-US" b="1" u="sng" dirty="0" smtClean="0">
                <a:latin typeface="Arno Pro Display" pitchFamily="18" charset="0"/>
              </a:rPr>
              <a:t>Gender</a:t>
            </a:r>
            <a:r>
              <a:rPr lang="en-US" dirty="0" smtClean="0">
                <a:latin typeface="Arno Pro Display" pitchFamily="18" charset="0"/>
              </a:rPr>
              <a:t>: employee gender, for diversity analysis.</a:t>
            </a:r>
          </a:p>
          <a:p>
            <a:pPr>
              <a:buFont typeface="Wingdings" pitchFamily="2" charset="2"/>
              <a:buChar char="§"/>
            </a:pPr>
            <a:r>
              <a:rPr lang="en-US" b="1" u="sng" dirty="0" smtClean="0">
                <a:latin typeface="Arno Pro Display" pitchFamily="18" charset="0"/>
              </a:rPr>
              <a:t>Employee Type </a:t>
            </a:r>
            <a:r>
              <a:rPr lang="en-US" dirty="0" smtClean="0">
                <a:latin typeface="Arno Pro Display" pitchFamily="18" charset="0"/>
              </a:rPr>
              <a:t>: employment contract type (permanent, fixed-term, temporary).</a:t>
            </a:r>
          </a:p>
          <a:p>
            <a:pPr>
              <a:buFont typeface="Wingdings" pitchFamily="2" charset="2"/>
              <a:buChar char="§"/>
            </a:pPr>
            <a:r>
              <a:rPr lang="en-US" b="1" dirty="0">
                <a:latin typeface="Arno Pro Display" pitchFamily="18" charset="0"/>
              </a:rPr>
              <a:t> </a:t>
            </a:r>
            <a:r>
              <a:rPr lang="en-US" b="1" u="sng" dirty="0" smtClean="0">
                <a:latin typeface="Arno Pro Display" pitchFamily="18" charset="0"/>
              </a:rPr>
              <a:t>Employee Department</a:t>
            </a:r>
            <a:r>
              <a:rPr lang="en-US" dirty="0" smtClean="0">
                <a:latin typeface="Arno Pro Display" pitchFamily="18" charset="0"/>
              </a:rPr>
              <a:t>:  department assignment.</a:t>
            </a:r>
          </a:p>
          <a:p>
            <a:pPr marL="0" indent="0">
              <a:buNone/>
            </a:pPr>
            <a:r>
              <a:rPr lang="en-US" dirty="0" smtClean="0">
                <a:latin typeface="Arno Pro Display" pitchFamily="18" charset="0"/>
              </a:rPr>
              <a:t>Using excel, formulas were applied to analyze employee types and department distribution. Conditional formatting and visualizations(graphs and charts) were used to identify patterns and trends, providing insights for workforce planning.</a:t>
            </a:r>
            <a:endParaRPr lang="en-US" dirty="0">
              <a:latin typeface="Arno Pro Display" pitchFamily="18" charset="0"/>
            </a:endParaRPr>
          </a:p>
        </p:txBody>
      </p:sp>
    </p:spTree>
    <p:extLst>
      <p:ext uri="{BB962C8B-B14F-4D97-AF65-F5344CB8AC3E}">
        <p14:creationId xmlns:p14="http://schemas.microsoft.com/office/powerpoint/2010/main" val="3469183947"/>
      </p:ext>
    </p:extLst>
  </p:cSld>
  <p:clrMapOvr>
    <a:masterClrMapping/>
  </p:clrMapOvr>
  <p:timing>
    <p:tnLst>
      <p:par>
        <p:cTn id="1" dur="indefinite" restart="never" nodeType="tmRoot"/>
      </p:par>
    </p:tnLst>
  </p:timing>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Horizon">
      <a:maj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arrow"/>
        <a:ea typeface=""/>
        <a:cs typeface=""/>
        <a:font script="Jpan" typeface="HGｺﾞｼｯｸM"/>
        <a:font script="Hang" typeface="HY얕은샘물M"/>
        <a:font script="Hans" typeface="方正姚体"/>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784</TotalTime>
  <Words>792</Words>
  <Application>Microsoft Office PowerPoint</Application>
  <PresentationFormat>On-screen Show (4:3)</PresentationFormat>
  <Paragraphs>58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Horizon</vt:lpstr>
      <vt:lpstr>Employee data set using excel</vt:lpstr>
      <vt:lpstr>PROJECT TITLE</vt:lpstr>
      <vt:lpstr>AJENDA</vt:lpstr>
      <vt:lpstr>PROBLEM STATEMENT</vt:lpstr>
      <vt:lpstr>PROJECT OVER VIEW</vt:lpstr>
      <vt:lpstr>WHO ARE THE END USERS?</vt:lpstr>
      <vt:lpstr>WHO ARE THE END USERS?</vt:lpstr>
      <vt:lpstr>OUR SOLUTION &amp; VALUE PREPOSITION</vt:lpstr>
      <vt:lpstr>Dataset description</vt:lpstr>
      <vt:lpstr>Modeling approach</vt:lpstr>
      <vt:lpstr>Modeling approach</vt:lpstr>
      <vt:lpstr>Result &amp; discussion</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data set using excel</dc:title>
  <dc:creator>MAHIN</dc:creator>
  <cp:lastModifiedBy>cass</cp:lastModifiedBy>
  <cp:revision>14</cp:revision>
  <dcterms:created xsi:type="dcterms:W3CDTF">2024-08-30T12:36:09Z</dcterms:created>
  <dcterms:modified xsi:type="dcterms:W3CDTF">2024-08-31T01:36:36Z</dcterms:modified>
</cp:coreProperties>
</file>